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76" r:id="rId3"/>
    <p:sldId id="317" r:id="rId4"/>
    <p:sldId id="313" r:id="rId5"/>
    <p:sldId id="322" r:id="rId6"/>
    <p:sldId id="314" r:id="rId7"/>
    <p:sldId id="324" r:id="rId8"/>
    <p:sldId id="320" r:id="rId9"/>
    <p:sldId id="319" r:id="rId10"/>
    <p:sldId id="308" r:id="rId11"/>
    <p:sldId id="307" r:id="rId12"/>
    <p:sldId id="309" r:id="rId13"/>
    <p:sldId id="281" r:id="rId14"/>
    <p:sldId id="285" r:id="rId15"/>
    <p:sldId id="286" r:id="rId16"/>
    <p:sldId id="311" r:id="rId17"/>
    <p:sldId id="288" r:id="rId18"/>
    <p:sldId id="321" r:id="rId19"/>
    <p:sldId id="27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a:srgbClr val="006600"/>
    <a:srgbClr val="F47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2" autoAdjust="0"/>
    <p:restoredTop sz="65364" autoAdjust="0"/>
  </p:normalViewPr>
  <p:slideViewPr>
    <p:cSldViewPr>
      <p:cViewPr varScale="1">
        <p:scale>
          <a:sx n="101" d="100"/>
          <a:sy n="101" d="100"/>
        </p:scale>
        <p:origin x="480" y="58"/>
      </p:cViewPr>
      <p:guideLst>
        <p:guide orient="horz" pos="2160"/>
        <p:guide pos="2880"/>
      </p:guideLst>
    </p:cSldViewPr>
  </p:slideViewPr>
  <p:notesTextViewPr>
    <p:cViewPr>
      <p:scale>
        <a:sx n="3" d="2"/>
        <a:sy n="3" d="2"/>
      </p:scale>
      <p:origin x="0" y="0"/>
    </p:cViewPr>
  </p:notesTextViewPr>
  <p:sorterViewPr>
    <p:cViewPr>
      <p:scale>
        <a:sx n="60" d="100"/>
        <a:sy n="60" d="100"/>
      </p:scale>
      <p:origin x="0" y="-1856"/>
    </p:cViewPr>
  </p:sorterViewPr>
  <p:notesViewPr>
    <p:cSldViewPr>
      <p:cViewPr varScale="1">
        <p:scale>
          <a:sx n="61" d="100"/>
          <a:sy n="61" d="100"/>
        </p:scale>
        <p:origin x="1368" y="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son.bonfig\AppData\Local\Microsoft\Windows\INetCache\Content.Outlook\ZI70YZ52\IR%20Order%20Diversific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son.bonfig\AppData\Local\Microsoft\Windows\INetCache\Content.Outlook\ZI70YZ52\IR%20Order%20Diversific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bwen.local\bwen\data\bwen\Investor%20Communications\Quarterly%20Materials\2018\Q3%202018\backup\Tower%20Section%20Sales.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bwen.local\bwen\data\bwen\Investor%20Communications\Quarterly%20Materials\2018\backup\BFGW%20Revenue%20by%20Industry.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bwen.local\bwen\data\bwen\Accounting\10-Q%2010-K\2019\Q3%202019\Q3%20Workpapers\Orders%20and%20revenue%20by%20industry\Orders%20by%20industry%20for%20Jason%2010.24.1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oleObject" Target="file:///\\bwen.local\bwen\data\bwen\Investor%20Communications\Quarterly%20Materials\2018\Q2%202018\Copy%20of%20Working%20Capital%20Slide.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96318046320146E-2"/>
          <c:y val="0.10568242258047769"/>
          <c:w val="0.87015589852119746"/>
          <c:h val="0.78426879451667653"/>
        </c:manualLayout>
      </c:layout>
      <c:pieChart>
        <c:varyColors val="1"/>
        <c:ser>
          <c:idx val="0"/>
          <c:order val="0"/>
          <c:tx>
            <c:strRef>
              <c:f>Sheet1!$B$1</c:f>
              <c:strCache>
                <c:ptCount val="1"/>
                <c:pt idx="0">
                  <c:v>Backlog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35-4EE4-97A2-902CF193DD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35-4EE4-97A2-902CF193DD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35-4EE4-97A2-902CF193DD22}"/>
              </c:ext>
            </c:extLst>
          </c:dPt>
          <c:dLbls>
            <c:dLbl>
              <c:idx val="0"/>
              <c:layout>
                <c:manualLayout>
                  <c:x val="-0.15459515595375176"/>
                  <c:y val="-0.18130468909279754"/>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r>
                      <a:rPr lang="en-US" sz="1200" b="1" dirty="0" smtClean="0"/>
                      <a:t>Towers and Heavy Fabrications</a:t>
                    </a:r>
                    <a:endParaRPr lang="en-US" sz="1200" b="1"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42491950259258682"/>
                      <c:h val="0.36847886664413582"/>
                    </c:manualLayout>
                  </c15:layout>
                </c:ext>
                <c:ext xmlns:c16="http://schemas.microsoft.com/office/drawing/2014/chart" uri="{C3380CC4-5D6E-409C-BE32-E72D297353CC}">
                  <c16:uniqueId val="{00000001-C535-4EE4-97A2-902CF193DD22}"/>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03-C535-4EE4-97A2-902CF193DD22}"/>
                </c:ext>
              </c:extLst>
            </c:dLbl>
            <c:dLbl>
              <c:idx val="2"/>
              <c:layout>
                <c:manualLayout>
                  <c:x val="0.19293192980197979"/>
                  <c:y val="6.3934946889572783E-2"/>
                </c:manualLayout>
              </c:layout>
              <c:tx>
                <c:rich>
                  <a:bodyPr/>
                  <a:lstStyle/>
                  <a:p>
                    <a:r>
                      <a:rPr lang="en-US" b="1" dirty="0" smtClean="0"/>
                      <a:t>Process Systems</a:t>
                    </a:r>
                    <a:endParaRPr lang="en-US" b="1" dirty="0"/>
                  </a:p>
                </c:rich>
              </c:tx>
              <c:showLegendKey val="0"/>
              <c:showVal val="0"/>
              <c:showCatName val="1"/>
              <c:showSerName val="0"/>
              <c:showPercent val="0"/>
              <c:showBubbleSize val="0"/>
              <c:extLst>
                <c:ext xmlns:c15="http://schemas.microsoft.com/office/drawing/2012/chart" uri="{CE6537A1-D6FC-4f65-9D91-7224C49458BB}">
                  <c15:layout>
                    <c:manualLayout>
                      <c:w val="0.38029565369311535"/>
                      <c:h val="0.29637409875056769"/>
                    </c:manualLayout>
                  </c15:layout>
                </c:ext>
                <c:ext xmlns:c16="http://schemas.microsoft.com/office/drawing/2014/chart" uri="{C3380CC4-5D6E-409C-BE32-E72D297353CC}">
                  <c16:uniqueId val="{00000005-C535-4EE4-97A2-902CF193DD2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T&amp;HF</c:v>
                </c:pt>
                <c:pt idx="1">
                  <c:v>Gears</c:v>
                </c:pt>
                <c:pt idx="2">
                  <c:v>Proc Sys</c:v>
                </c:pt>
              </c:strCache>
            </c:strRef>
          </c:cat>
          <c:val>
            <c:numRef>
              <c:f>Sheet1!$B$2:$B$4</c:f>
              <c:numCache>
                <c:formatCode>General</c:formatCode>
                <c:ptCount val="3"/>
                <c:pt idx="0">
                  <c:v>152.6</c:v>
                </c:pt>
                <c:pt idx="1">
                  <c:v>14.6</c:v>
                </c:pt>
                <c:pt idx="2">
                  <c:v>7.5</c:v>
                </c:pt>
              </c:numCache>
            </c:numRef>
          </c:val>
          <c:extLst>
            <c:ext xmlns:c16="http://schemas.microsoft.com/office/drawing/2014/chart" uri="{C3380CC4-5D6E-409C-BE32-E72D297353CC}">
              <c16:uniqueId val="{00000000-F918-48E8-B0B4-8B87992C90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441108923884512E-2"/>
          <c:y val="6.8586153754945936E-2"/>
          <c:w val="0.92822555774278215"/>
          <c:h val="0.82729316012241616"/>
        </c:manualLayout>
      </c:layout>
      <c:barChart>
        <c:barDir val="col"/>
        <c:grouping val="stacked"/>
        <c:varyColors val="0"/>
        <c:ser>
          <c:idx val="1"/>
          <c:order val="0"/>
          <c:tx>
            <c:strRef>
              <c:f>Sheet1!$C$1</c:f>
              <c:strCache>
                <c:ptCount val="1"/>
                <c:pt idx="0">
                  <c:v>Financed</c:v>
                </c:pt>
              </c:strCache>
            </c:strRef>
          </c:tx>
          <c:spPr>
            <a:solidFill>
              <a:schemeClr val="tx2"/>
            </a:solidFill>
            <a:ln>
              <a:noFill/>
            </a:ln>
            <a:effectLst/>
          </c:spPr>
          <c:invertIfNegative val="0"/>
          <c:cat>
            <c:strRef>
              <c:f>Sheet1!$A$2:$A$5</c:f>
              <c:strCache>
                <c:ptCount val="4"/>
                <c:pt idx="0">
                  <c:v>2016</c:v>
                </c:pt>
                <c:pt idx="1">
                  <c:v>2017</c:v>
                </c:pt>
                <c:pt idx="2">
                  <c:v>2018</c:v>
                </c:pt>
                <c:pt idx="3">
                  <c:v>2019 YTD</c:v>
                </c:pt>
              </c:strCache>
            </c:strRef>
          </c:cat>
          <c:val>
            <c:numRef>
              <c:f>Sheet1!$C$2:$C$5</c:f>
              <c:numCache>
                <c:formatCode>General</c:formatCode>
                <c:ptCount val="4"/>
                <c:pt idx="0">
                  <c:v>1.1000000000000001</c:v>
                </c:pt>
                <c:pt idx="1">
                  <c:v>0.5</c:v>
                </c:pt>
                <c:pt idx="2">
                  <c:v>2.1</c:v>
                </c:pt>
                <c:pt idx="3">
                  <c:v>0.3</c:v>
                </c:pt>
              </c:numCache>
            </c:numRef>
          </c:val>
          <c:extLst>
            <c:ext xmlns:c16="http://schemas.microsoft.com/office/drawing/2014/chart" uri="{C3380CC4-5D6E-409C-BE32-E72D297353CC}">
              <c16:uniqueId val="{00000001-3033-41FA-A84E-39DDF946CC0D}"/>
            </c:ext>
          </c:extLst>
        </c:ser>
        <c:ser>
          <c:idx val="0"/>
          <c:order val="1"/>
          <c:tx>
            <c:strRef>
              <c:f>Sheet1!$B$1</c:f>
              <c:strCache>
                <c:ptCount val="1"/>
                <c:pt idx="0">
                  <c:v>Unfinanced</c:v>
                </c:pt>
              </c:strCache>
            </c:strRef>
          </c:tx>
          <c:spPr>
            <a:solidFill>
              <a:schemeClr val="accent1"/>
            </a:solidFill>
            <a:ln>
              <a:noFill/>
            </a:ln>
            <a:effectLst/>
          </c:spPr>
          <c:invertIfNegative val="0"/>
          <c:cat>
            <c:strRef>
              <c:f>Sheet1!$A$2:$A$5</c:f>
              <c:strCache>
                <c:ptCount val="4"/>
                <c:pt idx="0">
                  <c:v>2016</c:v>
                </c:pt>
                <c:pt idx="1">
                  <c:v>2017</c:v>
                </c:pt>
                <c:pt idx="2">
                  <c:v>2018</c:v>
                </c:pt>
                <c:pt idx="3">
                  <c:v>2019 YTD</c:v>
                </c:pt>
              </c:strCache>
            </c:strRef>
          </c:cat>
          <c:val>
            <c:numRef>
              <c:f>Sheet1!$B$2:$B$5</c:f>
              <c:numCache>
                <c:formatCode>General</c:formatCode>
                <c:ptCount val="4"/>
                <c:pt idx="0">
                  <c:v>6.2</c:v>
                </c:pt>
                <c:pt idx="1">
                  <c:v>6.2</c:v>
                </c:pt>
                <c:pt idx="2">
                  <c:v>0.2</c:v>
                </c:pt>
                <c:pt idx="3">
                  <c:v>1.8</c:v>
                </c:pt>
              </c:numCache>
            </c:numRef>
          </c:val>
          <c:extLst>
            <c:ext xmlns:c16="http://schemas.microsoft.com/office/drawing/2014/chart" uri="{C3380CC4-5D6E-409C-BE32-E72D297353CC}">
              <c16:uniqueId val="{00000000-9F43-41F4-93A3-07A36CF4E587}"/>
            </c:ext>
          </c:extLst>
        </c:ser>
        <c:dLbls>
          <c:showLegendKey val="0"/>
          <c:showVal val="0"/>
          <c:showCatName val="0"/>
          <c:showSerName val="0"/>
          <c:showPercent val="0"/>
          <c:showBubbleSize val="0"/>
        </c:dLbls>
        <c:gapWidth val="219"/>
        <c:overlap val="100"/>
        <c:axId val="856058504"/>
        <c:axId val="856064080"/>
      </c:barChart>
      <c:catAx>
        <c:axId val="85605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6064080"/>
        <c:crosses val="autoZero"/>
        <c:auto val="1"/>
        <c:lblAlgn val="ctr"/>
        <c:lblOffset val="100"/>
        <c:noMultiLvlLbl val="0"/>
      </c:catAx>
      <c:valAx>
        <c:axId val="8560640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6058504"/>
        <c:crosses val="autoZero"/>
        <c:crossBetween val="between"/>
      </c:valAx>
      <c:spPr>
        <a:noFill/>
        <a:ln>
          <a:noFill/>
        </a:ln>
        <a:effectLst/>
      </c:spPr>
    </c:plotArea>
    <c:legend>
      <c:legendPos val="r"/>
      <c:layout>
        <c:manualLayout>
          <c:xMode val="edge"/>
          <c:yMode val="edge"/>
          <c:x val="0.62346985712828284"/>
          <c:y val="0.1986893989868691"/>
          <c:w val="0.25516448388656482"/>
          <c:h val="0.150087867955703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2016 FY Orders - $165M</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1B-405B-B4B8-2DF63A74B1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1B-405B-B4B8-2DF63A74B16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1B-405B-B4B8-2DF63A74B1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1B-405B-B4B8-2DF63A74B1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01B-405B-B4B8-2DF63A74B16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1B-405B-B4B8-2DF63A74B16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01B-405B-B4B8-2DF63A74B16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01B-405B-B4B8-2DF63A74B16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01B-405B-B4B8-2DF63A74B16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01B-405B-B4B8-2DF63A74B16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01B-405B-B4B8-2DF63A74B16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01B-405B-B4B8-2DF63A74B16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01B-405B-B4B8-2DF63A74B16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401B-405B-B4B8-2DF63A74B16D}"/>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401B-405B-B4B8-2DF63A74B16D}"/>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401B-405B-B4B8-2DF63A74B16D}"/>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401B-405B-B4B8-2DF63A74B16D}"/>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401B-405B-B4B8-2DF63A74B16D}"/>
              </c:ext>
            </c:extLst>
          </c:dPt>
          <c:dLbls>
            <c:dLbl>
              <c:idx val="0"/>
              <c:layout>
                <c:manualLayout>
                  <c:x val="-5.9424068701938573E-2"/>
                  <c:y val="-0.205373431043891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01B-405B-B4B8-2DF63A74B16D}"/>
                </c:ext>
              </c:extLst>
            </c:dLbl>
            <c:dLbl>
              <c:idx val="1"/>
              <c:delete val="1"/>
              <c:extLst>
                <c:ext xmlns:c15="http://schemas.microsoft.com/office/drawing/2012/chart" uri="{CE6537A1-D6FC-4f65-9D91-7224C49458BB}"/>
                <c:ext xmlns:c16="http://schemas.microsoft.com/office/drawing/2014/chart" uri="{C3380CC4-5D6E-409C-BE32-E72D297353CC}">
                  <c16:uniqueId val="{00000003-401B-405B-B4B8-2DF63A74B16D}"/>
                </c:ext>
              </c:extLst>
            </c:dLbl>
            <c:dLbl>
              <c:idx val="2"/>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1B-405B-B4B8-2DF63A74B16D}"/>
                </c:ext>
              </c:extLst>
            </c:dLbl>
            <c:dLbl>
              <c:idx val="3"/>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1B-405B-B4B8-2DF63A74B16D}"/>
                </c:ext>
              </c:extLst>
            </c:dLbl>
            <c:dLbl>
              <c:idx val="4"/>
              <c:delete val="1"/>
              <c:extLst>
                <c:ext xmlns:c15="http://schemas.microsoft.com/office/drawing/2012/chart" uri="{CE6537A1-D6FC-4f65-9D91-7224C49458BB}"/>
                <c:ext xmlns:c16="http://schemas.microsoft.com/office/drawing/2014/chart" uri="{C3380CC4-5D6E-409C-BE32-E72D297353CC}">
                  <c16:uniqueId val="{00000009-401B-405B-B4B8-2DF63A74B16D}"/>
                </c:ext>
              </c:extLst>
            </c:dLbl>
            <c:dLbl>
              <c:idx val="5"/>
              <c:delete val="1"/>
              <c:extLst>
                <c:ext xmlns:c15="http://schemas.microsoft.com/office/drawing/2012/chart" uri="{CE6537A1-D6FC-4f65-9D91-7224C49458BB}"/>
                <c:ext xmlns:c16="http://schemas.microsoft.com/office/drawing/2014/chart" uri="{C3380CC4-5D6E-409C-BE32-E72D297353CC}">
                  <c16:uniqueId val="{0000000B-401B-405B-B4B8-2DF63A74B16D}"/>
                </c:ext>
              </c:extLst>
            </c:dLbl>
            <c:dLbl>
              <c:idx val="6"/>
              <c:layout>
                <c:manualLayout>
                  <c:x val="-0.14105568218446379"/>
                  <c:y val="6.696616512044904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1B-405B-B4B8-2DF63A74B16D}"/>
                </c:ext>
              </c:extLst>
            </c:dLbl>
            <c:dLbl>
              <c:idx val="7"/>
              <c:delete val="1"/>
              <c:extLst>
                <c:ext xmlns:c15="http://schemas.microsoft.com/office/drawing/2012/chart" uri="{CE6537A1-D6FC-4f65-9D91-7224C49458BB}"/>
                <c:ext xmlns:c16="http://schemas.microsoft.com/office/drawing/2014/chart" uri="{C3380CC4-5D6E-409C-BE32-E72D297353CC}">
                  <c16:uniqueId val="{0000000F-401B-405B-B4B8-2DF63A74B16D}"/>
                </c:ext>
              </c:extLst>
            </c:dLbl>
            <c:dLbl>
              <c:idx val="8"/>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1B-405B-B4B8-2DF63A74B16D}"/>
                </c:ext>
              </c:extLst>
            </c:dLbl>
            <c:dLbl>
              <c:idx val="9"/>
              <c:layout>
                <c:manualLayout>
                  <c:x val="-0.12770036146797439"/>
                  <c:y val="-1.534848366726436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01B-405B-B4B8-2DF63A74B16D}"/>
                </c:ext>
              </c:extLst>
            </c:dLbl>
            <c:dLbl>
              <c:idx val="10"/>
              <c:delete val="1"/>
              <c:extLst>
                <c:ext xmlns:c15="http://schemas.microsoft.com/office/drawing/2012/chart" uri="{CE6537A1-D6FC-4f65-9D91-7224C49458BB}"/>
                <c:ext xmlns:c16="http://schemas.microsoft.com/office/drawing/2014/chart" uri="{C3380CC4-5D6E-409C-BE32-E72D297353CC}">
                  <c16:uniqueId val="{00000015-401B-405B-B4B8-2DF63A74B16D}"/>
                </c:ext>
              </c:extLst>
            </c:dLbl>
            <c:dLbl>
              <c:idx val="11"/>
              <c:delete val="1"/>
              <c:extLst>
                <c:ext xmlns:c15="http://schemas.microsoft.com/office/drawing/2012/chart" uri="{CE6537A1-D6FC-4f65-9D91-7224C49458BB}"/>
                <c:ext xmlns:c16="http://schemas.microsoft.com/office/drawing/2014/chart" uri="{C3380CC4-5D6E-409C-BE32-E72D297353CC}">
                  <c16:uniqueId val="{00000017-401B-405B-B4B8-2DF63A74B16D}"/>
                </c:ext>
              </c:extLst>
            </c:dLbl>
            <c:dLbl>
              <c:idx val="12"/>
              <c:layout>
                <c:manualLayout>
                  <c:x val="-2.4347285536676335E-2"/>
                  <c:y val="-6.881350536628466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01B-405B-B4B8-2DF63A74B16D}"/>
                </c:ext>
              </c:extLst>
            </c:dLbl>
            <c:dLbl>
              <c:idx val="13"/>
              <c:layout>
                <c:manualLayout>
                  <c:x val="7.2206681401666903E-2"/>
                  <c:y val="-3.609735973597359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01B-405B-B4B8-2DF63A74B16D}"/>
                </c:ext>
              </c:extLst>
            </c:dLbl>
            <c:dLbl>
              <c:idx val="14"/>
              <c:layout>
                <c:manualLayout>
                  <c:x val="-0.14375748261730442"/>
                  <c:y val="-3.366856370676437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01B-405B-B4B8-2DF63A74B16D}"/>
                </c:ext>
              </c:extLst>
            </c:dLbl>
            <c:dLbl>
              <c:idx val="15"/>
              <c:layout>
                <c:manualLayout>
                  <c:x val="4.2088283372473174E-2"/>
                  <c:y val="5.490371871832871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01B-405B-B4B8-2DF63A74B16D}"/>
                </c:ext>
              </c:extLst>
            </c:dLbl>
            <c:dLbl>
              <c:idx val="16"/>
              <c:layout>
                <c:manualLayout>
                  <c:x val="0.10555929686420776"/>
                  <c:y val="-2.84867856864426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01B-405B-B4B8-2DF63A74B16D}"/>
                </c:ext>
              </c:extLst>
            </c:dLbl>
            <c:dLbl>
              <c:idx val="17"/>
              <c:layout>
                <c:manualLayout>
                  <c:x val="0.16703130036377031"/>
                  <c:y val="7.8723915698656471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01B-405B-B4B8-2DF63A74B1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0"/>
            <c:showBubbleSize val="0"/>
            <c:showLeaderLines val="0"/>
            <c:extLst>
              <c:ext xmlns:c15="http://schemas.microsoft.com/office/drawing/2012/chart" uri="{CE6537A1-D6FC-4f65-9D91-7224C49458BB}"/>
            </c:extLst>
          </c:dLbls>
          <c:cat>
            <c:strRef>
              <c:f>'[IR Order Diversification.xlsx]Sheet3 (2)'!$A$7:$A$24</c:f>
              <c:strCache>
                <c:ptCount val="1"/>
                <c:pt idx="0">
                  <c:v>Tower OEM #1</c:v>
                </c:pt>
              </c:strCache>
            </c:strRef>
          </c:cat>
          <c:val>
            <c:numRef>
              <c:f>'[IR Order Diversification.xlsx]Sheet3 (2)'!$F$7:$F$24</c:f>
              <c:numCache>
                <c:formatCode>_(* #,##0_);_(* \(#,##0\);_(* "-"??_);_(@_)</c:formatCode>
                <c:ptCount val="18"/>
                <c:pt idx="0">
                  <c:v>149052.19886</c:v>
                </c:pt>
                <c:pt idx="1">
                  <c:v>0</c:v>
                </c:pt>
                <c:pt idx="2">
                  <c:v>1587.8320000000001</c:v>
                </c:pt>
                <c:pt idx="3">
                  <c:v>312.54000000000002</c:v>
                </c:pt>
                <c:pt idx="4">
                  <c:v>0</c:v>
                </c:pt>
                <c:pt idx="5">
                  <c:v>80.774029999999996</c:v>
                </c:pt>
                <c:pt idx="6">
                  <c:v>15.532999999999999</c:v>
                </c:pt>
                <c:pt idx="7">
                  <c:v>343.0025</c:v>
                </c:pt>
                <c:pt idx="8">
                  <c:v>161.66499999999999</c:v>
                </c:pt>
                <c:pt idx="9">
                  <c:v>1450.326</c:v>
                </c:pt>
                <c:pt idx="10">
                  <c:v>0</c:v>
                </c:pt>
                <c:pt idx="11">
                  <c:v>0</c:v>
                </c:pt>
                <c:pt idx="12">
                  <c:v>1249.133</c:v>
                </c:pt>
                <c:pt idx="13">
                  <c:v>1234.3422399999999</c:v>
                </c:pt>
                <c:pt idx="14">
                  <c:v>516.81200000000001</c:v>
                </c:pt>
                <c:pt idx="15">
                  <c:v>741.62424999999996</c:v>
                </c:pt>
                <c:pt idx="16">
                  <c:v>2733.2886100000001</c:v>
                </c:pt>
                <c:pt idx="17">
                  <c:v>5995.1753700000409</c:v>
                </c:pt>
              </c:numCache>
            </c:numRef>
          </c:val>
          <c:extLst>
            <c:ext xmlns:c16="http://schemas.microsoft.com/office/drawing/2014/chart" uri="{C3380CC4-5D6E-409C-BE32-E72D297353CC}">
              <c16:uniqueId val="{00000024-401B-405B-B4B8-2DF63A74B16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2019 Sept</a:t>
            </a:r>
            <a:r>
              <a:rPr lang="en-US" b="1" baseline="0" dirty="0"/>
              <a:t> YTD</a:t>
            </a:r>
            <a:r>
              <a:rPr lang="en-US" b="1" dirty="0"/>
              <a:t> Orders - </a:t>
            </a:r>
            <a:r>
              <a:rPr lang="en-US" b="1" dirty="0" smtClean="0"/>
              <a:t>$205M</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438526841584708"/>
          <c:y val="0.14690320168230209"/>
          <c:w val="0.72833062807938487"/>
          <c:h val="0.8220761544658402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83-4745-AA3E-F599F94CAA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83-4745-AA3E-F599F94CAA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83-4745-AA3E-F599F94CAA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383-4745-AA3E-F599F94CAAA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383-4745-AA3E-F599F94CAAA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383-4745-AA3E-F599F94CAAA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383-4745-AA3E-F599F94CAAA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383-4745-AA3E-F599F94CAAA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383-4745-AA3E-F599F94CAAA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E383-4745-AA3E-F599F94CAAA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E383-4745-AA3E-F599F94CAAA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E383-4745-AA3E-F599F94CAAA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E383-4745-AA3E-F599F94CAAA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E383-4745-AA3E-F599F94CAAA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E383-4745-AA3E-F599F94CAAA9}"/>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E383-4745-AA3E-F599F94CAAA9}"/>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E383-4745-AA3E-F599F94CAAA9}"/>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E383-4745-AA3E-F599F94CAAA9}"/>
              </c:ext>
            </c:extLst>
          </c:dPt>
          <c:dLbls>
            <c:dLbl>
              <c:idx val="0"/>
              <c:layout>
                <c:manualLayout>
                  <c:x val="-0.18520657779619654"/>
                  <c:y val="-3.548926743068014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383-4745-AA3E-F599F94CAAA9}"/>
                </c:ext>
              </c:extLst>
            </c:dLbl>
            <c:dLbl>
              <c:idx val="1"/>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83-4745-AA3E-F599F94CAAA9}"/>
                </c:ext>
              </c:extLst>
            </c:dLbl>
            <c:dLbl>
              <c:idx val="2"/>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83-4745-AA3E-F599F94CAAA9}"/>
                </c:ext>
              </c:extLst>
            </c:dLbl>
            <c:dLbl>
              <c:idx val="3"/>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83-4745-AA3E-F599F94CAAA9}"/>
                </c:ext>
              </c:extLst>
            </c:dLbl>
            <c:dLbl>
              <c:idx val="4"/>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83-4745-AA3E-F599F94CAAA9}"/>
                </c:ext>
              </c:extLst>
            </c:dLbl>
            <c:dLbl>
              <c:idx val="5"/>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83-4745-AA3E-F599F94CAAA9}"/>
                </c:ext>
              </c:extLst>
            </c:dLbl>
            <c:dLbl>
              <c:idx val="6"/>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383-4745-AA3E-F599F94CAAA9}"/>
                </c:ext>
              </c:extLst>
            </c:dLbl>
            <c:dLbl>
              <c:idx val="7"/>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383-4745-AA3E-F599F94CAAA9}"/>
                </c:ext>
              </c:extLst>
            </c:dLbl>
            <c:dLbl>
              <c:idx val="8"/>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383-4745-AA3E-F599F94CAAA9}"/>
                </c:ext>
              </c:extLst>
            </c:dLbl>
            <c:dLbl>
              <c:idx val="9"/>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383-4745-AA3E-F599F94CAAA9}"/>
                </c:ext>
              </c:extLst>
            </c:dLbl>
            <c:dLbl>
              <c:idx val="10"/>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383-4745-AA3E-F599F94CAAA9}"/>
                </c:ext>
              </c:extLst>
            </c:dLbl>
            <c:dLbl>
              <c:idx val="11"/>
              <c:delete val="1"/>
              <c:extLst>
                <c:ext xmlns:c15="http://schemas.microsoft.com/office/drawing/2012/chart" uri="{CE6537A1-D6FC-4f65-9D91-7224C49458BB}"/>
                <c:ext xmlns:c16="http://schemas.microsoft.com/office/drawing/2014/chart" uri="{C3380CC4-5D6E-409C-BE32-E72D297353CC}">
                  <c16:uniqueId val="{00000017-E383-4745-AA3E-F599F94CAAA9}"/>
                </c:ext>
              </c:extLst>
            </c:dLbl>
            <c:dLbl>
              <c:idx val="12"/>
              <c:delete val="1"/>
              <c:extLst>
                <c:ext xmlns:c15="http://schemas.microsoft.com/office/drawing/2012/chart" uri="{CE6537A1-D6FC-4f65-9D91-7224C49458BB}"/>
                <c:ext xmlns:c16="http://schemas.microsoft.com/office/drawing/2014/chart" uri="{C3380CC4-5D6E-409C-BE32-E72D297353CC}">
                  <c16:uniqueId val="{00000019-E383-4745-AA3E-F599F94CAAA9}"/>
                </c:ext>
              </c:extLst>
            </c:dLbl>
            <c:dLbl>
              <c:idx val="13"/>
              <c:delete val="1"/>
              <c:extLst>
                <c:ext xmlns:c15="http://schemas.microsoft.com/office/drawing/2012/chart" uri="{CE6537A1-D6FC-4f65-9D91-7224C49458BB}"/>
                <c:ext xmlns:c16="http://schemas.microsoft.com/office/drawing/2014/chart" uri="{C3380CC4-5D6E-409C-BE32-E72D297353CC}">
                  <c16:uniqueId val="{0000001B-E383-4745-AA3E-F599F94CAAA9}"/>
                </c:ext>
              </c:extLst>
            </c:dLbl>
            <c:dLbl>
              <c:idx val="14"/>
              <c:delete val="1"/>
              <c:extLst>
                <c:ext xmlns:c15="http://schemas.microsoft.com/office/drawing/2012/chart" uri="{CE6537A1-D6FC-4f65-9D91-7224C49458BB}"/>
                <c:ext xmlns:c16="http://schemas.microsoft.com/office/drawing/2014/chart" uri="{C3380CC4-5D6E-409C-BE32-E72D297353CC}">
                  <c16:uniqueId val="{0000001D-E383-4745-AA3E-F599F94CAAA9}"/>
                </c:ext>
              </c:extLst>
            </c:dLbl>
            <c:dLbl>
              <c:idx val="15"/>
              <c:layout>
                <c:manualLayout>
                  <c:x val="0.23716069208454199"/>
                  <c:y val="5.638378536016331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383-4745-AA3E-F599F94CAAA9}"/>
                </c:ext>
              </c:extLst>
            </c:dLbl>
            <c:dLbl>
              <c:idx val="17"/>
              <c:layout>
                <c:manualLayout>
                  <c:x val="0.21044458258507168"/>
                  <c:y val="-3.309945167745120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383-4745-AA3E-F599F94CAA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0"/>
            <c:showBubbleSize val="0"/>
            <c:showLeaderLines val="0"/>
            <c:extLst>
              <c:ext xmlns:c15="http://schemas.microsoft.com/office/drawing/2012/chart" uri="{CE6537A1-D6FC-4f65-9D91-7224C49458BB}"/>
            </c:extLst>
          </c:dLbls>
          <c:cat>
            <c:strRef>
              <c:f>'[IR Order Diversification.xlsx]Sheet3 (2)'!$A$7:$A$24</c:f>
              <c:strCache>
                <c:ptCount val="1"/>
                <c:pt idx="0">
                  <c:v>Tower OEM #1</c:v>
                </c:pt>
              </c:strCache>
            </c:strRef>
          </c:cat>
          <c:val>
            <c:numRef>
              <c:f>'[IR Order Diversification.xlsx]Sheet3 (2)'!$G$7:$G$24</c:f>
              <c:numCache>
                <c:formatCode>_(* #,##0_);_(* \(#,##0\);_(* "-"??_);_(@_)</c:formatCode>
                <c:ptCount val="18"/>
                <c:pt idx="0">
                  <c:v>129014.20555999999</c:v>
                </c:pt>
                <c:pt idx="1">
                  <c:v>22715.014999999999</c:v>
                </c:pt>
                <c:pt idx="2">
                  <c:v>12525.174000000001</c:v>
                </c:pt>
                <c:pt idx="3">
                  <c:v>11637.28743</c:v>
                </c:pt>
                <c:pt idx="4">
                  <c:v>5896.46</c:v>
                </c:pt>
                <c:pt idx="5">
                  <c:v>3768.9336600000001</c:v>
                </c:pt>
                <c:pt idx="6">
                  <c:v>2794.509</c:v>
                </c:pt>
                <c:pt idx="7">
                  <c:v>2553.8378200000002</c:v>
                </c:pt>
                <c:pt idx="8">
                  <c:v>2577.3283600000004</c:v>
                </c:pt>
                <c:pt idx="9">
                  <c:v>2159</c:v>
                </c:pt>
                <c:pt idx="10">
                  <c:v>878.52552000000003</c:v>
                </c:pt>
                <c:pt idx="11">
                  <c:v>484.60717</c:v>
                </c:pt>
                <c:pt idx="12">
                  <c:v>408.33199999999999</c:v>
                </c:pt>
                <c:pt idx="13">
                  <c:v>413.15499999999997</c:v>
                </c:pt>
                <c:pt idx="14">
                  <c:v>5.4724200000000005</c:v>
                </c:pt>
                <c:pt idx="15">
                  <c:v>0</c:v>
                </c:pt>
                <c:pt idx="16">
                  <c:v>0</c:v>
                </c:pt>
                <c:pt idx="17">
                  <c:v>9946.2505800000217</c:v>
                </c:pt>
              </c:numCache>
            </c:numRef>
          </c:val>
          <c:extLst>
            <c:ext xmlns:c16="http://schemas.microsoft.com/office/drawing/2014/chart" uri="{C3380CC4-5D6E-409C-BE32-E72D297353CC}">
              <c16:uniqueId val="{00000024-E383-4745-AA3E-F599F94CAAA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1400" dirty="0" smtClean="0">
                <a:latin typeface="Arial" panose="020B0604020202020204" pitchFamily="34" charset="0"/>
                <a:cs typeface="Arial" panose="020B0604020202020204" pitchFamily="34" charset="0"/>
              </a:rPr>
              <a:t>Tower </a:t>
            </a:r>
            <a:r>
              <a:rPr lang="en-US" sz="1400" dirty="0">
                <a:latin typeface="Arial" panose="020B0604020202020204" pitchFamily="34" charset="0"/>
                <a:cs typeface="Arial" panose="020B0604020202020204" pitchFamily="34" charset="0"/>
              </a:rPr>
              <a:t>Section Sales</a:t>
            </a:r>
          </a:p>
        </c:rich>
      </c:tx>
      <c:layout>
        <c:manualLayout>
          <c:xMode val="edge"/>
          <c:yMode val="edge"/>
          <c:x val="0.3017828042438585"/>
          <c:y val="2.3766626696939484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3.0864183893093713E-2"/>
          <c:y val="7.709322927168856E-2"/>
          <c:w val="0.9382716322138126"/>
          <c:h val="0.78507062851967135"/>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7"/>
              <c:layout>
                <c:manualLayout>
                  <c:x val="1.0185067526415994E-16"/>
                  <c:y val="6.96996208807232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03-44E8-98B2-C6E3D5486B9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Sheet1!$D$1:$D$6</c:f>
              <c:strCache>
                <c:ptCount val="6"/>
                <c:pt idx="0">
                  <c:v>2016</c:v>
                </c:pt>
                <c:pt idx="1">
                  <c:v>2017</c:v>
                </c:pt>
                <c:pt idx="2">
                  <c:v>2018</c:v>
                </c:pt>
                <c:pt idx="4">
                  <c:v>2018 9mos</c:v>
                </c:pt>
                <c:pt idx="5">
                  <c:v>2019 9mos</c:v>
                </c:pt>
              </c:strCache>
            </c:strRef>
          </c:cat>
          <c:val>
            <c:numRef>
              <c:f>Sheet1!$E$1:$E$6</c:f>
              <c:numCache>
                <c:formatCode>General</c:formatCode>
                <c:ptCount val="6"/>
                <c:pt idx="0">
                  <c:v>1439</c:v>
                </c:pt>
                <c:pt idx="1">
                  <c:v>820</c:v>
                </c:pt>
                <c:pt idx="2">
                  <c:v>540</c:v>
                </c:pt>
                <c:pt idx="4">
                  <c:v>476</c:v>
                </c:pt>
                <c:pt idx="5">
                  <c:v>632</c:v>
                </c:pt>
              </c:numCache>
            </c:numRef>
          </c:val>
          <c:extLst>
            <c:ext xmlns:c16="http://schemas.microsoft.com/office/drawing/2014/chart" uri="{C3380CC4-5D6E-409C-BE32-E72D297353CC}">
              <c16:uniqueId val="{00000001-0003-44E8-98B2-C6E3D5486B94}"/>
            </c:ext>
          </c:extLst>
        </c:ser>
        <c:dLbls>
          <c:dLblPos val="inEnd"/>
          <c:showLegendKey val="0"/>
          <c:showVal val="1"/>
          <c:showCatName val="0"/>
          <c:showSerName val="0"/>
          <c:showPercent val="0"/>
          <c:showBubbleSize val="0"/>
        </c:dLbls>
        <c:gapWidth val="41"/>
        <c:axId val="98674944"/>
        <c:axId val="98686080"/>
      </c:barChart>
      <c:catAx>
        <c:axId val="98674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effectLst/>
                <a:latin typeface="+mn-lt"/>
                <a:ea typeface="+mn-ea"/>
                <a:cs typeface="+mn-cs"/>
              </a:defRPr>
            </a:pPr>
            <a:endParaRPr lang="en-US"/>
          </a:p>
        </c:txPr>
        <c:crossAx val="98686080"/>
        <c:crosses val="autoZero"/>
        <c:auto val="1"/>
        <c:lblAlgn val="ctr"/>
        <c:lblOffset val="100"/>
        <c:tickLblSkip val="1"/>
        <c:tickMarkSkip val="2"/>
        <c:noMultiLvlLbl val="0"/>
      </c:catAx>
      <c:valAx>
        <c:axId val="98686080"/>
        <c:scaling>
          <c:orientation val="minMax"/>
        </c:scaling>
        <c:delete val="1"/>
        <c:axPos val="l"/>
        <c:numFmt formatCode="General" sourceLinked="1"/>
        <c:majorTickMark val="none"/>
        <c:minorTickMark val="none"/>
        <c:tickLblPos val="nextTo"/>
        <c:crossAx val="986749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400" b="0" dirty="0" smtClean="0"/>
              <a:t>Heavy</a:t>
            </a:r>
            <a:r>
              <a:rPr lang="en-US" sz="1400" b="0" baseline="0" dirty="0" smtClean="0"/>
              <a:t> Fabrication Revenue (in M’s)</a:t>
            </a:r>
            <a:endParaRPr lang="en-US" sz="1400" b="0" dirty="0"/>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305774278215222E-2"/>
          <c:y val="0.16279699803149605"/>
          <c:w val="0.91436089238845142"/>
          <c:h val="0.7049224901574803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2016</c:v>
                </c:pt>
                <c:pt idx="1">
                  <c:v>2017</c:v>
                </c:pt>
                <c:pt idx="2">
                  <c:v>2018</c:v>
                </c:pt>
                <c:pt idx="3">
                  <c:v>2019 Est</c:v>
                </c:pt>
              </c:strCache>
            </c:strRef>
          </c:cat>
          <c:val>
            <c:numRef>
              <c:f>Sheet1!$B$2:$B$5</c:f>
              <c:numCache>
                <c:formatCode>General</c:formatCode>
                <c:ptCount val="4"/>
                <c:pt idx="0">
                  <c:v>4</c:v>
                </c:pt>
                <c:pt idx="1">
                  <c:v>4.3</c:v>
                </c:pt>
                <c:pt idx="2">
                  <c:v>12.871</c:v>
                </c:pt>
                <c:pt idx="3">
                  <c:v>17</c:v>
                </c:pt>
              </c:numCache>
            </c:numRef>
          </c:val>
          <c:extLst>
            <c:ext xmlns:c16="http://schemas.microsoft.com/office/drawing/2014/chart" uri="{C3380CC4-5D6E-409C-BE32-E72D297353CC}">
              <c16:uniqueId val="{00000000-98EB-4555-BEAF-057661DF78C4}"/>
            </c:ext>
          </c:extLst>
        </c:ser>
        <c:dLbls>
          <c:showLegendKey val="0"/>
          <c:showVal val="0"/>
          <c:showCatName val="0"/>
          <c:showSerName val="0"/>
          <c:showPercent val="0"/>
          <c:showBubbleSize val="0"/>
        </c:dLbls>
        <c:gapWidth val="219"/>
        <c:overlap val="-27"/>
        <c:axId val="1104302704"/>
        <c:axId val="1104304344"/>
      </c:barChart>
      <c:catAx>
        <c:axId val="110430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4304344"/>
        <c:crosses val="autoZero"/>
        <c:auto val="1"/>
        <c:lblAlgn val="ctr"/>
        <c:lblOffset val="100"/>
        <c:noMultiLvlLbl val="0"/>
      </c:catAx>
      <c:valAx>
        <c:axId val="110430434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4302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Gearing </a:t>
            </a:r>
            <a:r>
              <a:rPr lang="en-US" dirty="0"/>
              <a:t>Revenue by Market</a:t>
            </a:r>
          </a:p>
        </c:rich>
      </c:tx>
      <c:layout>
        <c:manualLayout>
          <c:xMode val="edge"/>
          <c:yMode val="edge"/>
          <c:x val="0.28901035808023995"/>
          <c:y val="5.31824783339456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2"/>
          <c:order val="0"/>
          <c:tx>
            <c:strRef>
              <c:f>Sheet1!$A$13</c:f>
              <c:strCache>
                <c:ptCount val="1"/>
                <c:pt idx="0">
                  <c:v>Wind</c:v>
                </c:pt>
              </c:strCache>
            </c:strRef>
          </c:tx>
          <c:spPr>
            <a:solidFill>
              <a:schemeClr val="accent3"/>
            </a:solidFill>
            <a:ln>
              <a:noFill/>
            </a:ln>
            <a:effectLst/>
          </c:spPr>
          <c:cat>
            <c:strRef>
              <c:f>Sheet1!$D$10:$M$10</c:f>
              <c:strCache>
                <c:ptCount val="10"/>
                <c:pt idx="0">
                  <c:v>2015</c:v>
                </c:pt>
                <c:pt idx="1">
                  <c:v>2016</c:v>
                </c:pt>
                <c:pt idx="2">
                  <c:v>2017</c:v>
                </c:pt>
                <c:pt idx="3">
                  <c:v>Q1 18</c:v>
                </c:pt>
                <c:pt idx="4">
                  <c:v>Q2 18</c:v>
                </c:pt>
                <c:pt idx="5">
                  <c:v>Q3 18</c:v>
                </c:pt>
                <c:pt idx="6">
                  <c:v>Q4 18</c:v>
                </c:pt>
                <c:pt idx="7">
                  <c:v>Q1 19</c:v>
                </c:pt>
                <c:pt idx="8">
                  <c:v>Q2 19</c:v>
                </c:pt>
                <c:pt idx="9">
                  <c:v>Q3 19</c:v>
                </c:pt>
              </c:strCache>
            </c:strRef>
          </c:cat>
          <c:val>
            <c:numRef>
              <c:f>Sheet1!$D$13:$M$13</c:f>
              <c:numCache>
                <c:formatCode>0.0</c:formatCode>
                <c:ptCount val="10"/>
                <c:pt idx="0">
                  <c:v>2.5</c:v>
                </c:pt>
                <c:pt idx="1">
                  <c:v>2.5</c:v>
                </c:pt>
                <c:pt idx="2">
                  <c:v>1.5</c:v>
                </c:pt>
                <c:pt idx="3">
                  <c:v>0.1</c:v>
                </c:pt>
                <c:pt idx="4">
                  <c:v>0.23799999999999999</c:v>
                </c:pt>
                <c:pt idx="5">
                  <c:v>0.1</c:v>
                </c:pt>
                <c:pt idx="6" formatCode="0">
                  <c:v>0.14699999999999999</c:v>
                </c:pt>
                <c:pt idx="7" formatCode="0">
                  <c:v>1.5</c:v>
                </c:pt>
                <c:pt idx="8">
                  <c:v>1.3340000000000001</c:v>
                </c:pt>
                <c:pt idx="9">
                  <c:v>0.9</c:v>
                </c:pt>
              </c:numCache>
            </c:numRef>
          </c:val>
          <c:extLst>
            <c:ext xmlns:c16="http://schemas.microsoft.com/office/drawing/2014/chart" uri="{C3380CC4-5D6E-409C-BE32-E72D297353CC}">
              <c16:uniqueId val="{00000002-67ED-49B6-8BD8-A97764F8AFF5}"/>
            </c:ext>
          </c:extLst>
        </c:ser>
        <c:ser>
          <c:idx val="3"/>
          <c:order val="1"/>
          <c:tx>
            <c:strRef>
              <c:f>Sheet1!$A$14</c:f>
              <c:strCache>
                <c:ptCount val="1"/>
                <c:pt idx="0">
                  <c:v>Industrial</c:v>
                </c:pt>
              </c:strCache>
            </c:strRef>
          </c:tx>
          <c:spPr>
            <a:solidFill>
              <a:schemeClr val="accent4"/>
            </a:solidFill>
            <a:ln>
              <a:noFill/>
            </a:ln>
            <a:effectLst/>
          </c:spPr>
          <c:cat>
            <c:strRef>
              <c:f>Sheet1!$D$10:$M$10</c:f>
              <c:strCache>
                <c:ptCount val="10"/>
                <c:pt idx="0">
                  <c:v>2015</c:v>
                </c:pt>
                <c:pt idx="1">
                  <c:v>2016</c:v>
                </c:pt>
                <c:pt idx="2">
                  <c:v>2017</c:v>
                </c:pt>
                <c:pt idx="3">
                  <c:v>Q1 18</c:v>
                </c:pt>
                <c:pt idx="4">
                  <c:v>Q2 18</c:v>
                </c:pt>
                <c:pt idx="5">
                  <c:v>Q3 18</c:v>
                </c:pt>
                <c:pt idx="6">
                  <c:v>Q4 18</c:v>
                </c:pt>
                <c:pt idx="7">
                  <c:v>Q1 19</c:v>
                </c:pt>
                <c:pt idx="8">
                  <c:v>Q2 19</c:v>
                </c:pt>
                <c:pt idx="9">
                  <c:v>Q3 19</c:v>
                </c:pt>
              </c:strCache>
            </c:strRef>
          </c:cat>
          <c:val>
            <c:numRef>
              <c:f>Sheet1!$D$14:$M$14</c:f>
              <c:numCache>
                <c:formatCode>0.0</c:formatCode>
                <c:ptCount val="10"/>
                <c:pt idx="0">
                  <c:v>1.25</c:v>
                </c:pt>
                <c:pt idx="1">
                  <c:v>1</c:v>
                </c:pt>
                <c:pt idx="2">
                  <c:v>1</c:v>
                </c:pt>
                <c:pt idx="3">
                  <c:v>1.3</c:v>
                </c:pt>
                <c:pt idx="4">
                  <c:v>1.1000000000000001</c:v>
                </c:pt>
                <c:pt idx="5">
                  <c:v>3.7879999999999998</c:v>
                </c:pt>
                <c:pt idx="6" formatCode="0">
                  <c:v>0.78300000000000003</c:v>
                </c:pt>
                <c:pt idx="7" formatCode="0">
                  <c:v>1.6</c:v>
                </c:pt>
                <c:pt idx="8">
                  <c:v>1.008</c:v>
                </c:pt>
                <c:pt idx="9">
                  <c:v>0.9</c:v>
                </c:pt>
              </c:numCache>
            </c:numRef>
          </c:val>
          <c:extLst>
            <c:ext xmlns:c16="http://schemas.microsoft.com/office/drawing/2014/chart" uri="{C3380CC4-5D6E-409C-BE32-E72D297353CC}">
              <c16:uniqueId val="{00000003-67ED-49B6-8BD8-A97764F8AFF5}"/>
            </c:ext>
          </c:extLst>
        </c:ser>
        <c:ser>
          <c:idx val="4"/>
          <c:order val="2"/>
          <c:tx>
            <c:strRef>
              <c:f>Sheet1!$A$15</c:f>
              <c:strCache>
                <c:ptCount val="1"/>
                <c:pt idx="0">
                  <c:v>Steel</c:v>
                </c:pt>
              </c:strCache>
            </c:strRef>
          </c:tx>
          <c:spPr>
            <a:solidFill>
              <a:schemeClr val="accent5"/>
            </a:solidFill>
            <a:ln>
              <a:noFill/>
            </a:ln>
            <a:effectLst/>
          </c:spPr>
          <c:cat>
            <c:strRef>
              <c:f>Sheet1!$D$10:$M$10</c:f>
              <c:strCache>
                <c:ptCount val="10"/>
                <c:pt idx="0">
                  <c:v>2015</c:v>
                </c:pt>
                <c:pt idx="1">
                  <c:v>2016</c:v>
                </c:pt>
                <c:pt idx="2">
                  <c:v>2017</c:v>
                </c:pt>
                <c:pt idx="3">
                  <c:v>Q1 18</c:v>
                </c:pt>
                <c:pt idx="4">
                  <c:v>Q2 18</c:v>
                </c:pt>
                <c:pt idx="5">
                  <c:v>Q3 18</c:v>
                </c:pt>
                <c:pt idx="6">
                  <c:v>Q4 18</c:v>
                </c:pt>
                <c:pt idx="7">
                  <c:v>Q1 19</c:v>
                </c:pt>
                <c:pt idx="8">
                  <c:v>Q2 19</c:v>
                </c:pt>
                <c:pt idx="9">
                  <c:v>Q3 19</c:v>
                </c:pt>
              </c:strCache>
            </c:strRef>
          </c:cat>
          <c:val>
            <c:numRef>
              <c:f>Sheet1!$D$15:$M$15</c:f>
              <c:numCache>
                <c:formatCode>0.0</c:formatCode>
                <c:ptCount val="10"/>
                <c:pt idx="0">
                  <c:v>0.75</c:v>
                </c:pt>
                <c:pt idx="1">
                  <c:v>0.75</c:v>
                </c:pt>
                <c:pt idx="2">
                  <c:v>0.75</c:v>
                </c:pt>
                <c:pt idx="3">
                  <c:v>0.7</c:v>
                </c:pt>
                <c:pt idx="4">
                  <c:v>0.47499999999999998</c:v>
                </c:pt>
                <c:pt idx="5">
                  <c:v>0.03</c:v>
                </c:pt>
                <c:pt idx="6" formatCode="0">
                  <c:v>0.92100000000000004</c:v>
                </c:pt>
                <c:pt idx="7" formatCode="0">
                  <c:v>1.1499999999999999</c:v>
                </c:pt>
                <c:pt idx="8">
                  <c:v>0.65</c:v>
                </c:pt>
                <c:pt idx="9">
                  <c:v>1.1000000000000001</c:v>
                </c:pt>
              </c:numCache>
            </c:numRef>
          </c:val>
          <c:extLst>
            <c:ext xmlns:c16="http://schemas.microsoft.com/office/drawing/2014/chart" uri="{C3380CC4-5D6E-409C-BE32-E72D297353CC}">
              <c16:uniqueId val="{00000004-67ED-49B6-8BD8-A97764F8AFF5}"/>
            </c:ext>
          </c:extLst>
        </c:ser>
        <c:ser>
          <c:idx val="1"/>
          <c:order val="3"/>
          <c:tx>
            <c:strRef>
              <c:f>Sheet1!$A$12</c:f>
              <c:strCache>
                <c:ptCount val="1"/>
                <c:pt idx="0">
                  <c:v>Mining</c:v>
                </c:pt>
              </c:strCache>
            </c:strRef>
          </c:tx>
          <c:spPr>
            <a:solidFill>
              <a:schemeClr val="accent2"/>
            </a:solidFill>
            <a:ln>
              <a:noFill/>
            </a:ln>
            <a:effectLst/>
          </c:spPr>
          <c:cat>
            <c:strRef>
              <c:f>Sheet1!$D$10:$M$10</c:f>
              <c:strCache>
                <c:ptCount val="10"/>
                <c:pt idx="0">
                  <c:v>2015</c:v>
                </c:pt>
                <c:pt idx="1">
                  <c:v>2016</c:v>
                </c:pt>
                <c:pt idx="2">
                  <c:v>2017</c:v>
                </c:pt>
                <c:pt idx="3">
                  <c:v>Q1 18</c:v>
                </c:pt>
                <c:pt idx="4">
                  <c:v>Q2 18</c:v>
                </c:pt>
                <c:pt idx="5">
                  <c:v>Q3 18</c:v>
                </c:pt>
                <c:pt idx="6">
                  <c:v>Q4 18</c:v>
                </c:pt>
                <c:pt idx="7">
                  <c:v>Q1 19</c:v>
                </c:pt>
                <c:pt idx="8">
                  <c:v>Q2 19</c:v>
                </c:pt>
                <c:pt idx="9">
                  <c:v>Q3 19</c:v>
                </c:pt>
              </c:strCache>
            </c:strRef>
          </c:cat>
          <c:val>
            <c:numRef>
              <c:f>Sheet1!$D$12:$M$12</c:f>
              <c:numCache>
                <c:formatCode>0.0</c:formatCode>
                <c:ptCount val="10"/>
                <c:pt idx="0">
                  <c:v>1</c:v>
                </c:pt>
                <c:pt idx="1">
                  <c:v>0.75</c:v>
                </c:pt>
                <c:pt idx="2">
                  <c:v>0.75</c:v>
                </c:pt>
                <c:pt idx="3">
                  <c:v>0.95399999999999996</c:v>
                </c:pt>
                <c:pt idx="4">
                  <c:v>1.3120000000000001</c:v>
                </c:pt>
                <c:pt idx="5">
                  <c:v>1.085</c:v>
                </c:pt>
                <c:pt idx="6" formatCode="0">
                  <c:v>1.6619999999999999</c:v>
                </c:pt>
                <c:pt idx="7" formatCode="0">
                  <c:v>2</c:v>
                </c:pt>
                <c:pt idx="8">
                  <c:v>3.879</c:v>
                </c:pt>
                <c:pt idx="9">
                  <c:v>2.2000000000000002</c:v>
                </c:pt>
              </c:numCache>
            </c:numRef>
          </c:val>
          <c:extLst>
            <c:ext xmlns:c16="http://schemas.microsoft.com/office/drawing/2014/chart" uri="{C3380CC4-5D6E-409C-BE32-E72D297353CC}">
              <c16:uniqueId val="{00000001-67ED-49B6-8BD8-A97764F8AFF5}"/>
            </c:ext>
          </c:extLst>
        </c:ser>
        <c:ser>
          <c:idx val="0"/>
          <c:order val="4"/>
          <c:tx>
            <c:strRef>
              <c:f>Sheet1!$A$11</c:f>
              <c:strCache>
                <c:ptCount val="1"/>
                <c:pt idx="0">
                  <c:v>Oil &amp; Gas</c:v>
                </c:pt>
              </c:strCache>
            </c:strRef>
          </c:tx>
          <c:spPr>
            <a:solidFill>
              <a:schemeClr val="accent1"/>
            </a:solidFill>
            <a:ln>
              <a:noFill/>
            </a:ln>
            <a:effectLst/>
          </c:spPr>
          <c:cat>
            <c:strRef>
              <c:f>Sheet1!$D$10:$M$10</c:f>
              <c:strCache>
                <c:ptCount val="10"/>
                <c:pt idx="0">
                  <c:v>2015</c:v>
                </c:pt>
                <c:pt idx="1">
                  <c:v>2016</c:v>
                </c:pt>
                <c:pt idx="2">
                  <c:v>2017</c:v>
                </c:pt>
                <c:pt idx="3">
                  <c:v>Q1 18</c:v>
                </c:pt>
                <c:pt idx="4">
                  <c:v>Q2 18</c:v>
                </c:pt>
                <c:pt idx="5">
                  <c:v>Q3 18</c:v>
                </c:pt>
                <c:pt idx="6">
                  <c:v>Q4 18</c:v>
                </c:pt>
                <c:pt idx="7">
                  <c:v>Q1 19</c:v>
                </c:pt>
                <c:pt idx="8">
                  <c:v>Q2 19</c:v>
                </c:pt>
                <c:pt idx="9">
                  <c:v>Q3 19</c:v>
                </c:pt>
              </c:strCache>
            </c:strRef>
          </c:cat>
          <c:val>
            <c:numRef>
              <c:f>Sheet1!$D$11:$M$11</c:f>
              <c:numCache>
                <c:formatCode>0.0</c:formatCode>
                <c:ptCount val="10"/>
                <c:pt idx="0">
                  <c:v>2.25</c:v>
                </c:pt>
                <c:pt idx="1">
                  <c:v>0.25</c:v>
                </c:pt>
                <c:pt idx="2">
                  <c:v>2.75</c:v>
                </c:pt>
                <c:pt idx="3">
                  <c:v>5.8250000000000002</c:v>
                </c:pt>
                <c:pt idx="4">
                  <c:v>5.5259999999999998</c:v>
                </c:pt>
                <c:pt idx="5">
                  <c:v>5.0999999999999996</c:v>
                </c:pt>
                <c:pt idx="6" formatCode="0">
                  <c:v>7.367</c:v>
                </c:pt>
                <c:pt idx="7" formatCode="0">
                  <c:v>3.8</c:v>
                </c:pt>
                <c:pt idx="8">
                  <c:v>2.395</c:v>
                </c:pt>
                <c:pt idx="9">
                  <c:v>3.4</c:v>
                </c:pt>
              </c:numCache>
            </c:numRef>
          </c:val>
          <c:extLst>
            <c:ext xmlns:c16="http://schemas.microsoft.com/office/drawing/2014/chart" uri="{C3380CC4-5D6E-409C-BE32-E72D297353CC}">
              <c16:uniqueId val="{00000000-67ED-49B6-8BD8-A97764F8AFF5}"/>
            </c:ext>
          </c:extLst>
        </c:ser>
        <c:dLbls>
          <c:showLegendKey val="0"/>
          <c:showVal val="0"/>
          <c:showCatName val="0"/>
          <c:showSerName val="0"/>
          <c:showPercent val="0"/>
          <c:showBubbleSize val="0"/>
        </c:dLbls>
        <c:axId val="98814976"/>
        <c:axId val="98816768"/>
      </c:areaChart>
      <c:catAx>
        <c:axId val="988149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816768"/>
        <c:crosses val="autoZero"/>
        <c:auto val="1"/>
        <c:lblAlgn val="ctr"/>
        <c:lblOffset val="100"/>
        <c:noMultiLvlLbl val="0"/>
      </c:catAx>
      <c:valAx>
        <c:axId val="98816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81497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400" b="0" dirty="0" smtClean="0"/>
              <a:t>Gearbox </a:t>
            </a:r>
            <a:r>
              <a:rPr lang="en-US" sz="1400" b="0" baseline="0" dirty="0" smtClean="0"/>
              <a:t>Revenue (in M’s)</a:t>
            </a:r>
            <a:endParaRPr lang="en-US" sz="1400" b="0" dirty="0"/>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305774278215222E-2"/>
          <c:y val="0.16279699803149605"/>
          <c:w val="0.91436089238845142"/>
          <c:h val="0.7049224901574803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2016</c:v>
                </c:pt>
                <c:pt idx="1">
                  <c:v>2017</c:v>
                </c:pt>
                <c:pt idx="2">
                  <c:v>2018</c:v>
                </c:pt>
                <c:pt idx="3">
                  <c:v>2019 Est</c:v>
                </c:pt>
              </c:strCache>
            </c:strRef>
          </c:cat>
          <c:val>
            <c:numRef>
              <c:f>Sheet1!$B$2:$B$5</c:f>
              <c:numCache>
                <c:formatCode>General</c:formatCode>
                <c:ptCount val="4"/>
                <c:pt idx="0">
                  <c:v>3.5</c:v>
                </c:pt>
                <c:pt idx="1">
                  <c:v>4.2</c:v>
                </c:pt>
                <c:pt idx="2">
                  <c:v>10.1</c:v>
                </c:pt>
                <c:pt idx="3">
                  <c:v>10.1</c:v>
                </c:pt>
              </c:numCache>
            </c:numRef>
          </c:val>
          <c:extLst>
            <c:ext xmlns:c16="http://schemas.microsoft.com/office/drawing/2014/chart" uri="{C3380CC4-5D6E-409C-BE32-E72D297353CC}">
              <c16:uniqueId val="{00000000-CC62-45CA-8C5F-CDD84255A31D}"/>
            </c:ext>
          </c:extLst>
        </c:ser>
        <c:dLbls>
          <c:showLegendKey val="0"/>
          <c:showVal val="0"/>
          <c:showCatName val="0"/>
          <c:showSerName val="0"/>
          <c:showPercent val="0"/>
          <c:showBubbleSize val="0"/>
        </c:dLbls>
        <c:gapWidth val="219"/>
        <c:overlap val="-27"/>
        <c:axId val="1104302704"/>
        <c:axId val="1104304344"/>
      </c:barChart>
      <c:catAx>
        <c:axId val="110430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4304344"/>
        <c:crosses val="autoZero"/>
        <c:auto val="1"/>
        <c:lblAlgn val="ctr"/>
        <c:lblOffset val="100"/>
        <c:noMultiLvlLbl val="0"/>
      </c:catAx>
      <c:valAx>
        <c:axId val="110430434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4302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Orders by Product Line (in M's)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886482939632541E-2"/>
          <c:y val="0.12541666666666668"/>
          <c:w val="0.87745363079615046"/>
          <c:h val="0.66128062117235342"/>
        </c:manualLayout>
      </c:layout>
      <c:areaChart>
        <c:grouping val="stacked"/>
        <c:varyColors val="0"/>
        <c:ser>
          <c:idx val="1"/>
          <c:order val="0"/>
          <c:tx>
            <c:strRef>
              <c:f>'Ord by Ind'!$I$108</c:f>
              <c:strCache>
                <c:ptCount val="1"/>
                <c:pt idx="0">
                  <c:v>Aftermarket</c:v>
                </c:pt>
              </c:strCache>
            </c:strRef>
          </c:tx>
          <c:spPr>
            <a:solidFill>
              <a:schemeClr val="accent2"/>
            </a:solidFill>
            <a:ln>
              <a:noFill/>
            </a:ln>
            <a:effectLst/>
          </c:spPr>
          <c:cat>
            <c:strRef>
              <c:f>'Ord by Ind'!$J$5:$T$7</c:f>
              <c:strCache>
                <c:ptCount val="11"/>
                <c:pt idx="0">
                  <c:v>Q1 '17</c:v>
                </c:pt>
                <c:pt idx="1">
                  <c:v>Q2 '17</c:v>
                </c:pt>
                <c:pt idx="2">
                  <c:v>Q3 '17</c:v>
                </c:pt>
                <c:pt idx="3">
                  <c:v>Q4 '17</c:v>
                </c:pt>
                <c:pt idx="4">
                  <c:v>Q1 '18</c:v>
                </c:pt>
                <c:pt idx="5">
                  <c:v>Q2 '18</c:v>
                </c:pt>
                <c:pt idx="6">
                  <c:v>Q3 ' 18</c:v>
                </c:pt>
                <c:pt idx="7">
                  <c:v>Q4 '18</c:v>
                </c:pt>
                <c:pt idx="8">
                  <c:v>Q1 '19</c:v>
                </c:pt>
                <c:pt idx="9">
                  <c:v>Q2 '19</c:v>
                </c:pt>
                <c:pt idx="10">
                  <c:v>Q3 '19</c:v>
                </c:pt>
              </c:strCache>
            </c:strRef>
          </c:cat>
          <c:val>
            <c:numRef>
              <c:f>'Ord by Ind'!$J$108:$T$108</c:f>
              <c:numCache>
                <c:formatCode>_(* #,##0.00_);_(* \(#,##0.00\);_(* "-"??_);_(@_)</c:formatCode>
                <c:ptCount val="11"/>
                <c:pt idx="0">
                  <c:v>0.96699999999999997</c:v>
                </c:pt>
                <c:pt idx="1">
                  <c:v>2.82</c:v>
                </c:pt>
                <c:pt idx="2">
                  <c:v>1.8280000000000001</c:v>
                </c:pt>
                <c:pt idx="3">
                  <c:v>1.54</c:v>
                </c:pt>
                <c:pt idx="4">
                  <c:v>1.996</c:v>
                </c:pt>
                <c:pt idx="5">
                  <c:v>1.9159999999999999</c:v>
                </c:pt>
                <c:pt idx="6">
                  <c:v>2.2679999999999998</c:v>
                </c:pt>
                <c:pt idx="7">
                  <c:v>1.8089999999999999</c:v>
                </c:pt>
                <c:pt idx="8">
                  <c:v>2.31</c:v>
                </c:pt>
                <c:pt idx="9">
                  <c:v>1.417</c:v>
                </c:pt>
                <c:pt idx="10">
                  <c:v>0.99099999999999999</c:v>
                </c:pt>
              </c:numCache>
            </c:numRef>
          </c:val>
          <c:extLst>
            <c:ext xmlns:c16="http://schemas.microsoft.com/office/drawing/2014/chart" uri="{C3380CC4-5D6E-409C-BE32-E72D297353CC}">
              <c16:uniqueId val="{00000000-EF1D-4D3E-97BA-85188AD19D4D}"/>
            </c:ext>
          </c:extLst>
        </c:ser>
        <c:ser>
          <c:idx val="0"/>
          <c:order val="1"/>
          <c:tx>
            <c:strRef>
              <c:f>'Ord by Ind'!$I$107</c:f>
              <c:strCache>
                <c:ptCount val="1"/>
                <c:pt idx="0">
                  <c:v>New Gas Turbine</c:v>
                </c:pt>
              </c:strCache>
            </c:strRef>
          </c:tx>
          <c:spPr>
            <a:solidFill>
              <a:schemeClr val="accent1"/>
            </a:solidFill>
            <a:ln>
              <a:noFill/>
            </a:ln>
            <a:effectLst/>
          </c:spPr>
          <c:cat>
            <c:strRef>
              <c:f>'Ord by Ind'!$J$5:$T$7</c:f>
              <c:strCache>
                <c:ptCount val="11"/>
                <c:pt idx="0">
                  <c:v>Q1 '17</c:v>
                </c:pt>
                <c:pt idx="1">
                  <c:v>Q2 '17</c:v>
                </c:pt>
                <c:pt idx="2">
                  <c:v>Q3 '17</c:v>
                </c:pt>
                <c:pt idx="3">
                  <c:v>Q4 '17</c:v>
                </c:pt>
                <c:pt idx="4">
                  <c:v>Q1 '18</c:v>
                </c:pt>
                <c:pt idx="5">
                  <c:v>Q2 '18</c:v>
                </c:pt>
                <c:pt idx="6">
                  <c:v>Q3 ' 18</c:v>
                </c:pt>
                <c:pt idx="7">
                  <c:v>Q4 '18</c:v>
                </c:pt>
                <c:pt idx="8">
                  <c:v>Q1 '19</c:v>
                </c:pt>
                <c:pt idx="9">
                  <c:v>Q2 '19</c:v>
                </c:pt>
                <c:pt idx="10">
                  <c:v>Q3 '19</c:v>
                </c:pt>
              </c:strCache>
            </c:strRef>
          </c:cat>
          <c:val>
            <c:numRef>
              <c:f>'Ord by Ind'!$J$107:$T$107</c:f>
              <c:numCache>
                <c:formatCode>_(* #,##0.00_);_(* \(#,##0.00\);_(* "-"??_);_(@_)</c:formatCode>
                <c:ptCount val="11"/>
                <c:pt idx="0">
                  <c:v>1.24</c:v>
                </c:pt>
                <c:pt idx="1">
                  <c:v>1.024</c:v>
                </c:pt>
                <c:pt idx="2">
                  <c:v>2.2770000000000001</c:v>
                </c:pt>
                <c:pt idx="3">
                  <c:v>0.75900000000000001</c:v>
                </c:pt>
                <c:pt idx="4">
                  <c:v>0.92200000000000004</c:v>
                </c:pt>
                <c:pt idx="5">
                  <c:v>0.624</c:v>
                </c:pt>
                <c:pt idx="6">
                  <c:v>0.98799999999999999</c:v>
                </c:pt>
                <c:pt idx="7">
                  <c:v>1.867</c:v>
                </c:pt>
                <c:pt idx="8">
                  <c:v>1.9570000000000001</c:v>
                </c:pt>
                <c:pt idx="9">
                  <c:v>1.2729999999999999</c:v>
                </c:pt>
                <c:pt idx="10">
                  <c:v>3.7360000000000002</c:v>
                </c:pt>
              </c:numCache>
            </c:numRef>
          </c:val>
          <c:extLst>
            <c:ext xmlns:c16="http://schemas.microsoft.com/office/drawing/2014/chart" uri="{C3380CC4-5D6E-409C-BE32-E72D297353CC}">
              <c16:uniqueId val="{00000001-EF1D-4D3E-97BA-85188AD19D4D}"/>
            </c:ext>
          </c:extLst>
        </c:ser>
        <c:ser>
          <c:idx val="2"/>
          <c:order val="2"/>
          <c:tx>
            <c:strRef>
              <c:f>'Ord by Ind'!$I$109</c:f>
              <c:strCache>
                <c:ptCount val="1"/>
                <c:pt idx="0">
                  <c:v>Diverse</c:v>
                </c:pt>
              </c:strCache>
            </c:strRef>
          </c:tx>
          <c:spPr>
            <a:solidFill>
              <a:schemeClr val="accent3"/>
            </a:solidFill>
            <a:ln>
              <a:noFill/>
            </a:ln>
            <a:effectLst/>
          </c:spPr>
          <c:cat>
            <c:strRef>
              <c:f>'Ord by Ind'!$J$5:$T$7</c:f>
              <c:strCache>
                <c:ptCount val="11"/>
                <c:pt idx="0">
                  <c:v>Q1 '17</c:v>
                </c:pt>
                <c:pt idx="1">
                  <c:v>Q2 '17</c:v>
                </c:pt>
                <c:pt idx="2">
                  <c:v>Q3 '17</c:v>
                </c:pt>
                <c:pt idx="3">
                  <c:v>Q4 '17</c:v>
                </c:pt>
                <c:pt idx="4">
                  <c:v>Q1 '18</c:v>
                </c:pt>
                <c:pt idx="5">
                  <c:v>Q2 '18</c:v>
                </c:pt>
                <c:pt idx="6">
                  <c:v>Q3 ' 18</c:v>
                </c:pt>
                <c:pt idx="7">
                  <c:v>Q4 '18</c:v>
                </c:pt>
                <c:pt idx="8">
                  <c:v>Q1 '19</c:v>
                </c:pt>
                <c:pt idx="9">
                  <c:v>Q2 '19</c:v>
                </c:pt>
                <c:pt idx="10">
                  <c:v>Q3 '19</c:v>
                </c:pt>
              </c:strCache>
            </c:strRef>
          </c:cat>
          <c:val>
            <c:numRef>
              <c:f>'Ord by Ind'!$J$109:$T$109</c:f>
              <c:numCache>
                <c:formatCode>_(* #,##0_);_(* \(#,##0\);_(* "-"??_);_(@_)</c:formatCode>
                <c:ptCount val="11"/>
                <c:pt idx="0">
                  <c:v>1E-3</c:v>
                </c:pt>
                <c:pt idx="1">
                  <c:v>0.29599999999999999</c:v>
                </c:pt>
                <c:pt idx="2">
                  <c:v>2.5999999999999999E-2</c:v>
                </c:pt>
                <c:pt idx="3">
                  <c:v>0.17100000000000001</c:v>
                </c:pt>
                <c:pt idx="4">
                  <c:v>5.2999999999999999E-2</c:v>
                </c:pt>
                <c:pt idx="5">
                  <c:v>9.9000000000000005E-2</c:v>
                </c:pt>
                <c:pt idx="6">
                  <c:v>0.28899999999999998</c:v>
                </c:pt>
                <c:pt idx="7">
                  <c:v>0.23</c:v>
                </c:pt>
                <c:pt idx="8">
                  <c:v>9.2999999999999999E-2</c:v>
                </c:pt>
                <c:pt idx="9">
                  <c:v>2.1999999999999999E-2</c:v>
                </c:pt>
                <c:pt idx="10">
                  <c:v>0.35399999999999998</c:v>
                </c:pt>
              </c:numCache>
            </c:numRef>
          </c:val>
          <c:extLst>
            <c:ext xmlns:c16="http://schemas.microsoft.com/office/drawing/2014/chart" uri="{C3380CC4-5D6E-409C-BE32-E72D297353CC}">
              <c16:uniqueId val="{00000002-EF1D-4D3E-97BA-85188AD19D4D}"/>
            </c:ext>
          </c:extLst>
        </c:ser>
        <c:dLbls>
          <c:showLegendKey val="0"/>
          <c:showVal val="0"/>
          <c:showCatName val="0"/>
          <c:showSerName val="0"/>
          <c:showPercent val="0"/>
          <c:showBubbleSize val="0"/>
        </c:dLbls>
        <c:axId val="573588896"/>
        <c:axId val="573589224"/>
      </c:areaChart>
      <c:catAx>
        <c:axId val="57358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589224"/>
        <c:crosses val="autoZero"/>
        <c:auto val="1"/>
        <c:lblAlgn val="ctr"/>
        <c:lblOffset val="100"/>
        <c:noMultiLvlLbl val="0"/>
      </c:catAx>
      <c:valAx>
        <c:axId val="573589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588896"/>
        <c:crosses val="autoZero"/>
        <c:crossBetween val="midCat"/>
      </c:valAx>
      <c:spPr>
        <a:noFill/>
        <a:ln>
          <a:noFill/>
        </a:ln>
        <a:effectLst/>
      </c:spPr>
    </c:plotArea>
    <c:legend>
      <c:legendPos val="b"/>
      <c:layout>
        <c:manualLayout>
          <c:xMode val="edge"/>
          <c:yMode val="edge"/>
          <c:x val="0.18936673199042886"/>
          <c:y val="0.90064773727230374"/>
          <c:w val="0.61537766029340746"/>
          <c:h val="7.94315378015362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71638570419666E-2"/>
          <c:y val="4.2247852756533581E-2"/>
          <c:w val="0.89128680845582664"/>
          <c:h val="0.91438898234296062"/>
        </c:manualLayout>
      </c:layout>
      <c:lineChart>
        <c:grouping val="standard"/>
        <c:varyColors val="0"/>
        <c:ser>
          <c:idx val="2"/>
          <c:order val="0"/>
          <c:tx>
            <c:strRef>
              <c:f>'WC Trend'!$A$7</c:f>
              <c:strCache>
                <c:ptCount val="1"/>
                <c:pt idx="0">
                  <c:v>WC cents/Sales dollar</c:v>
                </c:pt>
              </c:strCache>
            </c:strRef>
          </c:tx>
          <c:spPr>
            <a:ln>
              <a:solidFill>
                <a:schemeClr val="tx2"/>
              </a:solidFill>
            </a:ln>
          </c:spPr>
          <c:marker>
            <c:spPr>
              <a:solidFill>
                <a:schemeClr val="tx2"/>
              </a:solidFill>
              <a:ln>
                <a:solidFill>
                  <a:schemeClr val="tx2"/>
                </a:solidFill>
              </a:ln>
            </c:spPr>
          </c:marker>
          <c:dPt>
            <c:idx val="13"/>
            <c:bubble3D val="0"/>
            <c:spPr>
              <a:ln>
                <a:solidFill>
                  <a:schemeClr val="tx2"/>
                </a:solidFill>
                <a:prstDash val="solid"/>
              </a:ln>
            </c:spPr>
            <c:extLst>
              <c:ext xmlns:c16="http://schemas.microsoft.com/office/drawing/2014/chart" uri="{C3380CC4-5D6E-409C-BE32-E72D297353CC}">
                <c16:uniqueId val="{00000001-82E5-415E-BEA4-BE507A802841}"/>
              </c:ext>
            </c:extLst>
          </c:dPt>
          <c:dPt>
            <c:idx val="14"/>
            <c:bubble3D val="0"/>
            <c:spPr>
              <a:ln>
                <a:solidFill>
                  <a:schemeClr val="tx2"/>
                </a:solidFill>
                <a:prstDash val="solid"/>
              </a:ln>
            </c:spPr>
            <c:extLst>
              <c:ext xmlns:c16="http://schemas.microsoft.com/office/drawing/2014/chart" uri="{C3380CC4-5D6E-409C-BE32-E72D297353CC}">
                <c16:uniqueId val="{00000003-82E5-415E-BEA4-BE507A802841}"/>
              </c:ext>
            </c:extLst>
          </c:dPt>
          <c:dPt>
            <c:idx val="15"/>
            <c:bubble3D val="0"/>
            <c:spPr>
              <a:ln>
                <a:solidFill>
                  <a:schemeClr val="tx2"/>
                </a:solidFill>
                <a:prstDash val="solid"/>
              </a:ln>
            </c:spPr>
            <c:extLst>
              <c:ext xmlns:c16="http://schemas.microsoft.com/office/drawing/2014/chart" uri="{C3380CC4-5D6E-409C-BE32-E72D297353CC}">
                <c16:uniqueId val="{00000005-82E5-415E-BEA4-BE507A802841}"/>
              </c:ext>
            </c:extLst>
          </c:dPt>
          <c:dPt>
            <c:idx val="18"/>
            <c:marker>
              <c:spPr>
                <a:solidFill>
                  <a:schemeClr val="accent1">
                    <a:lumMod val="75000"/>
                  </a:schemeClr>
                </a:solidFill>
                <a:ln>
                  <a:solidFill>
                    <a:schemeClr val="tx2"/>
                  </a:solidFill>
                </a:ln>
              </c:spPr>
            </c:marker>
            <c:bubble3D val="0"/>
            <c:spPr>
              <a:ln>
                <a:solidFill>
                  <a:schemeClr val="accent1">
                    <a:lumMod val="75000"/>
                  </a:schemeClr>
                </a:solidFill>
                <a:prstDash val="solid"/>
              </a:ln>
            </c:spPr>
            <c:extLst>
              <c:ext xmlns:c16="http://schemas.microsoft.com/office/drawing/2014/chart" uri="{C3380CC4-5D6E-409C-BE32-E72D297353CC}">
                <c16:uniqueId val="{00000007-82E5-415E-BEA4-BE507A802841}"/>
              </c:ext>
            </c:extLst>
          </c:dPt>
          <c:dPt>
            <c:idx val="19"/>
            <c:marker>
              <c:spPr>
                <a:solidFill>
                  <a:schemeClr val="accent1">
                    <a:lumMod val="75000"/>
                  </a:schemeClr>
                </a:solidFill>
                <a:ln>
                  <a:solidFill>
                    <a:schemeClr val="tx2"/>
                  </a:solidFill>
                </a:ln>
              </c:spPr>
            </c:marker>
            <c:bubble3D val="0"/>
            <c:spPr>
              <a:ln w="47625">
                <a:solidFill>
                  <a:schemeClr val="accent1">
                    <a:lumMod val="75000"/>
                  </a:schemeClr>
                </a:solidFill>
                <a:prstDash val="solid"/>
              </a:ln>
            </c:spPr>
            <c:extLst>
              <c:ext xmlns:c16="http://schemas.microsoft.com/office/drawing/2014/chart" uri="{C3380CC4-5D6E-409C-BE32-E72D297353CC}">
                <c16:uniqueId val="{00000009-82E5-415E-BEA4-BE507A802841}"/>
              </c:ext>
            </c:extLst>
          </c:dPt>
          <c:dPt>
            <c:idx val="20"/>
            <c:marker>
              <c:spPr>
                <a:solidFill>
                  <a:schemeClr val="accent1">
                    <a:lumMod val="75000"/>
                  </a:schemeClr>
                </a:solidFill>
                <a:ln>
                  <a:solidFill>
                    <a:schemeClr val="tx2"/>
                  </a:solidFill>
                </a:ln>
              </c:spPr>
            </c:marker>
            <c:bubble3D val="0"/>
            <c:spPr>
              <a:ln>
                <a:solidFill>
                  <a:schemeClr val="accent1">
                    <a:lumMod val="75000"/>
                  </a:schemeClr>
                </a:solidFill>
                <a:prstDash val="solid"/>
              </a:ln>
            </c:spPr>
            <c:extLst>
              <c:ext xmlns:c16="http://schemas.microsoft.com/office/drawing/2014/chart" uri="{C3380CC4-5D6E-409C-BE32-E72D297353CC}">
                <c16:uniqueId val="{0000000B-82E5-415E-BEA4-BE507A802841}"/>
              </c:ext>
            </c:extLst>
          </c:dPt>
          <c:dPt>
            <c:idx val="21"/>
            <c:marker>
              <c:symbol val="triangle"/>
              <c:size val="9"/>
              <c:spPr>
                <a:solidFill>
                  <a:srgbClr val="FFC000"/>
                </a:solidFill>
                <a:ln cmpd="sng">
                  <a:solidFill>
                    <a:schemeClr val="tx2"/>
                  </a:solidFill>
                </a:ln>
              </c:spPr>
            </c:marker>
            <c:bubble3D val="0"/>
            <c:spPr>
              <a:ln>
                <a:solidFill>
                  <a:srgbClr val="FFC000"/>
                </a:solidFill>
                <a:prstDash val="sysDot"/>
              </a:ln>
            </c:spPr>
            <c:extLst>
              <c:ext xmlns:c16="http://schemas.microsoft.com/office/drawing/2014/chart" uri="{C3380CC4-5D6E-409C-BE32-E72D297353CC}">
                <c16:uniqueId val="{0000000D-82E5-415E-BEA4-BE507A802841}"/>
              </c:ext>
            </c:extLst>
          </c:dPt>
          <c:dPt>
            <c:idx val="22"/>
            <c:marker>
              <c:symbol val="triangle"/>
              <c:size val="9"/>
              <c:spPr>
                <a:solidFill>
                  <a:srgbClr val="FFC000"/>
                </a:solidFill>
                <a:ln>
                  <a:solidFill>
                    <a:schemeClr val="tx2"/>
                  </a:solidFill>
                </a:ln>
              </c:spPr>
            </c:marker>
            <c:bubble3D val="0"/>
            <c:spPr>
              <a:ln>
                <a:solidFill>
                  <a:srgbClr val="FFC000"/>
                </a:solidFill>
                <a:prstDash val="sysDot"/>
              </a:ln>
            </c:spPr>
            <c:extLst>
              <c:ext xmlns:c16="http://schemas.microsoft.com/office/drawing/2014/chart" uri="{C3380CC4-5D6E-409C-BE32-E72D297353CC}">
                <c16:uniqueId val="{0000000F-82E5-415E-BEA4-BE507A802841}"/>
              </c:ext>
            </c:extLst>
          </c:dPt>
          <c:dPt>
            <c:idx val="23"/>
            <c:marker>
              <c:symbol val="triangle"/>
              <c:size val="9"/>
              <c:spPr>
                <a:solidFill>
                  <a:srgbClr val="FFC000"/>
                </a:solidFill>
                <a:ln>
                  <a:solidFill>
                    <a:schemeClr val="tx2"/>
                  </a:solidFill>
                </a:ln>
              </c:spPr>
            </c:marker>
            <c:bubble3D val="0"/>
            <c:spPr>
              <a:ln>
                <a:solidFill>
                  <a:srgbClr val="FFC000"/>
                </a:solidFill>
                <a:prstDash val="sysDot"/>
              </a:ln>
            </c:spPr>
            <c:extLst>
              <c:ext xmlns:c16="http://schemas.microsoft.com/office/drawing/2014/chart" uri="{C3380CC4-5D6E-409C-BE32-E72D297353CC}">
                <c16:uniqueId val="{00000011-82E5-415E-BEA4-BE507A802841}"/>
              </c:ext>
            </c:extLst>
          </c:dPt>
          <c:cat>
            <c:strRef>
              <c:f>'WC Trend'!$AB$4:$AV$4</c:f>
              <c:strCache>
                <c:ptCount val="21"/>
                <c:pt idx="0">
                  <c:v>Q3 2014</c:v>
                </c:pt>
                <c:pt idx="1">
                  <c:v>Q4 2014</c:v>
                </c:pt>
                <c:pt idx="2">
                  <c:v>Q1 2015</c:v>
                </c:pt>
                <c:pt idx="3">
                  <c:v>Q2 2015</c:v>
                </c:pt>
                <c:pt idx="4">
                  <c:v>Q3 2015</c:v>
                </c:pt>
                <c:pt idx="5">
                  <c:v>Q4 2015</c:v>
                </c:pt>
                <c:pt idx="6">
                  <c:v>Q1 2016</c:v>
                </c:pt>
                <c:pt idx="7">
                  <c:v>Q2 2016</c:v>
                </c:pt>
                <c:pt idx="8">
                  <c:v>Q3 2016</c:v>
                </c:pt>
                <c:pt idx="9">
                  <c:v>Q4 2016</c:v>
                </c:pt>
                <c:pt idx="10">
                  <c:v>Q1 2017</c:v>
                </c:pt>
                <c:pt idx="11">
                  <c:v>Q2 2017</c:v>
                </c:pt>
                <c:pt idx="12">
                  <c:v>Q3 2017</c:v>
                </c:pt>
                <c:pt idx="13">
                  <c:v>Q4 2017</c:v>
                </c:pt>
                <c:pt idx="14">
                  <c:v>Q1 2018</c:v>
                </c:pt>
                <c:pt idx="15">
                  <c:v>Q2 2018</c:v>
                </c:pt>
                <c:pt idx="16">
                  <c:v>Q3 2018</c:v>
                </c:pt>
                <c:pt idx="17">
                  <c:v>Q4 2018</c:v>
                </c:pt>
                <c:pt idx="18">
                  <c:v>Q1 2019</c:v>
                </c:pt>
                <c:pt idx="19">
                  <c:v>Q2 2019</c:v>
                </c:pt>
                <c:pt idx="20">
                  <c:v>Q3 2019</c:v>
                </c:pt>
              </c:strCache>
            </c:strRef>
          </c:cat>
          <c:val>
            <c:numRef>
              <c:f>'WC Trend'!$AB$7:$AV$7</c:f>
              <c:numCache>
                <c:formatCode>_(* #,##0.000_);_(* \(#,##0.000\);_(* "-"??_);_(@_)</c:formatCode>
                <c:ptCount val="21"/>
                <c:pt idx="0">
                  <c:v>2.0862885912576588E-2</c:v>
                </c:pt>
                <c:pt idx="1">
                  <c:v>3.9445307608468802E-2</c:v>
                </c:pt>
                <c:pt idx="2">
                  <c:v>0.12818205639081018</c:v>
                </c:pt>
                <c:pt idx="3">
                  <c:v>0.13449207694398696</c:v>
                </c:pt>
                <c:pt idx="4">
                  <c:v>0.13854635282776351</c:v>
                </c:pt>
                <c:pt idx="5">
                  <c:v>6.8140686130998329E-2</c:v>
                </c:pt>
                <c:pt idx="6">
                  <c:v>4.1495572950083409E-2</c:v>
                </c:pt>
                <c:pt idx="7">
                  <c:v>6.1831489165514064E-2</c:v>
                </c:pt>
                <c:pt idx="8">
                  <c:v>-8.2134799774393683E-3</c:v>
                </c:pt>
                <c:pt idx="9">
                  <c:v>4.1795601337459246E-3</c:v>
                </c:pt>
                <c:pt idx="10">
                  <c:v>7.3234034962540134E-2</c:v>
                </c:pt>
                <c:pt idx="11">
                  <c:v>0.1328870900788709</c:v>
                </c:pt>
                <c:pt idx="12">
                  <c:v>0.13117080587937152</c:v>
                </c:pt>
                <c:pt idx="13">
                  <c:v>0.16120272399819902</c:v>
                </c:pt>
                <c:pt idx="14">
                  <c:v>0.12041579070310675</c:v>
                </c:pt>
                <c:pt idx="15">
                  <c:v>9.7516380740056002E-2</c:v>
                </c:pt>
                <c:pt idx="16">
                  <c:v>0.14367148990300524</c:v>
                </c:pt>
                <c:pt idx="17">
                  <c:v>4.6062078868883242E-2</c:v>
                </c:pt>
                <c:pt idx="18">
                  <c:v>0.1056649063850216</c:v>
                </c:pt>
                <c:pt idx="19" formatCode="General">
                  <c:v>0.13</c:v>
                </c:pt>
                <c:pt idx="20" formatCode="General">
                  <c:v>0.03</c:v>
                </c:pt>
              </c:numCache>
            </c:numRef>
          </c:val>
          <c:smooth val="0"/>
          <c:extLst>
            <c:ext xmlns:c16="http://schemas.microsoft.com/office/drawing/2014/chart" uri="{C3380CC4-5D6E-409C-BE32-E72D297353CC}">
              <c16:uniqueId val="{00000012-82E5-415E-BEA4-BE507A802841}"/>
            </c:ext>
          </c:extLst>
        </c:ser>
        <c:ser>
          <c:idx val="0"/>
          <c:order val="1"/>
          <c:spPr>
            <a:ln>
              <a:solidFill>
                <a:schemeClr val="accent6"/>
              </a:solidFill>
              <a:prstDash val="sysDash"/>
            </a:ln>
          </c:spPr>
          <c:marker>
            <c:spPr>
              <a:solidFill>
                <a:schemeClr val="accent6"/>
              </a:solidFill>
            </c:spPr>
          </c:marker>
          <c:cat>
            <c:strRef>
              <c:f>'WC Trend'!$AB$4:$AV$4</c:f>
              <c:strCache>
                <c:ptCount val="21"/>
                <c:pt idx="0">
                  <c:v>Q3 2014</c:v>
                </c:pt>
                <c:pt idx="1">
                  <c:v>Q4 2014</c:v>
                </c:pt>
                <c:pt idx="2">
                  <c:v>Q1 2015</c:v>
                </c:pt>
                <c:pt idx="3">
                  <c:v>Q2 2015</c:v>
                </c:pt>
                <c:pt idx="4">
                  <c:v>Q3 2015</c:v>
                </c:pt>
                <c:pt idx="5">
                  <c:v>Q4 2015</c:v>
                </c:pt>
                <c:pt idx="6">
                  <c:v>Q1 2016</c:v>
                </c:pt>
                <c:pt idx="7">
                  <c:v>Q2 2016</c:v>
                </c:pt>
                <c:pt idx="8">
                  <c:v>Q3 2016</c:v>
                </c:pt>
                <c:pt idx="9">
                  <c:v>Q4 2016</c:v>
                </c:pt>
                <c:pt idx="10">
                  <c:v>Q1 2017</c:v>
                </c:pt>
                <c:pt idx="11">
                  <c:v>Q2 2017</c:v>
                </c:pt>
                <c:pt idx="12">
                  <c:v>Q3 2017</c:v>
                </c:pt>
                <c:pt idx="13">
                  <c:v>Q4 2017</c:v>
                </c:pt>
                <c:pt idx="14">
                  <c:v>Q1 2018</c:v>
                </c:pt>
                <c:pt idx="15">
                  <c:v>Q2 2018</c:v>
                </c:pt>
                <c:pt idx="16">
                  <c:v>Q3 2018</c:v>
                </c:pt>
                <c:pt idx="17">
                  <c:v>Q4 2018</c:v>
                </c:pt>
                <c:pt idx="18">
                  <c:v>Q1 2019</c:v>
                </c:pt>
                <c:pt idx="19">
                  <c:v>Q2 2019</c:v>
                </c:pt>
                <c:pt idx="20">
                  <c:v>Q3 2019</c:v>
                </c:pt>
              </c:strCache>
            </c:strRef>
          </c:cat>
          <c:val>
            <c:numRef>
              <c:f>'WC Trend'!$E$8:$AQ$8</c:f>
              <c:numCache>
                <c:formatCode>General</c:formatCode>
                <c:ptCount val="17"/>
              </c:numCache>
            </c:numRef>
          </c:val>
          <c:smooth val="0"/>
          <c:extLst>
            <c:ext xmlns:c16="http://schemas.microsoft.com/office/drawing/2014/chart" uri="{C3380CC4-5D6E-409C-BE32-E72D297353CC}">
              <c16:uniqueId val="{00000013-82E5-415E-BEA4-BE507A802841}"/>
            </c:ext>
          </c:extLst>
        </c:ser>
        <c:dLbls>
          <c:showLegendKey val="0"/>
          <c:showVal val="0"/>
          <c:showCatName val="0"/>
          <c:showSerName val="0"/>
          <c:showPercent val="0"/>
          <c:showBubbleSize val="0"/>
        </c:dLbls>
        <c:marker val="1"/>
        <c:smooth val="0"/>
        <c:axId val="99781632"/>
        <c:axId val="99792000"/>
      </c:lineChart>
      <c:catAx>
        <c:axId val="99781632"/>
        <c:scaling>
          <c:orientation val="minMax"/>
        </c:scaling>
        <c:delete val="0"/>
        <c:axPos val="b"/>
        <c:numFmt formatCode="General" sourceLinked="0"/>
        <c:majorTickMark val="out"/>
        <c:minorTickMark val="none"/>
        <c:tickLblPos val="nextTo"/>
        <c:txPr>
          <a:bodyPr rot="-1800000"/>
          <a:lstStyle/>
          <a:p>
            <a:pPr>
              <a:defRPr b="1"/>
            </a:pPr>
            <a:endParaRPr lang="en-US"/>
          </a:p>
        </c:txPr>
        <c:crossAx val="99792000"/>
        <c:crosses val="autoZero"/>
        <c:auto val="1"/>
        <c:lblAlgn val="ctr"/>
        <c:lblOffset val="100"/>
        <c:tickLblSkip val="2"/>
        <c:noMultiLvlLbl val="0"/>
      </c:catAx>
      <c:valAx>
        <c:axId val="99792000"/>
        <c:scaling>
          <c:orientation val="minMax"/>
          <c:max val="0.2"/>
        </c:scaling>
        <c:delete val="0"/>
        <c:axPos val="l"/>
        <c:majorGridlines/>
        <c:numFmt formatCode="0%" sourceLinked="0"/>
        <c:majorTickMark val="out"/>
        <c:minorTickMark val="none"/>
        <c:tickLblPos val="nextTo"/>
        <c:txPr>
          <a:bodyPr/>
          <a:lstStyle/>
          <a:p>
            <a:pPr>
              <a:defRPr b="1"/>
            </a:pPr>
            <a:endParaRPr lang="en-US"/>
          </a:p>
        </c:txPr>
        <c:crossAx val="99781632"/>
        <c:crosses val="autoZero"/>
        <c:crossBetween val="between"/>
      </c:valAx>
      <c:spPr>
        <a:gradFill>
          <a:gsLst>
            <a:gs pos="4000">
              <a:schemeClr val="tx2">
                <a:lumMod val="40000"/>
                <a:lumOff val="60000"/>
              </a:schemeClr>
            </a:gs>
            <a:gs pos="33000">
              <a:srgbClr val="FFFF00"/>
            </a:gs>
            <a:gs pos="63000">
              <a:schemeClr val="tx2">
                <a:lumMod val="40000"/>
                <a:lumOff val="60000"/>
              </a:schemeClr>
            </a:gs>
            <a:gs pos="17000">
              <a:srgbClr val="E5EB9A"/>
            </a:gs>
            <a:gs pos="10000">
              <a:srgbClr val="D4DEFF"/>
            </a:gs>
            <a:gs pos="87000">
              <a:schemeClr val="accent4">
                <a:alpha val="0"/>
                <a:lumMod val="35000"/>
                <a:lumOff val="65000"/>
              </a:schemeClr>
            </a:gs>
          </a:gsLst>
          <a:lin ang="5400000" scaled="0"/>
        </a:gradFill>
      </c:spPr>
    </c:plotArea>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27B2772-6ACC-4F35-B91D-27E469198FD1}" type="datetimeFigureOut">
              <a:rPr lang="en-US" smtClean="0"/>
              <a:t>10/28/2019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601ACCE-E109-4094-BC1F-ABEF5CE5158D}" type="slidenum">
              <a:rPr lang="en-US" smtClean="0"/>
              <a:t>‹#›</a:t>
            </a:fld>
            <a:endParaRPr lang="en-US" dirty="0"/>
          </a:p>
        </p:txBody>
      </p:sp>
    </p:spTree>
    <p:extLst>
      <p:ext uri="{BB962C8B-B14F-4D97-AF65-F5344CB8AC3E}">
        <p14:creationId xmlns:p14="http://schemas.microsoft.com/office/powerpoint/2010/main" val="1326089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D7A625-8902-4F22-84EC-51D1B4E87D92}" type="datetimeFigureOut">
              <a:rPr lang="en-US" smtClean="0"/>
              <a:t>10/28/2019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C07D17-3BE9-4005-8150-70B418845E4D}" type="slidenum">
              <a:rPr lang="en-US" smtClean="0"/>
              <a:t>‹#›</a:t>
            </a:fld>
            <a:endParaRPr lang="en-US" dirty="0"/>
          </a:p>
        </p:txBody>
      </p:sp>
    </p:spTree>
    <p:extLst>
      <p:ext uri="{BB962C8B-B14F-4D97-AF65-F5344CB8AC3E}">
        <p14:creationId xmlns:p14="http://schemas.microsoft.com/office/powerpoint/2010/main" val="425206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a:t>
            </a:fld>
            <a:endParaRPr lang="en-US" dirty="0"/>
          </a:p>
        </p:txBody>
      </p:sp>
    </p:spTree>
    <p:extLst>
      <p:ext uri="{BB962C8B-B14F-4D97-AF65-F5344CB8AC3E}">
        <p14:creationId xmlns:p14="http://schemas.microsoft.com/office/powerpoint/2010/main" val="329702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GE</a:t>
            </a:r>
            <a:r>
              <a:rPr lang="en-US" baseline="0" dirty="0" smtClean="0"/>
              <a:t> bookings, </a:t>
            </a:r>
            <a:r>
              <a:rPr lang="en-US" baseline="0" dirty="0" err="1" smtClean="0"/>
              <a:t>outsisde</a:t>
            </a:r>
            <a:r>
              <a:rPr lang="en-US" baseline="0" dirty="0" smtClean="0"/>
              <a:t> of BWEN issue that we are facing.  Benefit we are going after in aftermarket. Well positioned to support that effort. Diverse aftermarket.  Stacked bar with orders….leveraging our key competencies to win other markets, not providing guidance at this time </a:t>
            </a:r>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12</a:t>
            </a:fld>
            <a:endParaRPr lang="en-US" dirty="0"/>
          </a:p>
        </p:txBody>
      </p:sp>
    </p:spTree>
    <p:extLst>
      <p:ext uri="{BB962C8B-B14F-4D97-AF65-F5344CB8AC3E}">
        <p14:creationId xmlns:p14="http://schemas.microsoft.com/office/powerpoint/2010/main" val="33273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chart like</a:t>
            </a:r>
            <a:r>
              <a:rPr lang="en-US" baseline="0" dirty="0" smtClean="0"/>
              <a:t> BOD report to pull out onetime items</a:t>
            </a:r>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13</a:t>
            </a:fld>
            <a:endParaRPr lang="en-US" dirty="0"/>
          </a:p>
        </p:txBody>
      </p:sp>
    </p:spTree>
    <p:extLst>
      <p:ext uri="{BB962C8B-B14F-4D97-AF65-F5344CB8AC3E}">
        <p14:creationId xmlns:p14="http://schemas.microsoft.com/office/powerpoint/2010/main" val="247297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9/30/17</a:t>
            </a:r>
            <a:r>
              <a:rPr lang="en-US" baseline="0" dirty="0" smtClean="0"/>
              <a:t> add 6/30/18</a:t>
            </a:r>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14</a:t>
            </a:fld>
            <a:endParaRPr lang="en-US" dirty="0"/>
          </a:p>
        </p:txBody>
      </p:sp>
    </p:spTree>
    <p:extLst>
      <p:ext uri="{BB962C8B-B14F-4D97-AF65-F5344CB8AC3E}">
        <p14:creationId xmlns:p14="http://schemas.microsoft.com/office/powerpoint/2010/main" val="170935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a:t>
            </a:r>
            <a:r>
              <a:rPr lang="en-US" baseline="0" dirty="0" smtClean="0"/>
              <a:t> 2015, add 2019 guidance on chart</a:t>
            </a:r>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15</a:t>
            </a:fld>
            <a:endParaRPr lang="en-US" dirty="0"/>
          </a:p>
        </p:txBody>
      </p:sp>
    </p:spTree>
    <p:extLst>
      <p:ext uri="{BB962C8B-B14F-4D97-AF65-F5344CB8AC3E}">
        <p14:creationId xmlns:p14="http://schemas.microsoft.com/office/powerpoint/2010/main" val="650939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16</a:t>
            </a:fld>
            <a:endParaRPr lang="en-US" dirty="0"/>
          </a:p>
        </p:txBody>
      </p:sp>
    </p:spTree>
    <p:extLst>
      <p:ext uri="{BB962C8B-B14F-4D97-AF65-F5344CB8AC3E}">
        <p14:creationId xmlns:p14="http://schemas.microsoft.com/office/powerpoint/2010/main" val="382204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17</a:t>
            </a:fld>
            <a:endParaRPr lang="en-US" dirty="0"/>
          </a:p>
        </p:txBody>
      </p:sp>
    </p:spTree>
    <p:extLst>
      <p:ext uri="{BB962C8B-B14F-4D97-AF65-F5344CB8AC3E}">
        <p14:creationId xmlns:p14="http://schemas.microsoft.com/office/powerpoint/2010/main" val="1663433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18</a:t>
            </a:fld>
            <a:endParaRPr lang="en-US" dirty="0"/>
          </a:p>
        </p:txBody>
      </p:sp>
    </p:spTree>
    <p:extLst>
      <p:ext uri="{BB962C8B-B14F-4D97-AF65-F5344CB8AC3E}">
        <p14:creationId xmlns:p14="http://schemas.microsoft.com/office/powerpoint/2010/main" val="275986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19</a:t>
            </a:fld>
            <a:endParaRPr lang="en-US" dirty="0"/>
          </a:p>
        </p:txBody>
      </p:sp>
    </p:spTree>
    <p:extLst>
      <p:ext uri="{BB962C8B-B14F-4D97-AF65-F5344CB8AC3E}">
        <p14:creationId xmlns:p14="http://schemas.microsoft.com/office/powerpoint/2010/main" val="245987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2</a:t>
            </a:fld>
            <a:endParaRPr lang="en-US" dirty="0"/>
          </a:p>
        </p:txBody>
      </p:sp>
    </p:spTree>
    <p:extLst>
      <p:ext uri="{BB962C8B-B14F-4D97-AF65-F5344CB8AC3E}">
        <p14:creationId xmlns:p14="http://schemas.microsoft.com/office/powerpoint/2010/main" val="206779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4</a:t>
            </a:fld>
            <a:endParaRPr lang="en-US" dirty="0"/>
          </a:p>
        </p:txBody>
      </p:sp>
    </p:spTree>
    <p:extLst>
      <p:ext uri="{BB962C8B-B14F-4D97-AF65-F5344CB8AC3E}">
        <p14:creationId xmlns:p14="http://schemas.microsoft.com/office/powerpoint/2010/main" val="134806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5</a:t>
            </a:fld>
            <a:endParaRPr lang="en-US" dirty="0"/>
          </a:p>
        </p:txBody>
      </p:sp>
    </p:spTree>
    <p:extLst>
      <p:ext uri="{BB962C8B-B14F-4D97-AF65-F5344CB8AC3E}">
        <p14:creationId xmlns:p14="http://schemas.microsoft.com/office/powerpoint/2010/main" val="224689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6</a:t>
            </a:fld>
            <a:endParaRPr lang="en-US" dirty="0"/>
          </a:p>
        </p:txBody>
      </p:sp>
    </p:spTree>
    <p:extLst>
      <p:ext uri="{BB962C8B-B14F-4D97-AF65-F5344CB8AC3E}">
        <p14:creationId xmlns:p14="http://schemas.microsoft.com/office/powerpoint/2010/main" val="242165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Q3 18: Announced 4.5GW of</a:t>
            </a:r>
            <a:r>
              <a:rPr lang="en-US" baseline="0" dirty="0" smtClean="0"/>
              <a:t> combined new activity – 2.2GW starting construction and 2.3 entering advanced phase</a:t>
            </a:r>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7</a:t>
            </a:fld>
            <a:endParaRPr lang="en-US" dirty="0"/>
          </a:p>
        </p:txBody>
      </p:sp>
    </p:spTree>
    <p:extLst>
      <p:ext uri="{BB962C8B-B14F-4D97-AF65-F5344CB8AC3E}">
        <p14:creationId xmlns:p14="http://schemas.microsoft.com/office/powerpoint/2010/main" val="332972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9</a:t>
            </a:fld>
            <a:endParaRPr lang="en-US" dirty="0"/>
          </a:p>
        </p:txBody>
      </p:sp>
    </p:spTree>
    <p:extLst>
      <p:ext uri="{BB962C8B-B14F-4D97-AF65-F5344CB8AC3E}">
        <p14:creationId xmlns:p14="http://schemas.microsoft.com/office/powerpoint/2010/main" val="418028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 Forecast</a:t>
            </a:r>
            <a:r>
              <a:rPr lang="en-US" baseline="0" dirty="0" smtClean="0"/>
              <a:t> (BM Revised)  105 towers, 38.2M revenue, (140K) op loss</a:t>
            </a:r>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10</a:t>
            </a:fld>
            <a:endParaRPr lang="en-US" dirty="0"/>
          </a:p>
        </p:txBody>
      </p:sp>
    </p:spTree>
    <p:extLst>
      <p:ext uri="{BB962C8B-B14F-4D97-AF65-F5344CB8AC3E}">
        <p14:creationId xmlns:p14="http://schemas.microsoft.com/office/powerpoint/2010/main" val="245720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 BMFC</a:t>
            </a:r>
            <a:r>
              <a:rPr lang="en-US" baseline="0" dirty="0" smtClean="0"/>
              <a:t> Rev $6.7, OI ($1.9), EBITDA ($.642)</a:t>
            </a:r>
            <a:endParaRPr lang="en-US" dirty="0"/>
          </a:p>
        </p:txBody>
      </p:sp>
      <p:sp>
        <p:nvSpPr>
          <p:cNvPr id="4" name="Slide Number Placeholder 3"/>
          <p:cNvSpPr>
            <a:spLocks noGrp="1"/>
          </p:cNvSpPr>
          <p:nvPr>
            <p:ph type="sldNum" sz="quarter" idx="10"/>
          </p:nvPr>
        </p:nvSpPr>
        <p:spPr/>
        <p:txBody>
          <a:bodyPr/>
          <a:lstStyle/>
          <a:p>
            <a:fld id="{8EC07D17-3BE9-4005-8150-70B418845E4D}" type="slidenum">
              <a:rPr lang="en-US" smtClean="0"/>
              <a:t>11</a:t>
            </a:fld>
            <a:endParaRPr lang="en-US" dirty="0"/>
          </a:p>
        </p:txBody>
      </p:sp>
    </p:spTree>
    <p:extLst>
      <p:ext uri="{BB962C8B-B14F-4D97-AF65-F5344CB8AC3E}">
        <p14:creationId xmlns:p14="http://schemas.microsoft.com/office/powerpoint/2010/main" val="2604870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userDrawn="1"/>
        </p:nvSpPr>
        <p:spPr>
          <a:xfrm>
            <a:off x="-26124" y="5486400"/>
            <a:ext cx="9178340" cy="1419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3048" y="6492875"/>
            <a:ext cx="3657600" cy="365125"/>
          </a:xfrm>
        </p:spPr>
        <p:txBody>
          <a:bodyPr/>
          <a:lstStyle>
            <a:lvl1pPr>
              <a:defRPr>
                <a:solidFill>
                  <a:schemeClr val="bg1"/>
                </a:solidFill>
              </a:defRPr>
            </a:lvl1pPr>
          </a:lstStyle>
          <a:p>
            <a:r>
              <a:rPr lang="en-US" smtClean="0"/>
              <a:t>© 2018 Broadwind Energy, Inc. All rights reserved.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576A8C7-655B-4652-B474-684C481C37E9}" type="slidenum">
              <a:rPr lang="en-US" smtClean="0"/>
              <a:pPr/>
              <a:t>‹#›</a:t>
            </a:fld>
            <a:endParaRPr lang="en-US" dirty="0"/>
          </a:p>
        </p:txBody>
      </p:sp>
      <p:pic>
        <p:nvPicPr>
          <p:cNvPr id="1030"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67200" y="5590725"/>
            <a:ext cx="4572000" cy="130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25" y="-108952"/>
            <a:ext cx="9178340" cy="5595352"/>
          </a:xfrm>
          <a:prstGeom prst="rect">
            <a:avLst/>
          </a:prstGeom>
        </p:spPr>
      </p:pic>
    </p:spTree>
    <p:extLst>
      <p:ext uri="{BB962C8B-B14F-4D97-AF65-F5344CB8AC3E}">
        <p14:creationId xmlns:p14="http://schemas.microsoft.com/office/powerpoint/2010/main" val="3322437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noFill/>
          <a:ln>
            <a:noFill/>
          </a:ln>
        </p:spPr>
        <p:txBody>
          <a:bodyPr>
            <a:norm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84925"/>
            <a:ext cx="1752600" cy="381000"/>
          </a:xfrm>
        </p:spPr>
        <p:txBody>
          <a:bodyPr/>
          <a:lstStyle>
            <a:lvl1pPr>
              <a:defRPr sz="900" baseline="0">
                <a:solidFill>
                  <a:schemeClr val="bg1"/>
                </a:solidFill>
                <a:latin typeface="Arial" panose="020B0604020202020204" pitchFamily="34" charset="0"/>
                <a:cs typeface="Arial" panose="020B0604020202020204" pitchFamily="34" charset="0"/>
              </a:defRPr>
            </a:lvl1pPr>
          </a:lstStyle>
          <a:p>
            <a:r>
              <a:rPr lang="en-US" dirty="0" smtClean="0"/>
              <a:t>April 26, 2019</a:t>
            </a:r>
            <a:endParaRPr lang="en-US" dirty="0"/>
          </a:p>
        </p:txBody>
      </p:sp>
      <p:sp>
        <p:nvSpPr>
          <p:cNvPr id="5" name="Footer Placeholder 4"/>
          <p:cNvSpPr>
            <a:spLocks noGrp="1"/>
          </p:cNvSpPr>
          <p:nvPr>
            <p:ph type="ftr" sz="quarter" idx="11"/>
          </p:nvPr>
        </p:nvSpPr>
        <p:spPr>
          <a:xfrm>
            <a:off x="3048000" y="6384925"/>
            <a:ext cx="3048000" cy="381000"/>
          </a:xfrm>
        </p:spPr>
        <p:txBody>
          <a:bodyPr/>
          <a:lstStyle>
            <a:lvl1pPr>
              <a:defRPr sz="900">
                <a:solidFill>
                  <a:schemeClr val="bg1"/>
                </a:solidFill>
              </a:defRPr>
            </a:lvl1pPr>
          </a:lstStyle>
          <a:p>
            <a:r>
              <a:rPr lang="en-US" smtClean="0"/>
              <a:t>© 2018 Broadwind Energy, Inc. All rights reserved.</a:t>
            </a:r>
            <a:endParaRPr lang="en-US" dirty="0"/>
          </a:p>
        </p:txBody>
      </p:sp>
      <p:sp>
        <p:nvSpPr>
          <p:cNvPr id="6" name="Slide Number Placeholder 5"/>
          <p:cNvSpPr>
            <a:spLocks noGrp="1"/>
          </p:cNvSpPr>
          <p:nvPr>
            <p:ph type="sldNum" sz="quarter" idx="12"/>
          </p:nvPr>
        </p:nvSpPr>
        <p:spPr>
          <a:xfrm>
            <a:off x="8458200" y="6400800"/>
            <a:ext cx="457200" cy="365125"/>
          </a:xfrm>
        </p:spPr>
        <p:txBody>
          <a:bodyPr/>
          <a:lstStyle>
            <a:lvl1pPr>
              <a:defRPr>
                <a:solidFill>
                  <a:schemeClr val="bg1"/>
                </a:solidFill>
              </a:defRPr>
            </a:lvl1pPr>
          </a:lstStyle>
          <a:p>
            <a:fld id="{B576A8C7-655B-4652-B474-684C481C37E9}" type="slidenum">
              <a:rPr lang="en-US" smtClean="0"/>
              <a:pPr/>
              <a:t>‹#›</a:t>
            </a:fld>
            <a:endParaRPr lang="en-US" dirty="0"/>
          </a:p>
        </p:txBody>
      </p:sp>
      <p:cxnSp>
        <p:nvCxnSpPr>
          <p:cNvPr id="8" name="Straight Connector 7"/>
          <p:cNvCxnSpPr/>
          <p:nvPr userDrawn="1"/>
        </p:nvCxnSpPr>
        <p:spPr>
          <a:xfrm>
            <a:off x="0" y="1066800"/>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2445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64781"/>
            <a:ext cx="1828800" cy="365125"/>
          </a:xfrm>
        </p:spPr>
        <p:txBody>
          <a:bodyPr/>
          <a:lstStyle>
            <a:lvl1pPr>
              <a:defRPr sz="900" baseline="0">
                <a:solidFill>
                  <a:schemeClr val="bg1"/>
                </a:solidFill>
                <a:latin typeface="Arial" panose="020B0604020202020204" pitchFamily="34" charset="0"/>
                <a:cs typeface="Arial" panose="020B0604020202020204" pitchFamily="34" charset="0"/>
              </a:defRPr>
            </a:lvl1pPr>
          </a:lstStyle>
          <a:p>
            <a:r>
              <a:rPr lang="en-US" dirty="0" smtClean="0"/>
              <a:t>April 26, 2019</a:t>
            </a:r>
            <a:endParaRPr lang="en-US" dirty="0"/>
          </a:p>
        </p:txBody>
      </p:sp>
      <p:sp>
        <p:nvSpPr>
          <p:cNvPr id="5" name="Footer Placeholder 4"/>
          <p:cNvSpPr>
            <a:spLocks noGrp="1"/>
          </p:cNvSpPr>
          <p:nvPr>
            <p:ph type="ftr" sz="quarter" idx="11"/>
          </p:nvPr>
        </p:nvSpPr>
        <p:spPr>
          <a:xfrm>
            <a:off x="2971800" y="6364781"/>
            <a:ext cx="3048000" cy="365125"/>
          </a:xfrm>
        </p:spPr>
        <p:txBody>
          <a:bodyPr/>
          <a:lstStyle>
            <a:lvl1pPr>
              <a:defRPr sz="900"/>
            </a:lvl1pPr>
          </a:lstStyle>
          <a:p>
            <a:r>
              <a:rPr lang="en-US" smtClean="0"/>
              <a:t>© 2018 Broadwind Energy, Inc. All rights reserved.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576A8C7-655B-4652-B474-684C481C37E9}" type="slidenum">
              <a:rPr lang="en-US" smtClean="0"/>
              <a:pPr/>
              <a:t>‹#›</a:t>
            </a:fld>
            <a:endParaRPr lang="en-US" dirty="0"/>
          </a:p>
        </p:txBody>
      </p:sp>
      <p:sp>
        <p:nvSpPr>
          <p:cNvPr id="10" name="Content Placeholder 2"/>
          <p:cNvSpPr>
            <a:spLocks noGrp="1"/>
          </p:cNvSpPr>
          <p:nvPr>
            <p:ph sz="half" idx="1"/>
          </p:nvPr>
        </p:nvSpPr>
        <p:spPr>
          <a:xfrm>
            <a:off x="457200" y="1600200"/>
            <a:ext cx="4038600" cy="4525963"/>
          </a:xfrm>
        </p:spPr>
        <p:txBody>
          <a:bodyPr/>
          <a:lstStyle>
            <a:lvl1pPr marL="342900" indent="-342900">
              <a:buFont typeface="Wingdings" panose="05000000000000000000" pitchFamily="2" charset="2"/>
              <a:buChar char="§"/>
              <a:defRPr sz="2800">
                <a:solidFill>
                  <a:schemeClr val="tx2"/>
                </a:solidFill>
              </a:defRPr>
            </a:lvl1pPr>
            <a:lvl2pPr>
              <a:defRPr sz="2400">
                <a:solidFill>
                  <a:schemeClr val="tx2"/>
                </a:solidFill>
              </a:defRPr>
            </a:lvl2pPr>
            <a:lvl3pPr marL="1143000" indent="-228600">
              <a:buFont typeface="Wingdings" panose="05000000000000000000" pitchFamily="2" charset="2"/>
              <a:buChar char="§"/>
              <a:defRPr sz="2000">
                <a:solidFill>
                  <a:schemeClr val="tx2"/>
                </a:solidFill>
              </a:defRPr>
            </a:lvl3pPr>
            <a:lvl4pPr>
              <a:defRPr sz="18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4648200" y="1600200"/>
            <a:ext cx="4038600" cy="4525963"/>
          </a:xfrm>
        </p:spPr>
        <p:txBody>
          <a:bodyPr/>
          <a:lstStyle>
            <a:lvl1pPr marL="342900" indent="-342900">
              <a:buFont typeface="Wingdings" panose="05000000000000000000" pitchFamily="2" charset="2"/>
              <a:buChar char="§"/>
              <a:defRPr sz="2800">
                <a:solidFill>
                  <a:schemeClr val="tx2"/>
                </a:solidFill>
              </a:defRPr>
            </a:lvl1pPr>
            <a:lvl2pPr>
              <a:defRPr sz="2400">
                <a:solidFill>
                  <a:schemeClr val="tx2"/>
                </a:solidFill>
              </a:defRPr>
            </a:lvl2pPr>
            <a:lvl3pPr marL="1143000" indent="-228600">
              <a:buFont typeface="Wingdings" panose="05000000000000000000" pitchFamily="2" charset="2"/>
              <a:buChar char="§"/>
              <a:defRPr sz="2000">
                <a:solidFill>
                  <a:schemeClr val="tx2"/>
                </a:solidFill>
              </a:defRPr>
            </a:lvl3pPr>
            <a:lvl4pPr>
              <a:defRPr sz="18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0" y="1066800"/>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3783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13886" y="6327435"/>
            <a:ext cx="1905000" cy="394040"/>
          </a:xfrm>
        </p:spPr>
        <p:txBody>
          <a:bodyPr/>
          <a:lstStyle>
            <a:lvl1pPr>
              <a:defRPr sz="900">
                <a:solidFill>
                  <a:schemeClr val="bg1"/>
                </a:solidFill>
                <a:latin typeface="Arial" panose="020B0604020202020204" pitchFamily="34" charset="0"/>
                <a:cs typeface="Arial" panose="020B0604020202020204" pitchFamily="34" charset="0"/>
              </a:defRPr>
            </a:lvl1pPr>
          </a:lstStyle>
          <a:p>
            <a:r>
              <a:rPr lang="en-US" dirty="0" smtClean="0"/>
              <a:t>April 26, 2019</a:t>
            </a:r>
            <a:endParaRPr lang="en-US" dirty="0"/>
          </a:p>
        </p:txBody>
      </p:sp>
      <p:sp>
        <p:nvSpPr>
          <p:cNvPr id="5" name="Footer Placeholder 4"/>
          <p:cNvSpPr>
            <a:spLocks noGrp="1"/>
          </p:cNvSpPr>
          <p:nvPr>
            <p:ph type="ftr" sz="quarter" idx="11"/>
          </p:nvPr>
        </p:nvSpPr>
        <p:spPr>
          <a:xfrm>
            <a:off x="3124200" y="6356350"/>
            <a:ext cx="3048000" cy="365125"/>
          </a:xfrm>
        </p:spPr>
        <p:txBody>
          <a:bodyPr/>
          <a:lstStyle>
            <a:lvl1pPr>
              <a:defRPr sz="900">
                <a:solidFill>
                  <a:schemeClr val="bg1"/>
                </a:solidFill>
              </a:defRPr>
            </a:lvl1pPr>
          </a:lstStyle>
          <a:p>
            <a:r>
              <a:rPr lang="en-US" smtClean="0"/>
              <a:t>© 2018 Broadwind Energy, Inc. All rights reserved.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576A8C7-655B-4652-B474-684C481C37E9}" type="slidenum">
              <a:rPr lang="en-US" smtClean="0"/>
              <a:pPr/>
              <a:t>‹#›</a:t>
            </a:fld>
            <a:endParaRPr lang="en-US" dirty="0"/>
          </a:p>
        </p:txBody>
      </p:sp>
      <p:sp>
        <p:nvSpPr>
          <p:cNvPr id="10" name="Content Placeholder 2"/>
          <p:cNvSpPr>
            <a:spLocks noGrp="1"/>
          </p:cNvSpPr>
          <p:nvPr>
            <p:ph sz="half" idx="1"/>
          </p:nvPr>
        </p:nvSpPr>
        <p:spPr>
          <a:xfrm>
            <a:off x="457200" y="1600200"/>
            <a:ext cx="4038600" cy="4525963"/>
          </a:xfrm>
        </p:spPr>
        <p:txBody>
          <a:bodyPr/>
          <a:lstStyle>
            <a:lvl1pPr marL="342900" indent="-342900">
              <a:buFont typeface="Wingdings" panose="05000000000000000000" pitchFamily="2" charset="2"/>
              <a:buChar char="§"/>
              <a:defRPr sz="2800">
                <a:solidFill>
                  <a:schemeClr val="tx2"/>
                </a:solidFill>
              </a:defRPr>
            </a:lvl1pPr>
            <a:lvl2pPr>
              <a:defRPr sz="2400">
                <a:solidFill>
                  <a:schemeClr val="tx2"/>
                </a:solidFill>
              </a:defRPr>
            </a:lvl2pPr>
            <a:lvl3pPr marL="1143000" indent="-228600">
              <a:buFont typeface="Wingdings" panose="05000000000000000000" pitchFamily="2" charset="2"/>
              <a:buChar char="§"/>
              <a:defRPr sz="2000">
                <a:solidFill>
                  <a:schemeClr val="tx2"/>
                </a:solidFill>
              </a:defRPr>
            </a:lvl3pPr>
            <a:lvl4pPr>
              <a:defRPr sz="18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4648200" y="1600200"/>
            <a:ext cx="4038600" cy="4525963"/>
          </a:xfrm>
        </p:spPr>
        <p:txBody>
          <a:bodyPr/>
          <a:lstStyle>
            <a:lvl1pPr marL="342900" indent="-342900">
              <a:buFont typeface="Wingdings" panose="05000000000000000000" pitchFamily="2" charset="2"/>
              <a:buChar char="§"/>
              <a:defRPr sz="2800">
                <a:solidFill>
                  <a:schemeClr val="tx2"/>
                </a:solidFill>
              </a:defRPr>
            </a:lvl1pPr>
            <a:lvl2pPr>
              <a:defRPr sz="2400">
                <a:solidFill>
                  <a:schemeClr val="tx2"/>
                </a:solidFill>
              </a:defRPr>
            </a:lvl2pPr>
            <a:lvl3pPr marL="1143000" indent="-228600">
              <a:buFont typeface="Wingdings" panose="05000000000000000000" pitchFamily="2" charset="2"/>
              <a:buChar char="§"/>
              <a:defRPr sz="2000">
                <a:solidFill>
                  <a:schemeClr val="tx2"/>
                </a:solidFill>
              </a:defRPr>
            </a:lvl3pPr>
            <a:lvl4pPr>
              <a:defRPr sz="18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0" y="1066800"/>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4764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2">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04800" y="6324600"/>
            <a:ext cx="1905000" cy="304800"/>
          </a:xfrm>
        </p:spPr>
        <p:txBody>
          <a:bodyPr/>
          <a:lstStyle>
            <a:lvl1pPr>
              <a:defRPr sz="900" baseline="0">
                <a:solidFill>
                  <a:schemeClr val="bg1"/>
                </a:solidFill>
                <a:latin typeface="Arial" panose="020B0604020202020204" pitchFamily="34" charset="0"/>
                <a:cs typeface="Arial" panose="020B0604020202020204" pitchFamily="34" charset="0"/>
              </a:defRPr>
            </a:lvl1pPr>
          </a:lstStyle>
          <a:p>
            <a:r>
              <a:rPr lang="en-US" dirty="0" smtClean="0"/>
              <a:t>April 26, 2019</a:t>
            </a:r>
            <a:endParaRPr lang="en-US" dirty="0"/>
          </a:p>
        </p:txBody>
      </p:sp>
      <p:sp>
        <p:nvSpPr>
          <p:cNvPr id="5" name="Footer Placeholder 4"/>
          <p:cNvSpPr>
            <a:spLocks noGrp="1"/>
          </p:cNvSpPr>
          <p:nvPr>
            <p:ph type="ftr" sz="quarter" idx="11"/>
          </p:nvPr>
        </p:nvSpPr>
        <p:spPr>
          <a:xfrm>
            <a:off x="2895600" y="6324600"/>
            <a:ext cx="3048000" cy="365125"/>
          </a:xfrm>
        </p:spPr>
        <p:txBody>
          <a:bodyPr/>
          <a:lstStyle>
            <a:lvl1pPr>
              <a:defRPr sz="900" baseline="0"/>
            </a:lvl1pPr>
          </a:lstStyle>
          <a:p>
            <a:r>
              <a:rPr lang="en-US" smtClean="0">
                <a:latin typeface="Arial" panose="020B0604020202020204" pitchFamily="34" charset="0"/>
                <a:cs typeface="Arial" panose="020B0604020202020204" pitchFamily="34" charset="0"/>
              </a:rPr>
              <a:t>© 2018 Broadwind Energy, Inc. All rights reserved.</a:t>
            </a:r>
            <a:endParaRPr lang="en-US" dirty="0"/>
          </a:p>
        </p:txBody>
      </p:sp>
      <p:sp>
        <p:nvSpPr>
          <p:cNvPr id="6" name="Slide Number Placeholder 5"/>
          <p:cNvSpPr>
            <a:spLocks noGrp="1"/>
          </p:cNvSpPr>
          <p:nvPr>
            <p:ph type="sldNum" sz="quarter" idx="12"/>
          </p:nvPr>
        </p:nvSpPr>
        <p:spPr/>
        <p:txBody>
          <a:bodyPr/>
          <a:lstStyle>
            <a:lvl1pPr>
              <a:defRPr sz="900" baseline="0">
                <a:solidFill>
                  <a:schemeClr val="bg1"/>
                </a:solidFill>
                <a:latin typeface="Arial" panose="020B0604020202020204" pitchFamily="34" charset="0"/>
                <a:cs typeface="Arial" panose="020B0604020202020204" pitchFamily="34" charset="0"/>
              </a:defRPr>
            </a:lvl1pPr>
          </a:lstStyle>
          <a:p>
            <a:fld id="{B576A8C7-655B-4652-B474-684C481C37E9}" type="slidenum">
              <a:rPr lang="en-US" smtClean="0"/>
              <a:pPr/>
              <a:t>‹#›</a:t>
            </a:fld>
            <a:endParaRPr lang="en-US" dirty="0"/>
          </a:p>
        </p:txBody>
      </p:sp>
      <p:sp>
        <p:nvSpPr>
          <p:cNvPr id="7" name="TextBox 6"/>
          <p:cNvSpPr txBox="1"/>
          <p:nvPr userDrawn="1"/>
        </p:nvSpPr>
        <p:spPr>
          <a:xfrm>
            <a:off x="914400" y="228600"/>
            <a:ext cx="7391400" cy="1815882"/>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Broadwind</a:t>
            </a:r>
            <a:r>
              <a:rPr lang="en-US" sz="2800" b="1" baseline="0" dirty="0" smtClean="0">
                <a:solidFill>
                  <a:schemeClr val="bg1"/>
                </a:solidFill>
                <a:latin typeface="Arial" panose="020B0604020202020204" pitchFamily="34" charset="0"/>
                <a:cs typeface="Arial" panose="020B0604020202020204" pitchFamily="34" charset="0"/>
              </a:rPr>
              <a:t> Energy is a precision manufacturer of structures, equipment &amp; components for clean tech and other specialized applications</a:t>
            </a:r>
            <a:r>
              <a:rPr lang="en-US" sz="2800" baseline="0" dirty="0" smtClean="0">
                <a:solidFill>
                  <a:schemeClr val="bg1"/>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p:txBody>
      </p:sp>
      <p:pic>
        <p:nvPicPr>
          <p:cNvPr id="10"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971800"/>
            <a:ext cx="2897170" cy="2338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bwen.local\bwen\profiles\joseph.reisin\Desktop\Product Mgmt\03_Towers &amp; HI\Heavy Ind\Heavy Ind. impact movie\Structural - completed project (4).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198"/>
          <a:stretch/>
        </p:blipFill>
        <p:spPr bwMode="auto">
          <a:xfrm>
            <a:off x="6004285" y="2971800"/>
            <a:ext cx="3139716" cy="23382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897169" y="5486400"/>
            <a:ext cx="3107116"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www.BWEN.com</a:t>
            </a:r>
            <a:endParaRPr lang="en-US" sz="1400"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99994" y="2965704"/>
            <a:ext cx="3501466" cy="2328475"/>
          </a:xfrm>
          <a:prstGeom prst="rect">
            <a:avLst/>
          </a:prstGeom>
        </p:spPr>
      </p:pic>
    </p:spTree>
    <p:extLst>
      <p:ext uri="{BB962C8B-B14F-4D97-AF65-F5344CB8AC3E}">
        <p14:creationId xmlns:p14="http://schemas.microsoft.com/office/powerpoint/2010/main" val="14603402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lvl1pPr algn="l">
              <a:defRPr sz="2800" b="1">
                <a:solidFill>
                  <a:srgbClr val="0070C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z="1100">
                <a:latin typeface="Arial" panose="020B0604020202020204" pitchFamily="34" charset="0"/>
                <a:cs typeface="Arial" panose="020B0604020202020204" pitchFamily="34" charset="0"/>
              </a:defRPr>
            </a:lvl1pPr>
          </a:lstStyle>
          <a:p>
            <a:r>
              <a:rPr lang="en-US" dirty="0" smtClean="0"/>
              <a:t>April 26, 2019</a:t>
            </a:r>
            <a:endParaRPr lang="en-US" dirty="0"/>
          </a:p>
        </p:txBody>
      </p:sp>
      <p:sp>
        <p:nvSpPr>
          <p:cNvPr id="5" name="Footer Placeholder 4"/>
          <p:cNvSpPr>
            <a:spLocks noGrp="1"/>
          </p:cNvSpPr>
          <p:nvPr>
            <p:ph type="ftr" sz="quarter" idx="11"/>
          </p:nvPr>
        </p:nvSpPr>
        <p:spPr>
          <a:xfrm>
            <a:off x="3124200" y="6356350"/>
            <a:ext cx="3048000" cy="365125"/>
          </a:xfrm>
        </p:spPr>
        <p:txBody>
          <a:bodyPr/>
          <a:lstStyle>
            <a:lvl1pPr>
              <a:defRPr sz="1050"/>
            </a:lvl1pPr>
          </a:lstStyle>
          <a:p>
            <a:r>
              <a:rPr lang="en-US" smtClean="0"/>
              <a:t>© 2018 Broadwind Energy, Inc. All rights reserved.</a:t>
            </a:r>
            <a:endParaRPr lang="en-US" dirty="0"/>
          </a:p>
        </p:txBody>
      </p:sp>
      <p:sp>
        <p:nvSpPr>
          <p:cNvPr id="6" name="Slide Number Placeholder 5"/>
          <p:cNvSpPr>
            <a:spLocks noGrp="1"/>
          </p:cNvSpPr>
          <p:nvPr>
            <p:ph type="sldNum" sz="quarter" idx="12"/>
          </p:nvPr>
        </p:nvSpPr>
        <p:spPr/>
        <p:txBody>
          <a:bodyPr/>
          <a:lstStyle/>
          <a:p>
            <a:fld id="{B576A8C7-655B-4652-B474-684C481C37E9}" type="slidenum">
              <a:rPr lang="en-US" smtClean="0"/>
              <a:t>‹#›</a:t>
            </a:fld>
            <a:endParaRPr lang="en-US" dirty="0"/>
          </a:p>
        </p:txBody>
      </p:sp>
      <p:cxnSp>
        <p:nvCxnSpPr>
          <p:cNvPr id="8" name="Straight Connector 7"/>
          <p:cNvCxnSpPr/>
          <p:nvPr userDrawn="1"/>
        </p:nvCxnSpPr>
        <p:spPr>
          <a:xfrm>
            <a:off x="0" y="10668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880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42147"/>
            <a:ext cx="9144000" cy="64898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581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36867"/>
            <a:ext cx="1873771" cy="380999"/>
          </a:xfrm>
          <a:prstGeom prst="rect">
            <a:avLst/>
          </a:prstGeom>
        </p:spPr>
        <p:txBody>
          <a:bodyPr vert="horz" lIns="91440" tIns="45720" rIns="91440" bIns="45720" rtlCol="0" anchor="ctr"/>
          <a:lstStyle>
            <a:lvl1pPr algn="l">
              <a:defRPr sz="900" baseline="0">
                <a:solidFill>
                  <a:schemeClr val="bg1"/>
                </a:solidFill>
                <a:latin typeface="Arial" panose="020B0604020202020204" pitchFamily="34" charset="0"/>
                <a:cs typeface="Arial" panose="020B0604020202020204" pitchFamily="34" charset="0"/>
              </a:defRPr>
            </a:lvl1pPr>
          </a:lstStyle>
          <a:p>
            <a:r>
              <a:rPr lang="en-US" dirty="0" smtClean="0"/>
              <a:t>April 26, 2019</a:t>
            </a:r>
            <a:endParaRPr lang="en-US" dirty="0"/>
          </a:p>
        </p:txBody>
      </p:sp>
      <p:sp>
        <p:nvSpPr>
          <p:cNvPr id="5" name="Footer Placeholder 4"/>
          <p:cNvSpPr>
            <a:spLocks noGrp="1"/>
          </p:cNvSpPr>
          <p:nvPr>
            <p:ph type="ftr" sz="quarter" idx="3"/>
          </p:nvPr>
        </p:nvSpPr>
        <p:spPr>
          <a:xfrm>
            <a:off x="2590800" y="6307151"/>
            <a:ext cx="3733800" cy="449989"/>
          </a:xfrm>
          <a:prstGeom prst="rect">
            <a:avLst/>
          </a:prstGeom>
        </p:spPr>
        <p:txBody>
          <a:bodyPr vert="horz" lIns="91440" tIns="45720" rIns="91440" bIns="45720" rtlCol="0" anchor="ctr"/>
          <a:lstStyle>
            <a:lvl1pPr algn="ctr">
              <a:defRPr sz="900" baseline="0">
                <a:solidFill>
                  <a:schemeClr val="bg1"/>
                </a:solidFill>
                <a:latin typeface="Arial" panose="020B0604020202020204" pitchFamily="34" charset="0"/>
                <a:cs typeface="Arial" panose="020B0604020202020204" pitchFamily="34" charset="0"/>
              </a:defRPr>
            </a:lvl1pPr>
          </a:lstStyle>
          <a:p>
            <a:r>
              <a:rPr lang="en-US" smtClean="0"/>
              <a:t>© 2018 Broadwind Energy, Inc. All rights reserved.</a:t>
            </a:r>
            <a:endParaRPr lang="en-US" dirty="0"/>
          </a:p>
        </p:txBody>
      </p:sp>
      <p:sp>
        <p:nvSpPr>
          <p:cNvPr id="6" name="Slide Number Placeholder 5"/>
          <p:cNvSpPr>
            <a:spLocks noGrp="1"/>
          </p:cNvSpPr>
          <p:nvPr>
            <p:ph type="sldNum" sz="quarter" idx="4"/>
          </p:nvPr>
        </p:nvSpPr>
        <p:spPr>
          <a:xfrm>
            <a:off x="8534400" y="6392015"/>
            <a:ext cx="457200" cy="365125"/>
          </a:xfrm>
          <a:prstGeom prst="rect">
            <a:avLst/>
          </a:prstGeom>
        </p:spPr>
        <p:txBody>
          <a:bodyPr vert="horz" lIns="91440" tIns="45720" rIns="91440" bIns="45720" rtlCol="0" anchor="ctr"/>
          <a:lstStyle>
            <a:lvl1pPr algn="r">
              <a:defRPr sz="900" baseline="0">
                <a:solidFill>
                  <a:schemeClr val="bg1"/>
                </a:solidFill>
                <a:latin typeface="Arial" panose="020B0604020202020204" pitchFamily="34" charset="0"/>
                <a:cs typeface="Arial" panose="020B0604020202020204" pitchFamily="34" charset="0"/>
              </a:defRPr>
            </a:lvl1pPr>
          </a:lstStyle>
          <a:p>
            <a:fld id="{B576A8C7-655B-4652-B474-684C481C37E9}" type="slidenum">
              <a:rPr lang="en-US" smtClean="0"/>
              <a:pPr/>
              <a:t>‹#›</a:t>
            </a:fld>
            <a:endParaRPr lang="en-US" dirty="0"/>
          </a:p>
        </p:txBody>
      </p:sp>
      <p:pic>
        <p:nvPicPr>
          <p:cNvPr id="8" name="Picture 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091989" y="6297244"/>
            <a:ext cx="2223208" cy="63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374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1" r:id="rId4"/>
    <p:sldLayoutId id="2147483662" r:id="rId5"/>
    <p:sldLayoutId id="2147483663" r:id="rId6"/>
  </p:sldLayoutIdLst>
  <p:timing>
    <p:tnLst>
      <p:par>
        <p:cTn id="1" dur="indefinite" restart="never" nodeType="tmRoot"/>
      </p:par>
    </p:tnLst>
  </p:timing>
  <p:hf hdr="0" ftr="0"/>
  <p:txStyles>
    <p:titleStyle>
      <a:lvl1pPr algn="l" defTabSz="914400" rtl="0" eaLnBrk="1" latinLnBrk="0" hangingPunct="1">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emf"/><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hart" Target="../charts/chart2.xml"/><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38980"/>
            <a:ext cx="4800600" cy="523220"/>
          </a:xfrm>
          <a:prstGeom prst="rect">
            <a:avLst/>
          </a:prstGeom>
          <a:no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Q3 2019 Earnings Call</a:t>
            </a:r>
            <a:endParaRPr lang="en-US"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81000" y="6062200"/>
            <a:ext cx="3276600" cy="400110"/>
          </a:xfrm>
          <a:prstGeom prst="rect">
            <a:avLst/>
          </a:prstGeom>
          <a:noFill/>
        </p:spPr>
        <p:txBody>
          <a:bodyPr wrap="squar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October 29, 2019</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426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17" y="282535"/>
            <a:ext cx="8229600" cy="792162"/>
          </a:xfrm>
        </p:spPr>
        <p:txBody>
          <a:bodyPr>
            <a:normAutofit/>
          </a:bodyPr>
          <a:lstStyle/>
          <a:p>
            <a:r>
              <a:rPr lang="en-US" dirty="0" smtClean="0">
                <a:solidFill>
                  <a:schemeClr val="tx2"/>
                </a:solidFill>
              </a:rPr>
              <a:t>Towers and Heavy Fabrications</a:t>
            </a:r>
            <a:endParaRPr lang="en-US" dirty="0">
              <a:solidFill>
                <a:schemeClr val="tx2"/>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579149661"/>
              </p:ext>
            </p:extLst>
          </p:nvPr>
        </p:nvGraphicFramePr>
        <p:xfrm>
          <a:off x="325817" y="1139369"/>
          <a:ext cx="4013900" cy="2534782"/>
        </p:xfrm>
        <a:graphic>
          <a:graphicData uri="http://schemas.openxmlformats.org/drawingml/2006/table">
            <a:tbl>
              <a:tblPr firstRow="1" bandRow="1">
                <a:tableStyleId>{6E25E649-3F16-4E02-A733-19D2CDBF48F0}</a:tableStyleId>
              </a:tblPr>
              <a:tblGrid>
                <a:gridCol w="1384101">
                  <a:extLst>
                    <a:ext uri="{9D8B030D-6E8A-4147-A177-3AD203B41FA5}">
                      <a16:colId xmlns:a16="http://schemas.microsoft.com/office/drawing/2014/main" val="20000"/>
                    </a:ext>
                  </a:extLst>
                </a:gridCol>
                <a:gridCol w="648365">
                  <a:extLst>
                    <a:ext uri="{9D8B030D-6E8A-4147-A177-3AD203B41FA5}">
                      <a16:colId xmlns:a16="http://schemas.microsoft.com/office/drawing/2014/main" val="20001"/>
                    </a:ext>
                  </a:extLst>
                </a:gridCol>
                <a:gridCol w="660478">
                  <a:extLst>
                    <a:ext uri="{9D8B030D-6E8A-4147-A177-3AD203B41FA5}">
                      <a16:colId xmlns:a16="http://schemas.microsoft.com/office/drawing/2014/main" val="2310149024"/>
                    </a:ext>
                  </a:extLst>
                </a:gridCol>
                <a:gridCol w="660478">
                  <a:extLst>
                    <a:ext uri="{9D8B030D-6E8A-4147-A177-3AD203B41FA5}">
                      <a16:colId xmlns:a16="http://schemas.microsoft.com/office/drawing/2014/main" val="2488603687"/>
                    </a:ext>
                  </a:extLst>
                </a:gridCol>
                <a:gridCol w="660478">
                  <a:extLst>
                    <a:ext uri="{9D8B030D-6E8A-4147-A177-3AD203B41FA5}">
                      <a16:colId xmlns:a16="http://schemas.microsoft.com/office/drawing/2014/main" val="3152052001"/>
                    </a:ext>
                  </a:extLst>
                </a:gridCol>
              </a:tblGrid>
              <a:tr h="428969">
                <a:tc>
                  <a:txBody>
                    <a:bodyPr/>
                    <a:lstStyle/>
                    <a:p>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t>Q3 </a:t>
                      </a:r>
                    </a:p>
                    <a:p>
                      <a:pPr algn="ctr"/>
                      <a:r>
                        <a:rPr lang="en-US" sz="1200" dirty="0" smtClean="0"/>
                        <a:t>18</a:t>
                      </a:r>
                      <a:endParaRPr lang="en-US" sz="1200" dirty="0"/>
                    </a:p>
                  </a:txBody>
                  <a:tcPr/>
                </a:tc>
                <a:tc>
                  <a:txBody>
                    <a:bodyPr/>
                    <a:lstStyle/>
                    <a:p>
                      <a:pPr algn="ctr"/>
                      <a:r>
                        <a:rPr lang="en-US" sz="1200" dirty="0" smtClean="0"/>
                        <a:t>Q3 </a:t>
                      </a:r>
                    </a:p>
                    <a:p>
                      <a:pPr algn="ctr"/>
                      <a:r>
                        <a:rPr lang="en-US" sz="1200" dirty="0" smtClean="0"/>
                        <a:t>19</a:t>
                      </a:r>
                      <a:endParaRPr lang="en-US" sz="1200" dirty="0"/>
                    </a:p>
                  </a:txBody>
                  <a:tcPr/>
                </a:tc>
                <a:tc>
                  <a:txBody>
                    <a:bodyPr/>
                    <a:lstStyle/>
                    <a:p>
                      <a:pPr algn="ctr"/>
                      <a:r>
                        <a:rPr lang="en-US" sz="1200" dirty="0" smtClean="0"/>
                        <a:t>YTD 18</a:t>
                      </a:r>
                      <a:endParaRPr lang="en-US" sz="1200" dirty="0"/>
                    </a:p>
                  </a:txBody>
                  <a:tcPr/>
                </a:tc>
                <a:tc>
                  <a:txBody>
                    <a:bodyPr/>
                    <a:lstStyle/>
                    <a:p>
                      <a:pPr algn="ctr"/>
                      <a:r>
                        <a:rPr lang="en-US" sz="1200" dirty="0" smtClean="0"/>
                        <a:t>YTD 19</a:t>
                      </a:r>
                      <a:endParaRPr lang="en-US" sz="1200" dirty="0"/>
                    </a:p>
                  </a:txBody>
                  <a:tcPr/>
                </a:tc>
                <a:extLst>
                  <a:ext uri="{0D108BD9-81ED-4DB2-BD59-A6C34878D82A}">
                    <a16:rowId xmlns:a16="http://schemas.microsoft.com/office/drawing/2014/main" val="10000"/>
                  </a:ext>
                </a:extLst>
              </a:tr>
              <a:tr h="257381">
                <a:tc>
                  <a:txBody>
                    <a:bodyPr/>
                    <a:lstStyle/>
                    <a:p>
                      <a:r>
                        <a:rPr lang="en-US" sz="1100" i="1" dirty="0" smtClean="0"/>
                        <a:t>Orders ($M)</a:t>
                      </a:r>
                      <a:endParaRPr lang="en-US" sz="1100" b="1"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i="1" dirty="0" smtClean="0">
                          <a:latin typeface="Arial" panose="020B0604020202020204" pitchFamily="34" charset="0"/>
                          <a:cs typeface="Arial" panose="020B0604020202020204" pitchFamily="34" charset="0"/>
                        </a:rPr>
                        <a:t>$4.6</a:t>
                      </a:r>
                      <a:endParaRPr lang="en-US" sz="1200" b="0"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1" i="1" dirty="0" smtClean="0">
                          <a:latin typeface="Arial" panose="020B0604020202020204" pitchFamily="34" charset="0"/>
                          <a:cs typeface="Arial" panose="020B0604020202020204" pitchFamily="34" charset="0"/>
                        </a:rPr>
                        <a:t>$65.6</a:t>
                      </a:r>
                      <a:endParaRPr lang="en-US" sz="1200" b="1" i="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i="1" dirty="0" smtClean="0">
                          <a:latin typeface="Arial" panose="020B0604020202020204" pitchFamily="34" charset="0"/>
                          <a:cs typeface="Arial" panose="020B0604020202020204" pitchFamily="34" charset="0"/>
                        </a:rPr>
                        <a:t>$24.3</a:t>
                      </a:r>
                      <a:endParaRPr lang="en-US" sz="1200" b="0" i="1"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i="1" dirty="0" smtClean="0">
                          <a:latin typeface="Arial" panose="020B0604020202020204" pitchFamily="34" charset="0"/>
                          <a:cs typeface="Arial" panose="020B0604020202020204" pitchFamily="34" charset="0"/>
                        </a:rPr>
                        <a:t>$174.4</a:t>
                      </a:r>
                      <a:endParaRPr lang="en-US" sz="1200" b="1" i="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7381">
                <a:tc>
                  <a:txBody>
                    <a:bodyPr/>
                    <a:lstStyle/>
                    <a:p>
                      <a:r>
                        <a:rPr lang="en-US" sz="1100" i="1" dirty="0" smtClean="0"/>
                        <a:t>Sections Sold (#)</a:t>
                      </a:r>
                      <a:endParaRPr lang="en-US" sz="1100" b="1"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i="1" dirty="0" smtClean="0">
                          <a:latin typeface="Arial" panose="020B0604020202020204" pitchFamily="34" charset="0"/>
                          <a:cs typeface="Arial" panose="020B0604020202020204" pitchFamily="34" charset="0"/>
                        </a:rPr>
                        <a:t>132</a:t>
                      </a:r>
                      <a:endParaRPr lang="en-US" sz="1200" b="0"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1" i="1" dirty="0" smtClean="0">
                          <a:latin typeface="Arial" panose="020B0604020202020204" pitchFamily="34" charset="0"/>
                          <a:cs typeface="Arial" panose="020B0604020202020204" pitchFamily="34" charset="0"/>
                        </a:rPr>
                        <a:t>243</a:t>
                      </a: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i="1" dirty="0" smtClean="0">
                          <a:latin typeface="Arial" panose="020B0604020202020204" pitchFamily="34" charset="0"/>
                          <a:cs typeface="Arial" panose="020B0604020202020204" pitchFamily="34" charset="0"/>
                        </a:rPr>
                        <a:t>476</a:t>
                      </a: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i="1" dirty="0" smtClean="0">
                          <a:latin typeface="Arial" panose="020B0604020202020204" pitchFamily="34" charset="0"/>
                          <a:cs typeface="Arial" panose="020B0604020202020204" pitchFamily="34" charset="0"/>
                        </a:rPr>
                        <a:t>632</a:t>
                      </a:r>
                    </a:p>
                  </a:txBody>
                  <a:tcPr>
                    <a:solidFill>
                      <a:schemeClr val="bg1"/>
                    </a:solidFill>
                  </a:tcPr>
                </a:tc>
                <a:extLst>
                  <a:ext uri="{0D108BD9-81ED-4DB2-BD59-A6C34878D82A}">
                    <a16:rowId xmlns:a16="http://schemas.microsoft.com/office/drawing/2014/main" val="10002"/>
                  </a:ext>
                </a:extLst>
              </a:tr>
              <a:tr h="257381">
                <a:tc>
                  <a:txBody>
                    <a:bodyPr/>
                    <a:lstStyle/>
                    <a:p>
                      <a:r>
                        <a:rPr lang="en-US" sz="1100" dirty="0" smtClean="0"/>
                        <a:t>Revenue ($M)</a:t>
                      </a:r>
                      <a:endParaRPr lang="en-US" sz="110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18.8</a:t>
                      </a:r>
                      <a:endParaRPr 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33.8</a:t>
                      </a:r>
                      <a:endParaRPr lang="en-US" sz="1200" b="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62.6</a:t>
                      </a:r>
                      <a:endParaRPr 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91.1</a:t>
                      </a:r>
                      <a:endParaRPr lang="en-US" sz="1200" b="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3"/>
                  </a:ext>
                </a:extLst>
              </a:tr>
              <a:tr h="258239">
                <a:tc>
                  <a:txBody>
                    <a:bodyPr/>
                    <a:lstStyle/>
                    <a:p>
                      <a:r>
                        <a:rPr lang="en-US" sz="1100" dirty="0" smtClean="0"/>
                        <a:t>Operating Inc/(Loss)</a:t>
                      </a:r>
                      <a:r>
                        <a:rPr lang="en-US" sz="1100" baseline="0" dirty="0" smtClean="0"/>
                        <a:t> </a:t>
                      </a:r>
                      <a:r>
                        <a:rPr lang="en-US" sz="1100" dirty="0" smtClean="0"/>
                        <a:t>($M)</a:t>
                      </a:r>
                      <a:endParaRPr lang="en-US" sz="110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(0.9)</a:t>
                      </a:r>
                    </a:p>
                  </a:txBody>
                  <a:tcPr>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0.7</a:t>
                      </a: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(2.4)</a:t>
                      </a: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0.8</a:t>
                      </a:r>
                    </a:p>
                  </a:txBody>
                  <a:tcPr>
                    <a:solidFill>
                      <a:schemeClr val="bg1"/>
                    </a:solidFill>
                  </a:tcPr>
                </a:tc>
                <a:extLst>
                  <a:ext uri="{0D108BD9-81ED-4DB2-BD59-A6C34878D82A}">
                    <a16:rowId xmlns:a16="http://schemas.microsoft.com/office/drawing/2014/main" val="10004"/>
                  </a:ext>
                </a:extLst>
              </a:tr>
              <a:tr h="283149">
                <a:tc>
                  <a:txBody>
                    <a:bodyPr/>
                    <a:lstStyle/>
                    <a:p>
                      <a:r>
                        <a:rPr lang="en-US" sz="1050" baseline="0" dirty="0" smtClean="0"/>
                        <a:t> -% of Sales</a:t>
                      </a:r>
                      <a:endParaRPr lang="en-US" sz="105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050" b="0" i="1" dirty="0" smtClean="0">
                          <a:latin typeface="Arial" panose="020B0604020202020204" pitchFamily="34" charset="0"/>
                          <a:cs typeface="Arial" panose="020B0604020202020204" pitchFamily="34" charset="0"/>
                        </a:rPr>
                        <a:t>(4.8)%</a:t>
                      </a:r>
                      <a:endParaRPr lang="en-US" sz="1050" b="0"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050" b="1" i="1" dirty="0" smtClean="0">
                          <a:latin typeface="Arial" panose="020B0604020202020204" pitchFamily="34" charset="0"/>
                          <a:cs typeface="Arial" panose="020B0604020202020204" pitchFamily="34" charset="0"/>
                        </a:rPr>
                        <a:t>2.1%</a:t>
                      </a:r>
                      <a:endParaRPr lang="en-US" sz="1050" b="1" i="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050" b="0" i="1" dirty="0" smtClean="0">
                          <a:latin typeface="Arial" panose="020B0604020202020204" pitchFamily="34" charset="0"/>
                          <a:cs typeface="Arial" panose="020B0604020202020204" pitchFamily="34" charset="0"/>
                        </a:rPr>
                        <a:t>(3.8)%</a:t>
                      </a:r>
                      <a:endParaRPr lang="en-US" sz="1050" b="0" i="1"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050" b="1" i="1" dirty="0" smtClean="0">
                          <a:latin typeface="Arial" panose="020B0604020202020204" pitchFamily="34" charset="0"/>
                          <a:cs typeface="Arial" panose="020B0604020202020204" pitchFamily="34" charset="0"/>
                        </a:rPr>
                        <a:t>.9%</a:t>
                      </a:r>
                      <a:endParaRPr lang="en-US" sz="1050" b="1" i="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5"/>
                  </a:ext>
                </a:extLst>
              </a:tr>
              <a:tr h="257381">
                <a:tc>
                  <a:txBody>
                    <a:bodyPr/>
                    <a:lstStyle/>
                    <a:p>
                      <a:r>
                        <a:rPr lang="en-US" sz="1100" dirty="0" smtClean="0"/>
                        <a:t>EBITDA* ($M)</a:t>
                      </a:r>
                      <a:endParaRPr lang="en-US" sz="110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0.7</a:t>
                      </a:r>
                      <a:endParaRPr 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1.8</a:t>
                      </a:r>
                      <a:endParaRPr lang="en-US" sz="1200" b="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2.4</a:t>
                      </a:r>
                      <a:endParaRPr 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4.4</a:t>
                      </a:r>
                      <a:endParaRPr lang="en-US" sz="1200" b="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6"/>
                  </a:ext>
                </a:extLst>
              </a:tr>
              <a:tr h="270433">
                <a:tc>
                  <a:txBody>
                    <a:bodyPr/>
                    <a:lstStyle/>
                    <a:p>
                      <a:r>
                        <a:rPr lang="en-US" sz="1050" dirty="0" smtClean="0"/>
                        <a:t> - % of Sales</a:t>
                      </a:r>
                      <a:endParaRPr lang="en-US" sz="105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050" b="0" i="1" dirty="0" smtClean="0">
                          <a:latin typeface="Arial" panose="020B0604020202020204" pitchFamily="34" charset="0"/>
                          <a:cs typeface="Arial" panose="020B0604020202020204" pitchFamily="34" charset="0"/>
                        </a:rPr>
                        <a:t>3.7%</a:t>
                      </a:r>
                      <a:endParaRPr lang="en-US" sz="1050" b="0"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050" b="1" i="1" dirty="0" smtClean="0">
                          <a:latin typeface="Arial" panose="020B0604020202020204" pitchFamily="34" charset="0"/>
                          <a:cs typeface="Arial" panose="020B0604020202020204" pitchFamily="34" charset="0"/>
                        </a:rPr>
                        <a:t>5.4%</a:t>
                      </a:r>
                      <a:endParaRPr lang="en-US" sz="1050" b="1" i="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050" b="0" i="1" dirty="0" smtClean="0">
                          <a:latin typeface="Arial" panose="020B0604020202020204" pitchFamily="34" charset="0"/>
                          <a:cs typeface="Arial" panose="020B0604020202020204" pitchFamily="34" charset="0"/>
                        </a:rPr>
                        <a:t>3.8%</a:t>
                      </a:r>
                      <a:endParaRPr lang="en-US" sz="1050" b="0" i="1"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050" b="1" i="1" dirty="0" smtClean="0">
                          <a:latin typeface="Arial" panose="020B0604020202020204" pitchFamily="34" charset="0"/>
                          <a:cs typeface="Arial" panose="020B0604020202020204" pitchFamily="34" charset="0"/>
                        </a:rPr>
                        <a:t>4.8%</a:t>
                      </a:r>
                      <a:endParaRPr lang="en-US" sz="1050" b="1" i="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4825898" y="1058944"/>
            <a:ext cx="4201886" cy="2793072"/>
          </a:xfrm>
          <a:prstGeom prst="rect">
            <a:avLst/>
          </a:prstGeom>
          <a:noFill/>
        </p:spPr>
        <p:txBody>
          <a:bodyPr wrap="square" rtlCol="0">
            <a:spAutoFit/>
          </a:bodyPr>
          <a:lstStyle/>
          <a:p>
            <a:pPr algn="ctr">
              <a:spcAft>
                <a:spcPts val="600"/>
              </a:spcAft>
            </a:pPr>
            <a:r>
              <a:rPr lang="en-US" b="1" dirty="0" smtClean="0">
                <a:solidFill>
                  <a:schemeClr val="tx2"/>
                </a:solidFill>
                <a:latin typeface="Arial" panose="020B0604020202020204" pitchFamily="34" charset="0"/>
                <a:cs typeface="Arial" panose="020B0604020202020204" pitchFamily="34" charset="0"/>
              </a:rPr>
              <a:t>Q3 Results</a:t>
            </a:r>
          </a:p>
          <a:p>
            <a:pPr marL="114300" lvl="1" indent="-114300">
              <a:spcAft>
                <a:spcPts val="3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Securing tower orders for ‘20 production, margins improving</a:t>
            </a:r>
          </a:p>
          <a:p>
            <a:pPr marL="114300" lvl="1" indent="-114300">
              <a:spcAft>
                <a:spcPts val="3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Mining, construction and other industrial activity levels strong, 1.9 YTD B2B </a:t>
            </a:r>
          </a:p>
          <a:p>
            <a:pPr marL="114300" lvl="1" indent="-114300">
              <a:spcAft>
                <a:spcPts val="3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Q3 ‘19 tower sections sold up sequentially and YoY</a:t>
            </a:r>
          </a:p>
          <a:p>
            <a:pPr marL="114300" lvl="1" indent="-114300">
              <a:spcAft>
                <a:spcPts val="3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$4.4M YTD EBITDA</a:t>
            </a:r>
          </a:p>
          <a:p>
            <a:pPr marL="114300" lvl="1" indent="-114300">
              <a:spcAft>
                <a:spcPts val="3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Supply chain and labor challenges stressing production flow</a:t>
            </a:r>
          </a:p>
          <a:p>
            <a:pPr marL="0" lvl="1">
              <a:spcAft>
                <a:spcPts val="300"/>
              </a:spcAft>
            </a:pPr>
            <a:endParaRPr lang="en-US" sz="1400" dirty="0"/>
          </a:p>
        </p:txBody>
      </p:sp>
      <p:sp>
        <p:nvSpPr>
          <p:cNvPr id="14" name="TextBox 13"/>
          <p:cNvSpPr txBox="1"/>
          <p:nvPr/>
        </p:nvSpPr>
        <p:spPr>
          <a:xfrm>
            <a:off x="325817" y="3717473"/>
            <a:ext cx="53340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 Reconciliation to non-GAAP measure included in Appendix</a:t>
            </a:r>
            <a:endParaRPr lang="en-US" sz="9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576A8C7-655B-4652-B474-684C481C37E9}" type="slidenum">
              <a:rPr lang="en-US" smtClean="0"/>
              <a:pPr/>
              <a:t>10</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4006327380"/>
              </p:ext>
            </p:extLst>
          </p:nvPr>
        </p:nvGraphicFramePr>
        <p:xfrm>
          <a:off x="143702" y="4005708"/>
          <a:ext cx="4212016" cy="213745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43702" y="4295231"/>
            <a:ext cx="206609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76751" y="4510253"/>
            <a:ext cx="1447800" cy="276999"/>
          </a:xfrm>
          <a:prstGeom prst="rect">
            <a:avLst/>
          </a:prstGeom>
          <a:noFill/>
        </p:spPr>
        <p:txBody>
          <a:bodyPr wrap="square" rtlCol="0">
            <a:spAutoFit/>
          </a:bodyPr>
          <a:lstStyle/>
          <a:p>
            <a:r>
              <a:rPr lang="en-US" sz="1200" i="1" dirty="0" smtClean="0"/>
              <a:t>Capacity</a:t>
            </a:r>
            <a:endParaRPr lang="en-US" sz="1200" i="1" dirty="0"/>
          </a:p>
        </p:txBody>
      </p:sp>
      <p:cxnSp>
        <p:nvCxnSpPr>
          <p:cNvPr id="8" name="Straight Arrow Connector 7"/>
          <p:cNvCxnSpPr/>
          <p:nvPr/>
        </p:nvCxnSpPr>
        <p:spPr>
          <a:xfrm flipV="1">
            <a:off x="1600200" y="4295231"/>
            <a:ext cx="0" cy="23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extLst>
              <p:ext uri="{D42A27DB-BD31-4B8C-83A1-F6EECF244321}">
                <p14:modId xmlns:p14="http://schemas.microsoft.com/office/powerpoint/2010/main" val="1265758581"/>
              </p:ext>
            </p:extLst>
          </p:nvPr>
        </p:nvGraphicFramePr>
        <p:xfrm>
          <a:off x="4915215" y="3980395"/>
          <a:ext cx="3988602" cy="218807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926798" y="3717473"/>
            <a:ext cx="4074784" cy="646331"/>
          </a:xfrm>
          <a:prstGeom prst="rect">
            <a:avLst/>
          </a:prstGeom>
          <a:noFill/>
        </p:spPr>
        <p:txBody>
          <a:bodyPr wrap="square" rtlCol="0">
            <a:spAutoFit/>
          </a:bodyPr>
          <a:lstStyle/>
          <a:p>
            <a:pPr algn="ctr"/>
            <a:r>
              <a:rPr lang="en-US" b="1" dirty="0" smtClean="0">
                <a:solidFill>
                  <a:schemeClr val="tx2"/>
                </a:solidFill>
                <a:latin typeface="Arial" panose="020B0604020202020204" pitchFamily="34" charset="0"/>
                <a:cs typeface="Arial" panose="020B0604020202020204" pitchFamily="34" charset="0"/>
              </a:rPr>
              <a:t>Strategic Focus</a:t>
            </a:r>
            <a:endParaRPr lang="en-US" b="1" dirty="0">
              <a:solidFill>
                <a:schemeClr val="tx2"/>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53611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Gearing</a:t>
            </a:r>
            <a:endParaRPr lang="en-US" dirty="0">
              <a:solidFill>
                <a:schemeClr val="tx2"/>
              </a:solidFill>
            </a:endParaRPr>
          </a:p>
        </p:txBody>
      </p:sp>
      <p:sp>
        <p:nvSpPr>
          <p:cNvPr id="3" name="TextBox 2"/>
          <p:cNvSpPr txBox="1"/>
          <p:nvPr/>
        </p:nvSpPr>
        <p:spPr>
          <a:xfrm>
            <a:off x="4572000" y="1025479"/>
            <a:ext cx="4144945" cy="2354491"/>
          </a:xfrm>
          <a:prstGeom prst="rect">
            <a:avLst/>
          </a:prstGeom>
          <a:noFill/>
        </p:spPr>
        <p:txBody>
          <a:bodyPr wrap="square" rtlCol="0">
            <a:spAutoFit/>
          </a:bodyPr>
          <a:lstStyle/>
          <a:p>
            <a:pPr algn="ctr">
              <a:spcAft>
                <a:spcPts val="600"/>
              </a:spcAft>
            </a:pPr>
            <a:r>
              <a:rPr lang="en-US" b="1" dirty="0" smtClean="0">
                <a:solidFill>
                  <a:schemeClr val="tx2"/>
                </a:solidFill>
                <a:latin typeface="Arial" panose="020B0604020202020204" pitchFamily="34" charset="0"/>
                <a:cs typeface="Arial" panose="020B0604020202020204" pitchFamily="34" charset="0"/>
              </a:rPr>
              <a:t>Q3 Results</a:t>
            </a:r>
          </a:p>
          <a:p>
            <a:pPr marL="171450" indent="-171450">
              <a:spcAft>
                <a:spcPts val="3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Orders down due to surge in O&amp;G orders in 2018, diversification efforts partially offsetting</a:t>
            </a:r>
          </a:p>
          <a:p>
            <a:pPr marL="171450" indent="-171450">
              <a:spcAft>
                <a:spcPts val="3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Improved mix and pricing offsetting revenue decline</a:t>
            </a:r>
          </a:p>
          <a:p>
            <a:pPr marL="171450" indent="-171450">
              <a:spcAft>
                <a:spcPts val="3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End market diversification improved YoY</a:t>
            </a:r>
          </a:p>
          <a:p>
            <a:pPr marL="171450" indent="-171450">
              <a:spcAft>
                <a:spcPts val="3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EBITDA $1.1M – sustained operational improvement</a:t>
            </a:r>
          </a:p>
          <a:p>
            <a:pPr>
              <a:spcAft>
                <a:spcPts val="300"/>
              </a:spcAft>
            </a:pPr>
            <a:r>
              <a:rPr lang="en-US" sz="1600" dirty="0" smtClean="0">
                <a:latin typeface="Arial" panose="020B0604020202020204" pitchFamily="34" charset="0"/>
                <a:cs typeface="Arial" panose="020B0604020202020204" pitchFamily="34" charset="0"/>
              </a:rPr>
              <a:t> </a:t>
            </a:r>
          </a:p>
        </p:txBody>
      </p:sp>
      <p:sp>
        <p:nvSpPr>
          <p:cNvPr id="17" name="TextBox 16"/>
          <p:cNvSpPr txBox="1"/>
          <p:nvPr/>
        </p:nvSpPr>
        <p:spPr>
          <a:xfrm>
            <a:off x="518139" y="3382388"/>
            <a:ext cx="381000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 Reconciliation to non-GAAP measure included in Appendix</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576A8C7-655B-4652-B474-684C481C37E9}" type="slidenum">
              <a:rPr lang="en-US" smtClean="0"/>
              <a:pPr/>
              <a:t>11</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553112739"/>
              </p:ext>
            </p:extLst>
          </p:nvPr>
        </p:nvGraphicFramePr>
        <p:xfrm>
          <a:off x="76200" y="3525734"/>
          <a:ext cx="4267200" cy="2626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2818142"/>
              </p:ext>
            </p:extLst>
          </p:nvPr>
        </p:nvGraphicFramePr>
        <p:xfrm>
          <a:off x="314239" y="1166525"/>
          <a:ext cx="4013900" cy="2260462"/>
        </p:xfrm>
        <a:graphic>
          <a:graphicData uri="http://schemas.openxmlformats.org/drawingml/2006/table">
            <a:tbl>
              <a:tblPr firstRow="1" bandRow="1">
                <a:tableStyleId>{6E25E649-3F16-4E02-A733-19D2CDBF48F0}</a:tableStyleId>
              </a:tblPr>
              <a:tblGrid>
                <a:gridCol w="1384101">
                  <a:extLst>
                    <a:ext uri="{9D8B030D-6E8A-4147-A177-3AD203B41FA5}">
                      <a16:colId xmlns:a16="http://schemas.microsoft.com/office/drawing/2014/main" val="20000"/>
                    </a:ext>
                  </a:extLst>
                </a:gridCol>
                <a:gridCol w="648365">
                  <a:extLst>
                    <a:ext uri="{9D8B030D-6E8A-4147-A177-3AD203B41FA5}">
                      <a16:colId xmlns:a16="http://schemas.microsoft.com/office/drawing/2014/main" val="20001"/>
                    </a:ext>
                  </a:extLst>
                </a:gridCol>
                <a:gridCol w="660478">
                  <a:extLst>
                    <a:ext uri="{9D8B030D-6E8A-4147-A177-3AD203B41FA5}">
                      <a16:colId xmlns:a16="http://schemas.microsoft.com/office/drawing/2014/main" val="2310149024"/>
                    </a:ext>
                  </a:extLst>
                </a:gridCol>
                <a:gridCol w="660478">
                  <a:extLst>
                    <a:ext uri="{9D8B030D-6E8A-4147-A177-3AD203B41FA5}">
                      <a16:colId xmlns:a16="http://schemas.microsoft.com/office/drawing/2014/main" val="2488603687"/>
                    </a:ext>
                  </a:extLst>
                </a:gridCol>
                <a:gridCol w="660478">
                  <a:extLst>
                    <a:ext uri="{9D8B030D-6E8A-4147-A177-3AD203B41FA5}">
                      <a16:colId xmlns:a16="http://schemas.microsoft.com/office/drawing/2014/main" val="3152052001"/>
                    </a:ext>
                  </a:extLst>
                </a:gridCol>
              </a:tblGrid>
              <a:tr h="428969">
                <a:tc>
                  <a:txBody>
                    <a:bodyPr/>
                    <a:lstStyle/>
                    <a:p>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t>Q3 </a:t>
                      </a:r>
                    </a:p>
                    <a:p>
                      <a:pPr algn="ctr"/>
                      <a:r>
                        <a:rPr lang="en-US" sz="1200" dirty="0" smtClean="0"/>
                        <a:t>18</a:t>
                      </a:r>
                      <a:endParaRPr lang="en-US" sz="1200" dirty="0"/>
                    </a:p>
                  </a:txBody>
                  <a:tcPr/>
                </a:tc>
                <a:tc>
                  <a:txBody>
                    <a:bodyPr/>
                    <a:lstStyle/>
                    <a:p>
                      <a:pPr algn="ctr"/>
                      <a:r>
                        <a:rPr lang="en-US" sz="1200" dirty="0" smtClean="0"/>
                        <a:t>Q3 </a:t>
                      </a:r>
                    </a:p>
                    <a:p>
                      <a:pPr algn="ctr"/>
                      <a:r>
                        <a:rPr lang="en-US" sz="1200" dirty="0" smtClean="0"/>
                        <a:t>19</a:t>
                      </a:r>
                      <a:endParaRPr lang="en-US" sz="1200" dirty="0"/>
                    </a:p>
                  </a:txBody>
                  <a:tcPr/>
                </a:tc>
                <a:tc>
                  <a:txBody>
                    <a:bodyPr/>
                    <a:lstStyle/>
                    <a:p>
                      <a:pPr algn="ctr"/>
                      <a:r>
                        <a:rPr lang="en-US" sz="1200" dirty="0" smtClean="0"/>
                        <a:t>YTD 18</a:t>
                      </a:r>
                      <a:endParaRPr lang="en-US" sz="1200" dirty="0"/>
                    </a:p>
                  </a:txBody>
                  <a:tcPr/>
                </a:tc>
                <a:tc>
                  <a:txBody>
                    <a:bodyPr/>
                    <a:lstStyle/>
                    <a:p>
                      <a:pPr algn="ctr"/>
                      <a:r>
                        <a:rPr lang="en-US" sz="1200" dirty="0" smtClean="0"/>
                        <a:t>YTD 19</a:t>
                      </a:r>
                      <a:endParaRPr lang="en-US" sz="1200" dirty="0"/>
                    </a:p>
                  </a:txBody>
                  <a:tcPr/>
                </a:tc>
                <a:extLst>
                  <a:ext uri="{0D108BD9-81ED-4DB2-BD59-A6C34878D82A}">
                    <a16:rowId xmlns:a16="http://schemas.microsoft.com/office/drawing/2014/main" val="10000"/>
                  </a:ext>
                </a:extLst>
              </a:tr>
              <a:tr h="257381">
                <a:tc>
                  <a:txBody>
                    <a:bodyPr/>
                    <a:lstStyle/>
                    <a:p>
                      <a:r>
                        <a:rPr lang="en-US" sz="1100" i="1" dirty="0" smtClean="0"/>
                        <a:t>Orders ($M)</a:t>
                      </a:r>
                      <a:endParaRPr lang="en-US" sz="1100" b="1"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i="1" dirty="0" smtClean="0">
                          <a:latin typeface="Arial" panose="020B0604020202020204" pitchFamily="34" charset="0"/>
                          <a:cs typeface="Arial" panose="020B0604020202020204" pitchFamily="34" charset="0"/>
                        </a:rPr>
                        <a:t>$11.5</a:t>
                      </a:r>
                      <a:endParaRPr lang="en-US" sz="1200" b="0"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1" i="1" dirty="0" smtClean="0">
                          <a:latin typeface="Arial" panose="020B0604020202020204" pitchFamily="34" charset="0"/>
                          <a:cs typeface="Arial" panose="020B0604020202020204" pitchFamily="34" charset="0"/>
                        </a:rPr>
                        <a:t>$5.9</a:t>
                      </a:r>
                      <a:endParaRPr lang="en-US" sz="1200" b="1" i="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i="1" dirty="0" smtClean="0">
                          <a:latin typeface="Arial" panose="020B0604020202020204" pitchFamily="34" charset="0"/>
                          <a:cs typeface="Arial" panose="020B0604020202020204" pitchFamily="34" charset="0"/>
                        </a:rPr>
                        <a:t>$33.0</a:t>
                      </a:r>
                      <a:endParaRPr lang="en-US" sz="1200" b="0" i="1"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i="1" dirty="0" smtClean="0">
                          <a:latin typeface="Arial" panose="020B0604020202020204" pitchFamily="34" charset="0"/>
                          <a:cs typeface="Arial" panose="020B0604020202020204" pitchFamily="34" charset="0"/>
                        </a:rPr>
                        <a:t>$18.6</a:t>
                      </a:r>
                      <a:endParaRPr lang="en-US" sz="1200" b="1" i="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7381">
                <a:tc>
                  <a:txBody>
                    <a:bodyPr/>
                    <a:lstStyle/>
                    <a:p>
                      <a:r>
                        <a:rPr lang="en-US" sz="1100" dirty="0" smtClean="0"/>
                        <a:t>Revenue ($M)</a:t>
                      </a:r>
                      <a:endParaRPr lang="en-US" sz="110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10.1</a:t>
                      </a:r>
                      <a:endParaRPr 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8.0</a:t>
                      </a:r>
                      <a:endParaRPr lang="en-US" sz="1200" b="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27.5</a:t>
                      </a:r>
                      <a:endParaRPr 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27.3</a:t>
                      </a:r>
                      <a:endParaRPr lang="en-US" sz="1200" b="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3"/>
                  </a:ext>
                </a:extLst>
              </a:tr>
              <a:tr h="258239">
                <a:tc>
                  <a:txBody>
                    <a:bodyPr/>
                    <a:lstStyle/>
                    <a:p>
                      <a:r>
                        <a:rPr lang="en-US" sz="1100" dirty="0" smtClean="0"/>
                        <a:t>Operating Inc/(Loss)</a:t>
                      </a:r>
                      <a:r>
                        <a:rPr lang="en-US" sz="1100" baseline="0" dirty="0" smtClean="0"/>
                        <a:t> </a:t>
                      </a:r>
                      <a:r>
                        <a:rPr lang="en-US" sz="1100" dirty="0" smtClean="0"/>
                        <a:t>($M)</a:t>
                      </a:r>
                      <a:endParaRPr lang="en-US" sz="110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0.3</a:t>
                      </a:r>
                    </a:p>
                  </a:txBody>
                  <a:tcPr>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0.5</a:t>
                      </a: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(0.9)</a:t>
                      </a: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2.8</a:t>
                      </a:r>
                    </a:p>
                  </a:txBody>
                  <a:tcPr>
                    <a:solidFill>
                      <a:schemeClr val="bg1"/>
                    </a:solidFill>
                  </a:tcPr>
                </a:tc>
                <a:extLst>
                  <a:ext uri="{0D108BD9-81ED-4DB2-BD59-A6C34878D82A}">
                    <a16:rowId xmlns:a16="http://schemas.microsoft.com/office/drawing/2014/main" val="10004"/>
                  </a:ext>
                </a:extLst>
              </a:tr>
              <a:tr h="283149">
                <a:tc>
                  <a:txBody>
                    <a:bodyPr/>
                    <a:lstStyle/>
                    <a:p>
                      <a:r>
                        <a:rPr lang="en-US" sz="1050" baseline="0" dirty="0" smtClean="0"/>
                        <a:t> -% of Sales</a:t>
                      </a:r>
                      <a:endParaRPr lang="en-US" sz="105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050" b="0" i="1" dirty="0" smtClean="0">
                          <a:latin typeface="Arial" panose="020B0604020202020204" pitchFamily="34" charset="0"/>
                          <a:cs typeface="Arial" panose="020B0604020202020204" pitchFamily="34" charset="0"/>
                        </a:rPr>
                        <a:t>3.0%</a:t>
                      </a:r>
                      <a:endParaRPr lang="en-US" sz="1050" b="0"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050" b="1" i="1" dirty="0" smtClean="0">
                          <a:latin typeface="Arial" panose="020B0604020202020204" pitchFamily="34" charset="0"/>
                          <a:cs typeface="Arial" panose="020B0604020202020204" pitchFamily="34" charset="0"/>
                        </a:rPr>
                        <a:t>6.3%</a:t>
                      </a:r>
                      <a:endParaRPr lang="en-US" sz="1050" b="1" i="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050" b="0" i="1" dirty="0" smtClean="0">
                          <a:latin typeface="Arial" panose="020B0604020202020204" pitchFamily="34" charset="0"/>
                          <a:cs typeface="Arial" panose="020B0604020202020204" pitchFamily="34" charset="0"/>
                        </a:rPr>
                        <a:t>(3.3)%</a:t>
                      </a:r>
                      <a:endParaRPr lang="en-US" sz="1050" b="0" i="1"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050" b="1" i="1" dirty="0" smtClean="0">
                          <a:latin typeface="Arial" panose="020B0604020202020204" pitchFamily="34" charset="0"/>
                          <a:cs typeface="Arial" panose="020B0604020202020204" pitchFamily="34" charset="0"/>
                        </a:rPr>
                        <a:t>10.3%</a:t>
                      </a:r>
                      <a:endParaRPr lang="en-US" sz="1050" b="1" i="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5"/>
                  </a:ext>
                </a:extLst>
              </a:tr>
              <a:tr h="257381">
                <a:tc>
                  <a:txBody>
                    <a:bodyPr/>
                    <a:lstStyle/>
                    <a:p>
                      <a:r>
                        <a:rPr lang="en-US" sz="1100" dirty="0" smtClean="0"/>
                        <a:t>EBITDA* ($M)</a:t>
                      </a:r>
                      <a:endParaRPr lang="en-US" sz="110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1.0</a:t>
                      </a:r>
                      <a:endParaRPr 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1.1</a:t>
                      </a:r>
                      <a:endParaRPr lang="en-US" sz="1200" b="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1.0</a:t>
                      </a:r>
                      <a:endParaRPr 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4.6</a:t>
                      </a:r>
                      <a:endParaRPr lang="en-US" sz="1200" b="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6"/>
                  </a:ext>
                </a:extLst>
              </a:tr>
              <a:tr h="270433">
                <a:tc>
                  <a:txBody>
                    <a:bodyPr/>
                    <a:lstStyle/>
                    <a:p>
                      <a:r>
                        <a:rPr lang="en-US" sz="1050" dirty="0" smtClean="0"/>
                        <a:t> - % of Sales</a:t>
                      </a:r>
                      <a:endParaRPr lang="en-US" sz="105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050" b="0" i="1" dirty="0" smtClean="0">
                          <a:latin typeface="Arial" panose="020B0604020202020204" pitchFamily="34" charset="0"/>
                          <a:cs typeface="Arial" panose="020B0604020202020204" pitchFamily="34" charset="0"/>
                        </a:rPr>
                        <a:t>9.9%</a:t>
                      </a:r>
                      <a:endParaRPr lang="en-US" sz="1050" b="0"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050" b="1" i="1" dirty="0" smtClean="0">
                          <a:latin typeface="Arial" panose="020B0604020202020204" pitchFamily="34" charset="0"/>
                          <a:cs typeface="Arial" panose="020B0604020202020204" pitchFamily="34" charset="0"/>
                        </a:rPr>
                        <a:t>13.8%</a:t>
                      </a:r>
                      <a:endParaRPr lang="en-US" sz="1050" b="1" i="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050" b="0" i="1" dirty="0" smtClean="0">
                          <a:latin typeface="Arial" panose="020B0604020202020204" pitchFamily="34" charset="0"/>
                          <a:cs typeface="Arial" panose="020B0604020202020204" pitchFamily="34" charset="0"/>
                        </a:rPr>
                        <a:t>3.6%</a:t>
                      </a:r>
                      <a:endParaRPr lang="en-US" sz="1050" b="0" i="1"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050" b="1" i="1" dirty="0" smtClean="0">
                          <a:latin typeface="Arial" panose="020B0604020202020204" pitchFamily="34" charset="0"/>
                          <a:cs typeface="Arial" panose="020B0604020202020204" pitchFamily="34" charset="0"/>
                        </a:rPr>
                        <a:t>16.8%</a:t>
                      </a:r>
                      <a:endParaRPr lang="en-US" sz="1050" b="1" i="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7"/>
                  </a:ext>
                </a:extLst>
              </a:tr>
            </a:tbl>
          </a:graphicData>
        </a:graphic>
      </p:graphicFrame>
      <p:sp>
        <p:nvSpPr>
          <p:cNvPr id="12" name="TextBox 11"/>
          <p:cNvSpPr txBox="1"/>
          <p:nvPr/>
        </p:nvSpPr>
        <p:spPr>
          <a:xfrm>
            <a:off x="4612016" y="3305443"/>
            <a:ext cx="4074784" cy="646331"/>
          </a:xfrm>
          <a:prstGeom prst="rect">
            <a:avLst/>
          </a:prstGeom>
          <a:noFill/>
        </p:spPr>
        <p:txBody>
          <a:bodyPr wrap="square" rtlCol="0">
            <a:spAutoFit/>
          </a:bodyPr>
          <a:lstStyle/>
          <a:p>
            <a:pPr algn="ctr"/>
            <a:r>
              <a:rPr lang="en-US" b="1" dirty="0" smtClean="0">
                <a:solidFill>
                  <a:schemeClr val="tx2"/>
                </a:solidFill>
                <a:latin typeface="Arial" panose="020B0604020202020204" pitchFamily="34" charset="0"/>
                <a:cs typeface="Arial" panose="020B0604020202020204" pitchFamily="34" charset="0"/>
              </a:rPr>
              <a:t>Strategic Focus</a:t>
            </a:r>
            <a:endParaRPr lang="en-US" b="1" dirty="0">
              <a:solidFill>
                <a:schemeClr val="tx2"/>
              </a:solidFill>
              <a:latin typeface="Arial" panose="020B0604020202020204" pitchFamily="34" charset="0"/>
              <a:cs typeface="Arial" panose="020B0604020202020204" pitchFamily="34" charset="0"/>
            </a:endParaRPr>
          </a:p>
          <a:p>
            <a:endParaRPr lang="en-US" dirty="0"/>
          </a:p>
        </p:txBody>
      </p:sp>
      <p:graphicFrame>
        <p:nvGraphicFramePr>
          <p:cNvPr id="13" name="Chart 12"/>
          <p:cNvGraphicFramePr/>
          <p:nvPr>
            <p:extLst>
              <p:ext uri="{D42A27DB-BD31-4B8C-83A1-F6EECF244321}">
                <p14:modId xmlns:p14="http://schemas.microsoft.com/office/powerpoint/2010/main" val="3222937957"/>
              </p:ext>
            </p:extLst>
          </p:nvPr>
        </p:nvGraphicFramePr>
        <p:xfrm>
          <a:off x="4617684" y="3683894"/>
          <a:ext cx="3988602" cy="21880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1805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2"/>
                </a:solidFill>
              </a:rPr>
              <a:t>Process Systems</a:t>
            </a:r>
            <a:endParaRPr lang="en-US" dirty="0">
              <a:solidFill>
                <a:schemeClr val="tx2"/>
              </a:solidFill>
            </a:endParaRPr>
          </a:p>
        </p:txBody>
      </p:sp>
      <p:sp>
        <p:nvSpPr>
          <p:cNvPr id="7" name="TextBox 6"/>
          <p:cNvSpPr txBox="1"/>
          <p:nvPr/>
        </p:nvSpPr>
        <p:spPr>
          <a:xfrm>
            <a:off x="219057" y="3002795"/>
            <a:ext cx="5334000" cy="261610"/>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 Reconciliation to non-GAAP measure included in Appendix</a:t>
            </a:r>
            <a:endParaRPr lang="en-US" sz="1050" dirty="0">
              <a:latin typeface="Arial" panose="020B0604020202020204" pitchFamily="34" charset="0"/>
              <a:cs typeface="Arial" panose="020B0604020202020204" pitchFamily="34" charset="0"/>
            </a:endParaRPr>
          </a:p>
        </p:txBody>
      </p:sp>
      <p:sp>
        <p:nvSpPr>
          <p:cNvPr id="8" name="Rectangle 7"/>
          <p:cNvSpPr/>
          <p:nvPr/>
        </p:nvSpPr>
        <p:spPr>
          <a:xfrm>
            <a:off x="4463620" y="1066800"/>
            <a:ext cx="4648200" cy="2885405"/>
          </a:xfrm>
          <a:prstGeom prst="rect">
            <a:avLst/>
          </a:prstGeom>
        </p:spPr>
        <p:txBody>
          <a:bodyPr wrap="square">
            <a:spAutoFit/>
          </a:bodyPr>
          <a:lstStyle/>
          <a:p>
            <a:pPr algn="ctr">
              <a:spcAft>
                <a:spcPts val="600"/>
              </a:spcAft>
            </a:pPr>
            <a:r>
              <a:rPr lang="en-US" b="1" dirty="0" smtClean="0">
                <a:solidFill>
                  <a:schemeClr val="tx2"/>
                </a:solidFill>
                <a:latin typeface="Arial" panose="020B0604020202020204" pitchFamily="34" charset="0"/>
                <a:cs typeface="Arial" panose="020B0604020202020204" pitchFamily="34" charset="0"/>
              </a:rPr>
              <a:t>Q3 Results</a:t>
            </a:r>
          </a:p>
          <a:p>
            <a:pPr marL="168275" indent="-168275">
              <a:spcAft>
                <a:spcPts val="300"/>
              </a:spcAft>
              <a:buFont typeface="Wingdings" panose="05000000000000000000" pitchFamily="2" charset="2"/>
              <a:buChar char="§"/>
            </a:pPr>
            <a:r>
              <a:rPr lang="en-US" sz="1600" dirty="0" smtClean="0">
                <a:solidFill>
                  <a:schemeClr val="tx2"/>
                </a:solidFill>
                <a:latin typeface="Arial" panose="020B0604020202020204" pitchFamily="34" charset="0"/>
                <a:cs typeface="Arial" panose="020B0604020202020204" pitchFamily="34" charset="0"/>
              </a:rPr>
              <a:t>Higher orders YoY due to new gas turbine content for an international customer</a:t>
            </a:r>
          </a:p>
          <a:p>
            <a:pPr>
              <a:spcAft>
                <a:spcPts val="300"/>
              </a:spcAft>
            </a:pPr>
            <a:endParaRPr lang="en-US" sz="1600" dirty="0" smtClean="0">
              <a:solidFill>
                <a:schemeClr val="tx2"/>
              </a:solidFill>
              <a:latin typeface="Arial" panose="020B0604020202020204" pitchFamily="34" charset="0"/>
              <a:cs typeface="Arial" panose="020B0604020202020204" pitchFamily="34" charset="0"/>
            </a:endParaRPr>
          </a:p>
          <a:p>
            <a:pPr marL="168275" indent="-168275">
              <a:spcAft>
                <a:spcPts val="300"/>
              </a:spcAft>
              <a:buFont typeface="Wingdings" panose="05000000000000000000" pitchFamily="2" charset="2"/>
              <a:buChar char="§"/>
            </a:pPr>
            <a:r>
              <a:rPr lang="en-US" sz="1600" dirty="0" smtClean="0">
                <a:solidFill>
                  <a:schemeClr val="tx2"/>
                </a:solidFill>
                <a:latin typeface="Arial" panose="020B0604020202020204" pitchFamily="34" charset="0"/>
                <a:cs typeface="Arial" panose="020B0604020202020204" pitchFamily="34" charset="0"/>
              </a:rPr>
              <a:t>Revenue up $1.6M YoY, reflecting increased order activity </a:t>
            </a:r>
          </a:p>
          <a:p>
            <a:pPr marL="168275" indent="-168275">
              <a:spcAft>
                <a:spcPts val="300"/>
              </a:spcAft>
              <a:buFont typeface="Wingdings" panose="05000000000000000000" pitchFamily="2" charset="2"/>
              <a:buChar char="§"/>
            </a:pPr>
            <a:endParaRPr lang="en-US" sz="1600" dirty="0">
              <a:solidFill>
                <a:schemeClr val="tx2"/>
              </a:solidFill>
              <a:latin typeface="Arial" panose="020B0604020202020204" pitchFamily="34" charset="0"/>
              <a:cs typeface="Arial" panose="020B0604020202020204" pitchFamily="34" charset="0"/>
            </a:endParaRPr>
          </a:p>
          <a:p>
            <a:pPr marL="168275" indent="-168275">
              <a:spcAft>
                <a:spcPts val="300"/>
              </a:spcAft>
              <a:buFont typeface="Wingdings" panose="05000000000000000000" pitchFamily="2" charset="2"/>
              <a:buChar char="§"/>
            </a:pPr>
            <a:r>
              <a:rPr lang="en-US" sz="1600" dirty="0">
                <a:solidFill>
                  <a:schemeClr val="tx2"/>
                </a:solidFill>
              </a:rPr>
              <a:t>Targeted price </a:t>
            </a:r>
            <a:r>
              <a:rPr lang="en-US" sz="1600" dirty="0" smtClean="0">
                <a:solidFill>
                  <a:schemeClr val="tx2"/>
                </a:solidFill>
              </a:rPr>
              <a:t>increases, labor management boosting margins in 2019</a:t>
            </a:r>
            <a:endParaRPr lang="en-US" sz="1600" dirty="0">
              <a:solidFill>
                <a:schemeClr val="tx2"/>
              </a:solidFill>
              <a:latin typeface="Arial" panose="020B0604020202020204" pitchFamily="34" charset="0"/>
              <a:cs typeface="Arial" panose="020B0604020202020204" pitchFamily="34" charset="0"/>
            </a:endParaRPr>
          </a:p>
          <a:p>
            <a:pPr marL="168275" indent="-168275">
              <a:spcAft>
                <a:spcPts val="300"/>
              </a:spcAft>
              <a:buFont typeface="Wingdings" panose="05000000000000000000" pitchFamily="2" charset="2"/>
              <a:buChar char="§"/>
            </a:pPr>
            <a:endParaRPr lang="en-US" dirty="0">
              <a:solidFill>
                <a:schemeClr val="tx2"/>
              </a:solidFill>
              <a:latin typeface="Arial" panose="020B0604020202020204" pitchFamily="34" charset="0"/>
              <a:cs typeface="Arial" panose="020B0604020202020204" pitchFamily="34" charset="0"/>
            </a:endParaRPr>
          </a:p>
        </p:txBody>
      </p:sp>
      <p:sp>
        <p:nvSpPr>
          <p:cNvPr id="9" name="TextBox 8"/>
          <p:cNvSpPr txBox="1"/>
          <p:nvPr/>
        </p:nvSpPr>
        <p:spPr>
          <a:xfrm>
            <a:off x="4474130" y="3719810"/>
            <a:ext cx="4467980" cy="369332"/>
          </a:xfrm>
          <a:prstGeom prst="rect">
            <a:avLst/>
          </a:prstGeom>
          <a:noFill/>
        </p:spPr>
        <p:txBody>
          <a:bodyPr wrap="square" rtlCol="0">
            <a:spAutoFit/>
          </a:bodyPr>
          <a:lstStyle/>
          <a:p>
            <a:pPr algn="ctr"/>
            <a:r>
              <a:rPr lang="en-US" b="1" dirty="0" smtClean="0">
                <a:solidFill>
                  <a:schemeClr val="tx2"/>
                </a:solidFill>
                <a:latin typeface="Arial" panose="020B0604020202020204" pitchFamily="34" charset="0"/>
                <a:cs typeface="Arial" panose="020B0604020202020204" pitchFamily="34" charset="0"/>
              </a:rPr>
              <a:t>Priorities</a:t>
            </a:r>
          </a:p>
        </p:txBody>
      </p:sp>
      <p:sp>
        <p:nvSpPr>
          <p:cNvPr id="3" name="TextBox 2"/>
          <p:cNvSpPr txBox="1"/>
          <p:nvPr/>
        </p:nvSpPr>
        <p:spPr>
          <a:xfrm>
            <a:off x="4474130" y="4141503"/>
            <a:ext cx="4637690" cy="1685077"/>
          </a:xfrm>
          <a:prstGeom prst="rect">
            <a:avLst/>
          </a:prstGeom>
          <a:noFill/>
        </p:spPr>
        <p:txBody>
          <a:bodyPr wrap="square" rtlCol="0">
            <a:spAutoFit/>
          </a:bodyPr>
          <a:lstStyle/>
          <a:p>
            <a:pPr marL="171450" indent="-171450">
              <a:spcAft>
                <a:spcPts val="300"/>
              </a:spcAft>
              <a:buFont typeface="Wingdings" panose="05000000000000000000" pitchFamily="2" charset="2"/>
              <a:buChar char="§"/>
            </a:pPr>
            <a:r>
              <a:rPr lang="en-US" sz="1600" dirty="0" smtClean="0">
                <a:solidFill>
                  <a:schemeClr val="tx2"/>
                </a:solidFill>
              </a:rPr>
              <a:t>Progress Red Wolf customer diversification</a:t>
            </a:r>
          </a:p>
          <a:p>
            <a:pPr marL="171450" indent="-171450">
              <a:spcAft>
                <a:spcPts val="300"/>
              </a:spcAft>
              <a:buFont typeface="Wingdings" panose="05000000000000000000" pitchFamily="2" charset="2"/>
              <a:buChar char="§"/>
            </a:pPr>
            <a:r>
              <a:rPr lang="en-US" sz="1600" dirty="0" smtClean="0">
                <a:solidFill>
                  <a:schemeClr val="tx2"/>
                </a:solidFill>
              </a:rPr>
              <a:t>Expand share with existing customers</a:t>
            </a:r>
          </a:p>
          <a:p>
            <a:pPr marL="171450" indent="-171450">
              <a:spcAft>
                <a:spcPts val="300"/>
              </a:spcAft>
              <a:buFont typeface="Wingdings" panose="05000000000000000000" pitchFamily="2" charset="2"/>
              <a:buChar char="§"/>
            </a:pPr>
            <a:r>
              <a:rPr lang="en-US" sz="1600" dirty="0" smtClean="0">
                <a:solidFill>
                  <a:schemeClr val="tx2"/>
                </a:solidFill>
              </a:rPr>
              <a:t>Leverage other BWEN businesses to expand into manufacturing support modules for power applications</a:t>
            </a:r>
          </a:p>
          <a:p>
            <a:pPr>
              <a:spcAft>
                <a:spcPts val="300"/>
              </a:spcAft>
            </a:pPr>
            <a:endParaRPr lang="en-US" sz="1600" dirty="0" smtClean="0">
              <a:solidFill>
                <a:schemeClr val="tx2"/>
              </a:solidFill>
            </a:endParaRPr>
          </a:p>
        </p:txBody>
      </p:sp>
      <p:sp>
        <p:nvSpPr>
          <p:cNvPr id="10" name="Slide Number Placeholder 9"/>
          <p:cNvSpPr>
            <a:spLocks noGrp="1"/>
          </p:cNvSpPr>
          <p:nvPr>
            <p:ph type="sldNum" sz="quarter" idx="12"/>
          </p:nvPr>
        </p:nvSpPr>
        <p:spPr/>
        <p:txBody>
          <a:bodyPr/>
          <a:lstStyle/>
          <a:p>
            <a:fld id="{B576A8C7-655B-4652-B474-684C481C37E9}" type="slidenum">
              <a:rPr lang="en-US" smtClean="0"/>
              <a:pPr/>
              <a:t>12</a:t>
            </a:fld>
            <a:endParaRPr lang="en-US" dirty="0"/>
          </a:p>
        </p:txBody>
      </p:sp>
      <p:sp>
        <p:nvSpPr>
          <p:cNvPr id="12" name="TextBox 11"/>
          <p:cNvSpPr txBox="1"/>
          <p:nvPr/>
        </p:nvSpPr>
        <p:spPr>
          <a:xfrm>
            <a:off x="2819400" y="4343400"/>
            <a:ext cx="990600" cy="276999"/>
          </a:xfrm>
          <a:prstGeom prst="rect">
            <a:avLst/>
          </a:prstGeom>
          <a:noFill/>
        </p:spPr>
        <p:txBody>
          <a:bodyPr wrap="square" rtlCol="0">
            <a:spAutoFit/>
          </a:bodyPr>
          <a:lstStyle/>
          <a:p>
            <a:r>
              <a:rPr lang="en-US" sz="1200" dirty="0" smtClean="0"/>
              <a:t>Diverse</a:t>
            </a:r>
            <a:endParaRPr lang="en-US" sz="1200" dirty="0"/>
          </a:p>
        </p:txBody>
      </p:sp>
      <p:cxnSp>
        <p:nvCxnSpPr>
          <p:cNvPr id="14" name="Straight Connector 13"/>
          <p:cNvCxnSpPr/>
          <p:nvPr/>
        </p:nvCxnSpPr>
        <p:spPr>
          <a:xfrm>
            <a:off x="3467031" y="4495800"/>
            <a:ext cx="38169" cy="12459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386472920"/>
              </p:ext>
            </p:extLst>
          </p:nvPr>
        </p:nvGraphicFramePr>
        <p:xfrm>
          <a:off x="314239" y="1166525"/>
          <a:ext cx="4013900" cy="1706880"/>
        </p:xfrm>
        <a:graphic>
          <a:graphicData uri="http://schemas.openxmlformats.org/drawingml/2006/table">
            <a:tbl>
              <a:tblPr firstRow="1" bandRow="1">
                <a:tableStyleId>{6E25E649-3F16-4E02-A733-19D2CDBF48F0}</a:tableStyleId>
              </a:tblPr>
              <a:tblGrid>
                <a:gridCol w="1384101">
                  <a:extLst>
                    <a:ext uri="{9D8B030D-6E8A-4147-A177-3AD203B41FA5}">
                      <a16:colId xmlns:a16="http://schemas.microsoft.com/office/drawing/2014/main" val="20000"/>
                    </a:ext>
                  </a:extLst>
                </a:gridCol>
                <a:gridCol w="648365">
                  <a:extLst>
                    <a:ext uri="{9D8B030D-6E8A-4147-A177-3AD203B41FA5}">
                      <a16:colId xmlns:a16="http://schemas.microsoft.com/office/drawing/2014/main" val="20001"/>
                    </a:ext>
                  </a:extLst>
                </a:gridCol>
                <a:gridCol w="660478">
                  <a:extLst>
                    <a:ext uri="{9D8B030D-6E8A-4147-A177-3AD203B41FA5}">
                      <a16:colId xmlns:a16="http://schemas.microsoft.com/office/drawing/2014/main" val="2310149024"/>
                    </a:ext>
                  </a:extLst>
                </a:gridCol>
                <a:gridCol w="660478">
                  <a:extLst>
                    <a:ext uri="{9D8B030D-6E8A-4147-A177-3AD203B41FA5}">
                      <a16:colId xmlns:a16="http://schemas.microsoft.com/office/drawing/2014/main" val="2488603687"/>
                    </a:ext>
                  </a:extLst>
                </a:gridCol>
                <a:gridCol w="660478">
                  <a:extLst>
                    <a:ext uri="{9D8B030D-6E8A-4147-A177-3AD203B41FA5}">
                      <a16:colId xmlns:a16="http://schemas.microsoft.com/office/drawing/2014/main" val="3152052001"/>
                    </a:ext>
                  </a:extLst>
                </a:gridCol>
              </a:tblGrid>
              <a:tr h="420802">
                <a:tc>
                  <a:txBody>
                    <a:bodyPr/>
                    <a:lstStyle/>
                    <a:p>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t>Q3 </a:t>
                      </a:r>
                    </a:p>
                    <a:p>
                      <a:pPr algn="ctr"/>
                      <a:r>
                        <a:rPr lang="en-US" sz="1200" dirty="0" smtClean="0"/>
                        <a:t>18</a:t>
                      </a:r>
                      <a:endParaRPr lang="en-US" sz="1200" dirty="0"/>
                    </a:p>
                  </a:txBody>
                  <a:tcPr/>
                </a:tc>
                <a:tc>
                  <a:txBody>
                    <a:bodyPr/>
                    <a:lstStyle/>
                    <a:p>
                      <a:pPr algn="ctr"/>
                      <a:r>
                        <a:rPr lang="en-US" sz="1200" dirty="0" smtClean="0"/>
                        <a:t>Q3 </a:t>
                      </a:r>
                    </a:p>
                    <a:p>
                      <a:pPr algn="ctr"/>
                      <a:r>
                        <a:rPr lang="en-US" sz="1200" dirty="0" smtClean="0"/>
                        <a:t>19</a:t>
                      </a:r>
                      <a:endParaRPr lang="en-US" sz="1200" dirty="0"/>
                    </a:p>
                  </a:txBody>
                  <a:tcPr/>
                </a:tc>
                <a:tc>
                  <a:txBody>
                    <a:bodyPr/>
                    <a:lstStyle/>
                    <a:p>
                      <a:pPr algn="ctr"/>
                      <a:r>
                        <a:rPr lang="en-US" sz="1200" dirty="0" smtClean="0"/>
                        <a:t>YTD 18</a:t>
                      </a:r>
                      <a:endParaRPr lang="en-US" sz="1200" dirty="0"/>
                    </a:p>
                  </a:txBody>
                  <a:tcPr/>
                </a:tc>
                <a:tc>
                  <a:txBody>
                    <a:bodyPr/>
                    <a:lstStyle/>
                    <a:p>
                      <a:pPr algn="ctr"/>
                      <a:r>
                        <a:rPr lang="en-US" sz="1200" dirty="0" smtClean="0"/>
                        <a:t>YTD 19</a:t>
                      </a:r>
                      <a:endParaRPr lang="en-US" sz="1200" dirty="0"/>
                    </a:p>
                  </a:txBody>
                  <a:tcPr/>
                </a:tc>
                <a:extLst>
                  <a:ext uri="{0D108BD9-81ED-4DB2-BD59-A6C34878D82A}">
                    <a16:rowId xmlns:a16="http://schemas.microsoft.com/office/drawing/2014/main" val="10000"/>
                  </a:ext>
                </a:extLst>
              </a:tr>
              <a:tr h="252481">
                <a:tc>
                  <a:txBody>
                    <a:bodyPr/>
                    <a:lstStyle/>
                    <a:p>
                      <a:r>
                        <a:rPr lang="en-US" sz="1100" i="1" dirty="0" smtClean="0"/>
                        <a:t>Orders ($M)</a:t>
                      </a:r>
                      <a:endParaRPr lang="en-US" sz="1100" b="1"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i="1" dirty="0" smtClean="0">
                          <a:latin typeface="Arial" panose="020B0604020202020204" pitchFamily="34" charset="0"/>
                          <a:cs typeface="Arial" panose="020B0604020202020204" pitchFamily="34" charset="0"/>
                        </a:rPr>
                        <a:t>$3.5</a:t>
                      </a:r>
                      <a:endParaRPr lang="en-US" sz="1200" b="0" i="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1" i="1" dirty="0" smtClean="0">
                          <a:latin typeface="Arial" panose="020B0604020202020204" pitchFamily="34" charset="0"/>
                          <a:cs typeface="Arial" panose="020B0604020202020204" pitchFamily="34" charset="0"/>
                        </a:rPr>
                        <a:t>$5.1</a:t>
                      </a:r>
                      <a:endParaRPr lang="en-US" sz="1200" b="1" i="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i="1" dirty="0" smtClean="0">
                          <a:latin typeface="Arial" panose="020B0604020202020204" pitchFamily="34" charset="0"/>
                          <a:cs typeface="Arial" panose="020B0604020202020204" pitchFamily="34" charset="0"/>
                        </a:rPr>
                        <a:t>$9.2</a:t>
                      </a:r>
                      <a:endParaRPr lang="en-US" sz="1200" b="0" i="1"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i="1" dirty="0" smtClean="0">
                          <a:latin typeface="Arial" panose="020B0604020202020204" pitchFamily="34" charset="0"/>
                          <a:cs typeface="Arial" panose="020B0604020202020204" pitchFamily="34" charset="0"/>
                        </a:rPr>
                        <a:t>$12.2</a:t>
                      </a:r>
                      <a:endParaRPr lang="en-US" sz="1200" b="1" i="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2481">
                <a:tc>
                  <a:txBody>
                    <a:bodyPr/>
                    <a:lstStyle/>
                    <a:p>
                      <a:r>
                        <a:rPr lang="en-US" sz="1100" dirty="0" smtClean="0"/>
                        <a:t>Revenue ($M)</a:t>
                      </a:r>
                      <a:endParaRPr lang="en-US" sz="110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2.7</a:t>
                      </a:r>
                      <a:endParaRPr 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4.3</a:t>
                      </a:r>
                      <a:endParaRPr lang="en-US" sz="1200" b="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8.3</a:t>
                      </a:r>
                      <a:endParaRPr 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10.6</a:t>
                      </a:r>
                      <a:endParaRPr lang="en-US" sz="1200" b="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3"/>
                  </a:ext>
                </a:extLst>
              </a:tr>
              <a:tr h="392748">
                <a:tc>
                  <a:txBody>
                    <a:bodyPr/>
                    <a:lstStyle/>
                    <a:p>
                      <a:r>
                        <a:rPr lang="en-US" sz="1100" dirty="0" smtClean="0"/>
                        <a:t>Operating Inc/(Loss)</a:t>
                      </a:r>
                      <a:r>
                        <a:rPr lang="en-US" sz="1100" baseline="0" dirty="0" smtClean="0"/>
                        <a:t> </a:t>
                      </a:r>
                      <a:r>
                        <a:rPr lang="en-US" sz="1100" dirty="0" smtClean="0"/>
                        <a:t>($M)</a:t>
                      </a:r>
                      <a:endParaRPr lang="en-US" sz="110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(0.8)</a:t>
                      </a:r>
                    </a:p>
                  </a:txBody>
                  <a:tcPr>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0.1</a:t>
                      </a: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(6.7)</a:t>
                      </a: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(.1)</a:t>
                      </a:r>
                    </a:p>
                  </a:txBody>
                  <a:tcPr>
                    <a:solidFill>
                      <a:schemeClr val="bg1"/>
                    </a:solidFill>
                  </a:tcPr>
                </a:tc>
                <a:extLst>
                  <a:ext uri="{0D108BD9-81ED-4DB2-BD59-A6C34878D82A}">
                    <a16:rowId xmlns:a16="http://schemas.microsoft.com/office/drawing/2014/main" val="10004"/>
                  </a:ext>
                </a:extLst>
              </a:tr>
              <a:tr h="252481">
                <a:tc>
                  <a:txBody>
                    <a:bodyPr/>
                    <a:lstStyle/>
                    <a:p>
                      <a:r>
                        <a:rPr lang="en-US" sz="1100" dirty="0" smtClean="0"/>
                        <a:t>EBITDA* ($M)</a:t>
                      </a:r>
                      <a:endParaRPr lang="en-US" sz="1100" b="1"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(0.4)</a:t>
                      </a:r>
                      <a:endParaRPr 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0.3</a:t>
                      </a:r>
                      <a:endParaRPr lang="en-US" sz="1200" b="1" dirty="0">
                        <a:latin typeface="Arial" panose="020B0604020202020204" pitchFamily="34" charset="0"/>
                        <a:cs typeface="Arial" panose="020B0604020202020204" pitchFamily="34" charset="0"/>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r>
                        <a:rPr lang="en-US" sz="1200" b="0" dirty="0" smtClean="0">
                          <a:latin typeface="Arial" panose="020B0604020202020204" pitchFamily="34" charset="0"/>
                          <a:cs typeface="Arial" panose="020B0604020202020204" pitchFamily="34" charset="0"/>
                        </a:rPr>
                        <a:t>(0.5)</a:t>
                      </a:r>
                      <a:endParaRPr 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r>
                        <a:rPr lang="en-US" sz="1200" b="1" dirty="0" smtClean="0">
                          <a:latin typeface="Arial" panose="020B0604020202020204" pitchFamily="34" charset="0"/>
                          <a:cs typeface="Arial" panose="020B0604020202020204" pitchFamily="34" charset="0"/>
                        </a:rPr>
                        <a:t>0.3</a:t>
                      </a:r>
                      <a:endParaRPr lang="en-US" sz="1200" b="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graphicFrame>
        <p:nvGraphicFramePr>
          <p:cNvPr id="18" name="Chart 17"/>
          <p:cNvGraphicFramePr>
            <a:graphicFrameLocks/>
          </p:cNvGraphicFramePr>
          <p:nvPr>
            <p:extLst>
              <p:ext uri="{D42A27DB-BD31-4B8C-83A1-F6EECF244321}">
                <p14:modId xmlns:p14="http://schemas.microsoft.com/office/powerpoint/2010/main" val="8329118"/>
              </p:ext>
            </p:extLst>
          </p:nvPr>
        </p:nvGraphicFramePr>
        <p:xfrm>
          <a:off x="258613" y="3393492"/>
          <a:ext cx="4313387" cy="25501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5437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BWEN Consolidated Financial Results</a:t>
            </a:r>
            <a:endParaRPr lang="en-US" dirty="0">
              <a:solidFill>
                <a:schemeClr val="tx2"/>
              </a:solidFill>
            </a:endParaRPr>
          </a:p>
        </p:txBody>
      </p:sp>
      <p:sp>
        <p:nvSpPr>
          <p:cNvPr id="6" name="TextBox 5"/>
          <p:cNvSpPr txBox="1"/>
          <p:nvPr/>
        </p:nvSpPr>
        <p:spPr>
          <a:xfrm>
            <a:off x="609600" y="4428926"/>
            <a:ext cx="7924800" cy="1954381"/>
          </a:xfrm>
          <a:prstGeom prst="rect">
            <a:avLst/>
          </a:prstGeom>
          <a:noFill/>
        </p:spPr>
        <p:txBody>
          <a:bodyPr wrap="square" rtlCol="0">
            <a:spAutoFit/>
          </a:bodyPr>
          <a:lstStyle/>
          <a:p>
            <a:pPr>
              <a:spcAft>
                <a:spcPts val="600"/>
              </a:spcAft>
            </a:pPr>
            <a:r>
              <a:rPr lang="en-US" sz="1300" b="1" dirty="0" smtClean="0">
                <a:solidFill>
                  <a:schemeClr val="tx2"/>
                </a:solidFill>
                <a:latin typeface="Arial" panose="020B0604020202020204" pitchFamily="34" charset="0"/>
                <a:cs typeface="Arial" panose="020B0604020202020204" pitchFamily="34" charset="0"/>
              </a:rPr>
              <a:t>Q3 Comparison:</a:t>
            </a:r>
          </a:p>
          <a:p>
            <a:pPr marL="109538" indent="-109538">
              <a:spcAft>
                <a:spcPts val="600"/>
              </a:spcAft>
              <a:buFont typeface="Wingdings" panose="05000000000000000000" pitchFamily="2" charset="2"/>
              <a:buChar char="§"/>
            </a:pPr>
            <a:r>
              <a:rPr lang="en-US" sz="1300" dirty="0" smtClean="0">
                <a:solidFill>
                  <a:schemeClr val="tx2"/>
                </a:solidFill>
                <a:latin typeface="Arial" panose="020B0604020202020204" pitchFamily="34" charset="0"/>
                <a:cs typeface="Arial" panose="020B0604020202020204" pitchFamily="34" charset="0"/>
              </a:rPr>
              <a:t>YoY Sales increases driven predominantly by recovery in tower demand</a:t>
            </a:r>
          </a:p>
          <a:p>
            <a:pPr marL="109538" indent="-109538">
              <a:spcAft>
                <a:spcPts val="600"/>
              </a:spcAft>
              <a:buFont typeface="Wingdings" panose="05000000000000000000" pitchFamily="2" charset="2"/>
              <a:buChar char="§"/>
            </a:pPr>
            <a:r>
              <a:rPr lang="en-US" sz="1300" dirty="0">
                <a:solidFill>
                  <a:schemeClr val="tx2"/>
                </a:solidFill>
                <a:latin typeface="Arial" panose="020B0604020202020204" pitchFamily="34" charset="0"/>
                <a:cs typeface="Arial" panose="020B0604020202020204" pitchFamily="34" charset="0"/>
              </a:rPr>
              <a:t>Margin pressure due to global </a:t>
            </a:r>
            <a:r>
              <a:rPr lang="en-US" sz="1300" dirty="0" smtClean="0">
                <a:solidFill>
                  <a:schemeClr val="tx2"/>
                </a:solidFill>
                <a:latin typeface="Arial" panose="020B0604020202020204" pitchFamily="34" charset="0"/>
                <a:cs typeface="Arial" panose="020B0604020202020204" pitchFamily="34" charset="0"/>
              </a:rPr>
              <a:t>competition for towers</a:t>
            </a:r>
          </a:p>
          <a:p>
            <a:pPr marL="109538" indent="-109538">
              <a:spcAft>
                <a:spcPts val="600"/>
              </a:spcAft>
              <a:buFont typeface="Wingdings" panose="05000000000000000000" pitchFamily="2" charset="2"/>
              <a:buChar char="§"/>
            </a:pPr>
            <a:r>
              <a:rPr lang="en-US" sz="1300" dirty="0" smtClean="0">
                <a:solidFill>
                  <a:schemeClr val="tx2"/>
                </a:solidFill>
                <a:latin typeface="Arial" panose="020B0604020202020204" pitchFamily="34" charset="0"/>
                <a:cs typeface="Arial" panose="020B0604020202020204" pitchFamily="34" charset="0"/>
              </a:rPr>
              <a:t>Gross profit up YoY due to improved productivity and plant utilization, mix and pricing also driving</a:t>
            </a:r>
          </a:p>
          <a:p>
            <a:pPr marL="109538" indent="-109538">
              <a:spcAft>
                <a:spcPts val="600"/>
              </a:spcAft>
              <a:buFont typeface="Wingdings" panose="05000000000000000000" pitchFamily="2" charset="2"/>
              <a:buChar char="§"/>
            </a:pPr>
            <a:r>
              <a:rPr lang="en-US" sz="1300" dirty="0" smtClean="0">
                <a:solidFill>
                  <a:schemeClr val="tx2"/>
                </a:solidFill>
                <a:latin typeface="Arial" panose="020B0604020202020204" pitchFamily="34" charset="0"/>
                <a:cs typeface="Arial" panose="020B0604020202020204" pitchFamily="34" charset="0"/>
              </a:rPr>
              <a:t>All operating segments deliver positive operating income</a:t>
            </a:r>
          </a:p>
          <a:p>
            <a:pPr marL="109538" indent="-109538">
              <a:spcAft>
                <a:spcPts val="600"/>
              </a:spcAft>
              <a:buFont typeface="Wingdings" panose="05000000000000000000" pitchFamily="2" charset="2"/>
              <a:buChar char="§"/>
            </a:pPr>
            <a:r>
              <a:rPr lang="en-US" sz="1300" dirty="0" smtClean="0">
                <a:solidFill>
                  <a:schemeClr val="tx2"/>
                </a:solidFill>
                <a:latin typeface="Arial" panose="020B0604020202020204" pitchFamily="34" charset="0"/>
                <a:cs typeface="Arial" panose="020B0604020202020204" pitchFamily="34" charset="0"/>
              </a:rPr>
              <a:t>Q3 ‘18 loss per share included a $.14/share benefit due to the NMTC loan forgiveness</a:t>
            </a:r>
          </a:p>
          <a:p>
            <a:pPr>
              <a:spcAft>
                <a:spcPts val="600"/>
              </a:spcAft>
            </a:pPr>
            <a:endParaRPr lang="en-US" sz="1300" dirty="0" smtClean="0">
              <a:solidFill>
                <a:schemeClr val="tx2"/>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576A8C7-655B-4652-B474-684C481C37E9}" type="slidenum">
              <a:rPr lang="en-US" smtClean="0"/>
              <a:pPr/>
              <a:t>13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66534505"/>
              </p:ext>
            </p:extLst>
          </p:nvPr>
        </p:nvGraphicFramePr>
        <p:xfrm>
          <a:off x="1333501" y="1143000"/>
          <a:ext cx="6476998" cy="3338621"/>
        </p:xfrm>
        <a:graphic>
          <a:graphicData uri="http://schemas.openxmlformats.org/drawingml/2006/table">
            <a:tbl>
              <a:tblPr firstRow="1" bandRow="1">
                <a:tableStyleId>{6E25E649-3F16-4E02-A733-19D2CDBF48F0}</a:tableStyleId>
              </a:tblPr>
              <a:tblGrid>
                <a:gridCol w="2222769">
                  <a:extLst>
                    <a:ext uri="{9D8B030D-6E8A-4147-A177-3AD203B41FA5}">
                      <a16:colId xmlns:a16="http://schemas.microsoft.com/office/drawing/2014/main" val="3995067613"/>
                    </a:ext>
                  </a:extLst>
                </a:gridCol>
                <a:gridCol w="1152298">
                  <a:extLst>
                    <a:ext uri="{9D8B030D-6E8A-4147-A177-3AD203B41FA5}">
                      <a16:colId xmlns:a16="http://schemas.microsoft.com/office/drawing/2014/main" val="3930983337"/>
                    </a:ext>
                  </a:extLst>
                </a:gridCol>
                <a:gridCol w="1033977">
                  <a:extLst>
                    <a:ext uri="{9D8B030D-6E8A-4147-A177-3AD203B41FA5}">
                      <a16:colId xmlns:a16="http://schemas.microsoft.com/office/drawing/2014/main" val="998506167"/>
                    </a:ext>
                  </a:extLst>
                </a:gridCol>
                <a:gridCol w="1033977">
                  <a:extLst>
                    <a:ext uri="{9D8B030D-6E8A-4147-A177-3AD203B41FA5}">
                      <a16:colId xmlns:a16="http://schemas.microsoft.com/office/drawing/2014/main" val="3410432123"/>
                    </a:ext>
                  </a:extLst>
                </a:gridCol>
                <a:gridCol w="1033977">
                  <a:extLst>
                    <a:ext uri="{9D8B030D-6E8A-4147-A177-3AD203B41FA5}">
                      <a16:colId xmlns:a16="http://schemas.microsoft.com/office/drawing/2014/main" val="2383100904"/>
                    </a:ext>
                  </a:extLst>
                </a:gridCol>
              </a:tblGrid>
              <a:tr h="239605">
                <a:tc>
                  <a:txBody>
                    <a:bodyPr/>
                    <a:lstStyle/>
                    <a:p>
                      <a:endParaRPr lang="en-US" sz="1050" dirty="0"/>
                    </a:p>
                  </a:txBody>
                  <a:tcPr/>
                </a:tc>
                <a:tc>
                  <a:txBody>
                    <a:bodyPr/>
                    <a:lstStyle/>
                    <a:p>
                      <a:pPr algn="ctr"/>
                      <a:r>
                        <a:rPr lang="en-US" sz="1050" dirty="0" smtClean="0"/>
                        <a:t>Q3 18</a:t>
                      </a:r>
                      <a:endParaRPr lang="en-US" sz="1050" dirty="0"/>
                    </a:p>
                  </a:txBody>
                  <a:tcPr/>
                </a:tc>
                <a:tc>
                  <a:txBody>
                    <a:bodyPr/>
                    <a:lstStyle/>
                    <a:p>
                      <a:pPr algn="ctr"/>
                      <a:r>
                        <a:rPr lang="en-US" sz="1050" baseline="0" dirty="0" smtClean="0"/>
                        <a:t>Q3 19</a:t>
                      </a:r>
                      <a:endParaRPr lang="en-US" sz="1050" dirty="0"/>
                    </a:p>
                  </a:txBody>
                  <a:tcPr/>
                </a:tc>
                <a:tc>
                  <a:txBody>
                    <a:bodyPr/>
                    <a:lstStyle/>
                    <a:p>
                      <a:pPr algn="ctr"/>
                      <a:r>
                        <a:rPr lang="en-US" sz="1050" dirty="0" smtClean="0"/>
                        <a:t>YTD 18</a:t>
                      </a:r>
                      <a:endParaRPr lang="en-US" sz="1050" dirty="0"/>
                    </a:p>
                  </a:txBody>
                  <a:tcPr/>
                </a:tc>
                <a:tc>
                  <a:txBody>
                    <a:bodyPr/>
                    <a:lstStyle/>
                    <a:p>
                      <a:pPr algn="ctr"/>
                      <a:r>
                        <a:rPr lang="en-US" sz="1050" dirty="0" smtClean="0"/>
                        <a:t>YTD 19</a:t>
                      </a:r>
                      <a:endParaRPr lang="en-US" sz="1050" dirty="0"/>
                    </a:p>
                  </a:txBody>
                  <a:tcPr/>
                </a:tc>
                <a:extLst>
                  <a:ext uri="{0D108BD9-81ED-4DB2-BD59-A6C34878D82A}">
                    <a16:rowId xmlns:a16="http://schemas.microsoft.com/office/drawing/2014/main" val="1481462106"/>
                  </a:ext>
                </a:extLst>
              </a:tr>
              <a:tr h="239605">
                <a:tc>
                  <a:txBody>
                    <a:bodyPr/>
                    <a:lstStyle/>
                    <a:p>
                      <a:r>
                        <a:rPr lang="en-US" sz="1050" b="1" dirty="0" smtClean="0"/>
                        <a:t>Total Sales</a:t>
                      </a:r>
                      <a:endParaRPr lang="en-US" sz="1050" b="1" dirty="0"/>
                    </a:p>
                  </a:txBody>
                  <a:tcPr>
                    <a:solidFill>
                      <a:schemeClr val="bg1"/>
                    </a:solidFill>
                  </a:tcPr>
                </a:tc>
                <a:tc>
                  <a:txBody>
                    <a:bodyPr/>
                    <a:lstStyle/>
                    <a:p>
                      <a:pPr algn="ctr"/>
                      <a:r>
                        <a:rPr lang="en-US" sz="1050" b="0" dirty="0" smtClean="0"/>
                        <a:t>$31.4</a:t>
                      </a:r>
                      <a:endParaRPr lang="en-US" sz="1050" b="0" dirty="0"/>
                    </a:p>
                  </a:txBody>
                  <a:tcPr>
                    <a:solidFill>
                      <a:schemeClr val="bg1"/>
                    </a:solidFill>
                  </a:tcPr>
                </a:tc>
                <a:tc>
                  <a:txBody>
                    <a:bodyPr/>
                    <a:lstStyle/>
                    <a:p>
                      <a:pPr algn="ctr"/>
                      <a:r>
                        <a:rPr lang="en-US" sz="1050" b="1" dirty="0" smtClean="0"/>
                        <a:t>$46.1</a:t>
                      </a:r>
                      <a:endParaRPr lang="en-US" sz="1050" b="1" dirty="0"/>
                    </a:p>
                  </a:txBody>
                  <a:tcPr>
                    <a:lnR w="12700" cap="flat" cmpd="sng" algn="ctr">
                      <a:solidFill>
                        <a:schemeClr val="tx1"/>
                      </a:solidFill>
                      <a:prstDash val="sysDot"/>
                      <a:round/>
                      <a:headEnd type="none" w="med" len="med"/>
                      <a:tailEnd type="none" w="med" len="med"/>
                    </a:lnR>
                    <a:solidFill>
                      <a:schemeClr val="bg1"/>
                    </a:solidFill>
                  </a:tcPr>
                </a:tc>
                <a:tc>
                  <a:txBody>
                    <a:bodyPr/>
                    <a:lstStyle/>
                    <a:p>
                      <a:pPr algn="ctr"/>
                      <a:r>
                        <a:rPr lang="en-US" sz="1050" b="0" dirty="0" smtClean="0"/>
                        <a:t>$98.2</a:t>
                      </a:r>
                      <a:endParaRPr lang="en-US" sz="1050" b="0" dirty="0"/>
                    </a:p>
                  </a:txBody>
                  <a:tcPr>
                    <a:lnL w="12700" cap="flat" cmpd="sng" algn="ctr">
                      <a:solidFill>
                        <a:schemeClr val="tx1"/>
                      </a:solidFill>
                      <a:prstDash val="sysDot"/>
                      <a:round/>
                      <a:headEnd type="none" w="med" len="med"/>
                      <a:tailEnd type="none" w="med" len="med"/>
                    </a:lnL>
                    <a:solidFill>
                      <a:schemeClr val="bg1"/>
                    </a:solidFill>
                  </a:tcPr>
                </a:tc>
                <a:tc>
                  <a:txBody>
                    <a:bodyPr/>
                    <a:lstStyle/>
                    <a:p>
                      <a:pPr algn="ctr"/>
                      <a:r>
                        <a:rPr lang="en-US" sz="1050" b="1" dirty="0" smtClean="0"/>
                        <a:t>$129.0</a:t>
                      </a:r>
                      <a:endParaRPr lang="en-US" sz="1050" b="1" dirty="0"/>
                    </a:p>
                  </a:txBody>
                  <a:tcPr>
                    <a:solidFill>
                      <a:schemeClr val="bg1"/>
                    </a:solidFill>
                  </a:tcPr>
                </a:tc>
                <a:extLst>
                  <a:ext uri="{0D108BD9-81ED-4DB2-BD59-A6C34878D82A}">
                    <a16:rowId xmlns:a16="http://schemas.microsoft.com/office/drawing/2014/main" val="2267831809"/>
                  </a:ext>
                </a:extLst>
              </a:tr>
              <a:tr h="239605">
                <a:tc>
                  <a:txBody>
                    <a:bodyPr/>
                    <a:lstStyle/>
                    <a:p>
                      <a:r>
                        <a:rPr lang="en-US" sz="1050" dirty="0" smtClean="0"/>
                        <a:t>Gross Profit</a:t>
                      </a:r>
                      <a:endParaRPr lang="en-US" sz="1050" dirty="0"/>
                    </a:p>
                  </a:txBody>
                  <a:tcPr>
                    <a:solidFill>
                      <a:schemeClr val="bg1"/>
                    </a:solidFill>
                  </a:tcPr>
                </a:tc>
                <a:tc>
                  <a:txBody>
                    <a:bodyPr/>
                    <a:lstStyle/>
                    <a:p>
                      <a:pPr algn="ctr"/>
                      <a:r>
                        <a:rPr lang="en-US" sz="1050" b="0" dirty="0" smtClean="0"/>
                        <a:t>1.5</a:t>
                      </a:r>
                      <a:endParaRPr lang="en-US" sz="1050" b="0" dirty="0"/>
                    </a:p>
                  </a:txBody>
                  <a:tcPr>
                    <a:solidFill>
                      <a:schemeClr val="bg1"/>
                    </a:solidFill>
                  </a:tcPr>
                </a:tc>
                <a:tc>
                  <a:txBody>
                    <a:bodyPr/>
                    <a:lstStyle/>
                    <a:p>
                      <a:pPr algn="ctr"/>
                      <a:r>
                        <a:rPr lang="en-US" sz="1050" b="1" dirty="0" smtClean="0"/>
                        <a:t>4.0</a:t>
                      </a:r>
                      <a:endParaRPr lang="en-US" sz="1050" b="1" dirty="0"/>
                    </a:p>
                  </a:txBody>
                  <a:tcPr>
                    <a:lnR w="12700" cap="flat" cmpd="sng" algn="ctr">
                      <a:solidFill>
                        <a:schemeClr val="tx1"/>
                      </a:solidFill>
                      <a:prstDash val="sysDot"/>
                      <a:round/>
                      <a:headEnd type="none" w="med" len="med"/>
                      <a:tailEnd type="none" w="med" len="med"/>
                    </a:lnR>
                    <a:solidFill>
                      <a:schemeClr val="bg1"/>
                    </a:solidFill>
                  </a:tcPr>
                </a:tc>
                <a:tc>
                  <a:txBody>
                    <a:bodyPr/>
                    <a:lstStyle/>
                    <a:p>
                      <a:pPr algn="ctr"/>
                      <a:r>
                        <a:rPr lang="en-US" sz="1050" b="0" dirty="0" smtClean="0"/>
                        <a:t>3.6</a:t>
                      </a:r>
                      <a:endParaRPr lang="en-US" sz="1050" b="0" dirty="0"/>
                    </a:p>
                  </a:txBody>
                  <a:tcPr>
                    <a:lnL w="12700" cap="flat" cmpd="sng" algn="ctr">
                      <a:solidFill>
                        <a:schemeClr val="tx1"/>
                      </a:solidFill>
                      <a:prstDash val="sysDot"/>
                      <a:round/>
                      <a:headEnd type="none" w="med" len="med"/>
                      <a:tailEnd type="none" w="med" len="med"/>
                    </a:lnL>
                    <a:solidFill>
                      <a:schemeClr val="bg1"/>
                    </a:solidFill>
                  </a:tcPr>
                </a:tc>
                <a:tc>
                  <a:txBody>
                    <a:bodyPr/>
                    <a:lstStyle/>
                    <a:p>
                      <a:pPr algn="ctr"/>
                      <a:r>
                        <a:rPr lang="en-US" sz="1050" b="1" dirty="0" smtClean="0"/>
                        <a:t>11.4</a:t>
                      </a:r>
                      <a:endParaRPr lang="en-US" sz="1050" b="1" dirty="0"/>
                    </a:p>
                  </a:txBody>
                  <a:tcPr>
                    <a:solidFill>
                      <a:schemeClr val="bg1"/>
                    </a:solidFill>
                  </a:tcPr>
                </a:tc>
                <a:extLst>
                  <a:ext uri="{0D108BD9-81ED-4DB2-BD59-A6C34878D82A}">
                    <a16:rowId xmlns:a16="http://schemas.microsoft.com/office/drawing/2014/main" val="2459415865"/>
                  </a:ext>
                </a:extLst>
              </a:tr>
              <a:tr h="243641">
                <a:tc>
                  <a:txBody>
                    <a:bodyPr/>
                    <a:lstStyle/>
                    <a:p>
                      <a:r>
                        <a:rPr lang="en-US" sz="1050" i="1" dirty="0" smtClean="0"/>
                        <a:t>Gross</a:t>
                      </a:r>
                      <a:r>
                        <a:rPr lang="en-US" sz="1050" i="1" baseline="0" dirty="0" smtClean="0"/>
                        <a:t> Profit %</a:t>
                      </a:r>
                      <a:endParaRPr lang="en-US" sz="1050" i="1" dirty="0"/>
                    </a:p>
                  </a:txBody>
                  <a:tcPr>
                    <a:solidFill>
                      <a:schemeClr val="bg1"/>
                    </a:solidFill>
                  </a:tcPr>
                </a:tc>
                <a:tc>
                  <a:txBody>
                    <a:bodyPr/>
                    <a:lstStyle/>
                    <a:p>
                      <a:pPr algn="ctr"/>
                      <a:r>
                        <a:rPr lang="en-US" sz="1050" b="0" i="1" dirty="0" smtClean="0"/>
                        <a:t>4.7%</a:t>
                      </a:r>
                      <a:endParaRPr lang="en-US" sz="1050" b="0" i="1" dirty="0"/>
                    </a:p>
                  </a:txBody>
                  <a:tcPr>
                    <a:solidFill>
                      <a:schemeClr val="bg1"/>
                    </a:solidFill>
                  </a:tcPr>
                </a:tc>
                <a:tc>
                  <a:txBody>
                    <a:bodyPr/>
                    <a:lstStyle/>
                    <a:p>
                      <a:pPr algn="ctr"/>
                      <a:r>
                        <a:rPr lang="en-US" sz="1050" b="1" i="1" dirty="0" smtClean="0"/>
                        <a:t>8.7%</a:t>
                      </a:r>
                      <a:endParaRPr lang="en-US" sz="1050" b="1" i="1" dirty="0"/>
                    </a:p>
                  </a:txBody>
                  <a:tcPr>
                    <a:lnR w="12700" cap="flat" cmpd="sng" algn="ctr">
                      <a:solidFill>
                        <a:schemeClr val="tx1"/>
                      </a:solidFill>
                      <a:prstDash val="sysDot"/>
                      <a:round/>
                      <a:headEnd type="none" w="med" len="med"/>
                      <a:tailEnd type="none" w="med" len="med"/>
                    </a:lnR>
                    <a:solidFill>
                      <a:schemeClr val="bg1"/>
                    </a:solidFill>
                  </a:tcPr>
                </a:tc>
                <a:tc>
                  <a:txBody>
                    <a:bodyPr/>
                    <a:lstStyle/>
                    <a:p>
                      <a:pPr algn="ctr"/>
                      <a:r>
                        <a:rPr lang="en-US" sz="1050" b="0" i="1" dirty="0" smtClean="0"/>
                        <a:t>3.6%</a:t>
                      </a:r>
                      <a:endParaRPr lang="en-US" sz="1050" b="0" i="1" dirty="0"/>
                    </a:p>
                  </a:txBody>
                  <a:tcPr>
                    <a:lnL w="12700" cap="flat" cmpd="sng" algn="ctr">
                      <a:solidFill>
                        <a:schemeClr val="tx1"/>
                      </a:solidFill>
                      <a:prstDash val="sysDot"/>
                      <a:round/>
                      <a:headEnd type="none" w="med" len="med"/>
                      <a:tailEnd type="none" w="med" len="med"/>
                    </a:lnL>
                    <a:solidFill>
                      <a:schemeClr val="bg1"/>
                    </a:solidFill>
                  </a:tcPr>
                </a:tc>
                <a:tc>
                  <a:txBody>
                    <a:bodyPr/>
                    <a:lstStyle/>
                    <a:p>
                      <a:pPr algn="ctr"/>
                      <a:r>
                        <a:rPr lang="en-US" sz="1050" b="1" i="1" dirty="0" smtClean="0"/>
                        <a:t>8.9%</a:t>
                      </a:r>
                      <a:endParaRPr lang="en-US" sz="1050" b="1" i="1" dirty="0"/>
                    </a:p>
                  </a:txBody>
                  <a:tcPr>
                    <a:solidFill>
                      <a:schemeClr val="bg1"/>
                    </a:solidFill>
                  </a:tcPr>
                </a:tc>
                <a:extLst>
                  <a:ext uri="{0D108BD9-81ED-4DB2-BD59-A6C34878D82A}">
                    <a16:rowId xmlns:a16="http://schemas.microsoft.com/office/drawing/2014/main" val="3442721799"/>
                  </a:ext>
                </a:extLst>
              </a:tr>
              <a:tr h="239605">
                <a:tc>
                  <a:txBody>
                    <a:bodyPr/>
                    <a:lstStyle/>
                    <a:p>
                      <a:r>
                        <a:rPr lang="en-US" sz="1050" dirty="0" smtClean="0"/>
                        <a:t>Recurring</a:t>
                      </a:r>
                      <a:r>
                        <a:rPr lang="en-US" sz="1050" baseline="0" dirty="0" smtClean="0"/>
                        <a:t> Operating Expenses</a:t>
                      </a:r>
                      <a:endParaRPr lang="en-US" sz="1050" dirty="0"/>
                    </a:p>
                  </a:txBody>
                  <a:tcPr>
                    <a:lnR>
                      <a:noFill/>
                    </a:lnR>
                    <a:solidFill>
                      <a:schemeClr val="bg1"/>
                    </a:solidFill>
                  </a:tcPr>
                </a:tc>
                <a:tc>
                  <a:txBody>
                    <a:bodyPr/>
                    <a:lstStyle/>
                    <a:p>
                      <a:pPr algn="ctr"/>
                      <a:r>
                        <a:rPr lang="en-US" sz="1050" b="0" dirty="0" smtClean="0"/>
                        <a:t>4.1</a:t>
                      </a:r>
                      <a:endParaRPr lang="en-US" sz="1050" b="0" dirty="0"/>
                    </a:p>
                  </a:txBody>
                  <a:tcPr>
                    <a:lnL>
                      <a:noFill/>
                    </a:lnL>
                    <a:lnR>
                      <a:noFill/>
                    </a:lnR>
                    <a:lnTlToBr w="12700" cmpd="sng">
                      <a:noFill/>
                      <a:prstDash val="solid"/>
                    </a:lnTlToBr>
                    <a:lnBlToTr w="12700" cmpd="sng">
                      <a:noFill/>
                      <a:prstDash val="solid"/>
                    </a:lnBlToTr>
                    <a:solidFill>
                      <a:schemeClr val="bg1"/>
                    </a:solidFill>
                  </a:tcPr>
                </a:tc>
                <a:tc>
                  <a:txBody>
                    <a:bodyPr/>
                    <a:lstStyle/>
                    <a:p>
                      <a:pPr algn="ctr"/>
                      <a:r>
                        <a:rPr lang="en-US" sz="1050" b="1" dirty="0" smtClean="0"/>
                        <a:t>4.3</a:t>
                      </a:r>
                    </a:p>
                  </a:txBody>
                  <a:tcPr>
                    <a:lnL>
                      <a:noFill/>
                    </a:lnL>
                    <a:lnR w="12700" cap="flat" cmpd="sng" algn="ctr">
                      <a:solidFill>
                        <a:schemeClr val="tx1"/>
                      </a:solidFill>
                      <a:prstDash val="sysDot"/>
                      <a:round/>
                      <a:headEnd type="none" w="med" len="med"/>
                      <a:tailEnd type="none" w="med" len="med"/>
                    </a:lnR>
                    <a:lnTlToBr w="12700" cmpd="sng">
                      <a:noFill/>
                      <a:prstDash val="solid"/>
                    </a:lnTlToBr>
                    <a:lnBlToTr w="12700" cmpd="sng">
                      <a:noFill/>
                      <a:prstDash val="solid"/>
                    </a:lnBlToTr>
                    <a:solidFill>
                      <a:schemeClr val="bg1"/>
                    </a:solidFill>
                  </a:tcPr>
                </a:tc>
                <a:tc>
                  <a:txBody>
                    <a:bodyPr/>
                    <a:lstStyle/>
                    <a:p>
                      <a:pPr algn="ctr"/>
                      <a:r>
                        <a:rPr lang="en-US" sz="1050" b="0" dirty="0" smtClean="0"/>
                        <a:t>12.7</a:t>
                      </a:r>
                      <a:endParaRPr lang="en-US" sz="1050" b="0" dirty="0"/>
                    </a:p>
                  </a:txBody>
                  <a:tcPr>
                    <a:lnL w="12700" cap="flat" cmpd="sng" algn="ctr">
                      <a:solidFill>
                        <a:schemeClr val="tx1"/>
                      </a:solidFill>
                      <a:prstDash val="sysDot"/>
                      <a:round/>
                      <a:headEnd type="none" w="med" len="med"/>
                      <a:tailEnd type="none" w="med" len="med"/>
                    </a:lnL>
                    <a:lnR>
                      <a:noFill/>
                    </a:lnR>
                    <a:lnTlToBr w="12700" cmpd="sng">
                      <a:noFill/>
                      <a:prstDash val="solid"/>
                    </a:lnTlToBr>
                    <a:lnBlToTr w="12700" cmpd="sng">
                      <a:noFill/>
                      <a:prstDash val="solid"/>
                    </a:lnBlToTr>
                    <a:solidFill>
                      <a:schemeClr val="bg1"/>
                    </a:solidFill>
                  </a:tcPr>
                </a:tc>
                <a:tc>
                  <a:txBody>
                    <a:bodyPr/>
                    <a:lstStyle/>
                    <a:p>
                      <a:pPr algn="ctr"/>
                      <a:r>
                        <a:rPr lang="en-US" sz="1050" b="1" dirty="0" smtClean="0"/>
                        <a:t>12.4</a:t>
                      </a:r>
                      <a:endParaRPr lang="en-US" sz="1050" b="1" dirty="0"/>
                    </a:p>
                  </a:txBody>
                  <a:tcPr>
                    <a:lnL>
                      <a:noFill/>
                    </a:lnL>
                    <a:lnR>
                      <a:noFill/>
                    </a:lnR>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807283"/>
                  </a:ext>
                </a:extLst>
              </a:tr>
              <a:tr h="239605">
                <a:tc>
                  <a:txBody>
                    <a:bodyPr/>
                    <a:lstStyle/>
                    <a:p>
                      <a:r>
                        <a:rPr lang="en-US" sz="1050" dirty="0" smtClean="0"/>
                        <a:t>One-time</a:t>
                      </a:r>
                      <a:r>
                        <a:rPr lang="en-US" sz="1050" baseline="0" dirty="0" smtClean="0"/>
                        <a:t> items</a:t>
                      </a:r>
                      <a:endParaRPr lang="en-US" sz="1050" dirty="0"/>
                    </a:p>
                  </a:txBody>
                  <a:tcPr>
                    <a:lnR>
                      <a:noFill/>
                    </a:lnR>
                    <a:solidFill>
                      <a:schemeClr val="bg1"/>
                    </a:solidFill>
                  </a:tcPr>
                </a:tc>
                <a:tc>
                  <a:txBody>
                    <a:bodyPr/>
                    <a:lstStyle/>
                    <a:p>
                      <a:pPr algn="ctr"/>
                      <a:r>
                        <a:rPr lang="en-US" sz="1050" b="0" u="sng" dirty="0" smtClean="0"/>
                        <a:t>0.0</a:t>
                      </a:r>
                      <a:endParaRPr lang="en-US" sz="1050" b="0" u="sng" dirty="0"/>
                    </a:p>
                  </a:txBody>
                  <a:tcPr>
                    <a:lnL>
                      <a:noFill/>
                    </a:lnL>
                    <a:lnR>
                      <a:noFill/>
                    </a:lnR>
                    <a:lnTlToBr w="12700" cmpd="sng">
                      <a:noFill/>
                      <a:prstDash val="solid"/>
                    </a:lnTlToBr>
                    <a:lnBlToTr w="12700" cmpd="sng">
                      <a:noFill/>
                      <a:prstDash val="solid"/>
                    </a:lnBlToTr>
                    <a:solidFill>
                      <a:schemeClr val="bg1"/>
                    </a:solidFill>
                  </a:tcPr>
                </a:tc>
                <a:tc>
                  <a:txBody>
                    <a:bodyPr/>
                    <a:lstStyle/>
                    <a:p>
                      <a:pPr algn="ctr"/>
                      <a:r>
                        <a:rPr lang="en-US" sz="1050" b="1" u="sng" dirty="0" smtClean="0"/>
                        <a:t>0.0</a:t>
                      </a:r>
                      <a:endParaRPr lang="en-US" sz="1050" b="1" u="sng" dirty="0"/>
                    </a:p>
                  </a:txBody>
                  <a:tcPr>
                    <a:lnL>
                      <a:noFill/>
                    </a:lnL>
                    <a:lnR w="12700" cap="flat" cmpd="sng" algn="ctr">
                      <a:solidFill>
                        <a:schemeClr val="tx1"/>
                      </a:solidFill>
                      <a:prstDash val="sysDot"/>
                      <a:round/>
                      <a:headEnd type="none" w="med" len="med"/>
                      <a:tailEnd type="none" w="med" len="med"/>
                    </a:lnR>
                    <a:lnTlToBr w="12700" cmpd="sng">
                      <a:noFill/>
                      <a:prstDash val="solid"/>
                    </a:lnTlToBr>
                    <a:lnBlToTr w="12700" cmpd="sng">
                      <a:noFill/>
                      <a:prstDash val="solid"/>
                    </a:lnBlToTr>
                    <a:solidFill>
                      <a:schemeClr val="bg1"/>
                    </a:solidFill>
                  </a:tcPr>
                </a:tc>
                <a:tc>
                  <a:txBody>
                    <a:bodyPr/>
                    <a:lstStyle/>
                    <a:p>
                      <a:pPr algn="ctr"/>
                      <a:r>
                        <a:rPr lang="en-US" sz="1050" b="0" u="sng" dirty="0" smtClean="0"/>
                        <a:t>3.8</a:t>
                      </a:r>
                      <a:endParaRPr lang="en-US" sz="1050" b="0" u="sng" dirty="0"/>
                    </a:p>
                  </a:txBody>
                  <a:tcPr>
                    <a:lnL w="12700" cap="flat" cmpd="sng" algn="ctr">
                      <a:solidFill>
                        <a:schemeClr val="tx1"/>
                      </a:solidFill>
                      <a:prstDash val="sysDot"/>
                      <a:round/>
                      <a:headEnd type="none" w="med" len="med"/>
                      <a:tailEnd type="none" w="med" len="med"/>
                    </a:lnL>
                    <a:lnR>
                      <a:noFill/>
                    </a:lnR>
                    <a:lnTlToBr w="12700" cmpd="sng">
                      <a:noFill/>
                      <a:prstDash val="solid"/>
                    </a:lnTlToBr>
                    <a:lnBlToTr w="12700" cmpd="sng">
                      <a:noFill/>
                      <a:prstDash val="solid"/>
                    </a:lnBlToTr>
                    <a:solidFill>
                      <a:schemeClr val="bg1"/>
                    </a:solidFill>
                  </a:tcPr>
                </a:tc>
                <a:tc>
                  <a:txBody>
                    <a:bodyPr/>
                    <a:lstStyle/>
                    <a:p>
                      <a:pPr algn="ctr"/>
                      <a:r>
                        <a:rPr lang="en-US" sz="1050" b="1" u="sng" dirty="0" smtClean="0"/>
                        <a:t>0.0</a:t>
                      </a:r>
                      <a:endParaRPr lang="en-US" sz="1050" b="1" u="sng" dirty="0"/>
                    </a:p>
                  </a:txBody>
                  <a:tcPr>
                    <a:lnL>
                      <a:noFill/>
                    </a:lnL>
                    <a:lnR>
                      <a:noFill/>
                    </a:lnR>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7961260"/>
                  </a:ext>
                </a:extLst>
              </a:tr>
              <a:tr h="239605">
                <a:tc>
                  <a:txBody>
                    <a:bodyPr/>
                    <a:lstStyle/>
                    <a:p>
                      <a:r>
                        <a:rPr lang="en-US" sz="1050" dirty="0" smtClean="0"/>
                        <a:t>Total Operating Expenses</a:t>
                      </a:r>
                      <a:endParaRPr lang="en-US" sz="1050" dirty="0"/>
                    </a:p>
                  </a:txBody>
                  <a:tcPr>
                    <a:lnR>
                      <a:noFill/>
                    </a:lnR>
                    <a:solidFill>
                      <a:schemeClr val="bg1"/>
                    </a:solidFill>
                  </a:tcPr>
                </a:tc>
                <a:tc>
                  <a:txBody>
                    <a:bodyPr/>
                    <a:lstStyle/>
                    <a:p>
                      <a:pPr algn="ctr"/>
                      <a:r>
                        <a:rPr lang="en-US" sz="1050" b="0" dirty="0" smtClean="0"/>
                        <a:t>4.1</a:t>
                      </a:r>
                      <a:endParaRPr lang="en-US" sz="1050" b="0" dirty="0"/>
                    </a:p>
                  </a:txBody>
                  <a:tcPr>
                    <a:lnL>
                      <a:noFill/>
                    </a:lnL>
                    <a:lnR>
                      <a:noFill/>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smtClean="0"/>
                        <a:t>4.3</a:t>
                      </a:r>
                      <a:endParaRPr lang="en-US" sz="1050" b="1" dirty="0"/>
                    </a:p>
                  </a:txBody>
                  <a:tcPr>
                    <a:lnL>
                      <a:noFill/>
                    </a:lnL>
                    <a:lnR w="12700" cap="flat" cmpd="sng" algn="ctr">
                      <a:solidFill>
                        <a:schemeClr val="tx1"/>
                      </a:solidFill>
                      <a:prstDash val="sysDot"/>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dirty="0" smtClean="0"/>
                        <a:t>16.5</a:t>
                      </a:r>
                      <a:endParaRPr lang="en-US" sz="1050" b="0" dirty="0"/>
                    </a:p>
                  </a:txBody>
                  <a:tcPr>
                    <a:lnL w="12700" cap="flat" cmpd="sng" algn="ctr">
                      <a:solidFill>
                        <a:schemeClr val="tx1"/>
                      </a:solidFill>
                      <a:prstDash val="sysDot"/>
                      <a:round/>
                      <a:headEnd type="none" w="med" len="med"/>
                      <a:tailEnd type="none" w="med" len="med"/>
                    </a:lnL>
                    <a:lnR>
                      <a:noFill/>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smtClean="0"/>
                        <a:t>12.4</a:t>
                      </a:r>
                      <a:endParaRPr lang="en-US" sz="1050" b="1" dirty="0"/>
                    </a:p>
                  </a:txBody>
                  <a:tcPr>
                    <a:lnL>
                      <a:noFill/>
                    </a:lnL>
                    <a:lnR>
                      <a:noFill/>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577043"/>
                  </a:ext>
                </a:extLst>
              </a:tr>
              <a:tr h="239605">
                <a:tc>
                  <a:txBody>
                    <a:bodyPr/>
                    <a:lstStyle/>
                    <a:p>
                      <a:r>
                        <a:rPr lang="en-US" sz="1050" b="1" dirty="0" smtClean="0"/>
                        <a:t>Operating</a:t>
                      </a:r>
                      <a:r>
                        <a:rPr lang="en-US" sz="1050" b="1" baseline="0" dirty="0" smtClean="0"/>
                        <a:t> Income (Loss)</a:t>
                      </a:r>
                      <a:endParaRPr lang="en-US" sz="1050" b="1" dirty="0"/>
                    </a:p>
                  </a:txBody>
                  <a:tcPr>
                    <a:solidFill>
                      <a:schemeClr val="bg1"/>
                    </a:solidFill>
                  </a:tcPr>
                </a:tc>
                <a:tc>
                  <a:txBody>
                    <a:bodyPr/>
                    <a:lstStyle/>
                    <a:p>
                      <a:pPr algn="ctr"/>
                      <a:r>
                        <a:rPr lang="en-US" sz="1050" b="0" dirty="0" smtClean="0"/>
                        <a:t>(2.6)</a:t>
                      </a:r>
                      <a:endParaRPr lang="en-US" sz="1050" b="0" dirty="0"/>
                    </a:p>
                  </a:txBody>
                  <a:tcPr>
                    <a:lnT w="12700" cap="flat" cmpd="sng" algn="ctr">
                      <a:noFill/>
                      <a:prstDash val="solid"/>
                      <a:round/>
                      <a:headEnd type="none" w="med" len="med"/>
                      <a:tailEnd type="none" w="med" len="med"/>
                    </a:lnT>
                    <a:solidFill>
                      <a:schemeClr val="bg1"/>
                    </a:solidFill>
                  </a:tcPr>
                </a:tc>
                <a:tc>
                  <a:txBody>
                    <a:bodyPr/>
                    <a:lstStyle/>
                    <a:p>
                      <a:pPr algn="ctr"/>
                      <a:r>
                        <a:rPr lang="en-US" sz="1050" b="1" dirty="0" smtClean="0"/>
                        <a:t>(.3)</a:t>
                      </a:r>
                      <a:endParaRPr lang="en-US" sz="1050" b="1" dirty="0"/>
                    </a:p>
                  </a:txBody>
                  <a:tcPr>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US" sz="1050" b="0" dirty="0" smtClean="0"/>
                        <a:t>(12.9)</a:t>
                      </a:r>
                      <a:endParaRPr lang="en-US" sz="1050" b="0" dirty="0"/>
                    </a:p>
                  </a:txBody>
                  <a:tcPr>
                    <a:lnL w="12700" cap="flat" cmpd="sng" algn="ctr">
                      <a:solidFill>
                        <a:schemeClr val="tx1"/>
                      </a:solidFill>
                      <a:prstDash val="sysDot"/>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ctr"/>
                      <a:r>
                        <a:rPr lang="en-US" sz="1050" b="1" dirty="0" smtClean="0"/>
                        <a:t>(1.0)</a:t>
                      </a:r>
                      <a:endParaRPr lang="en-US" sz="1050" b="1" dirty="0"/>
                    </a:p>
                  </a:txBody>
                  <a:tcP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2149905498"/>
                  </a:ext>
                </a:extLst>
              </a:tr>
              <a:tr h="239605">
                <a:tc>
                  <a:txBody>
                    <a:bodyPr/>
                    <a:lstStyle/>
                    <a:p>
                      <a:r>
                        <a:rPr lang="en-US" sz="1050" i="1" dirty="0" smtClean="0"/>
                        <a:t>% of sales</a:t>
                      </a:r>
                      <a:endParaRPr lang="en-US" sz="1050" i="1" dirty="0"/>
                    </a:p>
                  </a:txBody>
                  <a:tcPr>
                    <a:solidFill>
                      <a:schemeClr val="bg1"/>
                    </a:solidFill>
                  </a:tcPr>
                </a:tc>
                <a:tc>
                  <a:txBody>
                    <a:bodyPr/>
                    <a:lstStyle/>
                    <a:p>
                      <a:pPr algn="ctr"/>
                      <a:r>
                        <a:rPr lang="en-US" sz="1050" b="0" i="1" dirty="0" smtClean="0"/>
                        <a:t>(8.3)%</a:t>
                      </a:r>
                      <a:endParaRPr lang="en-US" sz="1050" b="0" i="1" dirty="0"/>
                    </a:p>
                  </a:txBody>
                  <a:tcPr>
                    <a:solidFill>
                      <a:schemeClr val="bg1"/>
                    </a:solidFill>
                  </a:tcPr>
                </a:tc>
                <a:tc>
                  <a:txBody>
                    <a:bodyPr/>
                    <a:lstStyle/>
                    <a:p>
                      <a:pPr algn="ctr"/>
                      <a:r>
                        <a:rPr lang="en-US" sz="1050" b="1" i="1" dirty="0" smtClean="0"/>
                        <a:t>(0.6)%</a:t>
                      </a:r>
                      <a:endParaRPr lang="en-US" sz="1050" b="1" i="1" dirty="0"/>
                    </a:p>
                  </a:txBody>
                  <a:tcPr>
                    <a:lnR w="12700" cap="flat" cmpd="sng" algn="ctr">
                      <a:solidFill>
                        <a:schemeClr val="tx1"/>
                      </a:solidFill>
                      <a:prstDash val="sysDot"/>
                      <a:round/>
                      <a:headEnd type="none" w="med" len="med"/>
                      <a:tailEnd type="none" w="med" len="med"/>
                    </a:lnR>
                    <a:solidFill>
                      <a:schemeClr val="bg1"/>
                    </a:solidFill>
                  </a:tcPr>
                </a:tc>
                <a:tc>
                  <a:txBody>
                    <a:bodyPr/>
                    <a:lstStyle/>
                    <a:p>
                      <a:pPr algn="ctr"/>
                      <a:r>
                        <a:rPr lang="en-US" sz="1050" b="0" i="1" dirty="0" smtClean="0"/>
                        <a:t>(13.1)%</a:t>
                      </a:r>
                      <a:endParaRPr lang="en-US" sz="1050" b="0" i="1" dirty="0"/>
                    </a:p>
                  </a:txBody>
                  <a:tcPr>
                    <a:lnL w="12700" cap="flat" cmpd="sng" algn="ctr">
                      <a:solidFill>
                        <a:schemeClr val="tx1"/>
                      </a:solidFill>
                      <a:prstDash val="sysDot"/>
                      <a:round/>
                      <a:headEnd type="none" w="med" len="med"/>
                      <a:tailEnd type="none" w="med" len="med"/>
                    </a:lnL>
                    <a:solidFill>
                      <a:schemeClr val="bg1"/>
                    </a:solidFill>
                  </a:tcPr>
                </a:tc>
                <a:tc>
                  <a:txBody>
                    <a:bodyPr/>
                    <a:lstStyle/>
                    <a:p>
                      <a:pPr algn="ctr"/>
                      <a:r>
                        <a:rPr lang="en-US" sz="1050" b="1" i="1" dirty="0" smtClean="0"/>
                        <a:t>(0.7)%</a:t>
                      </a:r>
                      <a:endParaRPr lang="en-US" sz="1050" b="1" i="1" dirty="0"/>
                    </a:p>
                  </a:txBody>
                  <a:tcPr>
                    <a:solidFill>
                      <a:schemeClr val="bg1"/>
                    </a:solidFill>
                  </a:tcPr>
                </a:tc>
                <a:extLst>
                  <a:ext uri="{0D108BD9-81ED-4DB2-BD59-A6C34878D82A}">
                    <a16:rowId xmlns:a16="http://schemas.microsoft.com/office/drawing/2014/main" val="1407146569"/>
                  </a:ext>
                </a:extLst>
              </a:tr>
              <a:tr h="239605">
                <a:tc>
                  <a:txBody>
                    <a:bodyPr/>
                    <a:lstStyle/>
                    <a:p>
                      <a:r>
                        <a:rPr lang="en-US" sz="1050" b="1" dirty="0" smtClean="0"/>
                        <a:t>Adj. EBITDA</a:t>
                      </a:r>
                      <a:endParaRPr lang="en-US" sz="1050" b="1" dirty="0"/>
                    </a:p>
                  </a:txBody>
                  <a:tcPr>
                    <a:solidFill>
                      <a:schemeClr val="bg1"/>
                    </a:solidFill>
                  </a:tcPr>
                </a:tc>
                <a:tc>
                  <a:txBody>
                    <a:bodyPr/>
                    <a:lstStyle/>
                    <a:p>
                      <a:pPr algn="ctr"/>
                      <a:r>
                        <a:rPr lang="en-US" sz="1050" b="0" dirty="0" smtClean="0"/>
                        <a:t>0.2</a:t>
                      </a:r>
                      <a:endParaRPr lang="en-US" sz="1050" b="0" dirty="0"/>
                    </a:p>
                  </a:txBody>
                  <a:tcPr>
                    <a:solidFill>
                      <a:schemeClr val="bg1"/>
                    </a:solidFill>
                  </a:tcPr>
                </a:tc>
                <a:tc>
                  <a:txBody>
                    <a:bodyPr/>
                    <a:lstStyle/>
                    <a:p>
                      <a:pPr algn="ctr"/>
                      <a:r>
                        <a:rPr lang="en-US" sz="1050" b="1" dirty="0" smtClean="0"/>
                        <a:t>1.9</a:t>
                      </a:r>
                    </a:p>
                  </a:txBody>
                  <a:tcPr>
                    <a:lnR w="12700" cap="flat" cmpd="sng" algn="ctr">
                      <a:solidFill>
                        <a:schemeClr val="tx1"/>
                      </a:solidFill>
                      <a:prstDash val="sysDot"/>
                      <a:round/>
                      <a:headEnd type="none" w="med" len="med"/>
                      <a:tailEnd type="none" w="med" len="med"/>
                    </a:lnR>
                    <a:solidFill>
                      <a:schemeClr val="bg1"/>
                    </a:solidFill>
                  </a:tcPr>
                </a:tc>
                <a:tc>
                  <a:txBody>
                    <a:bodyPr/>
                    <a:lstStyle/>
                    <a:p>
                      <a:pPr algn="ctr"/>
                      <a:r>
                        <a:rPr lang="en-US" sz="1050" b="0" dirty="0" smtClean="0"/>
                        <a:t>0.7</a:t>
                      </a:r>
                    </a:p>
                  </a:txBody>
                  <a:tcPr>
                    <a:lnL w="12700" cap="flat" cmpd="sng" algn="ctr">
                      <a:solidFill>
                        <a:schemeClr val="tx1"/>
                      </a:solidFill>
                      <a:prstDash val="sysDot"/>
                      <a:round/>
                      <a:headEnd type="none" w="med" len="med"/>
                      <a:tailEnd type="none" w="med" len="med"/>
                    </a:lnL>
                    <a:solidFill>
                      <a:schemeClr val="bg1"/>
                    </a:solidFill>
                  </a:tcPr>
                </a:tc>
                <a:tc>
                  <a:txBody>
                    <a:bodyPr/>
                    <a:lstStyle/>
                    <a:p>
                      <a:pPr algn="ctr"/>
                      <a:r>
                        <a:rPr lang="en-US" sz="1050" b="1" dirty="0" smtClean="0"/>
                        <a:t>5.5</a:t>
                      </a:r>
                    </a:p>
                  </a:txBody>
                  <a:tcPr>
                    <a:solidFill>
                      <a:schemeClr val="bg1"/>
                    </a:solidFill>
                  </a:tcPr>
                </a:tc>
                <a:extLst>
                  <a:ext uri="{0D108BD9-81ED-4DB2-BD59-A6C34878D82A}">
                    <a16:rowId xmlns:a16="http://schemas.microsoft.com/office/drawing/2014/main" val="613609803"/>
                  </a:ext>
                </a:extLst>
              </a:tr>
              <a:tr h="239605">
                <a:tc>
                  <a:txBody>
                    <a:bodyPr/>
                    <a:lstStyle/>
                    <a:p>
                      <a:r>
                        <a:rPr lang="en-US" sz="1050" i="1" dirty="0" smtClean="0"/>
                        <a:t>% of sales</a:t>
                      </a:r>
                      <a:endParaRPr lang="en-US" sz="1050" i="1" dirty="0"/>
                    </a:p>
                  </a:txBody>
                  <a:tcPr>
                    <a:solidFill>
                      <a:schemeClr val="bg1"/>
                    </a:solidFill>
                  </a:tcPr>
                </a:tc>
                <a:tc>
                  <a:txBody>
                    <a:bodyPr/>
                    <a:lstStyle/>
                    <a:p>
                      <a:pPr algn="ctr"/>
                      <a:r>
                        <a:rPr lang="en-US" sz="1050" b="0" i="1" dirty="0" smtClean="0"/>
                        <a:t>0.6%</a:t>
                      </a:r>
                      <a:endParaRPr lang="en-US" sz="1050" b="0" i="1" dirty="0"/>
                    </a:p>
                  </a:txBody>
                  <a:tcPr>
                    <a:solidFill>
                      <a:schemeClr val="bg1"/>
                    </a:solidFill>
                  </a:tcPr>
                </a:tc>
                <a:tc>
                  <a:txBody>
                    <a:bodyPr/>
                    <a:lstStyle/>
                    <a:p>
                      <a:pPr algn="ctr"/>
                      <a:r>
                        <a:rPr lang="en-US" sz="1050" b="1" i="1" dirty="0" smtClean="0"/>
                        <a:t>4.0%</a:t>
                      </a:r>
                      <a:endParaRPr lang="en-US" sz="1050" b="1" i="1" dirty="0"/>
                    </a:p>
                  </a:txBody>
                  <a:tcPr>
                    <a:lnR w="12700" cap="flat" cmpd="sng" algn="ctr">
                      <a:solidFill>
                        <a:schemeClr val="tx1"/>
                      </a:solidFill>
                      <a:prstDash val="sysDot"/>
                      <a:round/>
                      <a:headEnd type="none" w="med" len="med"/>
                      <a:tailEnd type="none" w="med" len="med"/>
                    </a:lnR>
                    <a:solidFill>
                      <a:schemeClr val="bg1"/>
                    </a:solidFill>
                  </a:tcPr>
                </a:tc>
                <a:tc>
                  <a:txBody>
                    <a:bodyPr/>
                    <a:lstStyle/>
                    <a:p>
                      <a:pPr algn="ctr"/>
                      <a:r>
                        <a:rPr lang="en-US" sz="1050" b="0" i="1" dirty="0" smtClean="0"/>
                        <a:t>0.7%</a:t>
                      </a:r>
                      <a:endParaRPr lang="en-US" sz="1050" b="0" i="1" dirty="0"/>
                    </a:p>
                  </a:txBody>
                  <a:tcPr>
                    <a:lnL w="12700" cap="flat" cmpd="sng" algn="ctr">
                      <a:solidFill>
                        <a:schemeClr val="tx1"/>
                      </a:solidFill>
                      <a:prstDash val="sysDot"/>
                      <a:round/>
                      <a:headEnd type="none" w="med" len="med"/>
                      <a:tailEnd type="none" w="med" len="med"/>
                    </a:lnL>
                    <a:solidFill>
                      <a:schemeClr val="bg1"/>
                    </a:solidFill>
                  </a:tcPr>
                </a:tc>
                <a:tc>
                  <a:txBody>
                    <a:bodyPr/>
                    <a:lstStyle/>
                    <a:p>
                      <a:pPr algn="ctr"/>
                      <a:r>
                        <a:rPr lang="en-US" sz="1050" b="1" i="1" dirty="0" smtClean="0"/>
                        <a:t>4.3%</a:t>
                      </a:r>
                      <a:endParaRPr lang="en-US" sz="1050" b="1" i="1" dirty="0"/>
                    </a:p>
                  </a:txBody>
                  <a:tcPr>
                    <a:solidFill>
                      <a:schemeClr val="bg1"/>
                    </a:solidFill>
                  </a:tcPr>
                </a:tc>
                <a:extLst>
                  <a:ext uri="{0D108BD9-81ED-4DB2-BD59-A6C34878D82A}">
                    <a16:rowId xmlns:a16="http://schemas.microsoft.com/office/drawing/2014/main" val="1437590485"/>
                  </a:ext>
                </a:extLst>
              </a:tr>
              <a:tr h="239605">
                <a:tc>
                  <a:txBody>
                    <a:bodyPr/>
                    <a:lstStyle/>
                    <a:p>
                      <a:r>
                        <a:rPr lang="en-US" sz="1050" b="1" dirty="0" smtClean="0"/>
                        <a:t>EPS, Continuing</a:t>
                      </a:r>
                      <a:endParaRPr lang="en-US" sz="1050" b="1" dirty="0"/>
                    </a:p>
                  </a:txBody>
                  <a:tcPr>
                    <a:solidFill>
                      <a:schemeClr val="bg1"/>
                    </a:solidFill>
                  </a:tcPr>
                </a:tc>
                <a:tc>
                  <a:txBody>
                    <a:bodyPr/>
                    <a:lstStyle/>
                    <a:p>
                      <a:pPr algn="ctr"/>
                      <a:r>
                        <a:rPr lang="en-US" sz="1050" b="0" dirty="0" smtClean="0"/>
                        <a:t>$(.05)</a:t>
                      </a:r>
                      <a:endParaRPr lang="en-US" sz="1050" b="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Arial" panose="020B0604020202020204"/>
                          <a:ea typeface="+mn-ea"/>
                          <a:cs typeface="+mn-cs"/>
                        </a:rPr>
                        <a:t>$(.06)</a:t>
                      </a:r>
                      <a:endPar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lnR w="12700" cap="flat" cmpd="sng" algn="ctr">
                      <a:solidFill>
                        <a:schemeClr val="tx1"/>
                      </a:solidFill>
                      <a:prstDash val="sysDot"/>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Arial" panose="020B0604020202020204"/>
                          <a:ea typeface="+mn-ea"/>
                          <a:cs typeface="+mn-cs"/>
                        </a:rPr>
                        <a:t>$(.76)</a:t>
                      </a:r>
                      <a:endParaRPr kumimoji="0" lang="en-US" sz="105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lnL w="12700" cap="flat" cmpd="sng" algn="ctr">
                      <a:solidFill>
                        <a:schemeClr val="tx1"/>
                      </a:solidFill>
                      <a:prstDash val="sysDot"/>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Arial" panose="020B0604020202020204"/>
                          <a:ea typeface="+mn-ea"/>
                          <a:cs typeface="+mn-cs"/>
                        </a:rPr>
                        <a:t>$(.18)</a:t>
                      </a:r>
                      <a:endParaRPr kumimoji="0" lang="en-US" sz="1050" b="1"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solidFill>
                      <a:schemeClr val="bg1"/>
                    </a:solidFill>
                  </a:tcPr>
                </a:tc>
                <a:extLst>
                  <a:ext uri="{0D108BD9-81ED-4DB2-BD59-A6C34878D82A}">
                    <a16:rowId xmlns:a16="http://schemas.microsoft.com/office/drawing/2014/main" val="1234324512"/>
                  </a:ext>
                </a:extLst>
              </a:tr>
              <a:tr h="321101">
                <a:tc gridSpan="2">
                  <a:txBody>
                    <a:bodyPr/>
                    <a:lstStyle/>
                    <a:p>
                      <a:r>
                        <a:rPr lang="en-US" sz="1050" i="1" dirty="0" smtClean="0"/>
                        <a:t>$M except as noted otherwise</a:t>
                      </a:r>
                      <a:endParaRPr lang="en-US" sz="1050" i="1" dirty="0"/>
                    </a:p>
                  </a:txBody>
                  <a:tcPr>
                    <a:solidFill>
                      <a:schemeClr val="bg1"/>
                    </a:solidFill>
                  </a:tcPr>
                </a:tc>
                <a:tc hMerge="1">
                  <a:txBody>
                    <a:bodyPr/>
                    <a:lstStyle/>
                    <a:p>
                      <a:pPr algn="r"/>
                      <a:endParaRPr lang="en-US" sz="1200" i="1" dirty="0"/>
                    </a:p>
                  </a:txBody>
                  <a:tcPr>
                    <a:solidFill>
                      <a:schemeClr val="bg1"/>
                    </a:solidFill>
                  </a:tcPr>
                </a:tc>
                <a:tc>
                  <a:txBody>
                    <a:bodyPr/>
                    <a:lstStyle/>
                    <a:p>
                      <a:pPr algn="r"/>
                      <a:endParaRPr lang="en-US" sz="1050" i="1" dirty="0"/>
                    </a:p>
                  </a:txBody>
                  <a:tcPr>
                    <a:lnR w="12700" cap="flat" cmpd="sng" algn="ctr">
                      <a:solidFill>
                        <a:schemeClr val="tx1"/>
                      </a:solidFill>
                      <a:prstDash val="sysDot"/>
                      <a:round/>
                      <a:headEnd type="none" w="med" len="med"/>
                      <a:tailEnd type="none" w="med" len="med"/>
                    </a:lnR>
                    <a:solidFill>
                      <a:schemeClr val="bg1"/>
                    </a:solidFill>
                  </a:tcPr>
                </a:tc>
                <a:tc>
                  <a:txBody>
                    <a:bodyPr/>
                    <a:lstStyle/>
                    <a:p>
                      <a:pPr algn="r"/>
                      <a:endParaRPr lang="en-US" sz="1050" b="0" i="1" dirty="0"/>
                    </a:p>
                  </a:txBody>
                  <a:tcPr>
                    <a:lnL w="12700" cap="flat" cmpd="sng" algn="ctr">
                      <a:solidFill>
                        <a:schemeClr val="tx1"/>
                      </a:solidFill>
                      <a:prstDash val="sysDot"/>
                      <a:round/>
                      <a:headEnd type="none" w="med" len="med"/>
                      <a:tailEnd type="none" w="med" len="med"/>
                    </a:lnL>
                    <a:solidFill>
                      <a:schemeClr val="bg1"/>
                    </a:solidFill>
                  </a:tcPr>
                </a:tc>
                <a:tc>
                  <a:txBody>
                    <a:bodyPr/>
                    <a:lstStyle/>
                    <a:p>
                      <a:pPr algn="r"/>
                      <a:endParaRPr lang="en-US" sz="1050" b="1" i="1" dirty="0"/>
                    </a:p>
                  </a:txBody>
                  <a:tcPr>
                    <a:solidFill>
                      <a:schemeClr val="bg1"/>
                    </a:solidFill>
                  </a:tcPr>
                </a:tc>
                <a:extLst>
                  <a:ext uri="{0D108BD9-81ED-4DB2-BD59-A6C34878D82A}">
                    <a16:rowId xmlns:a16="http://schemas.microsoft.com/office/drawing/2014/main" val="2831404553"/>
                  </a:ext>
                </a:extLst>
              </a:tr>
            </a:tbl>
          </a:graphicData>
        </a:graphic>
      </p:graphicFrame>
      <p:sp>
        <p:nvSpPr>
          <p:cNvPr id="7" name="Rectangle 6"/>
          <p:cNvSpPr/>
          <p:nvPr/>
        </p:nvSpPr>
        <p:spPr>
          <a:xfrm>
            <a:off x="3737636" y="1889069"/>
            <a:ext cx="4034764" cy="228601"/>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67400" y="3396634"/>
            <a:ext cx="1905000" cy="2286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37636" y="3882556"/>
            <a:ext cx="1905000" cy="3048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729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lstStyle/>
          <a:p>
            <a:r>
              <a:rPr lang="en-US" dirty="0" smtClean="0">
                <a:solidFill>
                  <a:schemeClr val="tx2"/>
                </a:solidFill>
              </a:rPr>
              <a:t>Operating Working Capital (OWC)</a:t>
            </a:r>
            <a:endParaRPr lang="en-US" dirty="0">
              <a:solidFill>
                <a:schemeClr val="tx2"/>
              </a:solidFill>
            </a:endParaRPr>
          </a:p>
        </p:txBody>
      </p:sp>
      <p:sp>
        <p:nvSpPr>
          <p:cNvPr id="8" name="TextBox 7"/>
          <p:cNvSpPr txBox="1"/>
          <p:nvPr/>
        </p:nvSpPr>
        <p:spPr>
          <a:xfrm>
            <a:off x="533400" y="4341607"/>
            <a:ext cx="7526330" cy="1877437"/>
          </a:xfrm>
          <a:prstGeom prst="rect">
            <a:avLst/>
          </a:prstGeom>
          <a:noFill/>
        </p:spPr>
        <p:txBody>
          <a:bodyPr wrap="square" rtlCol="0">
            <a:spAutoFit/>
          </a:bodyPr>
          <a:lstStyle/>
          <a:p>
            <a:pPr marL="171450" indent="-171450">
              <a:spcAft>
                <a:spcPts val="600"/>
              </a:spcAft>
              <a:buFont typeface="Wingdings" panose="05000000000000000000" pitchFamily="2" charset="2"/>
              <a:buChar char="§"/>
            </a:pPr>
            <a:r>
              <a:rPr lang="en-US" sz="1600" dirty="0" smtClean="0">
                <a:solidFill>
                  <a:schemeClr val="tx2"/>
                </a:solidFill>
                <a:latin typeface="Arial" panose="020B0604020202020204" pitchFamily="34" charset="0"/>
                <a:cs typeface="Arial" panose="020B0604020202020204" pitchFamily="34" charset="0"/>
              </a:rPr>
              <a:t>~$17M decrease in operating working capital due to increased Tower deposits and consumption of pre-buy </a:t>
            </a:r>
            <a:r>
              <a:rPr lang="en-US" sz="1600" dirty="0" smtClean="0">
                <a:solidFill>
                  <a:schemeClr val="tx2"/>
                </a:solidFill>
                <a:latin typeface="Arial" panose="020B0604020202020204" pitchFamily="34" charset="0"/>
                <a:cs typeface="Arial" panose="020B0604020202020204" pitchFamily="34" charset="0"/>
              </a:rPr>
              <a:t>steel</a:t>
            </a:r>
          </a:p>
          <a:p>
            <a:pPr>
              <a:spcAft>
                <a:spcPts val="600"/>
              </a:spcAft>
            </a:pPr>
            <a:endParaRPr lang="en-US" sz="1600" dirty="0" smtClean="0">
              <a:solidFill>
                <a:schemeClr val="tx2"/>
              </a:solidFill>
              <a:latin typeface="Arial" panose="020B0604020202020204" pitchFamily="34" charset="0"/>
              <a:cs typeface="Arial" panose="020B0604020202020204" pitchFamily="34" charset="0"/>
            </a:endParaRPr>
          </a:p>
          <a:p>
            <a:pPr marL="171450" indent="-171450">
              <a:spcAft>
                <a:spcPts val="600"/>
              </a:spcAft>
              <a:buFont typeface="Wingdings" panose="05000000000000000000" pitchFamily="2" charset="2"/>
              <a:buChar char="§"/>
            </a:pPr>
            <a:r>
              <a:rPr lang="en-US" sz="1600" dirty="0" smtClean="0">
                <a:solidFill>
                  <a:schemeClr val="tx2"/>
                </a:solidFill>
                <a:latin typeface="Arial" panose="020B0604020202020204" pitchFamily="34" charset="0"/>
                <a:cs typeface="Arial" panose="020B0604020202020204" pitchFamily="34" charset="0"/>
              </a:rPr>
              <a:t>OWC as a % of sales expected to be sub 10% in </a:t>
            </a:r>
            <a:r>
              <a:rPr lang="en-US" sz="1600" dirty="0" smtClean="0">
                <a:solidFill>
                  <a:schemeClr val="tx2"/>
                </a:solidFill>
                <a:latin typeface="Arial" panose="020B0604020202020204" pitchFamily="34" charset="0"/>
                <a:cs typeface="Arial" panose="020B0604020202020204" pitchFamily="34" charset="0"/>
              </a:rPr>
              <a:t>Q4</a:t>
            </a:r>
          </a:p>
          <a:p>
            <a:pPr>
              <a:spcAft>
                <a:spcPts val="600"/>
              </a:spcAft>
            </a:pPr>
            <a:endParaRPr lang="en-US" sz="1600" dirty="0" smtClean="0">
              <a:solidFill>
                <a:schemeClr val="tx2"/>
              </a:solidFill>
              <a:latin typeface="Arial" panose="020B0604020202020204" pitchFamily="34" charset="0"/>
              <a:cs typeface="Arial" panose="020B0604020202020204" pitchFamily="34" charset="0"/>
            </a:endParaRPr>
          </a:p>
          <a:p>
            <a:pPr marL="171450" indent="-171450">
              <a:spcAft>
                <a:spcPts val="600"/>
              </a:spcAft>
              <a:buFont typeface="Wingdings" panose="05000000000000000000" pitchFamily="2" charset="2"/>
              <a:buChar char="§"/>
            </a:pPr>
            <a:r>
              <a:rPr lang="en-US" sz="1600" dirty="0" smtClean="0">
                <a:solidFill>
                  <a:schemeClr val="tx2"/>
                </a:solidFill>
                <a:latin typeface="Arial" panose="020B0604020202020204" pitchFamily="34" charset="0"/>
                <a:cs typeface="Arial" panose="020B0604020202020204" pitchFamily="34" charset="0"/>
              </a:rPr>
              <a:t>Cash conversion cycle reduction on track</a:t>
            </a:r>
          </a:p>
        </p:txBody>
      </p:sp>
      <p:sp>
        <p:nvSpPr>
          <p:cNvPr id="6" name="TextBox 5"/>
          <p:cNvSpPr txBox="1"/>
          <p:nvPr/>
        </p:nvSpPr>
        <p:spPr>
          <a:xfrm>
            <a:off x="226081" y="3646539"/>
            <a:ext cx="4020489" cy="461665"/>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a:t>
            </a:r>
            <a:r>
              <a:rPr lang="en-US" sz="1200" b="1" dirty="0" smtClean="0">
                <a:latin typeface="Arial" panose="020B0604020202020204" pitchFamily="34" charset="0"/>
                <a:cs typeface="Arial" panose="020B0604020202020204" pitchFamily="34" charset="0"/>
              </a:rPr>
              <a:t>Operating Working Capital = Trade A/R + Inventories – Trade Payables – Customer Deposits</a:t>
            </a:r>
            <a:endParaRPr lang="en-US" sz="1200"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92162144"/>
              </p:ext>
            </p:extLst>
          </p:nvPr>
        </p:nvGraphicFramePr>
        <p:xfrm>
          <a:off x="342901" y="1464289"/>
          <a:ext cx="3619499" cy="2136461"/>
        </p:xfrm>
        <a:graphic>
          <a:graphicData uri="http://schemas.openxmlformats.org/drawingml/2006/table">
            <a:tbl>
              <a:tblPr firstRow="1" bandRow="1">
                <a:tableStyleId>{6E25E649-3F16-4E02-A733-19D2CDBF48F0}</a:tableStyleId>
              </a:tblPr>
              <a:tblGrid>
                <a:gridCol w="1037756">
                  <a:extLst>
                    <a:ext uri="{9D8B030D-6E8A-4147-A177-3AD203B41FA5}">
                      <a16:colId xmlns:a16="http://schemas.microsoft.com/office/drawing/2014/main" val="20000"/>
                    </a:ext>
                  </a:extLst>
                </a:gridCol>
                <a:gridCol w="915867">
                  <a:extLst>
                    <a:ext uri="{9D8B030D-6E8A-4147-A177-3AD203B41FA5}">
                      <a16:colId xmlns:a16="http://schemas.microsoft.com/office/drawing/2014/main" val="20002"/>
                    </a:ext>
                  </a:extLst>
                </a:gridCol>
                <a:gridCol w="832938">
                  <a:extLst>
                    <a:ext uri="{9D8B030D-6E8A-4147-A177-3AD203B41FA5}">
                      <a16:colId xmlns:a16="http://schemas.microsoft.com/office/drawing/2014/main" val="3001943616"/>
                    </a:ext>
                  </a:extLst>
                </a:gridCol>
                <a:gridCol w="832938">
                  <a:extLst>
                    <a:ext uri="{9D8B030D-6E8A-4147-A177-3AD203B41FA5}">
                      <a16:colId xmlns:a16="http://schemas.microsoft.com/office/drawing/2014/main" val="3911687680"/>
                    </a:ext>
                  </a:extLst>
                </a:gridCol>
              </a:tblGrid>
              <a:tr h="295720">
                <a:tc>
                  <a:txBody>
                    <a:bodyPr/>
                    <a:lstStyle/>
                    <a:p>
                      <a:endParaRPr lang="en-US" sz="1200" dirty="0">
                        <a:solidFill>
                          <a:schemeClr val="tx2"/>
                        </a:solidFill>
                        <a:latin typeface="Arial" panose="020B0604020202020204" pitchFamily="34" charset="0"/>
                        <a:cs typeface="Arial" panose="020B0604020202020204" pitchFamily="34" charset="0"/>
                      </a:endParaRPr>
                    </a:p>
                  </a:txBody>
                  <a:tcPr marL="77399" marR="77399" marT="38700" marB="38700"/>
                </a:tc>
                <a:tc>
                  <a:txBody>
                    <a:bodyPr/>
                    <a:lstStyle/>
                    <a:p>
                      <a:pPr algn="ctr"/>
                      <a:r>
                        <a:rPr lang="en-US" sz="1200" dirty="0" smtClean="0">
                          <a:latin typeface="Arial" panose="020B0604020202020204" pitchFamily="34" charset="0"/>
                          <a:cs typeface="Arial" panose="020B0604020202020204" pitchFamily="34" charset="0"/>
                        </a:rPr>
                        <a:t>12/31/18</a:t>
                      </a:r>
                    </a:p>
                  </a:txBody>
                  <a:tcPr marL="77399" marR="77399" marT="38700" marB="38700"/>
                </a:tc>
                <a:tc>
                  <a:txBody>
                    <a:bodyPr/>
                    <a:lstStyle/>
                    <a:p>
                      <a:pPr algn="ctr"/>
                      <a:r>
                        <a:rPr lang="en-US" sz="1200" dirty="0" smtClean="0">
                          <a:latin typeface="Arial" panose="020B0604020202020204" pitchFamily="34" charset="0"/>
                          <a:cs typeface="Arial" panose="020B0604020202020204" pitchFamily="34" charset="0"/>
                        </a:rPr>
                        <a:t>6/30/19</a:t>
                      </a:r>
                    </a:p>
                  </a:txBody>
                  <a:tcPr marL="77399" marR="77399" marT="38700" marB="38700"/>
                </a:tc>
                <a:tc>
                  <a:txBody>
                    <a:bodyPr/>
                    <a:lstStyle/>
                    <a:p>
                      <a:pPr algn="ctr"/>
                      <a:r>
                        <a:rPr lang="en-US" sz="1200" dirty="0" smtClean="0">
                          <a:latin typeface="Arial" panose="020B0604020202020204" pitchFamily="34" charset="0"/>
                          <a:cs typeface="Arial" panose="020B0604020202020204" pitchFamily="34" charset="0"/>
                        </a:rPr>
                        <a:t>9/30/19</a:t>
                      </a:r>
                    </a:p>
                  </a:txBody>
                  <a:tcPr marL="77399" marR="77399" marT="38700" marB="38700"/>
                </a:tc>
                <a:extLst>
                  <a:ext uri="{0D108BD9-81ED-4DB2-BD59-A6C34878D82A}">
                    <a16:rowId xmlns:a16="http://schemas.microsoft.com/office/drawing/2014/main" val="10000"/>
                  </a:ext>
                </a:extLst>
              </a:tr>
              <a:tr h="295720">
                <a:tc>
                  <a:txBody>
                    <a:bodyPr/>
                    <a:lstStyle/>
                    <a:p>
                      <a:r>
                        <a:rPr lang="en-US" sz="1200" dirty="0" smtClean="0"/>
                        <a:t>DSO</a:t>
                      </a:r>
                      <a:endParaRPr lang="en-US" sz="1200" dirty="0">
                        <a:latin typeface="Arial" panose="020B0604020202020204" pitchFamily="34" charset="0"/>
                        <a:cs typeface="Arial" panose="020B0604020202020204" pitchFamily="34" charset="0"/>
                      </a:endParaRP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59</a:t>
                      </a: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45</a:t>
                      </a: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45</a:t>
                      </a:r>
                    </a:p>
                  </a:txBody>
                  <a:tcPr marL="77399" marR="77399" marT="38700" marB="38700">
                    <a:solidFill>
                      <a:schemeClr val="bg1"/>
                    </a:solidFill>
                  </a:tcPr>
                </a:tc>
                <a:extLst>
                  <a:ext uri="{0D108BD9-81ED-4DB2-BD59-A6C34878D82A}">
                    <a16:rowId xmlns:a16="http://schemas.microsoft.com/office/drawing/2014/main" val="10001"/>
                  </a:ext>
                </a:extLst>
              </a:tr>
              <a:tr h="295720">
                <a:tc>
                  <a:txBody>
                    <a:bodyPr/>
                    <a:lstStyle/>
                    <a:p>
                      <a:r>
                        <a:rPr lang="en-US" sz="1200" dirty="0" smtClean="0"/>
                        <a:t>Inv. Turns</a:t>
                      </a:r>
                      <a:endParaRPr lang="en-US" sz="1200" dirty="0">
                        <a:latin typeface="Arial" panose="020B0604020202020204" pitchFamily="34" charset="0"/>
                        <a:cs typeface="Arial" panose="020B0604020202020204" pitchFamily="34" charset="0"/>
                      </a:endParaRP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4.9</a:t>
                      </a:r>
                      <a:endParaRPr lang="en-US" sz="1200" dirty="0">
                        <a:latin typeface="Arial" panose="020B0604020202020204" pitchFamily="34" charset="0"/>
                        <a:cs typeface="Arial" panose="020B0604020202020204" pitchFamily="34" charset="0"/>
                      </a:endParaRP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4.2</a:t>
                      </a:r>
                      <a:endParaRPr lang="en-US" sz="1200" dirty="0">
                        <a:latin typeface="Arial" panose="020B0604020202020204" pitchFamily="34" charset="0"/>
                        <a:cs typeface="Arial" panose="020B0604020202020204" pitchFamily="34" charset="0"/>
                      </a:endParaRP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5.4</a:t>
                      </a:r>
                      <a:endParaRPr lang="en-US" sz="1200" dirty="0">
                        <a:latin typeface="Arial" panose="020B0604020202020204" pitchFamily="34" charset="0"/>
                        <a:cs typeface="Arial" panose="020B0604020202020204" pitchFamily="34" charset="0"/>
                      </a:endParaRPr>
                    </a:p>
                  </a:txBody>
                  <a:tcPr marL="77399" marR="77399" marT="38700" marB="38700">
                    <a:solidFill>
                      <a:schemeClr val="bg1"/>
                    </a:solidFill>
                  </a:tcPr>
                </a:tc>
                <a:extLst>
                  <a:ext uri="{0D108BD9-81ED-4DB2-BD59-A6C34878D82A}">
                    <a16:rowId xmlns:a16="http://schemas.microsoft.com/office/drawing/2014/main" val="10002"/>
                  </a:ext>
                </a:extLst>
              </a:tr>
              <a:tr h="295720">
                <a:tc>
                  <a:txBody>
                    <a:bodyPr/>
                    <a:lstStyle/>
                    <a:p>
                      <a:r>
                        <a:rPr lang="en-US" sz="1200" dirty="0" smtClean="0"/>
                        <a:t>DPO</a:t>
                      </a:r>
                      <a:endParaRPr lang="en-US" sz="1200" dirty="0">
                        <a:latin typeface="Arial" panose="020B0604020202020204" pitchFamily="34" charset="0"/>
                        <a:cs typeface="Arial" panose="020B0604020202020204" pitchFamily="34" charset="0"/>
                      </a:endParaRP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38</a:t>
                      </a: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38</a:t>
                      </a: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39</a:t>
                      </a:r>
                    </a:p>
                  </a:txBody>
                  <a:tcPr marL="77399" marR="77399" marT="38700" marB="38700">
                    <a:solidFill>
                      <a:schemeClr val="bg1"/>
                    </a:solidFill>
                  </a:tcPr>
                </a:tc>
                <a:extLst>
                  <a:ext uri="{0D108BD9-81ED-4DB2-BD59-A6C34878D82A}">
                    <a16:rowId xmlns:a16="http://schemas.microsoft.com/office/drawing/2014/main" val="10003"/>
                  </a:ext>
                </a:extLst>
              </a:tr>
              <a:tr h="423811">
                <a:tc>
                  <a:txBody>
                    <a:bodyPr/>
                    <a:lstStyle/>
                    <a:p>
                      <a:r>
                        <a:rPr lang="en-US" sz="1200" b="1" dirty="0" smtClean="0"/>
                        <a:t>Cash</a:t>
                      </a:r>
                      <a:r>
                        <a:rPr lang="en-US" sz="1200" b="1" baseline="0" dirty="0" smtClean="0"/>
                        <a:t> Conv. (days)</a:t>
                      </a:r>
                      <a:endParaRPr lang="en-US" sz="1200" b="1" dirty="0">
                        <a:latin typeface="Arial" panose="020B0604020202020204" pitchFamily="34" charset="0"/>
                        <a:cs typeface="Arial" panose="020B0604020202020204" pitchFamily="34" charset="0"/>
                      </a:endParaRPr>
                    </a:p>
                  </a:txBody>
                  <a:tcPr marL="77399" marR="77399" marT="38700" marB="38700">
                    <a:solidFill>
                      <a:schemeClr val="bg1"/>
                    </a:solidFill>
                  </a:tcPr>
                </a:tc>
                <a:tc>
                  <a:txBody>
                    <a:bodyPr/>
                    <a:lstStyle/>
                    <a:p>
                      <a:pPr algn="ctr"/>
                      <a:r>
                        <a:rPr lang="en-US" sz="1200" b="1" dirty="0" smtClean="0">
                          <a:latin typeface="Arial" panose="020B0604020202020204" pitchFamily="34" charset="0"/>
                          <a:cs typeface="Arial" panose="020B0604020202020204" pitchFamily="34" charset="0"/>
                        </a:rPr>
                        <a:t>16</a:t>
                      </a:r>
                    </a:p>
                  </a:txBody>
                  <a:tcPr marL="77399" marR="77399" marT="38700" marB="38700">
                    <a:solidFill>
                      <a:schemeClr val="bg1"/>
                    </a:solidFill>
                  </a:tcPr>
                </a:tc>
                <a:tc>
                  <a:txBody>
                    <a:bodyPr/>
                    <a:lstStyle/>
                    <a:p>
                      <a:pPr algn="ctr"/>
                      <a:r>
                        <a:rPr lang="en-US" sz="1200" b="1" dirty="0" smtClean="0">
                          <a:latin typeface="Arial" panose="020B0604020202020204" pitchFamily="34" charset="0"/>
                          <a:cs typeface="Arial" panose="020B0604020202020204" pitchFamily="34" charset="0"/>
                        </a:rPr>
                        <a:t>53</a:t>
                      </a:r>
                    </a:p>
                  </a:txBody>
                  <a:tcPr marL="77399" marR="77399" marT="38700" marB="38700">
                    <a:solidFill>
                      <a:schemeClr val="bg1"/>
                    </a:solidFill>
                  </a:tcPr>
                </a:tc>
                <a:tc>
                  <a:txBody>
                    <a:bodyPr/>
                    <a:lstStyle/>
                    <a:p>
                      <a:pPr algn="ctr"/>
                      <a:r>
                        <a:rPr lang="en-US" sz="1200" b="1" dirty="0" smtClean="0">
                          <a:latin typeface="Arial" panose="020B0604020202020204" pitchFamily="34" charset="0"/>
                          <a:cs typeface="Arial" panose="020B0604020202020204" pitchFamily="34" charset="0"/>
                        </a:rPr>
                        <a:t>13</a:t>
                      </a:r>
                    </a:p>
                  </a:txBody>
                  <a:tcPr marL="77399" marR="77399" marT="38700" marB="38700">
                    <a:solidFill>
                      <a:schemeClr val="bg1"/>
                    </a:solidFill>
                  </a:tcPr>
                </a:tc>
                <a:extLst>
                  <a:ext uri="{0D108BD9-81ED-4DB2-BD59-A6C34878D82A}">
                    <a16:rowId xmlns:a16="http://schemas.microsoft.com/office/drawing/2014/main" val="10004"/>
                  </a:ext>
                </a:extLst>
              </a:tr>
              <a:tr h="510421">
                <a:tc>
                  <a:txBody>
                    <a:bodyPr/>
                    <a:lstStyle/>
                    <a:p>
                      <a:r>
                        <a:rPr lang="en-US" sz="1200" dirty="0" smtClean="0">
                          <a:latin typeface="Arial" panose="020B0604020202020204" pitchFamily="34" charset="0"/>
                          <a:cs typeface="Arial" panose="020B0604020202020204" pitchFamily="34" charset="0"/>
                        </a:rPr>
                        <a:t>OWC $M</a:t>
                      </a:r>
                      <a:endParaRPr lang="en-US" sz="1200" dirty="0">
                        <a:latin typeface="Arial" panose="020B0604020202020204" pitchFamily="34" charset="0"/>
                        <a:cs typeface="Arial" panose="020B0604020202020204" pitchFamily="34" charset="0"/>
                      </a:endParaRP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5.0</a:t>
                      </a: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22.0</a:t>
                      </a:r>
                    </a:p>
                  </a:txBody>
                  <a:tcPr marL="77399" marR="77399" marT="38700" marB="38700">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5.2</a:t>
                      </a:r>
                    </a:p>
                  </a:txBody>
                  <a:tcPr marL="77399" marR="77399" marT="38700" marB="38700">
                    <a:solidFill>
                      <a:schemeClr val="bg1"/>
                    </a:solidFill>
                  </a:tcPr>
                </a:tc>
                <a:extLst>
                  <a:ext uri="{0D108BD9-81ED-4DB2-BD59-A6C34878D82A}">
                    <a16:rowId xmlns:a16="http://schemas.microsoft.com/office/drawing/2014/main" val="20992294"/>
                  </a:ext>
                </a:extLst>
              </a:tr>
            </a:tbl>
          </a:graphicData>
        </a:graphic>
      </p:graphicFrame>
      <p:sp>
        <p:nvSpPr>
          <p:cNvPr id="12" name="TextBox 11"/>
          <p:cNvSpPr txBox="1"/>
          <p:nvPr/>
        </p:nvSpPr>
        <p:spPr>
          <a:xfrm>
            <a:off x="4686300" y="1143000"/>
            <a:ext cx="3968680" cy="338554"/>
          </a:xfrm>
          <a:prstGeom prst="rect">
            <a:avLst/>
          </a:prstGeom>
          <a:noFill/>
        </p:spPr>
        <p:txBody>
          <a:bodyPr wrap="square" rtlCol="0">
            <a:spAutoFit/>
          </a:bodyPr>
          <a:lstStyle/>
          <a:p>
            <a:pPr algn="ctr"/>
            <a:r>
              <a:rPr lang="en-US" sz="1600" b="1" dirty="0" smtClean="0">
                <a:solidFill>
                  <a:schemeClr val="tx2"/>
                </a:solidFill>
              </a:rPr>
              <a:t>OWC* Historical Trend – % of sales</a:t>
            </a:r>
            <a:endParaRPr lang="en-US" sz="1600" b="1" dirty="0">
              <a:solidFill>
                <a:schemeClr val="tx2"/>
              </a:solidFill>
            </a:endParaRPr>
          </a:p>
        </p:txBody>
      </p:sp>
      <p:sp>
        <p:nvSpPr>
          <p:cNvPr id="15" name="TextBox 14"/>
          <p:cNvSpPr txBox="1"/>
          <p:nvPr/>
        </p:nvSpPr>
        <p:spPr>
          <a:xfrm>
            <a:off x="940304" y="1113187"/>
            <a:ext cx="2597082" cy="338554"/>
          </a:xfrm>
          <a:prstGeom prst="rect">
            <a:avLst/>
          </a:prstGeom>
          <a:noFill/>
        </p:spPr>
        <p:txBody>
          <a:bodyPr wrap="square" rtlCol="0">
            <a:spAutoFit/>
          </a:bodyPr>
          <a:lstStyle/>
          <a:p>
            <a:pPr algn="ctr"/>
            <a:r>
              <a:rPr lang="en-US" sz="1600" b="1" dirty="0" smtClean="0">
                <a:solidFill>
                  <a:schemeClr val="tx2"/>
                </a:solidFill>
              </a:rPr>
              <a:t>OWC* Management</a:t>
            </a:r>
            <a:endParaRPr lang="en-US" sz="1600" b="1" dirty="0">
              <a:solidFill>
                <a:schemeClr val="tx2"/>
              </a:solidFill>
            </a:endParaRPr>
          </a:p>
        </p:txBody>
      </p:sp>
      <p:sp>
        <p:nvSpPr>
          <p:cNvPr id="4" name="Slide Number Placeholder 3"/>
          <p:cNvSpPr>
            <a:spLocks noGrp="1"/>
          </p:cNvSpPr>
          <p:nvPr>
            <p:ph type="sldNum" sz="quarter" idx="12"/>
          </p:nvPr>
        </p:nvSpPr>
        <p:spPr/>
        <p:txBody>
          <a:bodyPr/>
          <a:lstStyle/>
          <a:p>
            <a:fld id="{B576A8C7-655B-4652-B474-684C481C37E9}" type="slidenum">
              <a:rPr lang="en-US" smtClean="0"/>
              <a:t>14</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868920808"/>
              </p:ext>
            </p:extLst>
          </p:nvPr>
        </p:nvGraphicFramePr>
        <p:xfrm>
          <a:off x="4249089" y="1442295"/>
          <a:ext cx="4434663" cy="2728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4340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Balance Sheet and Capital Expenditures</a:t>
            </a:r>
            <a:endParaRPr lang="en-US" dirty="0">
              <a:solidFill>
                <a:schemeClr val="tx2"/>
              </a:solidFill>
            </a:endParaRPr>
          </a:p>
        </p:txBody>
      </p:sp>
      <p:sp>
        <p:nvSpPr>
          <p:cNvPr id="9" name="TextBox 8"/>
          <p:cNvSpPr txBox="1"/>
          <p:nvPr/>
        </p:nvSpPr>
        <p:spPr>
          <a:xfrm>
            <a:off x="4876800" y="1099097"/>
            <a:ext cx="3469135" cy="646331"/>
          </a:xfrm>
          <a:prstGeom prst="rect">
            <a:avLst/>
          </a:prstGeom>
          <a:solidFill>
            <a:schemeClr val="tx2"/>
          </a:solid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Capital Expenditures </a:t>
            </a:r>
          </a:p>
          <a:p>
            <a:pPr algn="ctr"/>
            <a:r>
              <a:rPr lang="en-US" b="1" dirty="0" smtClean="0">
                <a:solidFill>
                  <a:schemeClr val="bg1"/>
                </a:solidFill>
                <a:latin typeface="Arial" panose="020B0604020202020204" pitchFamily="34" charset="0"/>
                <a:cs typeface="Arial" panose="020B0604020202020204" pitchFamily="34" charset="0"/>
              </a:rPr>
              <a:t>(in Millions)</a:t>
            </a:r>
            <a:endParaRPr lang="en-US"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59589" y="4876389"/>
            <a:ext cx="8543846" cy="1184940"/>
          </a:xfrm>
          <a:prstGeom prst="rect">
            <a:avLst/>
          </a:prstGeom>
          <a:noFill/>
        </p:spPr>
        <p:txBody>
          <a:bodyPr wrap="square" rtlCol="0">
            <a:spAutoFit/>
          </a:bodyPr>
          <a:lstStyle/>
          <a:p>
            <a:pPr marL="171450" indent="-171450">
              <a:spcAft>
                <a:spcPts val="600"/>
              </a:spcAft>
              <a:buFont typeface="Wingdings" panose="05000000000000000000" pitchFamily="2" charset="2"/>
              <a:buChar char="§"/>
            </a:pPr>
            <a:r>
              <a:rPr lang="en-US" sz="1400" dirty="0">
                <a:solidFill>
                  <a:schemeClr val="tx2"/>
                </a:solidFill>
                <a:latin typeface="Arial" panose="020B0604020202020204" pitchFamily="34" charset="0"/>
                <a:cs typeface="Arial" panose="020B0604020202020204" pitchFamily="34" charset="0"/>
              </a:rPr>
              <a:t>Cash applied to balance on credit </a:t>
            </a:r>
            <a:r>
              <a:rPr lang="en-US" sz="1400" dirty="0" smtClean="0">
                <a:solidFill>
                  <a:schemeClr val="tx2"/>
                </a:solidFill>
                <a:latin typeface="Arial" panose="020B0604020202020204" pitchFamily="34" charset="0"/>
                <a:cs typeface="Arial" panose="020B0604020202020204" pitchFamily="34" charset="0"/>
              </a:rPr>
              <a:t>line</a:t>
            </a:r>
          </a:p>
          <a:p>
            <a:pPr marL="171450" indent="-171450">
              <a:spcAft>
                <a:spcPts val="6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Working Capital improvement: Working down pre-buy steel + Deposit increase</a:t>
            </a:r>
            <a:endParaRPr lang="en-US" sz="1400" dirty="0">
              <a:solidFill>
                <a:schemeClr val="tx2"/>
              </a:solidFill>
              <a:latin typeface="Arial" panose="020B0604020202020204" pitchFamily="34" charset="0"/>
              <a:cs typeface="Arial" panose="020B0604020202020204" pitchFamily="34" charset="0"/>
            </a:endParaRPr>
          </a:p>
          <a:p>
            <a:pPr marL="171450" indent="-171450">
              <a:spcAft>
                <a:spcPts val="600"/>
              </a:spcAft>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$35M credit line had $19M of additional availability at quarter-end, up $11M sequentially</a:t>
            </a:r>
          </a:p>
          <a:p>
            <a:pPr marL="171450" indent="-171450">
              <a:buFont typeface="Wingdings" panose="05000000000000000000" pitchFamily="2" charset="2"/>
              <a:buChar char="§"/>
            </a:pPr>
            <a:r>
              <a:rPr lang="en-US" sz="1400" dirty="0" smtClean="0">
                <a:solidFill>
                  <a:schemeClr val="tx2"/>
                </a:solidFill>
                <a:latin typeface="Arial" panose="020B0604020202020204" pitchFamily="34" charset="0"/>
                <a:cs typeface="Arial" panose="020B0604020202020204" pitchFamily="34" charset="0"/>
              </a:rPr>
              <a:t>2020 capital expenditures ~2-3% of sales</a:t>
            </a:r>
          </a:p>
        </p:txBody>
      </p:sp>
      <p:sp>
        <p:nvSpPr>
          <p:cNvPr id="3" name="Slide Number Placeholder 2"/>
          <p:cNvSpPr>
            <a:spLocks noGrp="1"/>
          </p:cNvSpPr>
          <p:nvPr>
            <p:ph type="sldNum" sz="quarter" idx="12"/>
          </p:nvPr>
        </p:nvSpPr>
        <p:spPr/>
        <p:txBody>
          <a:bodyPr/>
          <a:lstStyle/>
          <a:p>
            <a:fld id="{B576A8C7-655B-4652-B474-684C481C37E9}" type="slidenum">
              <a:rPr lang="en-US" smtClean="0"/>
              <a:pPr/>
              <a:t>15</a:t>
            </a:fld>
            <a:endParaRPr lang="en-US" dirty="0"/>
          </a:p>
        </p:txBody>
      </p:sp>
      <p:graphicFrame>
        <p:nvGraphicFramePr>
          <p:cNvPr id="8" name="Chart 7"/>
          <p:cNvGraphicFramePr/>
          <p:nvPr>
            <p:extLst>
              <p:ext uri="{D42A27DB-BD31-4B8C-83A1-F6EECF244321}">
                <p14:modId xmlns:p14="http://schemas.microsoft.com/office/powerpoint/2010/main" val="1304146358"/>
              </p:ext>
            </p:extLst>
          </p:nvPr>
        </p:nvGraphicFramePr>
        <p:xfrm>
          <a:off x="4579326" y="1676400"/>
          <a:ext cx="3910991" cy="3179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5003822"/>
              </p:ext>
            </p:extLst>
          </p:nvPr>
        </p:nvGraphicFramePr>
        <p:xfrm>
          <a:off x="152400" y="1099097"/>
          <a:ext cx="4282544" cy="3704910"/>
        </p:xfrm>
        <a:graphic>
          <a:graphicData uri="http://schemas.openxmlformats.org/drawingml/2006/table">
            <a:tbl>
              <a:tblPr firstRow="1" bandRow="1">
                <a:tableStyleId>{5C22544A-7EE6-4342-B048-85BDC9FD1C3A}</a:tableStyleId>
              </a:tblPr>
              <a:tblGrid>
                <a:gridCol w="2004595">
                  <a:extLst>
                    <a:ext uri="{9D8B030D-6E8A-4147-A177-3AD203B41FA5}">
                      <a16:colId xmlns:a16="http://schemas.microsoft.com/office/drawing/2014/main" val="2854416945"/>
                    </a:ext>
                  </a:extLst>
                </a:gridCol>
                <a:gridCol w="728941">
                  <a:extLst>
                    <a:ext uri="{9D8B030D-6E8A-4147-A177-3AD203B41FA5}">
                      <a16:colId xmlns:a16="http://schemas.microsoft.com/office/drawing/2014/main" val="2901301614"/>
                    </a:ext>
                  </a:extLst>
                </a:gridCol>
                <a:gridCol w="774504">
                  <a:extLst>
                    <a:ext uri="{9D8B030D-6E8A-4147-A177-3AD203B41FA5}">
                      <a16:colId xmlns:a16="http://schemas.microsoft.com/office/drawing/2014/main" val="2016877557"/>
                    </a:ext>
                  </a:extLst>
                </a:gridCol>
                <a:gridCol w="774504">
                  <a:extLst>
                    <a:ext uri="{9D8B030D-6E8A-4147-A177-3AD203B41FA5}">
                      <a16:colId xmlns:a16="http://schemas.microsoft.com/office/drawing/2014/main" val="2342053117"/>
                    </a:ext>
                  </a:extLst>
                </a:gridCol>
              </a:tblGrid>
              <a:tr h="246994">
                <a:tc>
                  <a:txBody>
                    <a:bodyPr/>
                    <a:lstStyle/>
                    <a:p>
                      <a:endParaRPr lang="en-US" sz="1000" b="1" dirty="0"/>
                    </a:p>
                  </a:txBody>
                  <a:tcPr>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3">
                  <a:txBody>
                    <a:bodyPr/>
                    <a:lstStyle/>
                    <a:p>
                      <a:pPr algn="ctr"/>
                      <a:r>
                        <a:rPr lang="en-US" sz="1000" b="1" dirty="0" smtClean="0">
                          <a:solidFill>
                            <a:schemeClr val="bg1"/>
                          </a:solidFill>
                        </a:rPr>
                        <a:t>In Millions</a:t>
                      </a:r>
                      <a:endParaRPr lang="en-US" sz="1000" b="1" dirty="0">
                        <a:solidFill>
                          <a:schemeClr val="bg1"/>
                        </a:solidFill>
                      </a:endParaRPr>
                    </a:p>
                  </a:txBody>
                  <a:tcPr>
                    <a:lnL w="12700" cap="flat" cmpd="sng" algn="ctr">
                      <a:solidFill>
                        <a:schemeClr val="accent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endParaRPr lang="en-US" dirty="0"/>
                    </a:p>
                  </a:txBody>
                  <a:tcPr>
                    <a:solidFill>
                      <a:schemeClr val="tx2"/>
                    </a:solidFill>
                  </a:tcPr>
                </a:tc>
                <a:tc hMerge="1">
                  <a:txBody>
                    <a:bodyPr/>
                    <a:lstStyle/>
                    <a:p>
                      <a:pPr algn="ctr"/>
                      <a:endParaRPr lang="en-US" sz="1000" b="1" dirty="0">
                        <a:solidFill>
                          <a:schemeClr val="bg1"/>
                        </a:solidFill>
                      </a:endParaRPr>
                    </a:p>
                  </a:txBody>
                  <a:tcPr>
                    <a:lnL w="12700" cap="flat" cmpd="sng" algn="ctr">
                      <a:solidFill>
                        <a:schemeClr val="accent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96902644"/>
                  </a:ext>
                </a:extLst>
              </a:tr>
              <a:tr h="246994">
                <a:tc>
                  <a:txBody>
                    <a:bodyPr/>
                    <a:lstStyle/>
                    <a:p>
                      <a:endParaRPr lang="en-US" sz="1000" b="1" dirty="0"/>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000" b="1" dirty="0" smtClean="0">
                          <a:solidFill>
                            <a:schemeClr val="bg1"/>
                          </a:solidFill>
                        </a:rPr>
                        <a:t>12/31/18</a:t>
                      </a:r>
                      <a:endParaRPr lang="en-US" sz="1000" b="1" dirty="0">
                        <a:solidFill>
                          <a:schemeClr val="bg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000" b="1" dirty="0" smtClean="0">
                          <a:solidFill>
                            <a:schemeClr val="bg1"/>
                          </a:solidFill>
                        </a:rPr>
                        <a:t>6/30/19</a:t>
                      </a:r>
                      <a:endParaRPr lang="en-US" sz="1000" b="1" dirty="0">
                        <a:solidFill>
                          <a:schemeClr val="bg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000" b="1" dirty="0" smtClean="0">
                          <a:solidFill>
                            <a:schemeClr val="bg1"/>
                          </a:solidFill>
                        </a:rPr>
                        <a:t>9/30/19</a:t>
                      </a:r>
                      <a:endParaRPr lang="en-US" sz="1000" b="1" dirty="0">
                        <a:solidFill>
                          <a:schemeClr val="bg1"/>
                        </a:solidFill>
                      </a:endParaRPr>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95704408"/>
                  </a:ext>
                </a:extLst>
              </a:tr>
              <a:tr h="246994">
                <a:tc>
                  <a:txBody>
                    <a:bodyPr/>
                    <a:lstStyle/>
                    <a:p>
                      <a:r>
                        <a:rPr lang="en-US" sz="1000" dirty="0" smtClean="0"/>
                        <a:t>Cash Assets</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000" dirty="0" smtClean="0"/>
                        <a:t>$1.2</a:t>
                      </a:r>
                      <a:endParaRPr lang="en-US" sz="100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000" dirty="0" smtClean="0"/>
                        <a:t>$0.1</a:t>
                      </a:r>
                      <a:endParaRPr lang="en-US" sz="100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000" dirty="0" smtClean="0"/>
                        <a:t>$0.0</a:t>
                      </a:r>
                      <a:endParaRPr lang="en-US" sz="1000"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098052320"/>
                  </a:ext>
                </a:extLst>
              </a:tr>
              <a:tr h="246994">
                <a:tc>
                  <a:txBody>
                    <a:bodyPr/>
                    <a:lstStyle/>
                    <a:p>
                      <a:r>
                        <a:rPr lang="en-US" sz="1000" dirty="0" smtClean="0">
                          <a:solidFill>
                            <a:schemeClr val="tx1"/>
                          </a:solidFill>
                        </a:rPr>
                        <a:t>Accounts</a:t>
                      </a:r>
                      <a:r>
                        <a:rPr lang="en-US" sz="1000" baseline="0" dirty="0" smtClean="0">
                          <a:solidFill>
                            <a:schemeClr val="tx1"/>
                          </a:solidFill>
                        </a:rPr>
                        <a:t> Receivable</a:t>
                      </a:r>
                      <a:endParaRPr lang="en-US" sz="1000" dirty="0">
                        <a:solidFill>
                          <a:schemeClr val="tx1"/>
                        </a:solidFill>
                      </a:endParaRPr>
                    </a:p>
                  </a:txBody>
                  <a:tcPr>
                    <a:solidFill>
                      <a:schemeClr val="bg1"/>
                    </a:solidFill>
                  </a:tcPr>
                </a:tc>
                <a:tc>
                  <a:txBody>
                    <a:bodyPr/>
                    <a:lstStyle/>
                    <a:p>
                      <a:pPr algn="ctr"/>
                      <a:r>
                        <a:rPr lang="en-US" sz="1000" dirty="0" smtClean="0">
                          <a:solidFill>
                            <a:schemeClr val="tx1"/>
                          </a:solidFill>
                        </a:rPr>
                        <a:t>17.5</a:t>
                      </a:r>
                      <a:endParaRPr lang="en-US" sz="1000" dirty="0">
                        <a:solidFill>
                          <a:schemeClr val="tx1"/>
                        </a:solidFill>
                      </a:endParaRPr>
                    </a:p>
                  </a:txBody>
                  <a:tcPr>
                    <a:solidFill>
                      <a:schemeClr val="bg1"/>
                    </a:solidFill>
                  </a:tcPr>
                </a:tc>
                <a:tc>
                  <a:txBody>
                    <a:bodyPr/>
                    <a:lstStyle/>
                    <a:p>
                      <a:pPr algn="ctr"/>
                      <a:r>
                        <a:rPr lang="en-US" sz="1000" dirty="0" smtClean="0">
                          <a:solidFill>
                            <a:schemeClr val="tx1"/>
                          </a:solidFill>
                        </a:rPr>
                        <a:t>20.3</a:t>
                      </a:r>
                      <a:endParaRPr lang="en-US" sz="1000" dirty="0">
                        <a:solidFill>
                          <a:schemeClr val="tx1"/>
                        </a:solidFill>
                      </a:endParaRPr>
                    </a:p>
                  </a:txBody>
                  <a:tcPr>
                    <a:solidFill>
                      <a:schemeClr val="bg1"/>
                    </a:solidFill>
                  </a:tcPr>
                </a:tc>
                <a:tc>
                  <a:txBody>
                    <a:bodyPr/>
                    <a:lstStyle/>
                    <a:p>
                      <a:pPr algn="ctr"/>
                      <a:r>
                        <a:rPr lang="en-US" sz="1000" dirty="0" smtClean="0">
                          <a:solidFill>
                            <a:schemeClr val="tx1"/>
                          </a:solidFill>
                        </a:rPr>
                        <a:t>22.9</a:t>
                      </a:r>
                      <a:endParaRPr lang="en-US" sz="1000" dirty="0">
                        <a:solidFill>
                          <a:schemeClr val="tx1"/>
                        </a:solidFill>
                      </a:endParaRPr>
                    </a:p>
                  </a:txBody>
                  <a:tcPr>
                    <a:solidFill>
                      <a:schemeClr val="bg1"/>
                    </a:solidFill>
                  </a:tcPr>
                </a:tc>
                <a:extLst>
                  <a:ext uri="{0D108BD9-81ED-4DB2-BD59-A6C34878D82A}">
                    <a16:rowId xmlns:a16="http://schemas.microsoft.com/office/drawing/2014/main" val="824305138"/>
                  </a:ext>
                </a:extLst>
              </a:tr>
              <a:tr h="246994">
                <a:tc>
                  <a:txBody>
                    <a:bodyPr/>
                    <a:lstStyle/>
                    <a:p>
                      <a:r>
                        <a:rPr lang="en-US" sz="1000" dirty="0" smtClean="0">
                          <a:solidFill>
                            <a:schemeClr val="tx1"/>
                          </a:solidFill>
                        </a:rPr>
                        <a:t>Inventory</a:t>
                      </a:r>
                      <a:endParaRPr lang="en-US" sz="1000" dirty="0">
                        <a:solidFill>
                          <a:schemeClr val="tx1"/>
                        </a:solidFill>
                      </a:endParaRPr>
                    </a:p>
                  </a:txBody>
                  <a:tcPr>
                    <a:solidFill>
                      <a:schemeClr val="bg1"/>
                    </a:solidFill>
                  </a:tcPr>
                </a:tc>
                <a:tc>
                  <a:txBody>
                    <a:bodyPr/>
                    <a:lstStyle/>
                    <a:p>
                      <a:pPr algn="ctr"/>
                      <a:r>
                        <a:rPr lang="en-US" sz="1000" dirty="0" smtClean="0">
                          <a:solidFill>
                            <a:schemeClr val="tx1"/>
                          </a:solidFill>
                        </a:rPr>
                        <a:t>22.7</a:t>
                      </a:r>
                      <a:endParaRPr lang="en-US" sz="1000" dirty="0">
                        <a:solidFill>
                          <a:schemeClr val="tx1"/>
                        </a:solidFill>
                      </a:endParaRPr>
                    </a:p>
                  </a:txBody>
                  <a:tcPr>
                    <a:solidFill>
                      <a:schemeClr val="bg1"/>
                    </a:solidFill>
                  </a:tcPr>
                </a:tc>
                <a:tc>
                  <a:txBody>
                    <a:bodyPr/>
                    <a:lstStyle/>
                    <a:p>
                      <a:pPr algn="ctr"/>
                      <a:r>
                        <a:rPr lang="en-US" sz="1000" dirty="0" smtClean="0">
                          <a:solidFill>
                            <a:schemeClr val="tx1"/>
                          </a:solidFill>
                        </a:rPr>
                        <a:t>35.8</a:t>
                      </a:r>
                      <a:endParaRPr lang="en-US" sz="1000" dirty="0">
                        <a:solidFill>
                          <a:schemeClr val="tx1"/>
                        </a:solidFill>
                      </a:endParaRPr>
                    </a:p>
                  </a:txBody>
                  <a:tcPr>
                    <a:solidFill>
                      <a:schemeClr val="bg1"/>
                    </a:solidFill>
                  </a:tcPr>
                </a:tc>
                <a:tc>
                  <a:txBody>
                    <a:bodyPr/>
                    <a:lstStyle/>
                    <a:p>
                      <a:pPr algn="ctr"/>
                      <a:r>
                        <a:rPr lang="en-US" sz="1000" dirty="0" smtClean="0">
                          <a:solidFill>
                            <a:schemeClr val="tx1"/>
                          </a:solidFill>
                        </a:rPr>
                        <a:t>31.2</a:t>
                      </a:r>
                      <a:endParaRPr lang="en-US" sz="1000" dirty="0">
                        <a:solidFill>
                          <a:schemeClr val="tx1"/>
                        </a:solidFill>
                      </a:endParaRPr>
                    </a:p>
                  </a:txBody>
                  <a:tcPr>
                    <a:solidFill>
                      <a:schemeClr val="bg1"/>
                    </a:solidFill>
                  </a:tcPr>
                </a:tc>
                <a:extLst>
                  <a:ext uri="{0D108BD9-81ED-4DB2-BD59-A6C34878D82A}">
                    <a16:rowId xmlns:a16="http://schemas.microsoft.com/office/drawing/2014/main" val="3949653953"/>
                  </a:ext>
                </a:extLst>
              </a:tr>
              <a:tr h="246994">
                <a:tc>
                  <a:txBody>
                    <a:bodyPr/>
                    <a:lstStyle/>
                    <a:p>
                      <a:r>
                        <a:rPr lang="en-US" sz="1000" dirty="0" smtClean="0"/>
                        <a:t>PPE</a:t>
                      </a:r>
                      <a:endParaRPr lang="en-US" sz="1000" dirty="0"/>
                    </a:p>
                  </a:txBody>
                  <a:tcPr>
                    <a:solidFill>
                      <a:schemeClr val="bg1"/>
                    </a:solidFill>
                  </a:tcPr>
                </a:tc>
                <a:tc>
                  <a:txBody>
                    <a:bodyPr/>
                    <a:lstStyle/>
                    <a:p>
                      <a:pPr algn="ctr"/>
                      <a:r>
                        <a:rPr lang="en-US" sz="1000" dirty="0" smtClean="0"/>
                        <a:t>49.1</a:t>
                      </a:r>
                      <a:endParaRPr lang="en-US" sz="1000" dirty="0"/>
                    </a:p>
                  </a:txBody>
                  <a:tcPr>
                    <a:solidFill>
                      <a:schemeClr val="bg1"/>
                    </a:solidFill>
                  </a:tcPr>
                </a:tc>
                <a:tc>
                  <a:txBody>
                    <a:bodyPr/>
                    <a:lstStyle/>
                    <a:p>
                      <a:pPr algn="ctr"/>
                      <a:r>
                        <a:rPr lang="en-US" sz="1000" dirty="0" smtClean="0"/>
                        <a:t>48.2</a:t>
                      </a:r>
                      <a:endParaRPr lang="en-US" sz="1000" dirty="0"/>
                    </a:p>
                  </a:txBody>
                  <a:tcPr>
                    <a:solidFill>
                      <a:schemeClr val="bg1"/>
                    </a:solidFill>
                  </a:tcPr>
                </a:tc>
                <a:tc>
                  <a:txBody>
                    <a:bodyPr/>
                    <a:lstStyle/>
                    <a:p>
                      <a:pPr algn="ctr"/>
                      <a:r>
                        <a:rPr lang="en-US" sz="1000" dirty="0" smtClean="0"/>
                        <a:t>47.0</a:t>
                      </a:r>
                      <a:endParaRPr lang="en-US" sz="1000" dirty="0"/>
                    </a:p>
                  </a:txBody>
                  <a:tcPr>
                    <a:solidFill>
                      <a:schemeClr val="bg1"/>
                    </a:solidFill>
                  </a:tcPr>
                </a:tc>
                <a:extLst>
                  <a:ext uri="{0D108BD9-81ED-4DB2-BD59-A6C34878D82A}">
                    <a16:rowId xmlns:a16="http://schemas.microsoft.com/office/drawing/2014/main" val="106019268"/>
                  </a:ext>
                </a:extLst>
              </a:tr>
              <a:tr h="246994">
                <a:tc>
                  <a:txBody>
                    <a:bodyPr/>
                    <a:lstStyle/>
                    <a:p>
                      <a:r>
                        <a:rPr lang="en-US" sz="1000" dirty="0" smtClean="0"/>
                        <a:t>Other</a:t>
                      </a:r>
                      <a:endParaRPr lang="en-US" sz="1000" dirty="0"/>
                    </a:p>
                  </a:txBody>
                  <a:tcPr>
                    <a:solidFill>
                      <a:schemeClr val="bg1"/>
                    </a:solidFill>
                  </a:tcPr>
                </a:tc>
                <a:tc>
                  <a:txBody>
                    <a:bodyPr/>
                    <a:lstStyle/>
                    <a:p>
                      <a:pPr algn="ctr"/>
                      <a:r>
                        <a:rPr lang="en-US" sz="1000" u="sng" dirty="0" smtClean="0"/>
                        <a:t>8.7</a:t>
                      </a:r>
                      <a:endParaRPr lang="en-US" sz="1000" u="sng" dirty="0"/>
                    </a:p>
                  </a:txBody>
                  <a:tcPr>
                    <a:solidFill>
                      <a:schemeClr val="bg1"/>
                    </a:solidFill>
                  </a:tcPr>
                </a:tc>
                <a:tc>
                  <a:txBody>
                    <a:bodyPr/>
                    <a:lstStyle/>
                    <a:p>
                      <a:pPr algn="ctr"/>
                      <a:r>
                        <a:rPr lang="en-US" sz="1000" u="sng" dirty="0" smtClean="0"/>
                        <a:t>24.9</a:t>
                      </a:r>
                      <a:endParaRPr lang="en-US" sz="1000" u="sng" dirty="0"/>
                    </a:p>
                  </a:txBody>
                  <a:tcPr>
                    <a:solidFill>
                      <a:schemeClr val="bg1"/>
                    </a:solidFill>
                  </a:tcPr>
                </a:tc>
                <a:tc>
                  <a:txBody>
                    <a:bodyPr/>
                    <a:lstStyle/>
                    <a:p>
                      <a:pPr algn="ctr"/>
                      <a:r>
                        <a:rPr lang="en-US" sz="1000" u="sng" dirty="0" smtClean="0"/>
                        <a:t>24.9</a:t>
                      </a:r>
                      <a:endParaRPr lang="en-US" sz="1000" u="sng" dirty="0"/>
                    </a:p>
                  </a:txBody>
                  <a:tcPr>
                    <a:solidFill>
                      <a:schemeClr val="bg1"/>
                    </a:solidFill>
                  </a:tcPr>
                </a:tc>
                <a:extLst>
                  <a:ext uri="{0D108BD9-81ED-4DB2-BD59-A6C34878D82A}">
                    <a16:rowId xmlns:a16="http://schemas.microsoft.com/office/drawing/2014/main" val="421291945"/>
                  </a:ext>
                </a:extLst>
              </a:tr>
              <a:tr h="246994">
                <a:tc>
                  <a:txBody>
                    <a:bodyPr/>
                    <a:lstStyle/>
                    <a:p>
                      <a:r>
                        <a:rPr lang="en-US" sz="1000" b="1" i="1" dirty="0" smtClean="0"/>
                        <a:t>Total Assets</a:t>
                      </a:r>
                      <a:endParaRPr lang="en-US" sz="1000" b="1" i="1" dirty="0"/>
                    </a:p>
                  </a:txBody>
                  <a:tcPr>
                    <a:solidFill>
                      <a:schemeClr val="bg1"/>
                    </a:solidFill>
                  </a:tcPr>
                </a:tc>
                <a:tc>
                  <a:txBody>
                    <a:bodyPr/>
                    <a:lstStyle/>
                    <a:p>
                      <a:pPr algn="ctr"/>
                      <a:r>
                        <a:rPr lang="en-US" sz="1000" b="1" i="1" dirty="0" smtClean="0"/>
                        <a:t>99.2</a:t>
                      </a:r>
                      <a:endParaRPr lang="en-US" sz="1000" b="1" i="1" dirty="0"/>
                    </a:p>
                  </a:txBody>
                  <a:tcPr>
                    <a:solidFill>
                      <a:schemeClr val="bg1"/>
                    </a:solidFill>
                  </a:tcPr>
                </a:tc>
                <a:tc>
                  <a:txBody>
                    <a:bodyPr/>
                    <a:lstStyle/>
                    <a:p>
                      <a:pPr algn="ctr"/>
                      <a:r>
                        <a:rPr lang="en-US" sz="1000" b="1" i="1" dirty="0" smtClean="0"/>
                        <a:t>129.3</a:t>
                      </a:r>
                      <a:endParaRPr lang="en-US" sz="1000" b="1" i="1" dirty="0"/>
                    </a:p>
                  </a:txBody>
                  <a:tcPr>
                    <a:solidFill>
                      <a:schemeClr val="bg1"/>
                    </a:solidFill>
                  </a:tcPr>
                </a:tc>
                <a:tc>
                  <a:txBody>
                    <a:bodyPr/>
                    <a:lstStyle/>
                    <a:p>
                      <a:pPr algn="ctr"/>
                      <a:r>
                        <a:rPr lang="en-US" sz="1000" b="1" i="1" dirty="0" smtClean="0"/>
                        <a:t>126.0</a:t>
                      </a:r>
                      <a:endParaRPr lang="en-US" sz="1000" b="1" i="1" dirty="0"/>
                    </a:p>
                  </a:txBody>
                  <a:tcPr>
                    <a:solidFill>
                      <a:schemeClr val="bg1"/>
                    </a:solidFill>
                  </a:tcPr>
                </a:tc>
                <a:extLst>
                  <a:ext uri="{0D108BD9-81ED-4DB2-BD59-A6C34878D82A}">
                    <a16:rowId xmlns:a16="http://schemas.microsoft.com/office/drawing/2014/main" val="2098274927"/>
                  </a:ext>
                </a:extLst>
              </a:tr>
              <a:tr h="246994">
                <a:tc>
                  <a:txBody>
                    <a:bodyPr/>
                    <a:lstStyle/>
                    <a:p>
                      <a:r>
                        <a:rPr lang="en-US" sz="1000" dirty="0" smtClean="0"/>
                        <a:t>Accounts Payable</a:t>
                      </a:r>
                      <a:endParaRPr lang="en-US" sz="1000" dirty="0"/>
                    </a:p>
                  </a:txBody>
                  <a:tcPr>
                    <a:solidFill>
                      <a:schemeClr val="bg1"/>
                    </a:solidFill>
                  </a:tcPr>
                </a:tc>
                <a:tc>
                  <a:txBody>
                    <a:bodyPr/>
                    <a:lstStyle/>
                    <a:p>
                      <a:pPr algn="ctr"/>
                      <a:r>
                        <a:rPr lang="en-US" sz="1000" dirty="0" smtClean="0"/>
                        <a:t>11.6</a:t>
                      </a:r>
                      <a:endParaRPr lang="en-US" sz="1000" dirty="0"/>
                    </a:p>
                  </a:txBody>
                  <a:tcPr>
                    <a:solidFill>
                      <a:schemeClr val="bg1"/>
                    </a:solidFill>
                  </a:tcPr>
                </a:tc>
                <a:tc>
                  <a:txBody>
                    <a:bodyPr/>
                    <a:lstStyle/>
                    <a:p>
                      <a:pPr algn="ctr"/>
                      <a:r>
                        <a:rPr lang="en-US" sz="1000" dirty="0" smtClean="0"/>
                        <a:t>15.5</a:t>
                      </a:r>
                      <a:endParaRPr lang="en-US" sz="1000" dirty="0"/>
                    </a:p>
                  </a:txBody>
                  <a:tcPr>
                    <a:solidFill>
                      <a:schemeClr val="bg1"/>
                    </a:solidFill>
                  </a:tcPr>
                </a:tc>
                <a:tc>
                  <a:txBody>
                    <a:bodyPr/>
                    <a:lstStyle/>
                    <a:p>
                      <a:pPr algn="ctr"/>
                      <a:r>
                        <a:rPr lang="en-US" sz="1000" dirty="0" smtClean="0"/>
                        <a:t>17.9</a:t>
                      </a:r>
                      <a:endParaRPr lang="en-US" sz="1000" dirty="0"/>
                    </a:p>
                  </a:txBody>
                  <a:tcPr>
                    <a:solidFill>
                      <a:schemeClr val="bg1"/>
                    </a:solidFill>
                  </a:tcPr>
                </a:tc>
                <a:extLst>
                  <a:ext uri="{0D108BD9-81ED-4DB2-BD59-A6C34878D82A}">
                    <a16:rowId xmlns:a16="http://schemas.microsoft.com/office/drawing/2014/main" val="451031955"/>
                  </a:ext>
                </a:extLst>
              </a:tr>
              <a:tr h="246994">
                <a:tc>
                  <a:txBody>
                    <a:bodyPr/>
                    <a:lstStyle/>
                    <a:p>
                      <a:r>
                        <a:rPr lang="en-US" sz="1000" dirty="0" smtClean="0"/>
                        <a:t>Customer Deposits</a:t>
                      </a:r>
                      <a:endParaRPr lang="en-US" sz="1000" dirty="0"/>
                    </a:p>
                  </a:txBody>
                  <a:tcPr>
                    <a:solidFill>
                      <a:schemeClr val="bg1"/>
                    </a:solidFill>
                  </a:tcPr>
                </a:tc>
                <a:tc>
                  <a:txBody>
                    <a:bodyPr/>
                    <a:lstStyle/>
                    <a:p>
                      <a:pPr algn="ctr"/>
                      <a:r>
                        <a:rPr lang="en-US" sz="1000" dirty="0" smtClean="0"/>
                        <a:t>23.5</a:t>
                      </a:r>
                      <a:endParaRPr lang="en-US" sz="1000" dirty="0"/>
                    </a:p>
                  </a:txBody>
                  <a:tcPr>
                    <a:solidFill>
                      <a:schemeClr val="bg1"/>
                    </a:solidFill>
                  </a:tcPr>
                </a:tc>
                <a:tc>
                  <a:txBody>
                    <a:bodyPr/>
                    <a:lstStyle/>
                    <a:p>
                      <a:pPr algn="ctr"/>
                      <a:r>
                        <a:rPr lang="en-US" sz="1000" dirty="0" smtClean="0"/>
                        <a:t>18.6</a:t>
                      </a:r>
                      <a:endParaRPr lang="en-US" sz="1000" dirty="0"/>
                    </a:p>
                  </a:txBody>
                  <a:tcPr>
                    <a:solidFill>
                      <a:schemeClr val="bg1"/>
                    </a:solidFill>
                  </a:tcPr>
                </a:tc>
                <a:tc>
                  <a:txBody>
                    <a:bodyPr/>
                    <a:lstStyle/>
                    <a:p>
                      <a:pPr algn="ctr"/>
                      <a:r>
                        <a:rPr lang="en-US" sz="1000" dirty="0" smtClean="0"/>
                        <a:t>31.1</a:t>
                      </a:r>
                      <a:endParaRPr lang="en-US" sz="1000" dirty="0"/>
                    </a:p>
                  </a:txBody>
                  <a:tcPr>
                    <a:solidFill>
                      <a:schemeClr val="bg1"/>
                    </a:solidFill>
                  </a:tcPr>
                </a:tc>
                <a:extLst>
                  <a:ext uri="{0D108BD9-81ED-4DB2-BD59-A6C34878D82A}">
                    <a16:rowId xmlns:a16="http://schemas.microsoft.com/office/drawing/2014/main" val="754247389"/>
                  </a:ext>
                </a:extLst>
              </a:tr>
              <a:tr h="246994">
                <a:tc>
                  <a:txBody>
                    <a:bodyPr/>
                    <a:lstStyle/>
                    <a:p>
                      <a:r>
                        <a:rPr lang="en-US" sz="1000" dirty="0" smtClean="0"/>
                        <a:t>Line of Credit</a:t>
                      </a:r>
                      <a:endParaRPr lang="en-US" sz="1000" dirty="0"/>
                    </a:p>
                  </a:txBody>
                  <a:tcPr>
                    <a:solidFill>
                      <a:schemeClr val="bg1"/>
                    </a:solidFill>
                  </a:tcPr>
                </a:tc>
                <a:tc>
                  <a:txBody>
                    <a:bodyPr/>
                    <a:lstStyle/>
                    <a:p>
                      <a:pPr algn="ctr"/>
                      <a:r>
                        <a:rPr lang="en-US" sz="1000" dirty="0" smtClean="0"/>
                        <a:t>11.0</a:t>
                      </a:r>
                      <a:endParaRPr lang="en-US" sz="1000" dirty="0"/>
                    </a:p>
                  </a:txBody>
                  <a:tcPr>
                    <a:solidFill>
                      <a:schemeClr val="bg1"/>
                    </a:solidFill>
                  </a:tcPr>
                </a:tc>
                <a:tc>
                  <a:txBody>
                    <a:bodyPr/>
                    <a:lstStyle/>
                    <a:p>
                      <a:pPr algn="ctr"/>
                      <a:r>
                        <a:rPr lang="en-US" sz="1000" dirty="0" smtClean="0"/>
                        <a:t>26.6</a:t>
                      </a:r>
                      <a:endParaRPr lang="en-US" sz="1000" dirty="0"/>
                    </a:p>
                  </a:txBody>
                  <a:tcPr>
                    <a:solidFill>
                      <a:schemeClr val="bg1"/>
                    </a:solidFill>
                  </a:tcPr>
                </a:tc>
                <a:tc>
                  <a:txBody>
                    <a:bodyPr/>
                    <a:lstStyle/>
                    <a:p>
                      <a:pPr algn="ctr"/>
                      <a:r>
                        <a:rPr lang="en-US" sz="1000" dirty="0" smtClean="0"/>
                        <a:t>8.7</a:t>
                      </a:r>
                      <a:endParaRPr lang="en-US" sz="1000" dirty="0"/>
                    </a:p>
                  </a:txBody>
                  <a:tcPr>
                    <a:solidFill>
                      <a:schemeClr val="bg1"/>
                    </a:solidFill>
                  </a:tcPr>
                </a:tc>
                <a:extLst>
                  <a:ext uri="{0D108BD9-81ED-4DB2-BD59-A6C34878D82A}">
                    <a16:rowId xmlns:a16="http://schemas.microsoft.com/office/drawing/2014/main" val="3850819754"/>
                  </a:ext>
                </a:extLst>
              </a:tr>
              <a:tr h="246994">
                <a:tc>
                  <a:txBody>
                    <a:bodyPr/>
                    <a:lstStyle/>
                    <a:p>
                      <a:r>
                        <a:rPr lang="en-US" sz="1000" dirty="0" smtClean="0"/>
                        <a:t>Debt + Finance Leases</a:t>
                      </a:r>
                      <a:endParaRPr lang="en-US" sz="1000" dirty="0"/>
                    </a:p>
                  </a:txBody>
                  <a:tcPr>
                    <a:solidFill>
                      <a:schemeClr val="bg1"/>
                    </a:solidFill>
                  </a:tcPr>
                </a:tc>
                <a:tc>
                  <a:txBody>
                    <a:bodyPr/>
                    <a:lstStyle/>
                    <a:p>
                      <a:pPr algn="ctr"/>
                      <a:r>
                        <a:rPr lang="en-US" sz="1000" dirty="0" smtClean="0"/>
                        <a:t>3.9</a:t>
                      </a:r>
                      <a:endParaRPr lang="en-US" sz="1000" dirty="0"/>
                    </a:p>
                  </a:txBody>
                  <a:tcPr>
                    <a:solidFill>
                      <a:schemeClr val="bg1"/>
                    </a:solidFill>
                  </a:tcPr>
                </a:tc>
                <a:tc>
                  <a:txBody>
                    <a:bodyPr/>
                    <a:lstStyle/>
                    <a:p>
                      <a:pPr algn="ctr"/>
                      <a:r>
                        <a:rPr lang="en-US" sz="1000" dirty="0" smtClean="0"/>
                        <a:t>3.3</a:t>
                      </a:r>
                      <a:endParaRPr lang="en-US" sz="1000" dirty="0"/>
                    </a:p>
                  </a:txBody>
                  <a:tcPr>
                    <a:solidFill>
                      <a:schemeClr val="bg1"/>
                    </a:solidFill>
                  </a:tcPr>
                </a:tc>
                <a:tc>
                  <a:txBody>
                    <a:bodyPr/>
                    <a:lstStyle/>
                    <a:p>
                      <a:pPr algn="ctr"/>
                      <a:r>
                        <a:rPr lang="en-US" sz="1000" dirty="0" smtClean="0"/>
                        <a:t>2.8</a:t>
                      </a:r>
                      <a:endParaRPr lang="en-US" sz="1000" dirty="0"/>
                    </a:p>
                  </a:txBody>
                  <a:tcPr>
                    <a:solidFill>
                      <a:schemeClr val="bg1"/>
                    </a:solidFill>
                  </a:tcPr>
                </a:tc>
                <a:extLst>
                  <a:ext uri="{0D108BD9-81ED-4DB2-BD59-A6C34878D82A}">
                    <a16:rowId xmlns:a16="http://schemas.microsoft.com/office/drawing/2014/main" val="2768357488"/>
                  </a:ext>
                </a:extLst>
              </a:tr>
              <a:tr h="246994">
                <a:tc>
                  <a:txBody>
                    <a:bodyPr/>
                    <a:lstStyle/>
                    <a:p>
                      <a:r>
                        <a:rPr lang="en-US" sz="1000" dirty="0" smtClean="0"/>
                        <a:t>Other</a:t>
                      </a:r>
                      <a:endParaRPr lang="en-US" sz="1000" dirty="0"/>
                    </a:p>
                  </a:txBody>
                  <a:tcPr>
                    <a:solidFill>
                      <a:schemeClr val="bg1"/>
                    </a:solidFill>
                  </a:tcPr>
                </a:tc>
                <a:tc>
                  <a:txBody>
                    <a:bodyPr/>
                    <a:lstStyle/>
                    <a:p>
                      <a:pPr algn="ctr"/>
                      <a:r>
                        <a:rPr lang="en-US" sz="1000" u="sng" dirty="0" smtClean="0"/>
                        <a:t>5.8</a:t>
                      </a:r>
                      <a:endParaRPr lang="en-US" sz="1000" u="sng" dirty="0"/>
                    </a:p>
                  </a:txBody>
                  <a:tcPr>
                    <a:solidFill>
                      <a:schemeClr val="bg1"/>
                    </a:solidFill>
                  </a:tcPr>
                </a:tc>
                <a:tc>
                  <a:txBody>
                    <a:bodyPr/>
                    <a:lstStyle/>
                    <a:p>
                      <a:pPr algn="ctr"/>
                      <a:r>
                        <a:rPr lang="en-US" sz="1000" u="sng" dirty="0" smtClean="0"/>
                        <a:t>23.1</a:t>
                      </a:r>
                      <a:endParaRPr lang="en-US" sz="1000" u="sng" dirty="0"/>
                    </a:p>
                  </a:txBody>
                  <a:tcPr>
                    <a:solidFill>
                      <a:schemeClr val="bg1"/>
                    </a:solidFill>
                  </a:tcPr>
                </a:tc>
                <a:tc>
                  <a:txBody>
                    <a:bodyPr/>
                    <a:lstStyle/>
                    <a:p>
                      <a:pPr algn="ctr"/>
                      <a:r>
                        <a:rPr lang="en-US" sz="1000" u="sng" dirty="0" smtClean="0"/>
                        <a:t>23.7</a:t>
                      </a:r>
                      <a:endParaRPr lang="en-US" sz="1000" u="sng" dirty="0"/>
                    </a:p>
                  </a:txBody>
                  <a:tcPr>
                    <a:solidFill>
                      <a:schemeClr val="bg1"/>
                    </a:solidFill>
                  </a:tcPr>
                </a:tc>
                <a:extLst>
                  <a:ext uri="{0D108BD9-81ED-4DB2-BD59-A6C34878D82A}">
                    <a16:rowId xmlns:a16="http://schemas.microsoft.com/office/drawing/2014/main" val="2807661915"/>
                  </a:ext>
                </a:extLst>
              </a:tr>
              <a:tr h="246994">
                <a:tc>
                  <a:txBody>
                    <a:bodyPr/>
                    <a:lstStyle/>
                    <a:p>
                      <a:r>
                        <a:rPr lang="en-US" sz="1000" b="1" i="1" dirty="0" smtClean="0"/>
                        <a:t>Total Liabilities</a:t>
                      </a:r>
                      <a:endParaRPr lang="en-US" sz="1000" b="1" i="1" dirty="0"/>
                    </a:p>
                  </a:txBody>
                  <a:tcPr>
                    <a:solidFill>
                      <a:schemeClr val="bg1"/>
                    </a:solidFill>
                  </a:tcPr>
                </a:tc>
                <a:tc>
                  <a:txBody>
                    <a:bodyPr/>
                    <a:lstStyle/>
                    <a:p>
                      <a:pPr algn="ctr"/>
                      <a:r>
                        <a:rPr lang="en-US" sz="1000" b="1" i="1" dirty="0" smtClean="0"/>
                        <a:t>55.8</a:t>
                      </a:r>
                      <a:endParaRPr lang="en-US" sz="1000" b="1" i="1" dirty="0"/>
                    </a:p>
                  </a:txBody>
                  <a:tcPr>
                    <a:solidFill>
                      <a:schemeClr val="bg1"/>
                    </a:solidFill>
                  </a:tcPr>
                </a:tc>
                <a:tc>
                  <a:txBody>
                    <a:bodyPr/>
                    <a:lstStyle/>
                    <a:p>
                      <a:pPr algn="ctr"/>
                      <a:r>
                        <a:rPr lang="en-US" sz="1000" b="1" i="1" dirty="0" smtClean="0"/>
                        <a:t>87.1</a:t>
                      </a:r>
                      <a:endParaRPr lang="en-US" sz="1000" b="1" i="1" dirty="0"/>
                    </a:p>
                  </a:txBody>
                  <a:tcPr>
                    <a:solidFill>
                      <a:schemeClr val="bg1"/>
                    </a:solidFill>
                  </a:tcPr>
                </a:tc>
                <a:tc>
                  <a:txBody>
                    <a:bodyPr/>
                    <a:lstStyle/>
                    <a:p>
                      <a:pPr algn="ctr"/>
                      <a:r>
                        <a:rPr lang="en-US" sz="1000" b="1" i="1" dirty="0" smtClean="0"/>
                        <a:t>84.2</a:t>
                      </a:r>
                      <a:endParaRPr lang="en-US" sz="1000" b="1" i="1" dirty="0"/>
                    </a:p>
                  </a:txBody>
                  <a:tcPr>
                    <a:solidFill>
                      <a:schemeClr val="bg1"/>
                    </a:solidFill>
                  </a:tcPr>
                </a:tc>
                <a:extLst>
                  <a:ext uri="{0D108BD9-81ED-4DB2-BD59-A6C34878D82A}">
                    <a16:rowId xmlns:a16="http://schemas.microsoft.com/office/drawing/2014/main" val="1856030966"/>
                  </a:ext>
                </a:extLst>
              </a:tr>
              <a:tr h="246994">
                <a:tc>
                  <a:txBody>
                    <a:bodyPr/>
                    <a:lstStyle/>
                    <a:p>
                      <a:r>
                        <a:rPr lang="en-US" sz="1000" b="1" i="1" dirty="0" smtClean="0"/>
                        <a:t>Equity</a:t>
                      </a:r>
                      <a:endParaRPr lang="en-US" sz="1000" b="1" i="1"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i="1" dirty="0" smtClean="0"/>
                        <a:t>43.4</a:t>
                      </a:r>
                      <a:endParaRPr lang="en-US" sz="1000" b="1" i="1"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i="1" dirty="0" smtClean="0"/>
                        <a:t>42.2</a:t>
                      </a:r>
                      <a:endParaRPr lang="en-US" sz="1000" b="1" i="1"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i="1" dirty="0" smtClean="0"/>
                        <a:t>41.8</a:t>
                      </a:r>
                      <a:endParaRPr lang="en-US" sz="1000" b="1" i="1" dirty="0"/>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1199697"/>
                  </a:ext>
                </a:extLst>
              </a:tr>
            </a:tbl>
          </a:graphicData>
        </a:graphic>
      </p:graphicFrame>
      <p:sp>
        <p:nvSpPr>
          <p:cNvPr id="4" name="Rectangle 3"/>
          <p:cNvSpPr/>
          <p:nvPr/>
        </p:nvSpPr>
        <p:spPr>
          <a:xfrm>
            <a:off x="2971800" y="3581400"/>
            <a:ext cx="1295400" cy="2286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93672" y="2111648"/>
            <a:ext cx="1973528" cy="250551"/>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352800"/>
            <a:ext cx="1295400" cy="2286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530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Summary and Guidance</a:t>
            </a:r>
            <a:endParaRPr lang="en-US" dirty="0"/>
          </a:p>
        </p:txBody>
      </p:sp>
      <p:sp>
        <p:nvSpPr>
          <p:cNvPr id="3" name="Content Placeholder 2"/>
          <p:cNvSpPr>
            <a:spLocks noGrp="1"/>
          </p:cNvSpPr>
          <p:nvPr>
            <p:ph idx="1"/>
          </p:nvPr>
        </p:nvSpPr>
        <p:spPr>
          <a:xfrm>
            <a:off x="457200" y="1600200"/>
            <a:ext cx="8229600" cy="4571999"/>
          </a:xfrm>
        </p:spPr>
        <p:txBody>
          <a:bodyPr>
            <a:normAutofit/>
          </a:bodyPr>
          <a:lstStyle/>
          <a:p>
            <a:r>
              <a:rPr lang="en-US" b="1" dirty="0" smtClean="0"/>
              <a:t>Q3 2019: </a:t>
            </a:r>
            <a:r>
              <a:rPr lang="en-US" dirty="0" smtClean="0"/>
              <a:t>Exceeded Revenue and EBITDA</a:t>
            </a:r>
          </a:p>
          <a:p>
            <a:endParaRPr lang="en-US" dirty="0"/>
          </a:p>
          <a:p>
            <a:r>
              <a:rPr lang="en-US" b="1" dirty="0" smtClean="0"/>
              <a:t>Q4 </a:t>
            </a:r>
            <a:r>
              <a:rPr lang="en-US" b="1" dirty="0"/>
              <a:t>2019: </a:t>
            </a:r>
            <a:r>
              <a:rPr lang="en-US" dirty="0"/>
              <a:t>Tower volume improving, but </a:t>
            </a:r>
            <a:r>
              <a:rPr lang="en-US" dirty="0" smtClean="0"/>
              <a:t>margin and supply chain </a:t>
            </a:r>
            <a:r>
              <a:rPr lang="en-US" dirty="0"/>
              <a:t>pressures </a:t>
            </a:r>
            <a:r>
              <a:rPr lang="en-US" dirty="0" smtClean="0"/>
              <a:t>remain</a:t>
            </a:r>
          </a:p>
          <a:p>
            <a:pPr marL="0" indent="0">
              <a:buNone/>
            </a:pPr>
            <a:endParaRPr lang="en-US" dirty="0"/>
          </a:p>
          <a:p>
            <a:pPr marL="0" indent="0">
              <a:buNone/>
            </a:pPr>
            <a:r>
              <a:rPr lang="en-US" dirty="0"/>
              <a:t>	- Revenue </a:t>
            </a:r>
            <a:r>
              <a:rPr lang="en-US" dirty="0" smtClean="0"/>
              <a:t>&gt;$50M </a:t>
            </a:r>
            <a:r>
              <a:rPr lang="en-US" dirty="0"/>
              <a:t>and EBITDA </a:t>
            </a:r>
            <a:r>
              <a:rPr lang="en-US" dirty="0" smtClean="0"/>
              <a:t>~$1.5-2M</a:t>
            </a:r>
            <a:endParaRPr lang="en-US" dirty="0"/>
          </a:p>
          <a:p>
            <a:endParaRPr lang="en-US" dirty="0" smtClean="0"/>
          </a:p>
          <a:p>
            <a:pPr marL="0" indent="0">
              <a:buNone/>
            </a:pPr>
            <a:endParaRPr lang="en-US" dirty="0" smtClean="0"/>
          </a:p>
        </p:txBody>
      </p:sp>
      <p:sp>
        <p:nvSpPr>
          <p:cNvPr id="5" name="Slide Number Placeholder 4"/>
          <p:cNvSpPr>
            <a:spLocks noGrp="1"/>
          </p:cNvSpPr>
          <p:nvPr>
            <p:ph type="sldNum" sz="quarter" idx="12"/>
          </p:nvPr>
        </p:nvSpPr>
        <p:spPr/>
        <p:txBody>
          <a:bodyPr/>
          <a:lstStyle/>
          <a:p>
            <a:fld id="{B576A8C7-655B-4652-B474-684C481C37E9}" type="slidenum">
              <a:rPr lang="en-US" smtClean="0"/>
              <a:pPr/>
              <a:t>16</a:t>
            </a:fld>
            <a:endParaRPr lang="en-US" dirty="0"/>
          </a:p>
        </p:txBody>
      </p:sp>
    </p:spTree>
    <p:extLst>
      <p:ext uri="{BB962C8B-B14F-4D97-AF65-F5344CB8AC3E}">
        <p14:creationId xmlns:p14="http://schemas.microsoft.com/office/powerpoint/2010/main" val="314040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Appendix</a:t>
            </a:r>
            <a:endParaRPr lang="en-US" dirty="0">
              <a:solidFill>
                <a:schemeClr val="tx2"/>
              </a:solidFill>
            </a:endParaRPr>
          </a:p>
        </p:txBody>
      </p:sp>
      <p:sp>
        <p:nvSpPr>
          <p:cNvPr id="6" name="Slide Number Placeholder 5"/>
          <p:cNvSpPr>
            <a:spLocks noGrp="1"/>
          </p:cNvSpPr>
          <p:nvPr>
            <p:ph type="sldNum" sz="quarter" idx="12"/>
          </p:nvPr>
        </p:nvSpPr>
        <p:spPr>
          <a:xfrm>
            <a:off x="8534400" y="6392016"/>
            <a:ext cx="440989" cy="301320"/>
          </a:xfrm>
        </p:spPr>
        <p:txBody>
          <a:bodyPr/>
          <a:lstStyle/>
          <a:p>
            <a:fld id="{B576A8C7-655B-4652-B474-684C481C37E9}" type="slidenum">
              <a:rPr lang="en-US" smtClean="0"/>
              <a:t>17</a:t>
            </a:fld>
            <a:endParaRPr lang="en-US" dirty="0"/>
          </a:p>
        </p:txBody>
      </p:sp>
      <p:sp>
        <p:nvSpPr>
          <p:cNvPr id="5" name="Rectangle 4"/>
          <p:cNvSpPr>
            <a:spLocks noChangeArrowheads="1"/>
          </p:cNvSpPr>
          <p:nvPr/>
        </p:nvSpPr>
        <p:spPr bwMode="auto">
          <a:xfrm>
            <a:off x="152400" y="854075"/>
            <a:ext cx="10770846" cy="68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52400" y="2713037"/>
            <a:ext cx="107708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152400" y="3733799"/>
            <a:ext cx="107708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152400" y="4960937"/>
            <a:ext cx="107708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1676400" y="16764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676400" y="342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1676400" y="456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7"/>
          <p:cNvSpPr>
            <a:spLocks noChangeArrowheads="1"/>
          </p:cNvSpPr>
          <p:nvPr/>
        </p:nvSpPr>
        <p:spPr bwMode="auto">
          <a:xfrm>
            <a:off x="1676400" y="57912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85" y="1049506"/>
            <a:ext cx="7785723" cy="1857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77" y="2922552"/>
            <a:ext cx="7764537" cy="14931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77" y="4506305"/>
            <a:ext cx="7775131" cy="160314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5"/>
          <p:cNvSpPr>
            <a:spLocks noChangeArrowheads="1"/>
          </p:cNvSpPr>
          <p:nvPr/>
        </p:nvSpPr>
        <p:spPr bwMode="auto">
          <a:xfrm>
            <a:off x="0" y="1874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p:cNvSpPr>
            <a:spLocks noChangeArrowheads="1"/>
          </p:cNvSpPr>
          <p:nvPr/>
        </p:nvSpPr>
        <p:spPr bwMode="auto">
          <a:xfrm>
            <a:off x="0" y="301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7"/>
          <p:cNvSpPr>
            <a:spLocks noChangeArrowheads="1"/>
          </p:cNvSpPr>
          <p:nvPr/>
        </p:nvSpPr>
        <p:spPr bwMode="auto">
          <a:xfrm>
            <a:off x="0" y="424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93253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Appendix</a:t>
            </a:r>
            <a:endParaRPr lang="en-US" dirty="0">
              <a:solidFill>
                <a:schemeClr val="tx2"/>
              </a:solidFill>
            </a:endParaRPr>
          </a:p>
        </p:txBody>
      </p:sp>
      <p:sp>
        <p:nvSpPr>
          <p:cNvPr id="6" name="Slide Number Placeholder 5"/>
          <p:cNvSpPr>
            <a:spLocks noGrp="1"/>
          </p:cNvSpPr>
          <p:nvPr>
            <p:ph type="sldNum" sz="quarter" idx="12"/>
          </p:nvPr>
        </p:nvSpPr>
        <p:spPr>
          <a:xfrm>
            <a:off x="8534400" y="6392016"/>
            <a:ext cx="440989" cy="301320"/>
          </a:xfrm>
        </p:spPr>
        <p:txBody>
          <a:bodyPr/>
          <a:lstStyle/>
          <a:p>
            <a:fld id="{B576A8C7-655B-4652-B474-684C481C37E9}" type="slidenum">
              <a:rPr lang="en-US" smtClean="0"/>
              <a:t>18</a:t>
            </a:fld>
            <a:endParaRPr lang="en-US" dirty="0"/>
          </a:p>
        </p:txBody>
      </p:sp>
      <p:sp>
        <p:nvSpPr>
          <p:cNvPr id="5" name="Rectangle 4"/>
          <p:cNvSpPr>
            <a:spLocks noChangeArrowheads="1"/>
          </p:cNvSpPr>
          <p:nvPr/>
        </p:nvSpPr>
        <p:spPr bwMode="auto">
          <a:xfrm>
            <a:off x="152400" y="854075"/>
            <a:ext cx="10770846" cy="68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52400" y="2713037"/>
            <a:ext cx="107708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152400" y="3733799"/>
            <a:ext cx="107708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152400" y="4960937"/>
            <a:ext cx="107708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1676400" y="16764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1676400" y="342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1676400" y="456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7"/>
          <p:cNvSpPr>
            <a:spLocks noChangeArrowheads="1"/>
          </p:cNvSpPr>
          <p:nvPr/>
        </p:nvSpPr>
        <p:spPr bwMode="auto">
          <a:xfrm>
            <a:off x="1676400" y="57912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1684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p:cNvSpPr>
            <a:spLocks noChangeArrowheads="1"/>
          </p:cNvSpPr>
          <p:nvPr/>
        </p:nvSpPr>
        <p:spPr bwMode="auto">
          <a:xfrm>
            <a:off x="0" y="3025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7"/>
          <p:cNvSpPr>
            <a:spLocks noChangeArrowheads="1"/>
          </p:cNvSpPr>
          <p:nvPr/>
        </p:nvSpPr>
        <p:spPr bwMode="auto">
          <a:xfrm>
            <a:off x="0" y="4222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81576"/>
            <a:ext cx="7239000" cy="1975776"/>
          </a:xfrm>
          <a:prstGeom prst="rect">
            <a:avLst/>
          </a:prstGeom>
          <a:noFill/>
          <a:ln>
            <a:noFill/>
          </a:ln>
        </p:spPr>
      </p:pic>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88168"/>
            <a:ext cx="7239000" cy="1825291"/>
          </a:xfrm>
          <a:prstGeom prst="rect">
            <a:avLst/>
          </a:prstGeom>
          <a:noFill/>
          <a:ln>
            <a:noFill/>
          </a:ln>
        </p:spPr>
      </p:pic>
    </p:spTree>
    <p:extLst>
      <p:ext uri="{BB962C8B-B14F-4D97-AF65-F5344CB8AC3E}">
        <p14:creationId xmlns:p14="http://schemas.microsoft.com/office/powerpoint/2010/main" val="3821954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76A8C7-655B-4652-B474-684C481C37E9}" type="slidenum">
              <a:rPr lang="en-US" smtClean="0"/>
              <a:pPr/>
              <a:t>19</a:t>
            </a:fld>
            <a:endParaRPr lang="en-US" dirty="0"/>
          </a:p>
        </p:txBody>
      </p:sp>
    </p:spTree>
    <p:extLst>
      <p:ext uri="{BB962C8B-B14F-4D97-AF65-F5344CB8AC3E}">
        <p14:creationId xmlns:p14="http://schemas.microsoft.com/office/powerpoint/2010/main" val="4013942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715962"/>
          </a:xfrm>
        </p:spPr>
        <p:txBody>
          <a:bodyPr>
            <a:noAutofit/>
          </a:bodyPr>
          <a:lstStyle/>
          <a:p>
            <a:pPr algn="l"/>
            <a:r>
              <a:rPr lang="en-US" sz="2400" b="1" dirty="0" smtClean="0">
                <a:solidFill>
                  <a:schemeClr val="tx2"/>
                </a:solidFill>
              </a:rPr>
              <a:t>Industry Data and Forward-Looking Statements Disclaimer</a:t>
            </a:r>
            <a:endParaRPr lang="en-US" sz="2400" b="1" dirty="0">
              <a:solidFill>
                <a:schemeClr val="tx2"/>
              </a:solidFill>
            </a:endParaRPr>
          </a:p>
        </p:txBody>
      </p:sp>
      <p:sp>
        <p:nvSpPr>
          <p:cNvPr id="3" name="Content Placeholder 2"/>
          <p:cNvSpPr>
            <a:spLocks noGrp="1"/>
          </p:cNvSpPr>
          <p:nvPr>
            <p:ph idx="1"/>
          </p:nvPr>
        </p:nvSpPr>
        <p:spPr>
          <a:xfrm>
            <a:off x="-12595" y="1048761"/>
            <a:ext cx="8991600" cy="5353928"/>
          </a:xfrm>
        </p:spPr>
        <p:txBody>
          <a:bodyPr>
            <a:noAutofit/>
          </a:bodyPr>
          <a:lstStyle/>
          <a:p>
            <a:pPr marL="89297" indent="-89297"/>
            <a:r>
              <a:rPr lang="en-AU" sz="1050" dirty="0" err="1"/>
              <a:t>Broadwind</a:t>
            </a:r>
            <a:r>
              <a:rPr lang="en-AU" sz="1050" dirty="0"/>
              <a:t> obtained the industry and market data used throughout this presentation from our own research, internal surveys and studies conducted by third parties, independent industry associations or general publications and other publicly available information. Independent industry publications and surveys generally state that they have obtained information from sources believed to be reliable, but do not guarantee the accuracy or completeness of such information. Forecasts are particularly likely to be inaccurate, especially over long periods of time. We are not aware of any misstatements in the industry data we have presented herein, but estimates involve risks and uncertainties and are subject to change based on various factors beyond our control.</a:t>
            </a:r>
            <a:endParaRPr lang="en-US" sz="1050" dirty="0"/>
          </a:p>
          <a:p>
            <a:pPr marL="84535" indent="-84535"/>
            <a:r>
              <a:rPr lang="en-US" sz="1050" dirty="0"/>
              <a:t>Our forward-looking statements may include or relate to our beliefs, expectations, plans and/or assumptions  with respect to the following: (</a:t>
            </a:r>
            <a:r>
              <a:rPr lang="en-US" sz="1050" dirty="0" err="1"/>
              <a:t>i</a:t>
            </a:r>
            <a:r>
              <a:rPr lang="en-US" sz="1050" dirty="0"/>
              <a:t>) state, local and federal regulatory frameworks affecting the industries in which we compete, including the wind energy industry, and the related extension, continuation or renewal of federal tax incentives and grants and state renewable portfolio standards as well as new or continuing tariffs on steel or other products imported into the United States; (ii) our customer relationships and our substantial dependency on a few significant customers and our efforts to diversify our customer base and sector focus and leverage relationships across business units; (iii) our ability to continue to grow our business organically and through acquisitions; (iv) the production, sales, collections, customer deposits and revenues generated by new customer orders and our ability to realize the resulting cash flows; (v) the sufficiency of our liquidity and alternate sources of funding, if necessary; (vi) our ability to realize revenue from customer orders and backlog; (vii) our ability to operate our business efficiently, comply with our debt obligations, manage capital expenditures and costs effectively, and generate cash flow; (viii) the economy and the potential impact it may have on our business, including our customers; (ix) the state of the wind energy market and other energy and industrial markets generally and the impact of competition and economic volatility in those markets; (x) the effects of market disruptions and regular market volatility, including fluctuations in the price of oil, gas and other commodities; [(xi) competition from new or existing industry participants including, in particular, increased competition from foreign tower manufacturers with access to lower cost steel]; (xii) the effects of the change of administrations in the U.S. federal government; (xiii) our ability to successfully integrate and operate companies and to identify, negotiate and execute future acquisitions; (xiv) the potential loss of tax benefits if we experience an “ownership change” under Section 382 of the IRC;  (xv) the limited trading market for our securities and the volatility of market price for our securities; and (xvi) the impact of future sales of our common stock or securities convertible into our common stock on our stock price. These statements are based on information currently available to us and are subject to various risks, uncertainties and other factors. We are under no duty to update any of these statements. You should not consider any list of such factors to be an exhaustive statement of all of the risks, uncertainties or other factors that could cause our current beliefs, expectations, plans and/or assumptions to change.</a:t>
            </a:r>
          </a:p>
          <a:p>
            <a:pPr marL="89297" indent="-89297"/>
            <a:r>
              <a:rPr lang="en-AU" sz="1050" dirty="0"/>
              <a:t>This presentation contains non-GAAP financial information. We</a:t>
            </a:r>
            <a:r>
              <a:rPr lang="en-US" sz="1050" dirty="0"/>
              <a:t> believe that certain non-GAAP financial measures may provide users of this financial information with meaningful comparisons between current results and results in prior operating periods. We believe that these non-GAAP financial measures can provide additional meaningful reflection of underlying trends of the business because they provide a comparison of historical information that excludes certain infrequently occurring or non-operational items that impact the overall comparability. Non-GAAP financial measures should be viewed in addition to, and not as an alternative to, our reported results prepared in accordance with GAAP. </a:t>
            </a:r>
            <a:r>
              <a:rPr lang="en-AU" sz="1050" dirty="0"/>
              <a:t>Please see our earnings release dated October 29, 2019 for a reconciliation of certain non-GAAP measures presented in this presentation. </a:t>
            </a:r>
            <a:endParaRPr lang="en-US" sz="1050" dirty="0">
              <a:solidFill>
                <a:schemeClr val="bg1">
                  <a:lumMod val="50000"/>
                </a:schemeClr>
              </a:solidFill>
            </a:endParaRPr>
          </a:p>
          <a:p>
            <a:endParaRPr lang="en-US" sz="100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576A8C7-655B-4652-B474-684C481C37E9}" type="slidenum">
              <a:rPr lang="en-US" smtClean="0"/>
              <a:pPr/>
              <a:t>2</a:t>
            </a:fld>
            <a:endParaRPr lang="en-US" dirty="0"/>
          </a:p>
        </p:txBody>
      </p:sp>
    </p:spTree>
    <p:extLst>
      <p:ext uri="{BB962C8B-B14F-4D97-AF65-F5344CB8AC3E}">
        <p14:creationId xmlns:p14="http://schemas.microsoft.com/office/powerpoint/2010/main" val="4239017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2019 Highlights</a:t>
            </a:r>
            <a:endParaRPr lang="en-US" dirty="0"/>
          </a:p>
        </p:txBody>
      </p:sp>
      <p:sp>
        <p:nvSpPr>
          <p:cNvPr id="3" name="Content Placeholder 2"/>
          <p:cNvSpPr>
            <a:spLocks noGrp="1"/>
          </p:cNvSpPr>
          <p:nvPr>
            <p:ph idx="1"/>
          </p:nvPr>
        </p:nvSpPr>
        <p:spPr>
          <a:xfrm>
            <a:off x="228600" y="1295400"/>
            <a:ext cx="8458200" cy="4343399"/>
          </a:xfrm>
        </p:spPr>
        <p:txBody>
          <a:bodyPr>
            <a:normAutofit lnSpcReduction="10000"/>
          </a:bodyPr>
          <a:lstStyle/>
          <a:p>
            <a:pPr lvl="0"/>
            <a:r>
              <a:rPr lang="en-US" sz="2000" dirty="0"/>
              <a:t>Q3 orders total $</a:t>
            </a:r>
            <a:r>
              <a:rPr lang="en-US" sz="2000" dirty="0" smtClean="0"/>
              <a:t>77M - strong </a:t>
            </a:r>
            <a:r>
              <a:rPr lang="en-US" sz="2000" dirty="0"/>
              <a:t>tower demand and record quarterly orders for other heavy fabrications </a:t>
            </a:r>
            <a:endParaRPr lang="en-US" sz="2000" dirty="0" smtClean="0"/>
          </a:p>
          <a:p>
            <a:pPr marL="0" lvl="0" indent="0">
              <a:buNone/>
            </a:pPr>
            <a:endParaRPr lang="en-US" sz="2000" dirty="0"/>
          </a:p>
          <a:p>
            <a:pPr lvl="0"/>
            <a:r>
              <a:rPr lang="en-US" sz="2000" dirty="0"/>
              <a:t>Backlog rises to $175 million at September </a:t>
            </a:r>
            <a:r>
              <a:rPr lang="en-US" sz="2000" dirty="0" smtClean="0"/>
              <a:t>30</a:t>
            </a:r>
            <a:r>
              <a:rPr lang="en-US" sz="2000" baseline="30000" dirty="0" smtClean="0"/>
              <a:t>th</a:t>
            </a:r>
          </a:p>
          <a:p>
            <a:pPr marL="0" lvl="0" indent="0">
              <a:buNone/>
            </a:pPr>
            <a:endParaRPr lang="en-US" sz="2000" dirty="0"/>
          </a:p>
          <a:p>
            <a:pPr lvl="0"/>
            <a:r>
              <a:rPr lang="en-US" sz="2000" dirty="0"/>
              <a:t>Q3 2019 revenue of $46.1 million up 47% from prior </a:t>
            </a:r>
            <a:r>
              <a:rPr lang="en-US" sz="2000" dirty="0" smtClean="0"/>
              <a:t>year</a:t>
            </a:r>
          </a:p>
          <a:p>
            <a:pPr marL="0" lvl="0" indent="0">
              <a:buNone/>
            </a:pPr>
            <a:endParaRPr lang="en-US" sz="2000" dirty="0"/>
          </a:p>
          <a:p>
            <a:pPr lvl="0"/>
            <a:r>
              <a:rPr lang="en-US" sz="2000" dirty="0"/>
              <a:t>Q3 2019 net loss per share of </a:t>
            </a:r>
            <a:r>
              <a:rPr lang="en-US" sz="2000" dirty="0" smtClean="0"/>
              <a:t>$.</a:t>
            </a:r>
            <a:r>
              <a:rPr lang="en-US" sz="2000" dirty="0"/>
              <a:t>06, all operating segments </a:t>
            </a:r>
            <a:r>
              <a:rPr lang="en-US" sz="2000" dirty="0" smtClean="0"/>
              <a:t>profitable</a:t>
            </a:r>
          </a:p>
          <a:p>
            <a:pPr lvl="0"/>
            <a:endParaRPr lang="en-US" sz="2000" dirty="0"/>
          </a:p>
          <a:p>
            <a:pPr lvl="0"/>
            <a:r>
              <a:rPr lang="en-US" sz="2000" dirty="0"/>
              <a:t>$1.9M Non-GAAP Adjusted EBITDA </a:t>
            </a:r>
            <a:endParaRPr lang="en-US" sz="2000" dirty="0" smtClean="0"/>
          </a:p>
          <a:p>
            <a:pPr marL="0" lvl="0" indent="0">
              <a:buNone/>
            </a:pPr>
            <a:endParaRPr lang="en-US" sz="2000" dirty="0"/>
          </a:p>
          <a:p>
            <a:pPr lvl="0"/>
            <a:r>
              <a:rPr lang="en-US" sz="2000" dirty="0"/>
              <a:t>Net Debt declines to $11.5M, liquidity improves to $</a:t>
            </a:r>
            <a:r>
              <a:rPr lang="en-US" sz="2000" dirty="0" smtClean="0"/>
              <a:t>19.2M</a:t>
            </a:r>
            <a:endParaRPr lang="en-US" sz="2000" dirty="0"/>
          </a:p>
        </p:txBody>
      </p:sp>
      <p:sp>
        <p:nvSpPr>
          <p:cNvPr id="5" name="Slide Number Placeholder 4"/>
          <p:cNvSpPr>
            <a:spLocks noGrp="1"/>
          </p:cNvSpPr>
          <p:nvPr>
            <p:ph type="sldNum" sz="quarter" idx="12"/>
          </p:nvPr>
        </p:nvSpPr>
        <p:spPr/>
        <p:txBody>
          <a:bodyPr/>
          <a:lstStyle/>
          <a:p>
            <a:fld id="{B576A8C7-655B-4652-B474-684C481C37E9}" type="slidenum">
              <a:rPr lang="en-US" smtClean="0"/>
              <a:pPr/>
              <a:t>3</a:t>
            </a:fld>
            <a:endParaRPr lang="en-US" dirty="0"/>
          </a:p>
        </p:txBody>
      </p:sp>
    </p:spTree>
    <p:extLst>
      <p:ext uri="{BB962C8B-B14F-4D97-AF65-F5344CB8AC3E}">
        <p14:creationId xmlns:p14="http://schemas.microsoft.com/office/powerpoint/2010/main" val="1304323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19" y="307300"/>
            <a:ext cx="8229600" cy="792162"/>
          </a:xfrm>
        </p:spPr>
        <p:txBody>
          <a:bodyPr>
            <a:normAutofit/>
          </a:bodyPr>
          <a:lstStyle/>
          <a:p>
            <a:r>
              <a:rPr lang="en-US" sz="2400" dirty="0" smtClean="0">
                <a:solidFill>
                  <a:schemeClr val="tx2"/>
                </a:solidFill>
              </a:rPr>
              <a:t>Orders and Backlog ($ Millions)</a:t>
            </a:r>
            <a:endParaRPr lang="en-US" sz="2400" dirty="0">
              <a:solidFill>
                <a:schemeClr val="tx2"/>
              </a:solidFill>
            </a:endParaRPr>
          </a:p>
        </p:txBody>
      </p:sp>
      <p:sp>
        <p:nvSpPr>
          <p:cNvPr id="7" name="TextBox 6"/>
          <p:cNvSpPr txBox="1"/>
          <p:nvPr/>
        </p:nvSpPr>
        <p:spPr>
          <a:xfrm>
            <a:off x="1143000" y="1161017"/>
            <a:ext cx="3048000" cy="338554"/>
          </a:xfrm>
          <a:prstGeom prst="rect">
            <a:avLst/>
          </a:prstGeom>
          <a:noFill/>
        </p:spPr>
        <p:txBody>
          <a:bodyPr wrap="square" rtlCol="0">
            <a:spAutoFit/>
          </a:bodyPr>
          <a:lstStyle/>
          <a:p>
            <a:pPr algn="ctr"/>
            <a:r>
              <a:rPr lang="en-US" sz="1600" b="1" dirty="0" smtClean="0">
                <a:solidFill>
                  <a:schemeClr val="tx2"/>
                </a:solidFill>
                <a:latin typeface="Arial" panose="020B0604020202020204" pitchFamily="34" charset="0"/>
                <a:cs typeface="Arial" panose="020B0604020202020204" pitchFamily="34" charset="0"/>
              </a:rPr>
              <a:t>Orders</a:t>
            </a:r>
            <a:endParaRPr lang="en-US" sz="1600" b="1" dirty="0">
              <a:solidFill>
                <a:schemeClr val="tx2"/>
              </a:solidFill>
              <a:latin typeface="Arial" panose="020B0604020202020204" pitchFamily="34" charset="0"/>
              <a:cs typeface="Arial" panose="020B0604020202020204" pitchFamily="34" charset="0"/>
            </a:endParaRPr>
          </a:p>
        </p:txBody>
      </p:sp>
      <p:sp>
        <p:nvSpPr>
          <p:cNvPr id="10" name="TextBox 9"/>
          <p:cNvSpPr txBox="1"/>
          <p:nvPr/>
        </p:nvSpPr>
        <p:spPr>
          <a:xfrm>
            <a:off x="152400" y="4102121"/>
            <a:ext cx="5023808" cy="2177519"/>
          </a:xfrm>
          <a:prstGeom prst="rect">
            <a:avLst/>
          </a:prstGeom>
          <a:noFill/>
        </p:spPr>
        <p:txBody>
          <a:bodyPr wrap="square" rtlCol="0">
            <a:spAutoFit/>
          </a:bodyPr>
          <a:lstStyle/>
          <a:p>
            <a:pPr marL="119063" lvl="1" indent="-119063">
              <a:spcBef>
                <a:spcPts val="300"/>
              </a:spcBef>
              <a:buFont typeface="Wingdings" pitchFamily="2" charset="2"/>
              <a:buChar char="§"/>
            </a:pPr>
            <a:r>
              <a:rPr lang="en-US" sz="1600" dirty="0" smtClean="0">
                <a:solidFill>
                  <a:schemeClr val="tx2"/>
                </a:solidFill>
                <a:latin typeface="Arial" panose="020B0604020202020204" pitchFamily="34" charset="0"/>
                <a:cs typeface="Arial" panose="020B0604020202020204" pitchFamily="34" charset="0"/>
              </a:rPr>
              <a:t>Tower orders up sharply in Q3, customer diversification progress on track</a:t>
            </a:r>
          </a:p>
          <a:p>
            <a:pPr marL="119063" lvl="1" indent="-119063">
              <a:spcBef>
                <a:spcPts val="300"/>
              </a:spcBef>
              <a:buFont typeface="Wingdings" pitchFamily="2" charset="2"/>
              <a:buChar char="§"/>
            </a:pPr>
            <a:r>
              <a:rPr lang="en-US" sz="1600" dirty="0" smtClean="0">
                <a:solidFill>
                  <a:schemeClr val="tx2"/>
                </a:solidFill>
                <a:latin typeface="Arial" panose="020B0604020202020204" pitchFamily="34" charset="0"/>
                <a:cs typeface="Arial" panose="020B0604020202020204" pitchFamily="34" charset="0"/>
              </a:rPr>
              <a:t>Increased strategic focus on heavy fabrications </a:t>
            </a:r>
            <a:r>
              <a:rPr lang="en-US" sz="1600" dirty="0">
                <a:solidFill>
                  <a:schemeClr val="tx2"/>
                </a:solidFill>
                <a:latin typeface="Arial" panose="020B0604020202020204" pitchFamily="34" charset="0"/>
                <a:cs typeface="Arial" panose="020B0604020202020204" pitchFamily="34" charset="0"/>
              </a:rPr>
              <a:t>for </a:t>
            </a:r>
            <a:r>
              <a:rPr lang="en-US" sz="1600" dirty="0" smtClean="0">
                <a:solidFill>
                  <a:schemeClr val="tx2"/>
                </a:solidFill>
                <a:latin typeface="Arial" panose="020B0604020202020204" pitchFamily="34" charset="0"/>
                <a:cs typeface="Arial" panose="020B0604020202020204" pitchFamily="34" charset="0"/>
              </a:rPr>
              <a:t>mining, construction, other </a:t>
            </a:r>
            <a:endParaRPr lang="en-US" sz="1600" dirty="0">
              <a:solidFill>
                <a:schemeClr val="tx2"/>
              </a:solidFill>
              <a:latin typeface="Arial" panose="020B0604020202020204" pitchFamily="34" charset="0"/>
              <a:cs typeface="Arial" panose="020B0604020202020204" pitchFamily="34" charset="0"/>
            </a:endParaRPr>
          </a:p>
          <a:p>
            <a:pPr marL="119063" indent="-119063">
              <a:spcBef>
                <a:spcPts val="300"/>
              </a:spcBef>
              <a:buFont typeface="Wingdings" pitchFamily="2" charset="2"/>
              <a:buChar char="§"/>
            </a:pPr>
            <a:r>
              <a:rPr lang="en-US" sz="1600" dirty="0" smtClean="0">
                <a:solidFill>
                  <a:schemeClr val="tx2"/>
                </a:solidFill>
                <a:latin typeface="Arial" panose="020B0604020202020204" pitchFamily="34" charset="0"/>
                <a:cs typeface="Arial" panose="020B0604020202020204" pitchFamily="34" charset="0"/>
              </a:rPr>
              <a:t>Gearing orders down YoY due to 2018 spike from O&amp;G customers, lead times shrinking</a:t>
            </a:r>
          </a:p>
          <a:p>
            <a:pPr marL="119063" indent="-119063">
              <a:spcBef>
                <a:spcPts val="300"/>
              </a:spcBef>
              <a:buFont typeface="Wingdings" pitchFamily="2" charset="2"/>
              <a:buChar char="§"/>
            </a:pPr>
            <a:r>
              <a:rPr lang="en-US" sz="1600" dirty="0" smtClean="0">
                <a:solidFill>
                  <a:schemeClr val="tx2"/>
                </a:solidFill>
                <a:latin typeface="Arial" panose="020B0604020202020204" pitchFamily="34" charset="0"/>
                <a:cs typeface="Arial" panose="020B0604020202020204" pitchFamily="34" charset="0"/>
              </a:rPr>
              <a:t>Process Systems: New Gas Turbine content orders strengthened</a:t>
            </a:r>
          </a:p>
        </p:txBody>
      </p:sp>
      <p:sp>
        <p:nvSpPr>
          <p:cNvPr id="11" name="TextBox 10"/>
          <p:cNvSpPr txBox="1"/>
          <p:nvPr/>
        </p:nvSpPr>
        <p:spPr>
          <a:xfrm>
            <a:off x="5082170" y="1099462"/>
            <a:ext cx="3864747"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 </a:t>
            </a:r>
            <a:r>
              <a:rPr lang="en-US" sz="1600" b="1" dirty="0" smtClean="0">
                <a:solidFill>
                  <a:schemeClr val="tx2"/>
                </a:solidFill>
                <a:latin typeface="Arial" panose="020B0604020202020204" pitchFamily="34" charset="0"/>
                <a:cs typeface="Arial" panose="020B0604020202020204" pitchFamily="34" charset="0"/>
              </a:rPr>
              <a:t>Backlog $175M</a:t>
            </a:r>
            <a:endParaRPr lang="en-US" sz="1600" b="1" dirty="0">
              <a:solidFill>
                <a:schemeClr val="tx2"/>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18278138"/>
              </p:ext>
            </p:extLst>
          </p:nvPr>
        </p:nvGraphicFramePr>
        <p:xfrm>
          <a:off x="55999" y="1493033"/>
          <a:ext cx="5120209" cy="2514600"/>
        </p:xfrm>
        <a:graphic>
          <a:graphicData uri="http://schemas.openxmlformats.org/drawingml/2006/table">
            <a:tbl>
              <a:tblPr firstRow="1" bandRow="1">
                <a:tableStyleId>{6E25E649-3F16-4E02-A733-19D2CDBF48F0}</a:tableStyleId>
              </a:tblPr>
              <a:tblGrid>
                <a:gridCol w="1207346">
                  <a:extLst>
                    <a:ext uri="{9D8B030D-6E8A-4147-A177-3AD203B41FA5}">
                      <a16:colId xmlns:a16="http://schemas.microsoft.com/office/drawing/2014/main" val="4256257638"/>
                    </a:ext>
                  </a:extLst>
                </a:gridCol>
                <a:gridCol w="768860">
                  <a:extLst>
                    <a:ext uri="{9D8B030D-6E8A-4147-A177-3AD203B41FA5}">
                      <a16:colId xmlns:a16="http://schemas.microsoft.com/office/drawing/2014/main" val="3927055104"/>
                    </a:ext>
                  </a:extLst>
                </a:gridCol>
                <a:gridCol w="685800">
                  <a:extLst>
                    <a:ext uri="{9D8B030D-6E8A-4147-A177-3AD203B41FA5}">
                      <a16:colId xmlns:a16="http://schemas.microsoft.com/office/drawing/2014/main" val="1425901382"/>
                    </a:ext>
                  </a:extLst>
                </a:gridCol>
                <a:gridCol w="762000">
                  <a:extLst>
                    <a:ext uri="{9D8B030D-6E8A-4147-A177-3AD203B41FA5}">
                      <a16:colId xmlns:a16="http://schemas.microsoft.com/office/drawing/2014/main" val="3737484748"/>
                    </a:ext>
                  </a:extLst>
                </a:gridCol>
                <a:gridCol w="774643">
                  <a:extLst>
                    <a:ext uri="{9D8B030D-6E8A-4147-A177-3AD203B41FA5}">
                      <a16:colId xmlns:a16="http://schemas.microsoft.com/office/drawing/2014/main" val="1363435753"/>
                    </a:ext>
                  </a:extLst>
                </a:gridCol>
                <a:gridCol w="921560">
                  <a:extLst>
                    <a:ext uri="{9D8B030D-6E8A-4147-A177-3AD203B41FA5}">
                      <a16:colId xmlns:a16="http://schemas.microsoft.com/office/drawing/2014/main" val="2775338317"/>
                    </a:ext>
                  </a:extLst>
                </a:gridCol>
              </a:tblGrid>
              <a:tr h="568622">
                <a:tc>
                  <a:txBody>
                    <a:bodyPr/>
                    <a:lstStyle/>
                    <a:p>
                      <a:endParaRPr lang="en-US" sz="2000" dirty="0"/>
                    </a:p>
                  </a:txBody>
                  <a:tcPr/>
                </a:tc>
                <a:tc>
                  <a:txBody>
                    <a:bodyPr/>
                    <a:lstStyle/>
                    <a:p>
                      <a:pPr algn="ctr"/>
                      <a:r>
                        <a:rPr lang="en-US" sz="1200" dirty="0" smtClean="0"/>
                        <a:t>Q3 18</a:t>
                      </a:r>
                      <a:endParaRPr lang="en-US" sz="1200" dirty="0"/>
                    </a:p>
                  </a:txBody>
                  <a:tcPr/>
                </a:tc>
                <a:tc>
                  <a:txBody>
                    <a:bodyPr/>
                    <a:lstStyle/>
                    <a:p>
                      <a:pPr algn="ctr"/>
                      <a:r>
                        <a:rPr lang="en-US" sz="1200" dirty="0" smtClean="0"/>
                        <a:t>Q3 19</a:t>
                      </a:r>
                      <a:endParaRPr lang="en-US" sz="1200" dirty="0"/>
                    </a:p>
                  </a:txBody>
                  <a:tcPr/>
                </a:tc>
                <a:tc>
                  <a:txBody>
                    <a:bodyPr/>
                    <a:lstStyle/>
                    <a:p>
                      <a:pPr algn="ctr"/>
                      <a:r>
                        <a:rPr lang="en-US" sz="1200" dirty="0" smtClean="0"/>
                        <a:t>YTD 18</a:t>
                      </a:r>
                      <a:endParaRPr lang="en-US" sz="1200" dirty="0"/>
                    </a:p>
                  </a:txBody>
                  <a:tcPr/>
                </a:tc>
                <a:tc>
                  <a:txBody>
                    <a:bodyPr/>
                    <a:lstStyle/>
                    <a:p>
                      <a:pPr algn="ctr"/>
                      <a:r>
                        <a:rPr lang="en-US" sz="1200" dirty="0" smtClean="0"/>
                        <a:t>YTD 19</a:t>
                      </a:r>
                      <a:endParaRPr lang="en-US" sz="1200" dirty="0"/>
                    </a:p>
                  </a:txBody>
                  <a:tcPr/>
                </a:tc>
                <a:tc>
                  <a:txBody>
                    <a:bodyPr/>
                    <a:lstStyle/>
                    <a:p>
                      <a:pPr algn="ctr"/>
                      <a:r>
                        <a:rPr lang="en-US" sz="1200" dirty="0" smtClean="0"/>
                        <a:t>YTD 19 </a:t>
                      </a:r>
                      <a:r>
                        <a:rPr lang="en-US" sz="1200" dirty="0" err="1" smtClean="0"/>
                        <a:t>Book:Bill</a:t>
                      </a:r>
                      <a:endParaRPr lang="en-US" sz="1200" dirty="0"/>
                    </a:p>
                  </a:txBody>
                  <a:tcPr/>
                </a:tc>
                <a:extLst>
                  <a:ext uri="{0D108BD9-81ED-4DB2-BD59-A6C34878D82A}">
                    <a16:rowId xmlns:a16="http://schemas.microsoft.com/office/drawing/2014/main" val="3483664954"/>
                  </a:ext>
                </a:extLst>
              </a:tr>
              <a:tr h="686928">
                <a:tc>
                  <a:txBody>
                    <a:bodyPr/>
                    <a:lstStyle/>
                    <a:p>
                      <a:r>
                        <a:rPr lang="en-US" sz="1200" dirty="0" smtClean="0"/>
                        <a:t>Towers</a:t>
                      </a:r>
                      <a:r>
                        <a:rPr lang="en-US" sz="1200" baseline="0" dirty="0" smtClean="0"/>
                        <a:t> &amp; Heavy Fabrications</a:t>
                      </a:r>
                      <a:endParaRPr lang="en-US" sz="1200" dirty="0"/>
                    </a:p>
                  </a:txBody>
                  <a:tcPr>
                    <a:solidFill>
                      <a:schemeClr val="bg1"/>
                    </a:solidFill>
                  </a:tcPr>
                </a:tc>
                <a:tc>
                  <a:txBody>
                    <a:bodyPr/>
                    <a:lstStyle/>
                    <a:p>
                      <a:pPr algn="ctr"/>
                      <a:r>
                        <a:rPr lang="en-US" sz="1200" b="0" dirty="0" smtClean="0">
                          <a:latin typeface="Arial" panose="020B0604020202020204" pitchFamily="34" charset="0"/>
                          <a:cs typeface="Arial" panose="020B0604020202020204" pitchFamily="34" charset="0"/>
                        </a:rPr>
                        <a:t>4.6</a:t>
                      </a:r>
                      <a:endParaRPr lang="en-US" sz="1200" b="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solidFill>
                      <a:schemeClr val="bg1"/>
                    </a:solidFill>
                  </a:tcPr>
                </a:tc>
                <a:tc>
                  <a:txBody>
                    <a:bodyPr/>
                    <a:lstStyle/>
                    <a:p>
                      <a:pPr algn="ctr"/>
                      <a:r>
                        <a:rPr lang="en-US" sz="1200" b="1" dirty="0" smtClean="0">
                          <a:latin typeface="Arial" panose="020B0604020202020204" pitchFamily="34" charset="0"/>
                          <a:cs typeface="Arial" panose="020B0604020202020204" pitchFamily="34" charset="0"/>
                        </a:rPr>
                        <a:t>65.6</a:t>
                      </a:r>
                      <a:endParaRPr lang="en-US" sz="12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lang="en-US" sz="1200" b="0" i="0" dirty="0" smtClean="0"/>
                        <a:t>24.3</a:t>
                      </a:r>
                    </a:p>
                  </a:txBody>
                  <a:tcPr>
                    <a:lnL w="12700" cap="flat" cmpd="sng" algn="ctr">
                      <a:solidFill>
                        <a:schemeClr val="tx1"/>
                      </a:solidFill>
                      <a:prstDash val="sysDot"/>
                      <a:round/>
                      <a:headEnd type="none" w="med" len="med"/>
                      <a:tailEnd type="none" w="med" len="med"/>
                    </a:lnL>
                    <a:lnR>
                      <a:noFill/>
                    </a:lnR>
                    <a:solidFill>
                      <a:schemeClr val="bg1"/>
                    </a:solidFill>
                  </a:tcPr>
                </a:tc>
                <a:tc>
                  <a:txBody>
                    <a:bodyPr/>
                    <a:lstStyle/>
                    <a:p>
                      <a:pPr algn="ctr"/>
                      <a:r>
                        <a:rPr lang="en-US" sz="1200" b="1" i="0" dirty="0" smtClean="0"/>
                        <a:t>174.4</a:t>
                      </a:r>
                    </a:p>
                  </a:txBody>
                  <a:tcPr>
                    <a:lnL w="12700" cap="flat" cmpd="sng" algn="ctr">
                      <a:noFill/>
                      <a:prstDash val="solid"/>
                      <a:round/>
                      <a:headEnd type="none" w="med" len="med"/>
                      <a:tailEnd type="none" w="med" len="med"/>
                    </a:lnL>
                    <a:lnR>
                      <a:noFill/>
                    </a:lnR>
                    <a:solidFill>
                      <a:schemeClr val="bg1"/>
                    </a:solidFill>
                  </a:tcPr>
                </a:tc>
                <a:tc>
                  <a:txBody>
                    <a:bodyPr/>
                    <a:lstStyle/>
                    <a:p>
                      <a:pPr algn="ctr"/>
                      <a:r>
                        <a:rPr lang="en-US" sz="1200" b="1" i="1" dirty="0" smtClean="0"/>
                        <a:t>1.9</a:t>
                      </a:r>
                    </a:p>
                  </a:txBody>
                  <a:tcPr>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2075788338"/>
                  </a:ext>
                </a:extLst>
              </a:tr>
              <a:tr h="384193">
                <a:tc>
                  <a:txBody>
                    <a:bodyPr/>
                    <a:lstStyle/>
                    <a:p>
                      <a:r>
                        <a:rPr lang="en-US" sz="1200" dirty="0" smtClean="0"/>
                        <a:t>Gearing</a:t>
                      </a:r>
                      <a:endParaRPr lang="en-US" sz="1200" dirty="0"/>
                    </a:p>
                  </a:txBody>
                  <a:tcPr>
                    <a:solidFill>
                      <a:schemeClr val="bg1"/>
                    </a:solidFill>
                  </a:tcPr>
                </a:tc>
                <a:tc>
                  <a:txBody>
                    <a:bodyPr/>
                    <a:lstStyle/>
                    <a:p>
                      <a:pPr algn="ctr"/>
                      <a:r>
                        <a:rPr lang="en-US" sz="1200" b="0" dirty="0" smtClean="0">
                          <a:latin typeface="Arial" panose="020B0604020202020204" pitchFamily="34" charset="0"/>
                          <a:cs typeface="Arial" panose="020B0604020202020204" pitchFamily="34" charset="0"/>
                        </a:rPr>
                        <a:t>11.5</a:t>
                      </a:r>
                      <a:endParaRPr lang="en-US" sz="1200" b="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solidFill>
                      <a:schemeClr val="bg1"/>
                    </a:solidFill>
                  </a:tcPr>
                </a:tc>
                <a:tc>
                  <a:txBody>
                    <a:bodyPr/>
                    <a:lstStyle/>
                    <a:p>
                      <a:pPr algn="ctr"/>
                      <a:r>
                        <a:rPr lang="en-US" sz="1200" b="1" dirty="0" smtClean="0">
                          <a:latin typeface="Arial" panose="020B0604020202020204" pitchFamily="34" charset="0"/>
                          <a:cs typeface="Arial" panose="020B0604020202020204" pitchFamily="34" charset="0"/>
                        </a:rPr>
                        <a:t>5.9</a:t>
                      </a:r>
                      <a:endParaRPr lang="en-US" sz="12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lang="en-US" sz="1200" b="0" i="0" dirty="0" smtClean="0"/>
                        <a:t>33.0</a:t>
                      </a:r>
                      <a:endParaRPr lang="en-US" sz="1200" b="0" i="0" dirty="0"/>
                    </a:p>
                  </a:txBody>
                  <a:tcPr>
                    <a:lnL w="12700" cap="flat" cmpd="sng" algn="ctr">
                      <a:solidFill>
                        <a:schemeClr val="tx1"/>
                      </a:solidFill>
                      <a:prstDash val="sysDot"/>
                      <a:round/>
                      <a:headEnd type="none" w="med" len="med"/>
                      <a:tailEnd type="none" w="med" len="med"/>
                    </a:lnL>
                    <a:lnR>
                      <a:noFill/>
                    </a:lnR>
                    <a:solidFill>
                      <a:schemeClr val="bg1"/>
                    </a:solidFill>
                  </a:tcPr>
                </a:tc>
                <a:tc>
                  <a:txBody>
                    <a:bodyPr/>
                    <a:lstStyle/>
                    <a:p>
                      <a:pPr algn="ctr"/>
                      <a:r>
                        <a:rPr lang="en-US" sz="1200" b="1" i="0" dirty="0" smtClean="0"/>
                        <a:t>18.6</a:t>
                      </a:r>
                      <a:endParaRPr lang="en-US" sz="1200" b="1" i="0" dirty="0"/>
                    </a:p>
                  </a:txBody>
                  <a:tcPr>
                    <a:lnL w="12700" cap="flat" cmpd="sng" algn="ctr">
                      <a:noFill/>
                      <a:prstDash val="solid"/>
                      <a:round/>
                      <a:headEnd type="none" w="med" len="med"/>
                      <a:tailEnd type="none" w="med" len="med"/>
                    </a:lnL>
                    <a:lnR>
                      <a:noFill/>
                    </a:lnR>
                    <a:solidFill>
                      <a:schemeClr val="bg1"/>
                    </a:solidFill>
                  </a:tcPr>
                </a:tc>
                <a:tc>
                  <a:txBody>
                    <a:bodyPr/>
                    <a:lstStyle/>
                    <a:p>
                      <a:pPr algn="ctr"/>
                      <a:r>
                        <a:rPr lang="en-US" sz="1200" b="1" i="1" dirty="0" smtClean="0"/>
                        <a:t>.7</a:t>
                      </a:r>
                      <a:endParaRPr lang="en-US" sz="1200" b="1" i="1" dirty="0"/>
                    </a:p>
                  </a:txBody>
                  <a:tcPr>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799754451"/>
                  </a:ext>
                </a:extLst>
              </a:tr>
              <a:tr h="490664">
                <a:tc>
                  <a:txBody>
                    <a:bodyPr/>
                    <a:lstStyle/>
                    <a:p>
                      <a:r>
                        <a:rPr lang="en-US" sz="1200" dirty="0" smtClean="0"/>
                        <a:t>Process Systems</a:t>
                      </a:r>
                      <a:endParaRPr lang="en-US" sz="1200" dirty="0"/>
                    </a:p>
                  </a:txBody>
                  <a:tcPr>
                    <a:solidFill>
                      <a:schemeClr val="bg1"/>
                    </a:solidFill>
                  </a:tcPr>
                </a:tc>
                <a:tc>
                  <a:txBody>
                    <a:bodyPr/>
                    <a:lstStyle/>
                    <a:p>
                      <a:pPr algn="ctr"/>
                      <a:r>
                        <a:rPr lang="en-US" sz="1200" u="sng" dirty="0" smtClean="0"/>
                        <a:t>3.5</a:t>
                      </a:r>
                      <a:endParaRPr lang="en-US" sz="1200" u="sng" dirty="0"/>
                    </a:p>
                  </a:txBody>
                  <a:tcPr anchor="ctr">
                    <a:lnR w="12700" cap="flat" cmpd="sng" algn="ctr">
                      <a:noFill/>
                      <a:prstDash val="solid"/>
                      <a:round/>
                      <a:headEnd type="none" w="med" len="med"/>
                      <a:tailEnd type="none" w="med" len="med"/>
                    </a:lnR>
                    <a:solidFill>
                      <a:schemeClr val="bg1"/>
                    </a:solidFill>
                  </a:tcPr>
                </a:tc>
                <a:tc>
                  <a:txBody>
                    <a:bodyPr/>
                    <a:lstStyle/>
                    <a:p>
                      <a:pPr algn="ctr"/>
                      <a:r>
                        <a:rPr lang="en-US" sz="1200" b="1" u="sng" dirty="0" smtClean="0"/>
                        <a:t>5.1</a:t>
                      </a:r>
                      <a:endParaRPr lang="en-US" sz="1200" b="1" u="sng"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lang="en-US" sz="1200" b="0" i="0" u="sng" dirty="0" smtClean="0"/>
                        <a:t>9.2</a:t>
                      </a:r>
                      <a:endParaRPr lang="en-US" sz="1200" b="0" i="0" u="sng" dirty="0"/>
                    </a:p>
                  </a:txBody>
                  <a:tcPr anchor="ctr">
                    <a:lnL w="12700" cap="flat" cmpd="sng" algn="ctr">
                      <a:solidFill>
                        <a:schemeClr val="tx1"/>
                      </a:solidFill>
                      <a:prstDash val="sysDot"/>
                      <a:round/>
                      <a:headEnd type="none" w="med" len="med"/>
                      <a:tailEnd type="none" w="med" len="med"/>
                    </a:lnL>
                    <a:lnR>
                      <a:noFill/>
                    </a:lnR>
                    <a:solidFill>
                      <a:schemeClr val="bg1"/>
                    </a:solidFill>
                  </a:tcPr>
                </a:tc>
                <a:tc>
                  <a:txBody>
                    <a:bodyPr/>
                    <a:lstStyle/>
                    <a:p>
                      <a:pPr algn="ctr"/>
                      <a:r>
                        <a:rPr lang="en-US" sz="1200" b="1" i="0" u="sng" dirty="0" smtClean="0"/>
                        <a:t>12.2</a:t>
                      </a:r>
                      <a:endParaRPr lang="en-US" sz="1200" b="1" i="0" u="sng" dirty="0"/>
                    </a:p>
                  </a:txBody>
                  <a:tcPr anchor="ctr">
                    <a:lnL w="12700" cap="flat" cmpd="sng" algn="ctr">
                      <a:noFill/>
                      <a:prstDash val="solid"/>
                      <a:round/>
                      <a:headEnd type="none" w="med" len="med"/>
                      <a:tailEnd type="none" w="med" len="med"/>
                    </a:lnL>
                    <a:lnR>
                      <a:noFill/>
                    </a:lnR>
                    <a:solidFill>
                      <a:schemeClr val="bg1"/>
                    </a:solidFill>
                  </a:tcPr>
                </a:tc>
                <a:tc>
                  <a:txBody>
                    <a:bodyPr/>
                    <a:lstStyle/>
                    <a:p>
                      <a:pPr algn="ctr"/>
                      <a:r>
                        <a:rPr lang="en-US" sz="1200" b="1" i="1" u="none" dirty="0" smtClean="0"/>
                        <a:t>1.1</a:t>
                      </a:r>
                      <a:endParaRPr lang="en-US" sz="1200" b="1" i="1" u="none" dirty="0"/>
                    </a:p>
                  </a:txBody>
                  <a:tcPr anchor="ctr">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1393791564"/>
                  </a:ext>
                </a:extLst>
              </a:tr>
              <a:tr h="384193">
                <a:tc>
                  <a:txBody>
                    <a:bodyPr/>
                    <a:lstStyle/>
                    <a:p>
                      <a:r>
                        <a:rPr lang="en-US" sz="1200" b="1" dirty="0" smtClean="0"/>
                        <a:t>Total</a:t>
                      </a:r>
                      <a:endParaRPr lang="en-US" sz="1200" b="1" dirty="0"/>
                    </a:p>
                  </a:txBody>
                  <a:tcPr>
                    <a:solidFill>
                      <a:schemeClr val="bg1"/>
                    </a:solidFill>
                  </a:tcPr>
                </a:tc>
                <a:tc>
                  <a:txBody>
                    <a:bodyPr/>
                    <a:lstStyle/>
                    <a:p>
                      <a:pPr algn="ctr"/>
                      <a:r>
                        <a:rPr lang="en-US" sz="1200" b="0" dirty="0" smtClean="0"/>
                        <a:t>$19.7</a:t>
                      </a:r>
                      <a:endParaRPr lang="en-US" sz="1200" b="0" dirty="0"/>
                    </a:p>
                  </a:txBody>
                  <a:tcPr>
                    <a:lnR w="12700" cap="flat" cmpd="sng" algn="ctr">
                      <a:noFill/>
                      <a:prstDash val="solid"/>
                      <a:round/>
                      <a:headEnd type="none" w="med" len="med"/>
                      <a:tailEnd type="none" w="med" len="med"/>
                    </a:lnR>
                    <a:solidFill>
                      <a:schemeClr val="bg1"/>
                    </a:solidFill>
                  </a:tcPr>
                </a:tc>
                <a:tc>
                  <a:txBody>
                    <a:bodyPr/>
                    <a:lstStyle/>
                    <a:p>
                      <a:pPr algn="ctr"/>
                      <a:r>
                        <a:rPr lang="en-US" sz="1200" b="1" dirty="0" smtClean="0"/>
                        <a:t>$76.5</a:t>
                      </a:r>
                      <a:endParaRPr lang="en-US" sz="1200" b="1" dirty="0"/>
                    </a:p>
                  </a:txBody>
                  <a:tcP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lang="en-US" sz="1200" b="0" i="0" dirty="0" smtClean="0"/>
                        <a:t>$66.5</a:t>
                      </a:r>
                      <a:endParaRPr lang="en-US" sz="1200" b="0" i="0" dirty="0"/>
                    </a:p>
                  </a:txBody>
                  <a:tcPr>
                    <a:lnL w="12700" cap="flat" cmpd="sng" algn="ctr">
                      <a:solidFill>
                        <a:schemeClr val="tx1"/>
                      </a:solidFill>
                      <a:prstDash val="sysDot"/>
                      <a:round/>
                      <a:headEnd type="none" w="med" len="med"/>
                      <a:tailEnd type="none" w="med" len="med"/>
                    </a:lnL>
                    <a:lnR>
                      <a:noFill/>
                    </a:lnR>
                    <a:solidFill>
                      <a:schemeClr val="bg1"/>
                    </a:solidFill>
                  </a:tcPr>
                </a:tc>
                <a:tc>
                  <a:txBody>
                    <a:bodyPr/>
                    <a:lstStyle/>
                    <a:p>
                      <a:pPr algn="ctr"/>
                      <a:r>
                        <a:rPr lang="en-US" sz="1200" b="1" i="0" dirty="0" smtClean="0"/>
                        <a:t>$205.1</a:t>
                      </a:r>
                      <a:endParaRPr lang="en-US" sz="1200" b="1" i="0" dirty="0"/>
                    </a:p>
                  </a:txBody>
                  <a:tcPr>
                    <a:lnL w="12700" cap="flat" cmpd="sng" algn="ctr">
                      <a:noFill/>
                      <a:prstDash val="solid"/>
                      <a:round/>
                      <a:headEnd type="none" w="med" len="med"/>
                      <a:tailEnd type="none" w="med" len="med"/>
                    </a:lnL>
                    <a:lnR>
                      <a:noFill/>
                    </a:lnR>
                    <a:solidFill>
                      <a:schemeClr val="bg1"/>
                    </a:solidFill>
                  </a:tcPr>
                </a:tc>
                <a:tc>
                  <a:txBody>
                    <a:bodyPr/>
                    <a:lstStyle/>
                    <a:p>
                      <a:pPr algn="ctr"/>
                      <a:r>
                        <a:rPr lang="en-US" sz="1200" b="1" i="1" dirty="0" smtClean="0"/>
                        <a:t>1.6</a:t>
                      </a:r>
                      <a:endParaRPr lang="en-US" sz="1200" b="1" i="1" dirty="0"/>
                    </a:p>
                  </a:txBody>
                  <a:tcPr>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2445870517"/>
                  </a:ext>
                </a:extLst>
              </a:tr>
            </a:tbl>
          </a:graphicData>
        </a:graphic>
      </p:graphicFrame>
      <p:sp>
        <p:nvSpPr>
          <p:cNvPr id="5" name="Slide Number Placeholder 4"/>
          <p:cNvSpPr>
            <a:spLocks noGrp="1"/>
          </p:cNvSpPr>
          <p:nvPr>
            <p:ph type="sldNum" sz="quarter" idx="12"/>
          </p:nvPr>
        </p:nvSpPr>
        <p:spPr/>
        <p:txBody>
          <a:bodyPr/>
          <a:lstStyle/>
          <a:p>
            <a:fld id="{B576A8C7-655B-4652-B474-684C481C37E9}" type="slidenum">
              <a:rPr lang="en-US" smtClean="0"/>
              <a:pPr/>
              <a:t>4</a:t>
            </a:fld>
            <a:endParaRPr lang="en-US" dirty="0"/>
          </a:p>
        </p:txBody>
      </p:sp>
      <p:graphicFrame>
        <p:nvGraphicFramePr>
          <p:cNvPr id="15" name="Chart 14"/>
          <p:cNvGraphicFramePr/>
          <p:nvPr>
            <p:extLst>
              <p:ext uri="{D42A27DB-BD31-4B8C-83A1-F6EECF244321}">
                <p14:modId xmlns:p14="http://schemas.microsoft.com/office/powerpoint/2010/main" val="3629910293"/>
              </p:ext>
            </p:extLst>
          </p:nvPr>
        </p:nvGraphicFramePr>
        <p:xfrm>
          <a:off x="5621793" y="3855880"/>
          <a:ext cx="2983332" cy="267000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5337242" y="1493033"/>
            <a:ext cx="3419174" cy="2514600"/>
          </a:xfrm>
          <a:prstGeom prst="rect">
            <a:avLst/>
          </a:prstGeom>
        </p:spPr>
      </p:pic>
    </p:spTree>
    <p:extLst>
      <p:ext uri="{BB962C8B-B14F-4D97-AF65-F5344CB8AC3E}">
        <p14:creationId xmlns:p14="http://schemas.microsoft.com/office/powerpoint/2010/main" val="3158462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92162"/>
          </a:xfrm>
        </p:spPr>
        <p:txBody>
          <a:bodyPr>
            <a:normAutofit/>
          </a:bodyPr>
          <a:lstStyle/>
          <a:p>
            <a:r>
              <a:rPr lang="en-US" sz="2400" dirty="0" smtClean="0"/>
              <a:t>Industry and Customer Diversification</a:t>
            </a:r>
            <a:endParaRPr lang="en-US" sz="2400" dirty="0"/>
          </a:p>
        </p:txBody>
      </p:sp>
      <p:sp>
        <p:nvSpPr>
          <p:cNvPr id="5" name="Slide Number Placeholder 4"/>
          <p:cNvSpPr>
            <a:spLocks noGrp="1"/>
          </p:cNvSpPr>
          <p:nvPr>
            <p:ph type="sldNum" sz="quarter" idx="12"/>
          </p:nvPr>
        </p:nvSpPr>
        <p:spPr/>
        <p:txBody>
          <a:bodyPr/>
          <a:lstStyle/>
          <a:p>
            <a:fld id="{B576A8C7-655B-4652-B474-684C481C37E9}" type="slidenum">
              <a:rPr lang="en-US" smtClean="0"/>
              <a:pPr/>
              <a:t>5</a:t>
            </a:fld>
            <a:endParaRPr lang="en-US" dirty="0"/>
          </a:p>
        </p:txBody>
      </p:sp>
      <p:cxnSp>
        <p:nvCxnSpPr>
          <p:cNvPr id="10" name="Straight Arrow Connector 9"/>
          <p:cNvCxnSpPr/>
          <p:nvPr/>
        </p:nvCxnSpPr>
        <p:spPr>
          <a:xfrm>
            <a:off x="1905000" y="2864069"/>
            <a:ext cx="3810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95400" y="2557425"/>
            <a:ext cx="1219200" cy="276999"/>
          </a:xfrm>
          <a:prstGeom prst="rect">
            <a:avLst/>
          </a:prstGeom>
          <a:noFill/>
        </p:spPr>
        <p:txBody>
          <a:bodyPr wrap="square" rtlCol="0">
            <a:spAutoFit/>
          </a:bodyPr>
          <a:lstStyle/>
          <a:p>
            <a:r>
              <a:rPr lang="en-US" sz="1200" dirty="0" smtClean="0"/>
              <a:t>YTD Orders</a:t>
            </a:r>
            <a:endParaRPr lang="en-US" sz="1200" dirty="0"/>
          </a:p>
        </p:txBody>
      </p:sp>
      <p:sp>
        <p:nvSpPr>
          <p:cNvPr id="14" name="TextBox 13"/>
          <p:cNvSpPr txBox="1"/>
          <p:nvPr/>
        </p:nvSpPr>
        <p:spPr>
          <a:xfrm>
            <a:off x="5152505" y="1186049"/>
            <a:ext cx="3762893" cy="584775"/>
          </a:xfrm>
          <a:prstGeom prst="rect">
            <a:avLst/>
          </a:prstGeom>
          <a:solidFill>
            <a:schemeClr val="accent1"/>
          </a:solidFill>
        </p:spPr>
        <p:txBody>
          <a:bodyPr wrap="square" rtlCol="0">
            <a:spAutoFit/>
          </a:bodyPr>
          <a:lstStyle/>
          <a:p>
            <a:pPr algn="ctr"/>
            <a:r>
              <a:rPr lang="en-US" sz="1600" b="1" dirty="0" smtClean="0">
                <a:solidFill>
                  <a:schemeClr val="bg1"/>
                </a:solidFill>
              </a:rPr>
              <a:t>Customer and Product Expansion </a:t>
            </a:r>
          </a:p>
          <a:p>
            <a:pPr algn="ctr"/>
            <a:r>
              <a:rPr lang="en-US" sz="1600" b="1" dirty="0" smtClean="0">
                <a:solidFill>
                  <a:schemeClr val="bg1"/>
                </a:solidFill>
              </a:rPr>
              <a:t>(in millions)</a:t>
            </a:r>
            <a:endParaRPr lang="en-US" sz="1600" b="1" dirty="0">
              <a:solidFill>
                <a:schemeClr val="bg1"/>
              </a:solidFill>
            </a:endParaRPr>
          </a:p>
        </p:txBody>
      </p:sp>
      <p:sp>
        <p:nvSpPr>
          <p:cNvPr id="15" name="TextBox 14"/>
          <p:cNvSpPr txBox="1"/>
          <p:nvPr/>
        </p:nvSpPr>
        <p:spPr>
          <a:xfrm>
            <a:off x="114657" y="1186049"/>
            <a:ext cx="4046925" cy="584775"/>
          </a:xfrm>
          <a:prstGeom prst="rect">
            <a:avLst/>
          </a:prstGeom>
          <a:solidFill>
            <a:schemeClr val="accent1"/>
          </a:solidFill>
        </p:spPr>
        <p:txBody>
          <a:bodyPr wrap="square" rtlCol="0">
            <a:spAutoFit/>
          </a:bodyPr>
          <a:lstStyle/>
          <a:p>
            <a:pPr algn="ctr"/>
            <a:r>
              <a:rPr lang="en-US" sz="1600" b="1" dirty="0" smtClean="0">
                <a:solidFill>
                  <a:schemeClr val="bg1"/>
                </a:solidFill>
              </a:rPr>
              <a:t>T12M Revenue by Industry </a:t>
            </a:r>
          </a:p>
          <a:p>
            <a:pPr algn="ctr"/>
            <a:r>
              <a:rPr lang="en-US" sz="1600" b="1" dirty="0" smtClean="0">
                <a:solidFill>
                  <a:schemeClr val="bg1"/>
                </a:solidFill>
              </a:rPr>
              <a:t>(in millions)</a:t>
            </a:r>
            <a:endParaRPr lang="en-US" sz="1600" b="1" dirty="0">
              <a:solidFill>
                <a:schemeClr val="bg1"/>
              </a:solidFill>
            </a:endParaRPr>
          </a:p>
        </p:txBody>
      </p:sp>
      <p:sp>
        <p:nvSpPr>
          <p:cNvPr id="20" name="TextBox 19"/>
          <p:cNvSpPr txBox="1"/>
          <p:nvPr/>
        </p:nvSpPr>
        <p:spPr>
          <a:xfrm>
            <a:off x="3524290" y="4133386"/>
            <a:ext cx="1261363" cy="276999"/>
          </a:xfrm>
          <a:prstGeom prst="rect">
            <a:avLst/>
          </a:prstGeom>
          <a:noFill/>
        </p:spPr>
        <p:txBody>
          <a:bodyPr wrap="square" rtlCol="0">
            <a:spAutoFit/>
          </a:bodyPr>
          <a:lstStyle/>
          <a:p>
            <a:r>
              <a:rPr lang="en-US" sz="1200" b="1" dirty="0" smtClean="0"/>
              <a:t>O&amp;G</a:t>
            </a:r>
            <a:endParaRPr lang="en-US" sz="1200" b="1" dirty="0"/>
          </a:p>
        </p:txBody>
      </p:sp>
      <p:sp>
        <p:nvSpPr>
          <p:cNvPr id="21" name="TextBox 20"/>
          <p:cNvSpPr txBox="1"/>
          <p:nvPr/>
        </p:nvSpPr>
        <p:spPr>
          <a:xfrm>
            <a:off x="4144099" y="3686841"/>
            <a:ext cx="1261363" cy="461665"/>
          </a:xfrm>
          <a:prstGeom prst="rect">
            <a:avLst/>
          </a:prstGeom>
          <a:noFill/>
        </p:spPr>
        <p:txBody>
          <a:bodyPr wrap="square" rtlCol="0">
            <a:spAutoFit/>
          </a:bodyPr>
          <a:lstStyle/>
          <a:p>
            <a:r>
              <a:rPr lang="en-US" sz="1200" dirty="0" smtClean="0">
                <a:solidFill>
                  <a:schemeClr val="tx2"/>
                </a:solidFill>
              </a:rPr>
              <a:t>Aftermarket Wind</a:t>
            </a:r>
            <a:endParaRPr lang="en-US" sz="1200" dirty="0">
              <a:solidFill>
                <a:schemeClr val="tx2"/>
              </a:solidFill>
            </a:endParaRPr>
          </a:p>
        </p:txBody>
      </p:sp>
      <p:sp>
        <p:nvSpPr>
          <p:cNvPr id="22" name="TextBox 21"/>
          <p:cNvSpPr txBox="1"/>
          <p:nvPr/>
        </p:nvSpPr>
        <p:spPr>
          <a:xfrm>
            <a:off x="3397955" y="3520420"/>
            <a:ext cx="1261363" cy="276999"/>
          </a:xfrm>
          <a:prstGeom prst="rect">
            <a:avLst/>
          </a:prstGeom>
          <a:noFill/>
        </p:spPr>
        <p:txBody>
          <a:bodyPr wrap="square" rtlCol="0">
            <a:spAutoFit/>
          </a:bodyPr>
          <a:lstStyle/>
          <a:p>
            <a:r>
              <a:rPr lang="en-US" sz="1200" b="1" dirty="0" smtClean="0">
                <a:solidFill>
                  <a:srgbClr val="92D050"/>
                </a:solidFill>
              </a:rPr>
              <a:t>Industrial</a:t>
            </a:r>
            <a:endParaRPr lang="en-US" sz="1200" b="1" dirty="0">
              <a:solidFill>
                <a:srgbClr val="92D050"/>
              </a:solidFill>
            </a:endParaRPr>
          </a:p>
        </p:txBody>
      </p:sp>
      <p:sp>
        <p:nvSpPr>
          <p:cNvPr id="23" name="TextBox 22"/>
          <p:cNvSpPr txBox="1"/>
          <p:nvPr/>
        </p:nvSpPr>
        <p:spPr>
          <a:xfrm>
            <a:off x="2864754" y="2846861"/>
            <a:ext cx="1261363" cy="276999"/>
          </a:xfrm>
          <a:prstGeom prst="rect">
            <a:avLst/>
          </a:prstGeom>
          <a:noFill/>
        </p:spPr>
        <p:txBody>
          <a:bodyPr wrap="square" rtlCol="0">
            <a:spAutoFit/>
          </a:bodyPr>
          <a:lstStyle/>
          <a:p>
            <a:r>
              <a:rPr lang="en-US" sz="1200" b="1" dirty="0" smtClean="0">
                <a:solidFill>
                  <a:srgbClr val="EEB500"/>
                </a:solidFill>
              </a:rPr>
              <a:t>Steel</a:t>
            </a:r>
            <a:endParaRPr lang="en-US" sz="1200" b="1" dirty="0">
              <a:solidFill>
                <a:srgbClr val="EEB500"/>
              </a:solidFill>
            </a:endParaRPr>
          </a:p>
        </p:txBody>
      </p:sp>
      <p:cxnSp>
        <p:nvCxnSpPr>
          <p:cNvPr id="18" name="Straight Connector 17"/>
          <p:cNvCxnSpPr/>
          <p:nvPr/>
        </p:nvCxnSpPr>
        <p:spPr>
          <a:xfrm>
            <a:off x="3735210" y="3735147"/>
            <a:ext cx="0" cy="213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361872" y="3124200"/>
            <a:ext cx="3810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90800" y="2133600"/>
            <a:ext cx="1143000" cy="276999"/>
          </a:xfrm>
          <a:prstGeom prst="rect">
            <a:avLst/>
          </a:prstGeom>
          <a:noFill/>
        </p:spPr>
        <p:txBody>
          <a:bodyPr wrap="square" rtlCol="0">
            <a:spAutoFit/>
          </a:bodyPr>
          <a:lstStyle/>
          <a:p>
            <a:r>
              <a:rPr lang="en-US" sz="1200" dirty="0" smtClean="0"/>
              <a:t>$40M target</a:t>
            </a:r>
            <a:endParaRPr lang="en-US" sz="1200" dirty="0"/>
          </a:p>
        </p:txBody>
      </p:sp>
      <p:sp>
        <p:nvSpPr>
          <p:cNvPr id="30" name="TextBox 29"/>
          <p:cNvSpPr txBox="1"/>
          <p:nvPr/>
        </p:nvSpPr>
        <p:spPr>
          <a:xfrm>
            <a:off x="4161583" y="4851893"/>
            <a:ext cx="1744223" cy="276999"/>
          </a:xfrm>
          <a:prstGeom prst="rect">
            <a:avLst/>
          </a:prstGeom>
          <a:noFill/>
        </p:spPr>
        <p:txBody>
          <a:bodyPr wrap="square" rtlCol="0">
            <a:spAutoFit/>
          </a:bodyPr>
          <a:lstStyle/>
          <a:p>
            <a:r>
              <a:rPr lang="en-US" sz="1200" dirty="0" smtClean="0">
                <a:solidFill>
                  <a:srgbClr val="00B0F0"/>
                </a:solidFill>
              </a:rPr>
              <a:t>O&amp;G</a:t>
            </a:r>
            <a:endParaRPr lang="en-US" sz="1200" dirty="0">
              <a:solidFill>
                <a:srgbClr val="00B0F0"/>
              </a:solidFill>
            </a:endParaRPr>
          </a:p>
        </p:txBody>
      </p:sp>
      <p:sp>
        <p:nvSpPr>
          <p:cNvPr id="31" name="TextBox 30"/>
          <p:cNvSpPr txBox="1"/>
          <p:nvPr/>
        </p:nvSpPr>
        <p:spPr>
          <a:xfrm>
            <a:off x="4154970" y="4571546"/>
            <a:ext cx="1744223" cy="276999"/>
          </a:xfrm>
          <a:prstGeom prst="rect">
            <a:avLst/>
          </a:prstGeom>
          <a:noFill/>
        </p:spPr>
        <p:txBody>
          <a:bodyPr wrap="square" rtlCol="0">
            <a:spAutoFit/>
          </a:bodyPr>
          <a:lstStyle/>
          <a:p>
            <a:r>
              <a:rPr lang="en-US" sz="1200" dirty="0" smtClean="0">
                <a:solidFill>
                  <a:srgbClr val="7030A0"/>
                </a:solidFill>
              </a:rPr>
              <a:t>Mining</a:t>
            </a:r>
            <a:endParaRPr lang="en-US" sz="1200" dirty="0">
              <a:solidFill>
                <a:srgbClr val="7030A0"/>
              </a:solidFill>
            </a:endParaRPr>
          </a:p>
        </p:txBody>
      </p:sp>
      <p:sp>
        <p:nvSpPr>
          <p:cNvPr id="32" name="TextBox 31"/>
          <p:cNvSpPr txBox="1"/>
          <p:nvPr/>
        </p:nvSpPr>
        <p:spPr>
          <a:xfrm>
            <a:off x="4154971" y="4352702"/>
            <a:ext cx="1744223" cy="276999"/>
          </a:xfrm>
          <a:prstGeom prst="rect">
            <a:avLst/>
          </a:prstGeom>
          <a:noFill/>
        </p:spPr>
        <p:txBody>
          <a:bodyPr wrap="square" rtlCol="0">
            <a:spAutoFit/>
          </a:bodyPr>
          <a:lstStyle/>
          <a:p>
            <a:r>
              <a:rPr lang="en-US" sz="1200" dirty="0" smtClean="0">
                <a:solidFill>
                  <a:srgbClr val="92D050"/>
                </a:solidFill>
              </a:rPr>
              <a:t>Industrial</a:t>
            </a:r>
            <a:endParaRPr lang="en-US" sz="1200" dirty="0">
              <a:solidFill>
                <a:srgbClr val="92D050"/>
              </a:solidFill>
            </a:endParaRPr>
          </a:p>
        </p:txBody>
      </p:sp>
      <p:sp>
        <p:nvSpPr>
          <p:cNvPr id="33" name="TextBox 32"/>
          <p:cNvSpPr txBox="1"/>
          <p:nvPr/>
        </p:nvSpPr>
        <p:spPr>
          <a:xfrm>
            <a:off x="4133318" y="4010007"/>
            <a:ext cx="1744223" cy="276999"/>
          </a:xfrm>
          <a:prstGeom prst="rect">
            <a:avLst/>
          </a:prstGeom>
          <a:noFill/>
        </p:spPr>
        <p:txBody>
          <a:bodyPr wrap="square" rtlCol="0">
            <a:spAutoFit/>
          </a:bodyPr>
          <a:lstStyle/>
          <a:p>
            <a:r>
              <a:rPr lang="en-US" sz="1200" dirty="0" smtClean="0">
                <a:solidFill>
                  <a:schemeClr val="accent6">
                    <a:lumMod val="75000"/>
                  </a:schemeClr>
                </a:solidFill>
              </a:rPr>
              <a:t>Steel</a:t>
            </a:r>
            <a:endParaRPr lang="en-US" sz="1200" dirty="0">
              <a:solidFill>
                <a:schemeClr val="accent6">
                  <a:lumMod val="75000"/>
                </a:schemeClr>
              </a:solidFill>
            </a:endParaRPr>
          </a:p>
        </p:txBody>
      </p:sp>
      <p:sp>
        <p:nvSpPr>
          <p:cNvPr id="34" name="TextBox 33"/>
          <p:cNvSpPr txBox="1"/>
          <p:nvPr/>
        </p:nvSpPr>
        <p:spPr>
          <a:xfrm>
            <a:off x="4133319" y="4187040"/>
            <a:ext cx="1744223" cy="276999"/>
          </a:xfrm>
          <a:prstGeom prst="rect">
            <a:avLst/>
          </a:prstGeom>
          <a:noFill/>
        </p:spPr>
        <p:txBody>
          <a:bodyPr wrap="square" rtlCol="0">
            <a:spAutoFit/>
          </a:bodyPr>
          <a:lstStyle/>
          <a:p>
            <a:r>
              <a:rPr lang="en-US" sz="1200" dirty="0" smtClean="0">
                <a:solidFill>
                  <a:srgbClr val="FF0000"/>
                </a:solidFill>
              </a:rPr>
              <a:t>Construction</a:t>
            </a:r>
            <a:endParaRPr lang="en-US" sz="1200" dirty="0">
              <a:solidFill>
                <a:srgbClr val="FF0000"/>
              </a:solidFill>
            </a:endParaRPr>
          </a:p>
        </p:txBody>
      </p:sp>
      <p:sp>
        <p:nvSpPr>
          <p:cNvPr id="35" name="TextBox 34"/>
          <p:cNvSpPr txBox="1"/>
          <p:nvPr/>
        </p:nvSpPr>
        <p:spPr>
          <a:xfrm>
            <a:off x="838200" y="2600964"/>
            <a:ext cx="838200" cy="369332"/>
          </a:xfrm>
          <a:prstGeom prst="rect">
            <a:avLst/>
          </a:prstGeom>
          <a:noFill/>
        </p:spPr>
        <p:txBody>
          <a:bodyPr wrap="square" rtlCol="0">
            <a:spAutoFit/>
          </a:bodyPr>
          <a:lstStyle/>
          <a:p>
            <a:r>
              <a:rPr lang="en-US" dirty="0" smtClean="0"/>
              <a:t>Wind</a:t>
            </a:r>
            <a:endParaRPr lang="en-US" dirty="0"/>
          </a:p>
        </p:txBody>
      </p:sp>
      <p:pic>
        <p:nvPicPr>
          <p:cNvPr id="37" name="Picture 36"/>
          <p:cNvPicPr>
            <a:picLocks noChangeAspect="1"/>
          </p:cNvPicPr>
          <p:nvPr/>
        </p:nvPicPr>
        <p:blipFill>
          <a:blip r:embed="rId3"/>
          <a:stretch>
            <a:fillRect/>
          </a:stretch>
        </p:blipFill>
        <p:spPr>
          <a:xfrm>
            <a:off x="114657" y="1858434"/>
            <a:ext cx="4091824" cy="3856565"/>
          </a:xfrm>
          <a:prstGeom prst="rect">
            <a:avLst/>
          </a:prstGeom>
        </p:spPr>
      </p:pic>
      <p:sp>
        <p:nvSpPr>
          <p:cNvPr id="39" name="TextBox 38"/>
          <p:cNvSpPr txBox="1"/>
          <p:nvPr/>
        </p:nvSpPr>
        <p:spPr>
          <a:xfrm>
            <a:off x="1054594" y="3587610"/>
            <a:ext cx="990600" cy="307777"/>
          </a:xfrm>
          <a:prstGeom prst="rect">
            <a:avLst/>
          </a:prstGeom>
          <a:noFill/>
        </p:spPr>
        <p:txBody>
          <a:bodyPr wrap="square" rtlCol="0">
            <a:spAutoFit/>
          </a:bodyPr>
          <a:lstStyle/>
          <a:p>
            <a:r>
              <a:rPr lang="en-US" sz="1400" dirty="0" smtClean="0"/>
              <a:t>Wind</a:t>
            </a:r>
            <a:endParaRPr lang="en-US" sz="1400" dirty="0"/>
          </a:p>
        </p:txBody>
      </p:sp>
      <p:pic>
        <p:nvPicPr>
          <p:cNvPr id="16" name="Picture 15"/>
          <p:cNvPicPr>
            <a:picLocks noChangeAspect="1"/>
          </p:cNvPicPr>
          <p:nvPr/>
        </p:nvPicPr>
        <p:blipFill>
          <a:blip r:embed="rId4"/>
          <a:stretch>
            <a:fillRect/>
          </a:stretch>
        </p:blipFill>
        <p:spPr>
          <a:xfrm>
            <a:off x="5152505" y="1858434"/>
            <a:ext cx="3762893" cy="3856565"/>
          </a:xfrm>
          <a:prstGeom prst="rect">
            <a:avLst/>
          </a:prstGeom>
        </p:spPr>
      </p:pic>
    </p:spTree>
    <p:extLst>
      <p:ext uri="{BB962C8B-B14F-4D97-AF65-F5344CB8AC3E}">
        <p14:creationId xmlns:p14="http://schemas.microsoft.com/office/powerpoint/2010/main" val="2650976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92162"/>
          </a:xfrm>
        </p:spPr>
        <p:txBody>
          <a:bodyPr>
            <a:normAutofit/>
          </a:bodyPr>
          <a:lstStyle/>
          <a:p>
            <a:r>
              <a:rPr lang="en-US" sz="2400" dirty="0" smtClean="0"/>
              <a:t>Diversification of BWEN Customer Base </a:t>
            </a:r>
            <a:endParaRPr lang="en-US" sz="2400" dirty="0"/>
          </a:p>
        </p:txBody>
      </p:sp>
      <p:sp>
        <p:nvSpPr>
          <p:cNvPr id="5" name="Slide Number Placeholder 4"/>
          <p:cNvSpPr>
            <a:spLocks noGrp="1"/>
          </p:cNvSpPr>
          <p:nvPr>
            <p:ph type="sldNum" sz="quarter" idx="12"/>
          </p:nvPr>
        </p:nvSpPr>
        <p:spPr/>
        <p:txBody>
          <a:bodyPr/>
          <a:lstStyle/>
          <a:p>
            <a:fld id="{B576A8C7-655B-4652-B474-684C481C37E9}" type="slidenum">
              <a:rPr lang="en-US" smtClean="0"/>
              <a:pPr/>
              <a:t>6</a:t>
            </a:fld>
            <a:endParaRPr lang="en-US" dirty="0"/>
          </a:p>
        </p:txBody>
      </p:sp>
      <p:sp>
        <p:nvSpPr>
          <p:cNvPr id="41" name="TextBox 40"/>
          <p:cNvSpPr txBox="1"/>
          <p:nvPr/>
        </p:nvSpPr>
        <p:spPr>
          <a:xfrm>
            <a:off x="1447800" y="1600200"/>
            <a:ext cx="1676400" cy="276999"/>
          </a:xfrm>
          <a:prstGeom prst="rect">
            <a:avLst/>
          </a:prstGeom>
          <a:noFill/>
        </p:spPr>
        <p:txBody>
          <a:bodyPr wrap="square" rtlCol="0">
            <a:spAutoFit/>
          </a:bodyPr>
          <a:lstStyle/>
          <a:p>
            <a:r>
              <a:rPr lang="en-US" sz="1200" dirty="0" smtClean="0"/>
              <a:t>Non-SGRE</a:t>
            </a:r>
            <a:endParaRPr lang="en-US" sz="1200" dirty="0"/>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572" y="4584234"/>
            <a:ext cx="802104" cy="632985"/>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612" y="5432710"/>
            <a:ext cx="1369859" cy="469129"/>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4401" y="5509623"/>
            <a:ext cx="1032658" cy="341487"/>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6038" y="4525784"/>
            <a:ext cx="749886" cy="749886"/>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5522" y="5560637"/>
            <a:ext cx="895596" cy="274386"/>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0097" y="4479106"/>
            <a:ext cx="1966682" cy="858064"/>
          </a:xfrm>
          <a:prstGeom prst="rect">
            <a:avLst/>
          </a:prstGeom>
        </p:spPr>
      </p:pic>
      <p:pic>
        <p:nvPicPr>
          <p:cNvPr id="50" name="Picture 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923" y="5165714"/>
            <a:ext cx="1625473" cy="1009656"/>
          </a:xfrm>
          <a:prstGeom prst="rect">
            <a:avLst/>
          </a:prstGeom>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8636" y="5525734"/>
            <a:ext cx="1348755" cy="357238"/>
          </a:xfrm>
          <a:prstGeom prst="rect">
            <a:avLst/>
          </a:prstGeom>
        </p:spPr>
      </p:pic>
      <p:pic>
        <p:nvPicPr>
          <p:cNvPr id="52" name="Picture 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551" y="4217903"/>
            <a:ext cx="1848497" cy="1315655"/>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21006" y="4479106"/>
            <a:ext cx="1282830" cy="731652"/>
          </a:xfrm>
          <a:prstGeom prst="rect">
            <a:avLst/>
          </a:prstGeom>
        </p:spPr>
      </p:pic>
      <p:graphicFrame>
        <p:nvGraphicFramePr>
          <p:cNvPr id="55" name="Chart 54"/>
          <p:cNvGraphicFramePr>
            <a:graphicFrameLocks/>
          </p:cNvGraphicFramePr>
          <p:nvPr>
            <p:extLst>
              <p:ext uri="{D42A27DB-BD31-4B8C-83A1-F6EECF244321}">
                <p14:modId xmlns:p14="http://schemas.microsoft.com/office/powerpoint/2010/main" val="2003462194"/>
              </p:ext>
            </p:extLst>
          </p:nvPr>
        </p:nvGraphicFramePr>
        <p:xfrm>
          <a:off x="722072" y="1233872"/>
          <a:ext cx="3473450" cy="307816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6" name="Chart 55"/>
          <p:cNvGraphicFramePr>
            <a:graphicFrameLocks/>
          </p:cNvGraphicFramePr>
          <p:nvPr>
            <p:extLst>
              <p:ext uri="{D42A27DB-BD31-4B8C-83A1-F6EECF244321}">
                <p14:modId xmlns:p14="http://schemas.microsoft.com/office/powerpoint/2010/main" val="537696991"/>
              </p:ext>
            </p:extLst>
          </p:nvPr>
        </p:nvGraphicFramePr>
        <p:xfrm>
          <a:off x="4724400" y="1251741"/>
          <a:ext cx="3475037" cy="3078163"/>
        </p:xfrm>
        <a:graphic>
          <a:graphicData uri="http://schemas.openxmlformats.org/drawingml/2006/chart">
            <c:chart xmlns:c="http://schemas.openxmlformats.org/drawingml/2006/chart" xmlns:r="http://schemas.openxmlformats.org/officeDocument/2006/relationships" r:id="rId14"/>
          </a:graphicData>
        </a:graphic>
      </p:graphicFrame>
      <p:sp>
        <p:nvSpPr>
          <p:cNvPr id="40" name="TextBox 39"/>
          <p:cNvSpPr txBox="1"/>
          <p:nvPr/>
        </p:nvSpPr>
        <p:spPr>
          <a:xfrm>
            <a:off x="1436087" y="1491046"/>
            <a:ext cx="2341803" cy="400110"/>
          </a:xfrm>
          <a:prstGeom prst="rect">
            <a:avLst/>
          </a:prstGeom>
          <a:noFill/>
        </p:spPr>
        <p:txBody>
          <a:bodyPr wrap="square" rtlCol="0">
            <a:spAutoFit/>
          </a:bodyPr>
          <a:lstStyle/>
          <a:p>
            <a:r>
              <a:rPr lang="en-US" sz="1000" i="1" dirty="0" smtClean="0"/>
              <a:t>*Tower OEM #1  orders based on PO’s received during the period </a:t>
            </a:r>
            <a:endParaRPr lang="en-US" sz="1000" i="1" dirty="0"/>
          </a:p>
        </p:txBody>
      </p:sp>
    </p:spTree>
    <p:extLst>
      <p:ext uri="{BB962C8B-B14F-4D97-AF65-F5344CB8AC3E}">
        <p14:creationId xmlns:p14="http://schemas.microsoft.com/office/powerpoint/2010/main" val="3445346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Outlook – US </a:t>
            </a:r>
            <a:r>
              <a:rPr lang="en-US" dirty="0" smtClean="0"/>
              <a:t>Wind</a:t>
            </a:r>
            <a:endParaRPr lang="en-US" dirty="0">
              <a:solidFill>
                <a:srgbClr val="FF0000"/>
              </a:solidFill>
            </a:endParaRPr>
          </a:p>
        </p:txBody>
      </p:sp>
      <p:sp>
        <p:nvSpPr>
          <p:cNvPr id="8" name="Slide Number Placeholder 7"/>
          <p:cNvSpPr>
            <a:spLocks noGrp="1"/>
          </p:cNvSpPr>
          <p:nvPr>
            <p:ph type="sldNum" sz="quarter" idx="12"/>
          </p:nvPr>
        </p:nvSpPr>
        <p:spPr/>
        <p:txBody>
          <a:bodyPr/>
          <a:lstStyle/>
          <a:p>
            <a:fld id="{B576A8C7-655B-4652-B474-684C481C37E9}" type="slidenum">
              <a:rPr lang="en-US" smtClean="0"/>
              <a:pPr/>
              <a:t>7</a:t>
            </a:fld>
            <a:endParaRPr lang="en-US" dirty="0"/>
          </a:p>
        </p:txBody>
      </p:sp>
      <p:sp>
        <p:nvSpPr>
          <p:cNvPr id="18" name="TextBox 17"/>
          <p:cNvSpPr txBox="1"/>
          <p:nvPr/>
        </p:nvSpPr>
        <p:spPr>
          <a:xfrm>
            <a:off x="0" y="4598000"/>
            <a:ext cx="9144000" cy="1661993"/>
          </a:xfrm>
          <a:prstGeom prst="rect">
            <a:avLst/>
          </a:prstGeom>
          <a:noFill/>
        </p:spPr>
        <p:txBody>
          <a:bodyPr wrap="square" rtlCol="0">
            <a:spAutoFit/>
          </a:bodyPr>
          <a:lstStyle/>
          <a:p>
            <a:pPr marL="171450" indent="-171450">
              <a:buFont typeface="Wingdings" panose="05000000000000000000" pitchFamily="2" charset="2"/>
              <a:buChar char="§"/>
            </a:pPr>
            <a:r>
              <a:rPr lang="en-US" sz="1700" dirty="0" smtClean="0">
                <a:solidFill>
                  <a:schemeClr val="tx2"/>
                </a:solidFill>
              </a:rPr>
              <a:t>‘20-22 forecast installations increased by </a:t>
            </a:r>
            <a:r>
              <a:rPr lang="en-US" sz="1700" dirty="0">
                <a:solidFill>
                  <a:schemeClr val="tx2"/>
                </a:solidFill>
              </a:rPr>
              <a:t>~</a:t>
            </a:r>
            <a:r>
              <a:rPr lang="en-US" sz="1700" dirty="0" smtClean="0">
                <a:solidFill>
                  <a:schemeClr val="tx2"/>
                </a:solidFill>
              </a:rPr>
              <a:t>25% to 33 </a:t>
            </a:r>
            <a:r>
              <a:rPr lang="en-US" sz="1700" dirty="0" smtClean="0">
                <a:solidFill>
                  <a:schemeClr val="tx2"/>
                </a:solidFill>
              </a:rPr>
              <a:t>GW</a:t>
            </a:r>
          </a:p>
          <a:p>
            <a:pPr marL="171450" indent="-171450">
              <a:buFont typeface="Wingdings" panose="05000000000000000000" pitchFamily="2" charset="2"/>
              <a:buChar char="§"/>
            </a:pPr>
            <a:endParaRPr lang="en-US" sz="1700" dirty="0" smtClean="0">
              <a:solidFill>
                <a:schemeClr val="tx2"/>
              </a:solidFill>
            </a:endParaRPr>
          </a:p>
          <a:p>
            <a:pPr marL="171450" indent="-171450">
              <a:buFont typeface="Wingdings" panose="05000000000000000000" pitchFamily="2" charset="2"/>
              <a:buChar char="§"/>
            </a:pPr>
            <a:r>
              <a:rPr lang="en-US" sz="1700" dirty="0" smtClean="0">
                <a:solidFill>
                  <a:schemeClr val="tx2"/>
                </a:solidFill>
              </a:rPr>
              <a:t>Strong interest for 80% PTC lifting ’21 </a:t>
            </a:r>
            <a:r>
              <a:rPr lang="en-US" sz="1700" dirty="0" smtClean="0">
                <a:solidFill>
                  <a:schemeClr val="tx2"/>
                </a:solidFill>
              </a:rPr>
              <a:t>demand</a:t>
            </a:r>
          </a:p>
          <a:p>
            <a:endParaRPr lang="en-US" sz="1700" dirty="0" smtClean="0">
              <a:solidFill>
                <a:schemeClr val="tx2"/>
              </a:solidFill>
            </a:endParaRPr>
          </a:p>
          <a:p>
            <a:pPr marL="171450" indent="-171450">
              <a:buFont typeface="Wingdings" panose="05000000000000000000" pitchFamily="2" charset="2"/>
              <a:buChar char="§"/>
            </a:pPr>
            <a:r>
              <a:rPr lang="en-US" sz="1700" dirty="0" smtClean="0">
                <a:solidFill>
                  <a:schemeClr val="tx2"/>
                </a:solidFill>
              </a:rPr>
              <a:t>State-level Renewable Energy Portfolio standards and Corporate/Industrial buyers driving </a:t>
            </a:r>
            <a:r>
              <a:rPr lang="en-US" sz="1700" dirty="0" smtClean="0">
                <a:solidFill>
                  <a:schemeClr val="tx2"/>
                </a:solidFill>
              </a:rPr>
              <a:t>expected installations increase </a:t>
            </a:r>
            <a:endParaRPr lang="en-US" sz="1700" dirty="0">
              <a:solidFill>
                <a:schemeClr val="tx2"/>
              </a:solidFill>
            </a:endParaRPr>
          </a:p>
        </p:txBody>
      </p:sp>
      <p:sp>
        <p:nvSpPr>
          <p:cNvPr id="19" name="TextBox 18"/>
          <p:cNvSpPr txBox="1"/>
          <p:nvPr/>
        </p:nvSpPr>
        <p:spPr>
          <a:xfrm>
            <a:off x="4696252" y="1210078"/>
            <a:ext cx="4038600" cy="369332"/>
          </a:xfrm>
          <a:prstGeom prst="rect">
            <a:avLst/>
          </a:prstGeom>
          <a:solidFill>
            <a:schemeClr val="bg1"/>
          </a:solidFill>
        </p:spPr>
        <p:txBody>
          <a:bodyPr wrap="square" rtlCol="0">
            <a:spAutoFit/>
          </a:bodyPr>
          <a:lstStyle/>
          <a:p>
            <a:pPr algn="ctr"/>
            <a:r>
              <a:rPr lang="en-US" b="1" dirty="0" smtClean="0">
                <a:solidFill>
                  <a:schemeClr val="tx2"/>
                </a:solidFill>
              </a:rPr>
              <a:t>Corporate and Industrial Demand</a:t>
            </a:r>
            <a:endParaRPr lang="en-US" b="1" dirty="0">
              <a:solidFill>
                <a:schemeClr val="tx2"/>
              </a:solidFill>
            </a:endParaRPr>
          </a:p>
        </p:txBody>
      </p:sp>
      <p:sp>
        <p:nvSpPr>
          <p:cNvPr id="13" name="TextBox 12"/>
          <p:cNvSpPr txBox="1"/>
          <p:nvPr/>
        </p:nvSpPr>
        <p:spPr>
          <a:xfrm>
            <a:off x="4890377" y="4172640"/>
            <a:ext cx="3991646" cy="215444"/>
          </a:xfrm>
          <a:prstGeom prst="rect">
            <a:avLst/>
          </a:prstGeom>
          <a:noFill/>
        </p:spPr>
        <p:txBody>
          <a:bodyPr wrap="square" rtlCol="0">
            <a:spAutoFit/>
          </a:bodyPr>
          <a:lstStyle/>
          <a:p>
            <a:r>
              <a:rPr lang="en-US" sz="800" b="1" i="1" dirty="0" smtClean="0">
                <a:solidFill>
                  <a:schemeClr val="bg1">
                    <a:lumMod val="50000"/>
                  </a:schemeClr>
                </a:solidFill>
              </a:rPr>
              <a:t>Source</a:t>
            </a:r>
            <a:r>
              <a:rPr lang="en-US" sz="800" i="1" dirty="0" smtClean="0">
                <a:solidFill>
                  <a:schemeClr val="bg1">
                    <a:lumMod val="50000"/>
                  </a:schemeClr>
                </a:solidFill>
              </a:rPr>
              <a:t>: </a:t>
            </a:r>
            <a:r>
              <a:rPr lang="en-US" sz="800" i="1" dirty="0" smtClean="0">
                <a:solidFill>
                  <a:schemeClr val="bg1">
                    <a:lumMod val="50000"/>
                  </a:schemeClr>
                </a:solidFill>
              </a:rPr>
              <a:t>AWEA</a:t>
            </a:r>
            <a:endParaRPr lang="en-US" sz="800" i="1" dirty="0">
              <a:solidFill>
                <a:schemeClr val="bg1">
                  <a:lumMod val="50000"/>
                </a:schemeClr>
              </a:solidFill>
            </a:endParaRPr>
          </a:p>
        </p:txBody>
      </p:sp>
      <p:sp>
        <p:nvSpPr>
          <p:cNvPr id="22" name="TextBox 21"/>
          <p:cNvSpPr txBox="1"/>
          <p:nvPr/>
        </p:nvSpPr>
        <p:spPr>
          <a:xfrm>
            <a:off x="304800" y="1257486"/>
            <a:ext cx="4038600" cy="369332"/>
          </a:xfrm>
          <a:prstGeom prst="rect">
            <a:avLst/>
          </a:prstGeom>
          <a:solidFill>
            <a:schemeClr val="bg1"/>
          </a:solidFill>
        </p:spPr>
        <p:txBody>
          <a:bodyPr wrap="square" rtlCol="0">
            <a:spAutoFit/>
          </a:bodyPr>
          <a:lstStyle/>
          <a:p>
            <a:pPr algn="ctr"/>
            <a:r>
              <a:rPr lang="en-US" b="1" dirty="0" smtClean="0">
                <a:solidFill>
                  <a:schemeClr val="tx2"/>
                </a:solidFill>
              </a:rPr>
              <a:t>GW Installations</a:t>
            </a:r>
            <a:endParaRPr lang="en-US" b="1" dirty="0">
              <a:solidFill>
                <a:schemeClr val="tx2"/>
              </a:solidFill>
            </a:endParaRPr>
          </a:p>
        </p:txBody>
      </p:sp>
      <p:sp>
        <p:nvSpPr>
          <p:cNvPr id="23" name="TextBox 8"/>
          <p:cNvSpPr txBox="1"/>
          <p:nvPr/>
        </p:nvSpPr>
        <p:spPr>
          <a:xfrm>
            <a:off x="306248" y="4172640"/>
            <a:ext cx="416752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i="1" dirty="0">
                <a:solidFill>
                  <a:schemeClr val="bg1">
                    <a:lumMod val="50000"/>
                  </a:schemeClr>
                </a:solidFill>
              </a:rPr>
              <a:t>Source</a:t>
            </a:r>
            <a:r>
              <a:rPr lang="en-US" sz="800" i="1" dirty="0">
                <a:solidFill>
                  <a:schemeClr val="bg1">
                    <a:lumMod val="50000"/>
                  </a:schemeClr>
                </a:solidFill>
              </a:rPr>
              <a:t>: </a:t>
            </a:r>
            <a:r>
              <a:rPr lang="en-US" sz="800" i="1" dirty="0" smtClean="0">
                <a:solidFill>
                  <a:schemeClr val="bg1">
                    <a:lumMod val="50000"/>
                  </a:schemeClr>
                </a:solidFill>
              </a:rPr>
              <a:t>Wood Mackenzie </a:t>
            </a:r>
            <a:r>
              <a:rPr lang="en-US" sz="800" i="1" dirty="0">
                <a:solidFill>
                  <a:schemeClr val="bg1">
                    <a:lumMod val="50000"/>
                  </a:schemeClr>
                </a:solidFill>
              </a:rPr>
              <a:t>Global Wind Market Outlook Update – </a:t>
            </a:r>
            <a:r>
              <a:rPr lang="en-US" sz="800" i="1" dirty="0" smtClean="0">
                <a:solidFill>
                  <a:schemeClr val="bg1">
                    <a:lumMod val="50000"/>
                  </a:schemeClr>
                </a:solidFill>
              </a:rPr>
              <a:t>Q3 </a:t>
            </a:r>
            <a:r>
              <a:rPr lang="en-US" sz="800" i="1" dirty="0">
                <a:solidFill>
                  <a:schemeClr val="bg1">
                    <a:lumMod val="50000"/>
                  </a:schemeClr>
                </a:solidFill>
              </a:rPr>
              <a:t>2019 Forecast</a:t>
            </a:r>
          </a:p>
        </p:txBody>
      </p:sp>
      <p:pic>
        <p:nvPicPr>
          <p:cNvPr id="4" name="Picture 3"/>
          <p:cNvPicPr>
            <a:picLocks noChangeAspect="1"/>
          </p:cNvPicPr>
          <p:nvPr/>
        </p:nvPicPr>
        <p:blipFill>
          <a:blip r:embed="rId3"/>
          <a:stretch>
            <a:fillRect/>
          </a:stretch>
        </p:blipFill>
        <p:spPr>
          <a:xfrm>
            <a:off x="422564" y="1626818"/>
            <a:ext cx="3934892" cy="2466139"/>
          </a:xfrm>
          <a:prstGeom prst="rect">
            <a:avLst/>
          </a:prstGeom>
        </p:spPr>
      </p:pic>
      <p:pic>
        <p:nvPicPr>
          <p:cNvPr id="11" name="Picture 10"/>
          <p:cNvPicPr>
            <a:picLocks noChangeAspect="1"/>
          </p:cNvPicPr>
          <p:nvPr/>
        </p:nvPicPr>
        <p:blipFill rotWithShape="1">
          <a:blip r:embed="rId4"/>
          <a:srcRect t="6756"/>
          <a:stretch/>
        </p:blipFill>
        <p:spPr>
          <a:xfrm>
            <a:off x="4646033" y="1617211"/>
            <a:ext cx="4139038" cy="2485352"/>
          </a:xfrm>
          <a:prstGeom prst="rect">
            <a:avLst/>
          </a:prstGeom>
        </p:spPr>
      </p:pic>
    </p:spTree>
    <p:extLst>
      <p:ext uri="{BB962C8B-B14F-4D97-AF65-F5344CB8AC3E}">
        <p14:creationId xmlns:p14="http://schemas.microsoft.com/office/powerpoint/2010/main" val="592348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Other Markets</a:t>
            </a:r>
            <a:endParaRPr lang="en-US" dirty="0"/>
          </a:p>
        </p:txBody>
      </p:sp>
      <p:sp>
        <p:nvSpPr>
          <p:cNvPr id="5" name="Slide Number Placeholder 4"/>
          <p:cNvSpPr>
            <a:spLocks noGrp="1"/>
          </p:cNvSpPr>
          <p:nvPr>
            <p:ph type="sldNum" sz="quarter" idx="12"/>
          </p:nvPr>
        </p:nvSpPr>
        <p:spPr/>
        <p:txBody>
          <a:bodyPr/>
          <a:lstStyle/>
          <a:p>
            <a:fld id="{B576A8C7-655B-4652-B474-684C481C37E9}" type="slidenum">
              <a:rPr lang="en-US" smtClean="0"/>
              <a:pPr/>
              <a:t>8</a:t>
            </a:fld>
            <a:endParaRPr lang="en-US" dirty="0"/>
          </a:p>
        </p:txBody>
      </p:sp>
      <p:sp>
        <p:nvSpPr>
          <p:cNvPr id="6" name="TextBox 5"/>
          <p:cNvSpPr txBox="1"/>
          <p:nvPr/>
        </p:nvSpPr>
        <p:spPr>
          <a:xfrm>
            <a:off x="626770" y="1446287"/>
            <a:ext cx="1826141" cy="4247317"/>
          </a:xfrm>
          <a:prstGeom prst="rect">
            <a:avLst/>
          </a:prstGeom>
          <a:noFill/>
        </p:spPr>
        <p:txBody>
          <a:bodyPr wrap="none" rtlCol="0">
            <a:spAutoFit/>
          </a:bodyPr>
          <a:lstStyle/>
          <a:p>
            <a:endParaRPr lang="en-US" dirty="0"/>
          </a:p>
          <a:p>
            <a:r>
              <a:rPr lang="en-US" dirty="0" smtClean="0"/>
              <a:t>Mining</a:t>
            </a:r>
          </a:p>
          <a:p>
            <a:endParaRPr lang="en-US" dirty="0" smtClean="0"/>
          </a:p>
          <a:p>
            <a:endParaRPr lang="en-US" dirty="0" smtClean="0"/>
          </a:p>
          <a:p>
            <a:endParaRPr lang="en-US" dirty="0"/>
          </a:p>
          <a:p>
            <a:endParaRPr lang="en-US" dirty="0" smtClean="0"/>
          </a:p>
          <a:p>
            <a:r>
              <a:rPr lang="en-US" dirty="0" smtClean="0"/>
              <a:t>Oil and Gas</a:t>
            </a:r>
          </a:p>
          <a:p>
            <a:endParaRPr lang="en-US" dirty="0" smtClean="0"/>
          </a:p>
          <a:p>
            <a:endParaRPr lang="en-US" dirty="0" smtClean="0"/>
          </a:p>
          <a:p>
            <a:endParaRPr lang="en-US" dirty="0"/>
          </a:p>
          <a:p>
            <a:endParaRPr lang="en-US" dirty="0" smtClean="0"/>
          </a:p>
          <a:p>
            <a:r>
              <a:rPr lang="en-US" dirty="0" smtClean="0"/>
              <a:t>Steel</a:t>
            </a:r>
          </a:p>
          <a:p>
            <a:endParaRPr lang="en-US" dirty="0" smtClean="0"/>
          </a:p>
          <a:p>
            <a:endParaRPr lang="en-US" dirty="0"/>
          </a:p>
          <a:p>
            <a:r>
              <a:rPr lang="en-US" dirty="0" smtClean="0"/>
              <a:t>Other Industrial </a:t>
            </a:r>
            <a:endParaRPr lang="en-US" dirty="0"/>
          </a:p>
        </p:txBody>
      </p:sp>
      <p:sp>
        <p:nvSpPr>
          <p:cNvPr id="7" name="Right Arrow 6"/>
          <p:cNvSpPr/>
          <p:nvPr/>
        </p:nvSpPr>
        <p:spPr>
          <a:xfrm rot="16200000">
            <a:off x="3170911" y="1831483"/>
            <a:ext cx="457200" cy="3048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3170911" y="5307419"/>
            <a:ext cx="457200" cy="3048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2988890" y="3071565"/>
            <a:ext cx="760476" cy="44149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418215" y="1079269"/>
            <a:ext cx="4038600" cy="4801314"/>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r>
              <a:rPr lang="en-US" dirty="0" smtClean="0"/>
              <a:t>Strong demand from both gearing and heavy fab customers; expanding content with key customers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Gearing: fracking surge has subsided</a:t>
            </a:r>
          </a:p>
          <a:p>
            <a:pPr marL="285750" indent="-285750">
              <a:buFont typeface="Arial" panose="020B0604020202020204" pitchFamily="34" charset="0"/>
              <a:buChar char="•"/>
            </a:pPr>
            <a:r>
              <a:rPr lang="en-US" dirty="0" smtClean="0"/>
              <a:t>Process Systems: Gas turbine volumes recovering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Capital spending slowing due to recent market softness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Expanding customer base for gearing </a:t>
            </a:r>
            <a:endParaRPr lang="en-US" dirty="0"/>
          </a:p>
        </p:txBody>
      </p:sp>
      <p:sp>
        <p:nvSpPr>
          <p:cNvPr id="13" name="Left-Right Arrow 12"/>
          <p:cNvSpPr/>
          <p:nvPr/>
        </p:nvSpPr>
        <p:spPr>
          <a:xfrm>
            <a:off x="3019273" y="4419600"/>
            <a:ext cx="760476" cy="44149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01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Focus</a:t>
            </a:r>
            <a:endParaRPr lang="en-US" dirty="0"/>
          </a:p>
        </p:txBody>
      </p:sp>
      <p:sp>
        <p:nvSpPr>
          <p:cNvPr id="6" name="Slide Number Placeholder 5"/>
          <p:cNvSpPr>
            <a:spLocks noGrp="1"/>
          </p:cNvSpPr>
          <p:nvPr>
            <p:ph type="sldNum" sz="quarter" idx="12"/>
          </p:nvPr>
        </p:nvSpPr>
        <p:spPr/>
        <p:txBody>
          <a:bodyPr/>
          <a:lstStyle/>
          <a:p>
            <a:fld id="{B576A8C7-655B-4652-B474-684C481C37E9}" type="slidenum">
              <a:rPr lang="en-US" smtClean="0"/>
              <a:pPr/>
              <a:t>9</a:t>
            </a:fld>
            <a:endParaRPr lang="en-US" dirty="0"/>
          </a:p>
        </p:txBody>
      </p:sp>
      <p:sp>
        <p:nvSpPr>
          <p:cNvPr id="3" name="TextBox 2"/>
          <p:cNvSpPr txBox="1"/>
          <p:nvPr/>
        </p:nvSpPr>
        <p:spPr>
          <a:xfrm>
            <a:off x="114300" y="1219200"/>
            <a:ext cx="8915400" cy="4985980"/>
          </a:xfrm>
          <a:prstGeom prst="rect">
            <a:avLst/>
          </a:prstGeom>
          <a:noFill/>
        </p:spPr>
        <p:txBody>
          <a:bodyPr wrap="square" rtlCol="0">
            <a:spAutoFit/>
          </a:bodyPr>
          <a:lstStyle/>
          <a:p>
            <a:pPr marL="285750" indent="-285750">
              <a:spcAft>
                <a:spcPts val="600"/>
              </a:spcAft>
              <a:buClr>
                <a:schemeClr val="tx2"/>
              </a:buClr>
              <a:buFont typeface="Wingdings" panose="05000000000000000000" pitchFamily="2" charset="2"/>
              <a:buChar char="§"/>
            </a:pPr>
            <a:r>
              <a:rPr lang="en-US" sz="2400" dirty="0" smtClean="0">
                <a:solidFill>
                  <a:schemeClr val="tx2"/>
                </a:solidFill>
              </a:rPr>
              <a:t>Complete </a:t>
            </a:r>
            <a:r>
              <a:rPr lang="en-US" sz="2400" dirty="0" smtClean="0">
                <a:solidFill>
                  <a:schemeClr val="tx2"/>
                </a:solidFill>
              </a:rPr>
              <a:t>systems investments to support broader, more complex sales mix</a:t>
            </a:r>
          </a:p>
          <a:p>
            <a:pPr>
              <a:spcAft>
                <a:spcPts val="600"/>
              </a:spcAft>
              <a:buClr>
                <a:schemeClr val="tx2"/>
              </a:buClr>
            </a:pPr>
            <a:endParaRPr lang="en-US" sz="2400" dirty="0" smtClean="0">
              <a:solidFill>
                <a:schemeClr val="tx2"/>
              </a:solidFill>
            </a:endParaRPr>
          </a:p>
          <a:p>
            <a:pPr marL="285750" indent="-285750">
              <a:spcAft>
                <a:spcPts val="600"/>
              </a:spcAft>
              <a:buClr>
                <a:schemeClr val="tx2"/>
              </a:buClr>
              <a:buFont typeface="Wingdings" panose="05000000000000000000" pitchFamily="2" charset="2"/>
              <a:buChar char="§"/>
            </a:pPr>
            <a:r>
              <a:rPr lang="en-US" sz="2400" dirty="0" smtClean="0">
                <a:solidFill>
                  <a:schemeClr val="tx2"/>
                </a:solidFill>
              </a:rPr>
              <a:t>Managing through supply chain and labor challenges to protect production slots and support near record Tower segment revenue in ‘20-’21</a:t>
            </a:r>
          </a:p>
          <a:p>
            <a:pPr>
              <a:spcAft>
                <a:spcPts val="600"/>
              </a:spcAft>
              <a:buClr>
                <a:schemeClr val="tx2"/>
              </a:buClr>
            </a:pPr>
            <a:endParaRPr lang="en-US" sz="2400" dirty="0" smtClean="0">
              <a:solidFill>
                <a:schemeClr val="tx2"/>
              </a:solidFill>
            </a:endParaRPr>
          </a:p>
          <a:p>
            <a:pPr marL="285750" indent="-285750">
              <a:spcAft>
                <a:spcPts val="600"/>
              </a:spcAft>
              <a:buClr>
                <a:schemeClr val="tx2"/>
              </a:buClr>
              <a:buFont typeface="Wingdings" panose="05000000000000000000" pitchFamily="2" charset="2"/>
              <a:buChar char="§"/>
            </a:pPr>
            <a:r>
              <a:rPr lang="en-US" sz="2400" dirty="0" smtClean="0">
                <a:solidFill>
                  <a:schemeClr val="tx2"/>
                </a:solidFill>
              </a:rPr>
              <a:t>Careful management of economically sensitive Gearing segment – boosting repair </a:t>
            </a:r>
            <a:r>
              <a:rPr lang="en-US" sz="2400" dirty="0" smtClean="0">
                <a:solidFill>
                  <a:schemeClr val="tx2"/>
                </a:solidFill>
              </a:rPr>
              <a:t>capabilities</a:t>
            </a:r>
          </a:p>
          <a:p>
            <a:pPr marL="285750" indent="-285750">
              <a:spcAft>
                <a:spcPts val="600"/>
              </a:spcAft>
              <a:buClr>
                <a:schemeClr val="tx2"/>
              </a:buClr>
              <a:buFont typeface="Wingdings" panose="05000000000000000000" pitchFamily="2" charset="2"/>
              <a:buChar char="§"/>
            </a:pPr>
            <a:endParaRPr lang="en-US" sz="2400" dirty="0">
              <a:solidFill>
                <a:schemeClr val="tx2"/>
              </a:solidFill>
            </a:endParaRPr>
          </a:p>
          <a:p>
            <a:pPr marL="285750" indent="-285750">
              <a:spcAft>
                <a:spcPts val="600"/>
              </a:spcAft>
              <a:buClr>
                <a:schemeClr val="tx2"/>
              </a:buClr>
              <a:buFont typeface="Wingdings" panose="05000000000000000000" pitchFamily="2" charset="2"/>
              <a:buChar char="§"/>
            </a:pPr>
            <a:r>
              <a:rPr lang="en-US" sz="2400" dirty="0" smtClean="0">
                <a:solidFill>
                  <a:schemeClr val="tx2"/>
                </a:solidFill>
              </a:rPr>
              <a:t>Complete re-branding study to reposition business consistent with our diversification strategy</a:t>
            </a:r>
            <a:endParaRPr lang="en-US" sz="2400" dirty="0" smtClean="0">
              <a:solidFill>
                <a:schemeClr val="tx2"/>
              </a:solidFill>
            </a:endParaRPr>
          </a:p>
        </p:txBody>
      </p:sp>
    </p:spTree>
    <p:extLst>
      <p:ext uri="{BB962C8B-B14F-4D97-AF65-F5344CB8AC3E}">
        <p14:creationId xmlns:p14="http://schemas.microsoft.com/office/powerpoint/2010/main" val="3867802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58657</TotalTime>
  <Words>2240</Words>
  <Application>Microsoft Office PowerPoint</Application>
  <PresentationFormat>On-screen Show (4:3)</PresentationFormat>
  <Paragraphs>502</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PowerPoint Presentation</vt:lpstr>
      <vt:lpstr>Industry Data and Forward-Looking Statements Disclaimer</vt:lpstr>
      <vt:lpstr>Q3 2019 Highlights</vt:lpstr>
      <vt:lpstr>Orders and Backlog ($ Millions)</vt:lpstr>
      <vt:lpstr>Industry and Customer Diversification</vt:lpstr>
      <vt:lpstr>Diversification of BWEN Customer Base </vt:lpstr>
      <vt:lpstr>Market Outlook – US Wind</vt:lpstr>
      <vt:lpstr>Overview of Other Markets</vt:lpstr>
      <vt:lpstr>Current Focus</vt:lpstr>
      <vt:lpstr>Towers and Heavy Fabrications</vt:lpstr>
      <vt:lpstr>Gearing</vt:lpstr>
      <vt:lpstr>Process Systems</vt:lpstr>
      <vt:lpstr>BWEN Consolidated Financial Results</vt:lpstr>
      <vt:lpstr>Operating Working Capital (OWC)</vt:lpstr>
      <vt:lpstr>Balance Sheet and Capital Expenditures</vt:lpstr>
      <vt:lpstr>Q3 Summary and Guidance</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Joni Konstantelos</dc:creator>
  <cp:lastModifiedBy>Jason Bonfigt</cp:lastModifiedBy>
  <cp:revision>1152</cp:revision>
  <cp:lastPrinted>2019-10-28T21:24:28Z</cp:lastPrinted>
  <dcterms:created xsi:type="dcterms:W3CDTF">2014-10-21T17:51:53Z</dcterms:created>
  <dcterms:modified xsi:type="dcterms:W3CDTF">2019-10-28T21:48:59Z</dcterms:modified>
</cp:coreProperties>
</file>