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45" r:id="rId3"/>
    <p:sldId id="340" r:id="rId4"/>
    <p:sldId id="354" r:id="rId5"/>
    <p:sldId id="355" r:id="rId6"/>
    <p:sldId id="341" r:id="rId7"/>
    <p:sldId id="353" r:id="rId8"/>
    <p:sldId id="280" r:id="rId9"/>
    <p:sldId id="339" r:id="rId10"/>
    <p:sldId id="372" r:id="rId11"/>
    <p:sldId id="356" r:id="rId12"/>
    <p:sldId id="371" r:id="rId13"/>
    <p:sldId id="365" r:id="rId14"/>
    <p:sldId id="373" r:id="rId15"/>
    <p:sldId id="357" r:id="rId16"/>
    <p:sldId id="348" r:id="rId17"/>
    <p:sldId id="368" r:id="rId18"/>
    <p:sldId id="369" r:id="rId19"/>
    <p:sldId id="376" r:id="rId20"/>
    <p:sldId id="275" r:id="rId21"/>
    <p:sldId id="374" r:id="rId22"/>
    <p:sldId id="305" r:id="rId23"/>
    <p:sldId id="331" r:id="rId24"/>
    <p:sldId id="364" r:id="rId25"/>
    <p:sldId id="379" r:id="rId26"/>
    <p:sldId id="375" r:id="rId27"/>
    <p:sldId id="377" r:id="rId28"/>
    <p:sldId id="363" r:id="rId29"/>
    <p:sldId id="312" r:id="rId30"/>
    <p:sldId id="342" r:id="rId31"/>
    <p:sldId id="336" r:id="rId32"/>
    <p:sldId id="325" r:id="rId3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FF"/>
    <a:srgbClr val="87FF21"/>
    <a:srgbClr val="B3B3B3"/>
    <a:srgbClr val="404040"/>
    <a:srgbClr val="C0C0C0"/>
    <a:srgbClr val="666666"/>
    <a:srgbClr val="999999"/>
    <a:srgbClr val="C5FF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873" autoAdjust="0"/>
    <p:restoredTop sz="77751" autoAdjust="0"/>
  </p:normalViewPr>
  <p:slideViewPr>
    <p:cSldViewPr snapToGrid="0">
      <p:cViewPr varScale="1">
        <p:scale>
          <a:sx n="110" d="100"/>
          <a:sy n="110" d="100"/>
        </p:scale>
        <p:origin x="-102" y="-8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 snapToGrid="0">
      <p:cViewPr varScale="1">
        <p:scale>
          <a:sx n="104" d="100"/>
          <a:sy n="104" d="100"/>
        </p:scale>
        <p:origin x="-3440" y="-11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>
            <a:lvl1pPr defTabSz="914182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>
            <a:lvl1pPr algn="r" defTabSz="914182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19" rIns="91440" bIns="45719" numCol="1" anchor="b" anchorCtr="0" compatLnSpc="1">
            <a:prstTxWarp prst="textNoShape">
              <a:avLst/>
            </a:prstTxWarp>
          </a:bodyPr>
          <a:lstStyle>
            <a:lvl1pPr defTabSz="914182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19" rIns="91440" bIns="45719" numCol="1" anchor="b" anchorCtr="0" compatLnSpc="1">
            <a:prstTxWarp prst="textNoShape">
              <a:avLst/>
            </a:prstTxWarp>
          </a:bodyPr>
          <a:lstStyle>
            <a:lvl1pPr algn="r" defTabSz="914182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EA63C22-CDB5-403B-9480-7EEF39469A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>
            <a:lvl1pPr defTabSz="914182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>
            <a:lvl1pPr algn="r" defTabSz="914182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19" rIns="91440" bIns="45719" numCol="1" anchor="b" anchorCtr="0" compatLnSpc="1">
            <a:prstTxWarp prst="textNoShape">
              <a:avLst/>
            </a:prstTxWarp>
          </a:bodyPr>
          <a:lstStyle>
            <a:lvl1pPr defTabSz="914182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19" rIns="91440" bIns="45719" numCol="1" anchor="b" anchorCtr="0" compatLnSpc="1">
            <a:prstTxWarp prst="textNoShape">
              <a:avLst/>
            </a:prstTxWarp>
          </a:bodyPr>
          <a:lstStyle>
            <a:lvl1pPr algn="r" defTabSz="914182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B4058E3-1581-4079-AD56-84FF1E80F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10C902DC-7219-40B5-9F95-8ABB5469C4CE}" type="slidenum">
              <a:rPr lang="en-GB" smtClean="0">
                <a:latin typeface="Arial" pitchFamily="34" charset="0"/>
              </a:rPr>
              <a:pPr defTabSz="912813"/>
              <a:t>1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B36E2B0A-0551-402F-BBDD-D9756C2A219E}" type="slidenum">
              <a:rPr lang="en-GB" smtClean="0">
                <a:latin typeface="Arial" pitchFamily="34" charset="0"/>
              </a:rPr>
              <a:pPr defTabSz="912813"/>
              <a:t>10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5719" bIns="45719" anchor="b"/>
          <a:lstStyle/>
          <a:p>
            <a:pPr algn="r" defTabSz="912813"/>
            <a:fld id="{B28EEFF3-37EC-48FB-AE36-05159E9A06C7}" type="slidenum">
              <a:rPr lang="en-GB" sz="1200">
                <a:solidFill>
                  <a:schemeClr val="tx1"/>
                </a:solidFill>
              </a:rPr>
              <a:pPr algn="r" defTabSz="912813"/>
              <a:t>11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98BBDAC5-BA8E-4095-92DF-658EC41BC6CA}" type="slidenum">
              <a:rPr lang="en-GB" smtClean="0">
                <a:latin typeface="Arial" pitchFamily="34" charset="0"/>
              </a:rPr>
              <a:pPr defTabSz="912813"/>
              <a:t>12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5719" bIns="45719" anchor="b"/>
          <a:lstStyle/>
          <a:p>
            <a:pPr algn="r" defTabSz="912813"/>
            <a:fld id="{719A9F5B-A279-41EC-ABC8-7B6673F9759D}" type="slidenum">
              <a:rPr lang="en-GB" sz="1200">
                <a:solidFill>
                  <a:schemeClr val="tx1"/>
                </a:solidFill>
              </a:rPr>
              <a:pPr algn="r" defTabSz="912813"/>
              <a:t>13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F66205BA-5492-41CF-9E32-10D0F1277A9D}" type="slidenum">
              <a:rPr lang="en-GB" smtClean="0">
                <a:latin typeface="Arial" pitchFamily="34" charset="0"/>
              </a:rPr>
              <a:pPr defTabSz="912813"/>
              <a:t>14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5719" bIns="45719" anchor="b"/>
          <a:lstStyle/>
          <a:p>
            <a:pPr algn="r" defTabSz="912813"/>
            <a:fld id="{DFEBE389-CC42-4801-B2E7-24B503291741}" type="slidenum">
              <a:rPr lang="en-GB" sz="1200">
                <a:solidFill>
                  <a:schemeClr val="tx1"/>
                </a:solidFill>
              </a:rPr>
              <a:pPr algn="r" defTabSz="912813"/>
              <a:t>15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BF56C8C-E5B8-4CC7-8980-CA82C864F94F}" type="slidenum">
              <a:rPr lang="en-GB" smtClean="0">
                <a:latin typeface="Arial" pitchFamily="34" charset="0"/>
              </a:rPr>
              <a:pPr defTabSz="912813"/>
              <a:t>16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s-IS" smtClean="0">
                <a:latin typeface="Arial" pitchFamily="34" charset="0"/>
              </a:rPr>
              <a:t>Setja flugvélar undir x ás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Arial" pitchFamily="34" charset="0"/>
              </a:rPr>
              <a:t>We are used to selling tickets on certain routes</a:t>
            </a:r>
          </a:p>
          <a:p>
            <a:r>
              <a:rPr lang="en-GB" smtClean="0">
                <a:latin typeface="Arial" pitchFamily="34" charset="0"/>
              </a:rPr>
              <a:t>But what is involved and are all aspects profitable</a:t>
            </a:r>
          </a:p>
          <a:p>
            <a:r>
              <a:rPr lang="en-GB" smtClean="0">
                <a:latin typeface="Arial" pitchFamily="34" charset="0"/>
              </a:rPr>
              <a:t>Are all these different parts commodities we are able to sell beyond our route network…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Arial" pitchFamily="34" charset="0"/>
              </a:rPr>
              <a:t>We are used to selling tickets on certain routes</a:t>
            </a:r>
          </a:p>
          <a:p>
            <a:r>
              <a:rPr lang="en-GB" smtClean="0">
                <a:latin typeface="Arial" pitchFamily="34" charset="0"/>
              </a:rPr>
              <a:t>But what is involved and are all aspects profitable</a:t>
            </a:r>
          </a:p>
          <a:p>
            <a:r>
              <a:rPr lang="en-GB" smtClean="0">
                <a:latin typeface="Arial" pitchFamily="34" charset="0"/>
              </a:rPr>
              <a:t>Are all these different parts commodities we are able to sell beyond our route network…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5719" bIns="45719" anchor="b"/>
          <a:lstStyle/>
          <a:p>
            <a:pPr algn="r" defTabSz="912813"/>
            <a:fld id="{EF6726A1-A4DF-4B79-BC25-DFC3AEF9FB51}" type="slidenum">
              <a:rPr lang="en-GB" sz="1200">
                <a:solidFill>
                  <a:schemeClr val="tx1"/>
                </a:solidFill>
              </a:rPr>
              <a:pPr algn="r" defTabSz="912813"/>
              <a:t>2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19EF6080-0DF9-487E-89F7-4BD0F5BF267A}" type="slidenum">
              <a:rPr lang="en-GB" smtClean="0">
                <a:latin typeface="Arial" pitchFamily="34" charset="0"/>
              </a:rPr>
              <a:pPr defTabSz="912813"/>
              <a:t>20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491FDA8-80A5-4392-B665-39C5468CEBAA}" type="slidenum">
              <a:rPr lang="en-GB" smtClean="0">
                <a:latin typeface="Arial" pitchFamily="34" charset="0"/>
              </a:rPr>
              <a:pPr defTabSz="912813"/>
              <a:t>21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CB5AE15-BF13-4F97-ABA5-9EFB3F115B2A}" type="slidenum">
              <a:rPr lang="en-GB" smtClean="0">
                <a:latin typeface="Arial" pitchFamily="34" charset="0"/>
              </a:rPr>
              <a:pPr defTabSz="912813"/>
              <a:t>22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5719" bIns="45719" anchor="b"/>
          <a:lstStyle/>
          <a:p>
            <a:pPr algn="r" defTabSz="912813"/>
            <a:fld id="{A4439781-D4B6-4B61-8D73-C764760AC629}" type="slidenum">
              <a:rPr lang="en-GB" sz="1200">
                <a:solidFill>
                  <a:schemeClr val="tx1"/>
                </a:solidFill>
              </a:rPr>
              <a:pPr algn="r" defTabSz="912813"/>
              <a:t>23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8C83DCF-1ECA-41E7-8450-D4E8B59618C2}" type="slidenum">
              <a:rPr lang="en-GB" smtClean="0">
                <a:latin typeface="Arial" pitchFamily="34" charset="0"/>
              </a:rPr>
              <a:pPr defTabSz="912813"/>
              <a:t>24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8C83DCF-1ECA-41E7-8450-D4E8B59618C2}" type="slidenum">
              <a:rPr lang="en-GB" smtClean="0">
                <a:latin typeface="Arial" pitchFamily="34" charset="0"/>
              </a:rPr>
              <a:pPr defTabSz="912813"/>
              <a:t>25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171DF5A-346A-4E0B-8A5F-579BA6EE6842}" type="slidenum">
              <a:rPr lang="en-GB" smtClean="0">
                <a:latin typeface="Arial" pitchFamily="34" charset="0"/>
              </a:rPr>
              <a:pPr defTabSz="912813"/>
              <a:t>26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07DEE687-0A8C-4D55-9C45-8224008CAE0A}" type="slidenum">
              <a:rPr lang="en-GB" smtClean="0">
                <a:latin typeface="Arial" pitchFamily="34" charset="0"/>
              </a:rPr>
              <a:pPr defTabSz="912813"/>
              <a:t>27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5719" bIns="45719" anchor="b"/>
          <a:lstStyle/>
          <a:p>
            <a:pPr algn="r" defTabSz="912813"/>
            <a:fld id="{37F22650-BFCA-42A5-AC36-AC05783D836C}" type="slidenum">
              <a:rPr lang="en-GB" sz="1200">
                <a:solidFill>
                  <a:schemeClr val="tx1"/>
                </a:solidFill>
              </a:rPr>
              <a:pPr algn="r" defTabSz="912813"/>
              <a:t>28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5719" bIns="45719" anchor="b"/>
          <a:lstStyle/>
          <a:p>
            <a:pPr algn="r" defTabSz="912813"/>
            <a:fld id="{5C0190AD-9D8F-4D6A-91CA-FBC3983D8A4A}" type="slidenum">
              <a:rPr lang="en-GB" sz="1200">
                <a:solidFill>
                  <a:schemeClr val="tx1"/>
                </a:solidFill>
              </a:rPr>
              <a:pPr algn="r" defTabSz="912813"/>
              <a:t>29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5719" bIns="45719" anchor="b"/>
          <a:lstStyle/>
          <a:p>
            <a:pPr algn="r" defTabSz="912813"/>
            <a:fld id="{C4F20F28-1C11-4BC6-9501-62A8E58CA628}" type="slidenum">
              <a:rPr lang="en-GB" sz="1200">
                <a:solidFill>
                  <a:schemeClr val="tx1"/>
                </a:solidFill>
              </a:rPr>
              <a:pPr algn="r" defTabSz="912813"/>
              <a:t>3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5719" bIns="45719" anchor="b"/>
          <a:lstStyle/>
          <a:p>
            <a:pPr algn="r" defTabSz="912813"/>
            <a:fld id="{962D925A-CB83-4EB5-AFE1-6CC1257630D9}" type="slidenum">
              <a:rPr lang="en-GB" sz="1200">
                <a:solidFill>
                  <a:schemeClr val="tx1"/>
                </a:solidFill>
              </a:rPr>
              <a:pPr algn="r" defTabSz="912813"/>
              <a:t>30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E6FBCFDC-8EBE-41A9-B824-D2E9DEE2DD11}" type="slidenum">
              <a:rPr lang="en-GB" smtClean="0">
                <a:latin typeface="Arial" pitchFamily="34" charset="0"/>
              </a:rPr>
              <a:pPr defTabSz="912813"/>
              <a:t>31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49543200-79F8-4399-824E-1B3DEBCA1071}" type="slidenum">
              <a:rPr lang="en-GB" smtClean="0">
                <a:latin typeface="Arial" pitchFamily="34" charset="0"/>
              </a:rPr>
              <a:pPr defTabSz="912813"/>
              <a:t>32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5719" bIns="45719" anchor="b"/>
          <a:lstStyle/>
          <a:p>
            <a:pPr algn="r" defTabSz="912813"/>
            <a:fld id="{05F0D214-939A-4E43-BC67-6745B4615FC7}" type="slidenum">
              <a:rPr lang="en-GB" sz="1200">
                <a:solidFill>
                  <a:schemeClr val="tx1"/>
                </a:solidFill>
              </a:rPr>
              <a:pPr algn="r" defTabSz="912813"/>
              <a:t>4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5719" bIns="45719" anchor="b"/>
          <a:lstStyle/>
          <a:p>
            <a:pPr algn="r" defTabSz="912813"/>
            <a:fld id="{27B87CDA-127A-43CF-B244-67C21961F787}" type="slidenum">
              <a:rPr lang="en-GB" sz="1200">
                <a:solidFill>
                  <a:schemeClr val="tx1"/>
                </a:solidFill>
              </a:rPr>
              <a:pPr algn="r" defTabSz="912813"/>
              <a:t>5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5719" bIns="45719" anchor="b"/>
          <a:lstStyle/>
          <a:p>
            <a:pPr algn="r" defTabSz="912813"/>
            <a:fld id="{4C3849A8-3097-4C01-AFF0-DE62D40D3DFB}" type="slidenum">
              <a:rPr lang="en-GB" sz="1200">
                <a:solidFill>
                  <a:schemeClr val="tx1"/>
                </a:solidFill>
              </a:rPr>
              <a:pPr algn="r" defTabSz="912813"/>
              <a:t>6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5719" bIns="45719" anchor="b"/>
          <a:lstStyle/>
          <a:p>
            <a:pPr algn="r" defTabSz="912813"/>
            <a:fld id="{68164315-D3D4-43A0-BD0C-68CD976E822D}" type="slidenum">
              <a:rPr lang="en-GB" sz="1200">
                <a:solidFill>
                  <a:schemeClr val="tx1"/>
                </a:solidFill>
              </a:rPr>
              <a:pPr algn="r" defTabSz="912813"/>
              <a:t>7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03D3C499-41A8-41AA-8AA8-4884CC70F69F}" type="slidenum">
              <a:rPr lang="en-GB" smtClean="0">
                <a:latin typeface="Arial" pitchFamily="34" charset="0"/>
              </a:rPr>
              <a:pPr defTabSz="912813"/>
              <a:t>8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5719" bIns="45719" anchor="b"/>
          <a:lstStyle/>
          <a:p>
            <a:pPr algn="r" defTabSz="912813"/>
            <a:fld id="{4B0E6C68-3B00-476E-A17F-2646FDDE0626}" type="slidenum">
              <a:rPr lang="en-GB" sz="1200">
                <a:solidFill>
                  <a:schemeClr val="tx1"/>
                </a:solidFill>
              </a:rPr>
              <a:pPr algn="r" defTabSz="912813"/>
              <a:t>9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FD152-1FEE-4D95-9526-77C45DF9F1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A9F28-AABF-4722-BE75-131760897E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713A4-0877-4044-83B0-D178B4E005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89B79-17E7-4527-899C-E9E2F07E94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07B54-6F73-4849-BB23-772BA5F1FA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58A80-9C8B-4235-AEFB-50294D99CB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6A066-82B1-4F7A-8D71-92385F4A07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DCD1A-8210-4BFC-A306-7F2DF022C5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4F9C-3461-485A-A25F-AF39650DD1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C874-0604-4BDA-AFB7-8F67E8107B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2B3C6-CF85-42D9-920F-EB21F2844E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5108-0448-445E-AB7C-2AB7AECA5B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08F01-A3B0-42FB-B05B-33374FA67E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6521DB6-65E0-4B88-A7BC-2A47B32D6D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1828800" cy="228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93D3"/>
              </a:solidFill>
              <a:latin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828800" y="0"/>
            <a:ext cx="7315200" cy="228600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93D3"/>
              </a:solidFill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1828800" y="0"/>
            <a:ext cx="0" cy="5410200"/>
          </a:xfrm>
          <a:prstGeom prst="line">
            <a:avLst/>
          </a:prstGeom>
          <a:noFill/>
          <a:ln w="9525">
            <a:solidFill>
              <a:srgbClr val="99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2" name="Picture 11" descr="Icelandair_GROUP_horiz_cmyk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858000" y="6019800"/>
            <a:ext cx="1981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93D3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elandairgroup.is/heim/dotturfelog/nanar/store652/item8466/" TargetMode="External"/><Relationship Id="rId13" Type="http://schemas.openxmlformats.org/officeDocument/2006/relationships/image" Target="../media/image6.jpeg"/><Relationship Id="rId18" Type="http://schemas.openxmlformats.org/officeDocument/2006/relationships/hyperlink" Target="http://www.icelandairgroup.is/heim/dotturfelog/nanar/store652/item157380/" TargetMode="External"/><Relationship Id="rId26" Type="http://schemas.openxmlformats.org/officeDocument/2006/relationships/hyperlink" Target="http://www.icelandairgroup.com/home/subsidiaries/detail/store652/item187272/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0.jpeg"/><Relationship Id="rId7" Type="http://schemas.openxmlformats.org/officeDocument/2006/relationships/image" Target="../media/image3.jpeg"/><Relationship Id="rId12" Type="http://schemas.openxmlformats.org/officeDocument/2006/relationships/hyperlink" Target="http://www.icelandairgroup.is/heim/dotturfelog/nanar/store652/item8480/" TargetMode="External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icelandairgroup.is/heim/dotturfelog/nanar/store652/item8476/" TargetMode="External"/><Relationship Id="rId20" Type="http://schemas.openxmlformats.org/officeDocument/2006/relationships/hyperlink" Target="http://www.icelandairgroup.is/heim/dotturfelog/nanar/store652/item8472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celandairgroup.is/heim/dotturfelog/nanar/store652/item8474/" TargetMode="External"/><Relationship Id="rId11" Type="http://schemas.openxmlformats.org/officeDocument/2006/relationships/image" Target="../media/image5.jpeg"/><Relationship Id="rId24" Type="http://schemas.openxmlformats.org/officeDocument/2006/relationships/hyperlink" Target="http://www.icelandairgroup.is/heim/dotturfelog/nanar/store652/item8484/" TargetMode="External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23" Type="http://schemas.openxmlformats.org/officeDocument/2006/relationships/image" Target="../media/image11.jpeg"/><Relationship Id="rId10" Type="http://schemas.openxmlformats.org/officeDocument/2006/relationships/hyperlink" Target="http://www.icelandairgroup.is/heim/dotturfelog/nanar/store652/item16074/" TargetMode="External"/><Relationship Id="rId19" Type="http://schemas.openxmlformats.org/officeDocument/2006/relationships/image" Target="../media/image9.png"/><Relationship Id="rId4" Type="http://schemas.openxmlformats.org/officeDocument/2006/relationships/hyperlink" Target="http://www.icelandairgroup.is/heim/dotturfelog/nanar/store652/item8478/" TargetMode="External"/><Relationship Id="rId9" Type="http://schemas.openxmlformats.org/officeDocument/2006/relationships/image" Target="../media/image4.jpeg"/><Relationship Id="rId14" Type="http://schemas.openxmlformats.org/officeDocument/2006/relationships/hyperlink" Target="http://www.icelandairgroup.is/heim/dotturfelog/nanar/store652/item16214/" TargetMode="External"/><Relationship Id="rId22" Type="http://schemas.openxmlformats.org/officeDocument/2006/relationships/hyperlink" Target="http://www.icelandairgroup.is/heim/dotturfelog/nanar/store652/item8482/" TargetMode="External"/><Relationship Id="rId27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elandairgroup.is/heim/dotturfelog/nanar/store652/item16074/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18.emf"/><Relationship Id="rId7" Type="http://schemas.openxmlformats.org/officeDocument/2006/relationships/image" Target="../media/image4.jpeg"/><Relationship Id="rId12" Type="http://schemas.openxmlformats.org/officeDocument/2006/relationships/hyperlink" Target="http://www.icelandairgroup.is/heim/dotturfelog/nanar/store652/item8472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elandairgroup.is/heim/dotturfelog/nanar/store652/item8466/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2.jpeg"/><Relationship Id="rId15" Type="http://schemas.openxmlformats.org/officeDocument/2006/relationships/image" Target="../media/image11.jpeg"/><Relationship Id="rId10" Type="http://schemas.openxmlformats.org/officeDocument/2006/relationships/hyperlink" Target="http://www.icelandairgroup.is/heim/dotturfelog/nanar/store652/item8480/" TargetMode="External"/><Relationship Id="rId4" Type="http://schemas.openxmlformats.org/officeDocument/2006/relationships/hyperlink" Target="http://www.icelandairgroup.is/heim/dotturfelog/nanar/store652/item8478/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www.icelandairgroup.is/heim/dotturfelog/nanar/store652/item8482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elandairgroup.is/heim/dotturfelog/nanar/store652/item16074/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19.emf"/><Relationship Id="rId7" Type="http://schemas.openxmlformats.org/officeDocument/2006/relationships/image" Target="../media/image4.jpeg"/><Relationship Id="rId12" Type="http://schemas.openxmlformats.org/officeDocument/2006/relationships/hyperlink" Target="http://www.icelandairgroup.is/heim/dotturfelog/nanar/store652/item8472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celandairgroup.is/heim/dotturfelog/nanar/store652/item8466/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2.jpeg"/><Relationship Id="rId15" Type="http://schemas.openxmlformats.org/officeDocument/2006/relationships/image" Target="../media/image11.jpeg"/><Relationship Id="rId10" Type="http://schemas.openxmlformats.org/officeDocument/2006/relationships/hyperlink" Target="http://www.icelandairgroup.is/heim/dotturfelog/nanar/store652/item8480/" TargetMode="External"/><Relationship Id="rId4" Type="http://schemas.openxmlformats.org/officeDocument/2006/relationships/hyperlink" Target="http://www.icelandairgroup.is/heim/dotturfelog/nanar/store652/item8478/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www.icelandairgroup.is/heim/dotturfelog/nanar/store652/item8482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elandairgroup.is/heim/dotturfelog/nanar/store652/item16074/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20.emf"/><Relationship Id="rId7" Type="http://schemas.openxmlformats.org/officeDocument/2006/relationships/image" Target="../media/image4.jpeg"/><Relationship Id="rId12" Type="http://schemas.openxmlformats.org/officeDocument/2006/relationships/hyperlink" Target="http://www.icelandairgroup.is/heim/dotturfelog/nanar/store652/item8472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elandairgroup.is/heim/dotturfelog/nanar/store652/item8466/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2.jpeg"/><Relationship Id="rId15" Type="http://schemas.openxmlformats.org/officeDocument/2006/relationships/image" Target="../media/image11.jpeg"/><Relationship Id="rId10" Type="http://schemas.openxmlformats.org/officeDocument/2006/relationships/hyperlink" Target="http://www.icelandairgroup.is/heim/dotturfelog/nanar/store652/item8480/" TargetMode="External"/><Relationship Id="rId4" Type="http://schemas.openxmlformats.org/officeDocument/2006/relationships/hyperlink" Target="http://www.icelandairgroup.is/heim/dotturfelog/nanar/store652/item8478/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www.icelandairgroup.is/heim/dotturfelog/nanar/store652/item8482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elandairgroup.is/heim/dotturfelog/nanar/store652/item8466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3.emf"/><Relationship Id="rId3" Type="http://schemas.openxmlformats.org/officeDocument/2006/relationships/hyperlink" Target="http://www.icelandairgroup.is/heim/dotturfelog/nanar/store652/item157380/" TargetMode="External"/><Relationship Id="rId7" Type="http://schemas.openxmlformats.org/officeDocument/2006/relationships/hyperlink" Target="http://www.icelandairgroup.is/heim/dotturfelog/nanar/store652/item16214/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icelandairgroup.com/home/subsidiaries/detail/store652/item187272/" TargetMode="External"/><Relationship Id="rId5" Type="http://schemas.openxmlformats.org/officeDocument/2006/relationships/hyperlink" Target="http://www.icelandairgroup.is/heim/dotturfelog/nanar/store652/item8474/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9.png"/><Relationship Id="rId9" Type="http://schemas.openxmlformats.org/officeDocument/2006/relationships/hyperlink" Target="http://www.icelandairgroup.is/heim/dotturfelog/nanar/store652/item8476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elandairgroup.is/heim/dotturfelog/nanar/store652/item16214/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24.emf"/><Relationship Id="rId7" Type="http://schemas.openxmlformats.org/officeDocument/2006/relationships/image" Target="../media/image3.jpeg"/><Relationship Id="rId12" Type="http://schemas.openxmlformats.org/officeDocument/2006/relationships/hyperlink" Target="http://www.icelandairgroup.com/home/subsidiaries/detail/store652/item187272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celandairgroup.is/heim/dotturfelog/nanar/store652/item8474/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9.png"/><Relationship Id="rId10" Type="http://schemas.openxmlformats.org/officeDocument/2006/relationships/hyperlink" Target="http://www.icelandairgroup.is/heim/dotturfelog/nanar/store652/item8476/" TargetMode="External"/><Relationship Id="rId4" Type="http://schemas.openxmlformats.org/officeDocument/2006/relationships/hyperlink" Target="http://www.icelandairgroup.is/heim/dotturfelog/nanar/store652/item157380/" TargetMode="External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5.jpeg"/><Relationship Id="rId3" Type="http://schemas.openxmlformats.org/officeDocument/2006/relationships/hyperlink" Target="http://www.icelandairgroup.is/heim/dotturfelog/nanar/store652/item157380/" TargetMode="External"/><Relationship Id="rId7" Type="http://schemas.openxmlformats.org/officeDocument/2006/relationships/hyperlink" Target="http://www.icelandairgroup.is/heim/dotturfelog/nanar/store652/item16214/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icelandairgroup.com/home/subsidiaries/detail/store652/item187272/" TargetMode="External"/><Relationship Id="rId5" Type="http://schemas.openxmlformats.org/officeDocument/2006/relationships/hyperlink" Target="http://www.icelandairgroup.is/heim/dotturfelog/nanar/store652/item8474/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9.png"/><Relationship Id="rId9" Type="http://schemas.openxmlformats.org/officeDocument/2006/relationships/hyperlink" Target="http://www.icelandairgroup.is/heim/dotturfelog/nanar/store652/item8476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elandairgroup.is/heim/dotturfelog/nanar/store652/item15738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elandairgroup.is/heim/dotturfelog/nanar/store652/item15738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elandairgroup.is/heim/dotturfelog/nanar/store652/item15738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www.icelandairgroup.is/heim/dotturfelog/nanar/store652/item8474/" TargetMode="External"/><Relationship Id="rId18" Type="http://schemas.openxmlformats.org/officeDocument/2006/relationships/image" Target="../media/image13.png"/><Relationship Id="rId3" Type="http://schemas.openxmlformats.org/officeDocument/2006/relationships/image" Target="../media/image30.png"/><Relationship Id="rId7" Type="http://schemas.openxmlformats.org/officeDocument/2006/relationships/hyperlink" Target="http://www.icelandairgroup.is/heim/dotturfelog/nanar/store652/item16074/" TargetMode="External"/><Relationship Id="rId12" Type="http://schemas.openxmlformats.org/officeDocument/2006/relationships/image" Target="../media/image9.png"/><Relationship Id="rId17" Type="http://schemas.openxmlformats.org/officeDocument/2006/relationships/hyperlink" Target="http://www.icelandairgroup.com/home/subsidiaries/detail/store652/item187272/" TargetMode="Externa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8.jpe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11" Type="http://schemas.openxmlformats.org/officeDocument/2006/relationships/hyperlink" Target="http://www.icelandairgroup.is/heim/dotturfelog/nanar/store652/item157380/" TargetMode="External"/><Relationship Id="rId5" Type="http://schemas.openxmlformats.org/officeDocument/2006/relationships/hyperlink" Target="http://www.icelandairgroup.is/heim/dotturfelog/nanar/store652/item8466/" TargetMode="External"/><Relationship Id="rId15" Type="http://schemas.openxmlformats.org/officeDocument/2006/relationships/hyperlink" Target="http://www.icelandairgroup.is/heim/dotturfelog/nanar/store652/item8476/" TargetMode="External"/><Relationship Id="rId10" Type="http://schemas.openxmlformats.org/officeDocument/2006/relationships/image" Target="../media/image2.jpeg"/><Relationship Id="rId19" Type="http://schemas.openxmlformats.org/officeDocument/2006/relationships/hyperlink" Target="http://www.icelandairgroup.is/heim/dotturfelog/nanar/store652/item16214/" TargetMode="External"/><Relationship Id="rId4" Type="http://schemas.openxmlformats.org/officeDocument/2006/relationships/image" Target="../media/image31.png"/><Relationship Id="rId9" Type="http://schemas.openxmlformats.org/officeDocument/2006/relationships/hyperlink" Target="http://www.icelandairgroup.is/heim/dotturfelog/nanar/store652/item8478/" TargetMode="External"/><Relationship Id="rId1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elandairgroup.is/heim/dotturfelog/nanar/store652/item8478/" TargetMode="External"/><Relationship Id="rId13" Type="http://schemas.openxmlformats.org/officeDocument/2006/relationships/image" Target="../media/image3.jpeg"/><Relationship Id="rId18" Type="http://schemas.openxmlformats.org/officeDocument/2006/relationships/hyperlink" Target="http://www.icelandairgroup.is/heim/dotturfelog/nanar/store652/item16214/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5.jpeg"/><Relationship Id="rId12" Type="http://schemas.openxmlformats.org/officeDocument/2006/relationships/hyperlink" Target="http://www.icelandairgroup.is/heim/dotturfelog/nanar/store652/item8474/" TargetMode="Externa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6" Type="http://schemas.openxmlformats.org/officeDocument/2006/relationships/hyperlink" Target="http://www.icelandairgroup.com/home/subsidiaries/detail/store652/item187272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celandairgroup.is/heim/dotturfelog/nanar/store652/item16074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5" Type="http://schemas.openxmlformats.org/officeDocument/2006/relationships/image" Target="../media/image8.jpeg"/><Relationship Id="rId10" Type="http://schemas.openxmlformats.org/officeDocument/2006/relationships/hyperlink" Target="http://www.icelandairgroup.is/heim/dotturfelog/nanar/store652/item157380/" TargetMode="External"/><Relationship Id="rId19" Type="http://schemas.openxmlformats.org/officeDocument/2006/relationships/image" Target="../media/image7.jpeg"/><Relationship Id="rId4" Type="http://schemas.openxmlformats.org/officeDocument/2006/relationships/hyperlink" Target="http://www.icelandairgroup.is/heim/dotturfelog/nanar/store652/item8466/" TargetMode="External"/><Relationship Id="rId9" Type="http://schemas.openxmlformats.org/officeDocument/2006/relationships/image" Target="../media/image2.jpeg"/><Relationship Id="rId14" Type="http://schemas.openxmlformats.org/officeDocument/2006/relationships/hyperlink" Target="http://www.icelandairgroup.is/heim/dotturfelog/nanar/store652/item8476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elandairgroup.is/heim/dotturfelog/nanar/store652/item8466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hyperlink" Target="http://www.vitaferdir.i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icelandairgroup.is/heim/dotturfelog/nanar/store652/item16214/" TargetMode="Externa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hyperlink" Target="http://www.icelandairgroup.is/heim/dotturfelog/nanar/store652/item8478/" TargetMode="External"/><Relationship Id="rId21" Type="http://schemas.openxmlformats.org/officeDocument/2006/relationships/hyperlink" Target="http://www.icelandairgroup.is/heim/dotturfelog/nanar/store652/item8482/" TargetMode="External"/><Relationship Id="rId7" Type="http://schemas.openxmlformats.org/officeDocument/2006/relationships/hyperlink" Target="http://www.icelandairgroup.is/heim/dotturfelog/nanar/store652/item8466/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://www.icelandairgroup.is/heim/dotturfelog/nanar/store652/item157380/" TargetMode="External"/><Relationship Id="rId25" Type="http://schemas.openxmlformats.org/officeDocument/2006/relationships/hyperlink" Target="http://www.icelandairgroup.com/home/subsidiaries/detail/store652/item187272/" TargetMode="External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hyperlink" Target="http://www.icelandairgroup.is/heim/dotturfelog/nanar/store652/item8480/" TargetMode="External"/><Relationship Id="rId24" Type="http://schemas.openxmlformats.org/officeDocument/2006/relationships/image" Target="../media/image12.jpeg"/><Relationship Id="rId5" Type="http://schemas.openxmlformats.org/officeDocument/2006/relationships/hyperlink" Target="http://www.icelandairgroup.is/heim/dotturfelog/nanar/store652/item8474/" TargetMode="External"/><Relationship Id="rId15" Type="http://schemas.openxmlformats.org/officeDocument/2006/relationships/hyperlink" Target="http://www.icelandairgroup.is/heim/dotturfelog/nanar/store652/item8476/" TargetMode="External"/><Relationship Id="rId23" Type="http://schemas.openxmlformats.org/officeDocument/2006/relationships/hyperlink" Target="http://www.icelandairgroup.is/heim/dotturfelog/nanar/store652/item8484/" TargetMode="External"/><Relationship Id="rId10" Type="http://schemas.openxmlformats.org/officeDocument/2006/relationships/image" Target="../media/image5.jpeg"/><Relationship Id="rId19" Type="http://schemas.openxmlformats.org/officeDocument/2006/relationships/hyperlink" Target="http://www.icelandairgroup.is/heim/dotturfelog/nanar/store652/item8472/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icelandairgroup.is/heim/dotturfelog/nanar/store652/item16074/" TargetMode="External"/><Relationship Id="rId14" Type="http://schemas.openxmlformats.org/officeDocument/2006/relationships/image" Target="../media/image7.jpeg"/><Relationship Id="rId2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388" y="4876800"/>
            <a:ext cx="1584325" cy="762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lnSpc>
                <a:spcPct val="80000"/>
              </a:lnSpc>
            </a:pPr>
            <a:r>
              <a:rPr lang="en-GB" sz="1200" smtClean="0">
                <a:latin typeface="Altitude Medium"/>
              </a:rPr>
              <a:t>BJÖRGÓLFUR JÓHANNSSON </a:t>
            </a:r>
          </a:p>
          <a:p>
            <a:pPr algn="r" eaLnBrk="1" hangingPunct="1">
              <a:lnSpc>
                <a:spcPct val="80000"/>
              </a:lnSpc>
            </a:pPr>
            <a:r>
              <a:rPr lang="en-GB" sz="1200" smtClean="0">
                <a:latin typeface="Altitude Medium"/>
              </a:rPr>
              <a:t>PRESIDENT &amp; CEO </a:t>
            </a:r>
          </a:p>
          <a:p>
            <a:pPr algn="r" eaLnBrk="1" hangingPunct="1">
              <a:lnSpc>
                <a:spcPct val="80000"/>
              </a:lnSpc>
            </a:pPr>
            <a:endParaRPr lang="en-GB" sz="1200" smtClean="0">
              <a:latin typeface="Altitude Medium"/>
            </a:endParaRPr>
          </a:p>
        </p:txBody>
      </p:sp>
      <p:pic>
        <p:nvPicPr>
          <p:cNvPr id="2051" name="Picture 23" descr="Icelandair_GROUP_horiz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791200"/>
            <a:ext cx="29083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 txBox="1">
            <a:spLocks noChangeArrowheads="1"/>
          </p:cNvSpPr>
          <p:nvPr/>
        </p:nvSpPr>
        <p:spPr bwMode="auto">
          <a:xfrm>
            <a:off x="179388" y="723900"/>
            <a:ext cx="15843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en-GB">
                <a:solidFill>
                  <a:schemeClr val="tx1"/>
                </a:solidFill>
                <a:latin typeface="Altitude Medium"/>
              </a:rPr>
              <a:t>Q2 2008 RESULTS</a:t>
            </a:r>
          </a:p>
        </p:txBody>
      </p:sp>
      <p:pic>
        <p:nvPicPr>
          <p:cNvPr id="2053" name="Picture 7" descr="Flugfélag Ísland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1358900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Bluebird Car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63" y="3857625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Icelandair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95513" y="1343025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3" descr="Icelandair Cargo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00688" y="1358900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5" descr="Icelandair Hotels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57625" y="2638425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7" descr="Icelease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750" y="2638425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9" descr="Loftleiðir Icelandic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500688" y="2638425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1" descr="Travel Service a.s.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500688" y="3857625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3" descr="IGS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072313" y="1358900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5" descr="Iceland Travel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214563" y="2638425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7" descr="Fjárvakur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143750" y="3857625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4" descr="Latcharter Airlines">
            <a:hlinkClick r:id="rId26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857625" y="3857625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0263" y="827088"/>
            <a:ext cx="5775325" cy="5175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692150"/>
            <a:ext cx="17526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lnSpc>
                <a:spcPts val="2100"/>
              </a:lnSpc>
            </a:pPr>
            <a:r>
              <a:rPr lang="en-US" sz="1800" smtClean="0">
                <a:solidFill>
                  <a:schemeClr val="tx1"/>
                </a:solidFill>
                <a:latin typeface="Altitude Medium"/>
              </a:rPr>
              <a:t>SCHEDULED AIRLINE AND TOURISM</a:t>
            </a:r>
            <a:endParaRPr lang="en-GB" sz="1800" smtClean="0">
              <a:solidFill>
                <a:schemeClr val="tx1"/>
              </a:solidFill>
              <a:latin typeface="Altitude Medium"/>
            </a:endParaRPr>
          </a:p>
        </p:txBody>
      </p:sp>
      <p:grpSp>
        <p:nvGrpSpPr>
          <p:cNvPr id="11268" name="Group 16"/>
          <p:cNvGrpSpPr>
            <a:grpSpLocks/>
          </p:cNvGrpSpPr>
          <p:nvPr/>
        </p:nvGrpSpPr>
        <p:grpSpPr bwMode="auto">
          <a:xfrm>
            <a:off x="609600" y="1608138"/>
            <a:ext cx="1106488" cy="4916487"/>
            <a:chOff x="384" y="1013"/>
            <a:chExt cx="697" cy="3097"/>
          </a:xfrm>
        </p:grpSpPr>
        <p:pic>
          <p:nvPicPr>
            <p:cNvPr id="11270" name="Picture 7" descr="Flugfélag Íslands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" y="1531"/>
              <a:ext cx="69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11" descr="Icelandair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5" y="1013"/>
              <a:ext cx="69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13" descr="Icelandair Cargo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7" y="3080"/>
              <a:ext cx="689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15" descr="Icelandair Hotels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5" y="2568"/>
              <a:ext cx="69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23" descr="IGS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87" y="3588"/>
              <a:ext cx="694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25" descr="Iceland Travel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84" y="2055"/>
              <a:ext cx="694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7" name="Oval 22"/>
          <p:cNvSpPr>
            <a:spLocks noChangeArrowheads="1"/>
          </p:cNvSpPr>
          <p:nvPr/>
        </p:nvSpPr>
        <p:spPr bwMode="auto">
          <a:xfrm>
            <a:off x="5329238" y="3017838"/>
            <a:ext cx="2117725" cy="287337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aseline="30000">
              <a:solidFill>
                <a:schemeClr val="tx1"/>
              </a:solidFill>
              <a:latin typeface="Altitude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8200" y="817563"/>
            <a:ext cx="5948363" cy="530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92150"/>
            <a:ext cx="1752600" cy="1143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ts val="2100"/>
              </a:lnSpc>
            </a:pPr>
            <a:r>
              <a:rPr lang="en-US" sz="1800" smtClean="0">
                <a:solidFill>
                  <a:schemeClr val="tx1"/>
                </a:solidFill>
                <a:latin typeface="Altitude Medium"/>
              </a:rPr>
              <a:t>SCHEDULED AIRLINE AND TOURISM</a:t>
            </a:r>
            <a:endParaRPr lang="en-GB" sz="1800" smtClean="0">
              <a:solidFill>
                <a:schemeClr val="tx1"/>
              </a:solidFill>
              <a:latin typeface="Altitude Medium"/>
            </a:endParaRPr>
          </a:p>
        </p:txBody>
      </p:sp>
      <p:grpSp>
        <p:nvGrpSpPr>
          <p:cNvPr id="12292" name="Group 16"/>
          <p:cNvGrpSpPr>
            <a:grpSpLocks/>
          </p:cNvGrpSpPr>
          <p:nvPr/>
        </p:nvGrpSpPr>
        <p:grpSpPr bwMode="auto">
          <a:xfrm>
            <a:off x="609600" y="1608138"/>
            <a:ext cx="1106488" cy="4916487"/>
            <a:chOff x="384" y="1013"/>
            <a:chExt cx="697" cy="3097"/>
          </a:xfrm>
        </p:grpSpPr>
        <p:pic>
          <p:nvPicPr>
            <p:cNvPr id="12295" name="Picture 7" descr="Flugfélag Íslands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" y="1531"/>
              <a:ext cx="69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11" descr="Icelandair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5" y="1013"/>
              <a:ext cx="69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13" descr="Icelandair Cargo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7" y="3080"/>
              <a:ext cx="689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15" descr="Icelandair Hotels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5" y="2568"/>
              <a:ext cx="69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23" descr="IGS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87" y="3588"/>
              <a:ext cx="694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0" name="Picture 25" descr="Iceland Travel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84" y="2055"/>
              <a:ext cx="694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04" name="Oval 22"/>
          <p:cNvSpPr>
            <a:spLocks noChangeArrowheads="1"/>
          </p:cNvSpPr>
          <p:nvPr/>
        </p:nvSpPr>
        <p:spPr bwMode="auto">
          <a:xfrm>
            <a:off x="5427663" y="1689100"/>
            <a:ext cx="2117725" cy="287338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aseline="30000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12305" name="Oval 22"/>
          <p:cNvSpPr>
            <a:spLocks noChangeArrowheads="1"/>
          </p:cNvSpPr>
          <p:nvPr/>
        </p:nvSpPr>
        <p:spPr bwMode="auto">
          <a:xfrm>
            <a:off x="5414963" y="3084513"/>
            <a:ext cx="2117725" cy="287337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aseline="30000">
              <a:solidFill>
                <a:schemeClr val="tx1"/>
              </a:solidFill>
              <a:latin typeface="Altitude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123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233488"/>
            <a:ext cx="2682875" cy="451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14375"/>
            <a:ext cx="17526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lnSpc>
                <a:spcPts val="2100"/>
              </a:lnSpc>
            </a:pPr>
            <a:r>
              <a:rPr lang="en-US" sz="1800" smtClean="0">
                <a:solidFill>
                  <a:schemeClr val="tx1"/>
                </a:solidFill>
                <a:latin typeface="Altitude Medium"/>
              </a:rPr>
              <a:t>SCHEDULED AIRLINE AND TOURISM</a:t>
            </a:r>
            <a:endParaRPr lang="en-GB" smtClean="0">
              <a:solidFill>
                <a:schemeClr val="tx1"/>
              </a:solidFill>
              <a:latin typeface="Altitude Medium"/>
            </a:endParaRPr>
          </a:p>
        </p:txBody>
      </p:sp>
      <p:grpSp>
        <p:nvGrpSpPr>
          <p:cNvPr id="13316" name="Group 9"/>
          <p:cNvGrpSpPr>
            <a:grpSpLocks/>
          </p:cNvGrpSpPr>
          <p:nvPr/>
        </p:nvGrpSpPr>
        <p:grpSpPr bwMode="auto">
          <a:xfrm>
            <a:off x="609600" y="1608138"/>
            <a:ext cx="1106488" cy="4916487"/>
            <a:chOff x="384" y="1013"/>
            <a:chExt cx="697" cy="3097"/>
          </a:xfrm>
        </p:grpSpPr>
        <p:pic>
          <p:nvPicPr>
            <p:cNvPr id="13332" name="Picture 7" descr="Flugfélag Íslands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" y="1531"/>
              <a:ext cx="69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3" name="Picture 11" descr="Icelandair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5" y="1013"/>
              <a:ext cx="69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4" name="Picture 13" descr="Icelandair Cargo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7" y="3080"/>
              <a:ext cx="689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5" name="Picture 15" descr="Icelandair Hotels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5" y="2568"/>
              <a:ext cx="69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Picture 23" descr="IGS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87" y="3588"/>
              <a:ext cx="694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7" name="Picture 25" descr="Iceland Travel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84" y="2055"/>
              <a:ext cx="694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Rectangle 12"/>
          <p:cNvSpPr>
            <a:spLocks noChangeArrowheads="1"/>
          </p:cNvSpPr>
          <p:nvPr/>
        </p:nvSpPr>
        <p:spPr bwMode="auto">
          <a:xfrm>
            <a:off x="6996113" y="3940175"/>
            <a:ext cx="1690687" cy="4222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6510338" y="4329113"/>
            <a:ext cx="1246187" cy="4857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2366963" y="4705350"/>
            <a:ext cx="1479550" cy="24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s-IS" sz="2400" baseline="30000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13320" name="TextBox 16"/>
          <p:cNvSpPr txBox="1">
            <a:spLocks noChangeArrowheads="1"/>
          </p:cNvSpPr>
          <p:nvPr/>
        </p:nvSpPr>
        <p:spPr bwMode="auto">
          <a:xfrm>
            <a:off x="6310313" y="1835150"/>
            <a:ext cx="901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baseline="30000">
                <a:solidFill>
                  <a:schemeClr val="tx1"/>
                </a:solidFill>
                <a:latin typeface="Altitude Medium"/>
              </a:rPr>
              <a:t>Air Iceland</a:t>
            </a:r>
          </a:p>
        </p:txBody>
      </p:sp>
      <p:sp>
        <p:nvSpPr>
          <p:cNvPr id="13321" name="TextBox 17"/>
          <p:cNvSpPr txBox="1">
            <a:spLocks noChangeArrowheads="1"/>
          </p:cNvSpPr>
          <p:nvPr/>
        </p:nvSpPr>
        <p:spPr bwMode="auto">
          <a:xfrm>
            <a:off x="6296025" y="2101850"/>
            <a:ext cx="1138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baseline="30000">
                <a:solidFill>
                  <a:schemeClr val="tx1"/>
                </a:solidFill>
                <a:latin typeface="Altitude Medium"/>
              </a:rPr>
              <a:t>Iceland Travel</a:t>
            </a:r>
            <a:endParaRPr lang="en-US" baseline="30000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13322" name="TextBox 18"/>
          <p:cNvSpPr txBox="1">
            <a:spLocks noChangeArrowheads="1"/>
          </p:cNvSpPr>
          <p:nvPr/>
        </p:nvSpPr>
        <p:spPr bwMode="auto">
          <a:xfrm>
            <a:off x="6300788" y="2519363"/>
            <a:ext cx="447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baseline="30000">
                <a:solidFill>
                  <a:schemeClr val="tx1"/>
                </a:solidFill>
                <a:latin typeface="Altitude Medium"/>
              </a:rPr>
              <a:t>IGS</a:t>
            </a:r>
            <a:endParaRPr lang="en-US" baseline="30000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13323" name="TextBox 19"/>
          <p:cNvSpPr txBox="1">
            <a:spLocks noChangeArrowheads="1"/>
          </p:cNvSpPr>
          <p:nvPr/>
        </p:nvSpPr>
        <p:spPr bwMode="auto">
          <a:xfrm>
            <a:off x="6330950" y="3457575"/>
            <a:ext cx="841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baseline="30000">
                <a:solidFill>
                  <a:schemeClr val="tx1"/>
                </a:solidFill>
                <a:latin typeface="Altitude Medium"/>
              </a:rPr>
              <a:t>Icelandair</a:t>
            </a:r>
            <a:endParaRPr lang="en-US" baseline="30000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13324" name="TextBox 20"/>
          <p:cNvSpPr txBox="1">
            <a:spLocks noChangeArrowheads="1"/>
          </p:cNvSpPr>
          <p:nvPr/>
        </p:nvSpPr>
        <p:spPr bwMode="auto">
          <a:xfrm>
            <a:off x="6319838" y="4802188"/>
            <a:ext cx="1314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baseline="30000">
                <a:solidFill>
                  <a:schemeClr val="tx1"/>
                </a:solidFill>
                <a:latin typeface="Altitude Medium"/>
              </a:rPr>
              <a:t>Icelandair Hotels</a:t>
            </a:r>
            <a:endParaRPr lang="en-US" baseline="30000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13325" name="TextBox 21"/>
          <p:cNvSpPr txBox="1">
            <a:spLocks noChangeArrowheads="1"/>
          </p:cNvSpPr>
          <p:nvPr/>
        </p:nvSpPr>
        <p:spPr bwMode="auto">
          <a:xfrm>
            <a:off x="6303963" y="2317750"/>
            <a:ext cx="1296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baseline="30000">
                <a:solidFill>
                  <a:schemeClr val="tx1"/>
                </a:solidFill>
                <a:latin typeface="Altitude Medium"/>
              </a:rPr>
              <a:t>Icelandair Cargo</a:t>
            </a:r>
            <a:endParaRPr lang="en-US" baseline="30000">
              <a:solidFill>
                <a:schemeClr val="tx1"/>
              </a:solidFill>
              <a:latin typeface="Altitude Medium"/>
            </a:endParaRPr>
          </a:p>
        </p:txBody>
      </p:sp>
      <p:cxnSp>
        <p:nvCxnSpPr>
          <p:cNvPr id="13326" name="Straight Connector 28"/>
          <p:cNvCxnSpPr>
            <a:cxnSpLocks noChangeShapeType="1"/>
          </p:cNvCxnSpPr>
          <p:nvPr/>
        </p:nvCxnSpPr>
        <p:spPr bwMode="auto">
          <a:xfrm rot="10800000">
            <a:off x="3971925" y="2687638"/>
            <a:ext cx="1587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7" name="Straight Connector 29"/>
          <p:cNvCxnSpPr>
            <a:cxnSpLocks noChangeShapeType="1"/>
          </p:cNvCxnSpPr>
          <p:nvPr/>
        </p:nvCxnSpPr>
        <p:spPr bwMode="auto">
          <a:xfrm rot="10800000">
            <a:off x="3968750" y="4337050"/>
            <a:ext cx="14922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8" name="Straight Connector 31"/>
          <p:cNvCxnSpPr>
            <a:cxnSpLocks noChangeShapeType="1"/>
          </p:cNvCxnSpPr>
          <p:nvPr/>
        </p:nvCxnSpPr>
        <p:spPr bwMode="auto">
          <a:xfrm rot="5400000">
            <a:off x="3143250" y="3509963"/>
            <a:ext cx="16605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329" name="TextBox 16"/>
          <p:cNvSpPr txBox="1">
            <a:spLocks noChangeArrowheads="1"/>
          </p:cNvSpPr>
          <p:nvPr/>
        </p:nvSpPr>
        <p:spPr bwMode="auto">
          <a:xfrm>
            <a:off x="3990975" y="1198563"/>
            <a:ext cx="303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s-IS" sz="1200" b="1">
                <a:solidFill>
                  <a:schemeClr val="tx1"/>
                </a:solidFill>
                <a:latin typeface="Altitude Medium"/>
              </a:rPr>
              <a:t>EBITDA Development by subsidiary from Q2 2007</a:t>
            </a:r>
          </a:p>
        </p:txBody>
      </p:sp>
      <p:sp>
        <p:nvSpPr>
          <p:cNvPr id="13330" name="Rectangle 29"/>
          <p:cNvSpPr>
            <a:spLocks noChangeArrowheads="1"/>
          </p:cNvSpPr>
          <p:nvPr/>
        </p:nvSpPr>
        <p:spPr bwMode="auto">
          <a:xfrm>
            <a:off x="2538413" y="3197225"/>
            <a:ext cx="1171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 baseline="30000">
                <a:solidFill>
                  <a:schemeClr val="tx1"/>
                </a:solidFill>
                <a:latin typeface="Altitude Medium"/>
              </a:rPr>
              <a:t>Total EBITDA down by 314 million ISK</a:t>
            </a:r>
          </a:p>
        </p:txBody>
      </p:sp>
      <p:cxnSp>
        <p:nvCxnSpPr>
          <p:cNvPr id="13331" name="Straight Connector 29"/>
          <p:cNvCxnSpPr>
            <a:cxnSpLocks noChangeShapeType="1"/>
          </p:cNvCxnSpPr>
          <p:nvPr/>
        </p:nvCxnSpPr>
        <p:spPr bwMode="auto">
          <a:xfrm rot="10800000">
            <a:off x="3822700" y="3484563"/>
            <a:ext cx="14922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9"/>
          <p:cNvSpPr>
            <a:spLocks noChangeArrowheads="1"/>
          </p:cNvSpPr>
          <p:nvPr/>
        </p:nvSpPr>
        <p:spPr bwMode="auto">
          <a:xfrm>
            <a:off x="0" y="714375"/>
            <a:ext cx="1752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is-IS">
                <a:solidFill>
                  <a:schemeClr val="tx1"/>
                </a:solidFill>
                <a:latin typeface="Altitude Medium"/>
              </a:rPr>
              <a:t>ICELANDAIR </a:t>
            </a:r>
          </a:p>
          <a:p>
            <a:pPr algn="r">
              <a:lnSpc>
                <a:spcPts val="2100"/>
              </a:lnSpc>
            </a:pPr>
            <a:endParaRPr lang="en-GB" sz="4400">
              <a:solidFill>
                <a:schemeClr val="tx1"/>
              </a:solidFill>
              <a:latin typeface="Altitude Medium"/>
            </a:endParaRPr>
          </a:p>
        </p:txBody>
      </p:sp>
      <p:pic>
        <p:nvPicPr>
          <p:cNvPr id="14339" name="Picture 11" descr="Icelandai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325" y="1085850"/>
            <a:ext cx="11017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9338" y="701675"/>
            <a:ext cx="343693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7588" y="3744913"/>
            <a:ext cx="3475037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208713" y="2241550"/>
            <a:ext cx="25685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9413" lvl="1" indent="-188913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H1 2008 – passenger revenue increased by 5% from H1 2007</a:t>
            </a:r>
          </a:p>
          <a:p>
            <a:pPr marL="379413" lvl="1" indent="-188913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Passenger numbers down 6.3% to 649.000 due to less production</a:t>
            </a:r>
          </a:p>
          <a:p>
            <a:pPr marL="379413" lvl="1" indent="-188913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Load factor up by 0.6ppt.  to 72,8% from H1 last year</a:t>
            </a:r>
          </a:p>
          <a:p>
            <a:pPr marL="379413" lvl="1" indent="-188913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Unit revenue (adjusted for currency fluctuations)</a:t>
            </a:r>
            <a:r>
              <a:rPr lang="en-US" sz="1400">
                <a:solidFill>
                  <a:srgbClr val="FF0000"/>
                </a:solidFill>
                <a:latin typeface="Altitude"/>
                <a:ea typeface="ヒラギノ角ゴ Pro W3"/>
                <a:cs typeface="ヒラギノ角ゴ Pro W3"/>
              </a:rPr>
              <a:t> </a:t>
            </a:r>
            <a:r>
              <a:rPr lang="en-US" sz="14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up 15,5% due to better yield management. (To/from/via mix)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3"/>
          <p:cNvGrpSpPr>
            <a:grpSpLocks/>
          </p:cNvGrpSpPr>
          <p:nvPr/>
        </p:nvGrpSpPr>
        <p:grpSpPr bwMode="auto">
          <a:xfrm>
            <a:off x="590550" y="2133600"/>
            <a:ext cx="1101725" cy="3959225"/>
            <a:chOff x="372" y="1344"/>
            <a:chExt cx="694" cy="2494"/>
          </a:xfrm>
        </p:grpSpPr>
        <p:pic>
          <p:nvPicPr>
            <p:cNvPr id="15365" name="Picture 21" descr="Travel Service a.s.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9" y="3354"/>
              <a:ext cx="687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9" descr="Bluebird Cargo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2" y="2352"/>
              <a:ext cx="69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17" descr="Icelease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5" y="1855"/>
              <a:ext cx="691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19" descr="Loftleiðir Icelandic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72" y="1344"/>
              <a:ext cx="69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4" descr="Latcharter Airlines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5" y="2853"/>
              <a:ext cx="691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714375"/>
            <a:ext cx="1752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en-US">
                <a:solidFill>
                  <a:schemeClr val="tx1"/>
                </a:solidFill>
                <a:latin typeface="Altitude Medium"/>
              </a:rPr>
              <a:t>CAPACITY </a:t>
            </a:r>
            <a:br>
              <a:rPr lang="en-US">
                <a:solidFill>
                  <a:schemeClr val="tx1"/>
                </a:solidFill>
                <a:latin typeface="Altitude Medium"/>
              </a:rPr>
            </a:br>
            <a:r>
              <a:rPr lang="en-US">
                <a:solidFill>
                  <a:schemeClr val="tx1"/>
                </a:solidFill>
                <a:latin typeface="Altitude Medium"/>
              </a:rPr>
              <a:t>SOLUTIONS</a:t>
            </a:r>
            <a:br>
              <a:rPr lang="en-US">
                <a:solidFill>
                  <a:schemeClr val="tx1"/>
                </a:solidFill>
                <a:latin typeface="Altitude Medium"/>
              </a:rPr>
            </a:br>
            <a:r>
              <a:rPr lang="en-US">
                <a:solidFill>
                  <a:schemeClr val="tx1"/>
                </a:solidFill>
                <a:latin typeface="Altitude Medium"/>
              </a:rPr>
              <a:t>AND AIRCRAFT TRADING</a:t>
            </a:r>
            <a:endParaRPr lang="en-GB" sz="2000">
              <a:solidFill>
                <a:schemeClr val="tx1"/>
              </a:solidFill>
              <a:latin typeface="Altitude Medium"/>
            </a:endParaRPr>
          </a:p>
        </p:txBody>
      </p:sp>
      <p:pic>
        <p:nvPicPr>
          <p:cNvPr id="15364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66938" y="827088"/>
            <a:ext cx="5691187" cy="4976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75" y="765175"/>
            <a:ext cx="5851525" cy="511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6387" name="Group 13"/>
          <p:cNvGrpSpPr>
            <a:grpSpLocks/>
          </p:cNvGrpSpPr>
          <p:nvPr/>
        </p:nvGrpSpPr>
        <p:grpSpPr bwMode="auto">
          <a:xfrm>
            <a:off x="590550" y="2133600"/>
            <a:ext cx="1101725" cy="3959225"/>
            <a:chOff x="372" y="1344"/>
            <a:chExt cx="694" cy="2494"/>
          </a:xfrm>
        </p:grpSpPr>
        <p:pic>
          <p:nvPicPr>
            <p:cNvPr id="16390" name="Picture 21" descr="Travel Service a.s.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9" y="3354"/>
              <a:ext cx="687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9" descr="Bluebird Cargo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2" y="2352"/>
              <a:ext cx="69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17" descr="Iceleas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5" y="1855"/>
              <a:ext cx="691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19" descr="Loftleiðir Icelandic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72" y="1344"/>
              <a:ext cx="69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4" descr="Latcharter Airlines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75" y="2853"/>
              <a:ext cx="691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714375"/>
            <a:ext cx="1752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en-US">
                <a:solidFill>
                  <a:schemeClr val="tx1"/>
                </a:solidFill>
                <a:latin typeface="Altitude Medium"/>
              </a:rPr>
              <a:t>CAPACITY </a:t>
            </a:r>
            <a:br>
              <a:rPr lang="en-US">
                <a:solidFill>
                  <a:schemeClr val="tx1"/>
                </a:solidFill>
                <a:latin typeface="Altitude Medium"/>
              </a:rPr>
            </a:br>
            <a:r>
              <a:rPr lang="en-US">
                <a:solidFill>
                  <a:schemeClr val="tx1"/>
                </a:solidFill>
                <a:latin typeface="Altitude Medium"/>
              </a:rPr>
              <a:t>SOLUTIONS</a:t>
            </a:r>
            <a:br>
              <a:rPr lang="en-US">
                <a:solidFill>
                  <a:schemeClr val="tx1"/>
                </a:solidFill>
                <a:latin typeface="Altitude Medium"/>
              </a:rPr>
            </a:br>
            <a:r>
              <a:rPr lang="en-US">
                <a:solidFill>
                  <a:schemeClr val="tx1"/>
                </a:solidFill>
                <a:latin typeface="Altitude Medium"/>
              </a:rPr>
              <a:t>AND AIRCRAFT TRADING</a:t>
            </a:r>
            <a:endParaRPr lang="en-GB" sz="2000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16395" name="Oval 22"/>
          <p:cNvSpPr>
            <a:spLocks noChangeArrowheads="1"/>
          </p:cNvSpPr>
          <p:nvPr/>
        </p:nvSpPr>
        <p:spPr bwMode="auto">
          <a:xfrm>
            <a:off x="5343525" y="1617663"/>
            <a:ext cx="2117725" cy="287337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aseline="30000">
              <a:solidFill>
                <a:schemeClr val="tx1"/>
              </a:solidFill>
              <a:latin typeface="Altitude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1" descr="Travel Service a.s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3" y="5324475"/>
            <a:ext cx="10906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9" descr="Bluebird Car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550" y="3733800"/>
            <a:ext cx="11017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7" descr="Iceleas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5313" y="2944813"/>
            <a:ext cx="109696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9" descr="Loftleiðir Icelandic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0550" y="2133600"/>
            <a:ext cx="11017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Latcharter Airlines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5313" y="4529138"/>
            <a:ext cx="109696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714375"/>
            <a:ext cx="1752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en-US">
                <a:solidFill>
                  <a:schemeClr val="tx1"/>
                </a:solidFill>
                <a:latin typeface="Altitude Medium"/>
              </a:rPr>
              <a:t>CAPACITY </a:t>
            </a:r>
            <a:br>
              <a:rPr lang="en-US">
                <a:solidFill>
                  <a:schemeClr val="tx1"/>
                </a:solidFill>
                <a:latin typeface="Altitude Medium"/>
              </a:rPr>
            </a:br>
            <a:r>
              <a:rPr lang="en-US">
                <a:solidFill>
                  <a:schemeClr val="tx1"/>
                </a:solidFill>
                <a:latin typeface="Altitude Medium"/>
              </a:rPr>
              <a:t>SOLUTIONS</a:t>
            </a:r>
            <a:br>
              <a:rPr lang="en-US">
                <a:solidFill>
                  <a:schemeClr val="tx1"/>
                </a:solidFill>
                <a:latin typeface="Altitude Medium"/>
              </a:rPr>
            </a:br>
            <a:r>
              <a:rPr lang="en-US">
                <a:solidFill>
                  <a:schemeClr val="tx1"/>
                </a:solidFill>
                <a:latin typeface="Altitude Medium"/>
              </a:rPr>
              <a:t>AND AIRCRAFT TRADING</a:t>
            </a:r>
            <a:endParaRPr lang="en-GB" sz="2000">
              <a:solidFill>
                <a:schemeClr val="tx1"/>
              </a:solidFill>
              <a:latin typeface="Altitude Medium"/>
            </a:endParaRPr>
          </a:p>
        </p:txBody>
      </p:sp>
      <p:pic>
        <p:nvPicPr>
          <p:cNvPr id="17416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21163" y="1428750"/>
            <a:ext cx="2862262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6457950" y="2447925"/>
            <a:ext cx="153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 baseline="30000">
                <a:solidFill>
                  <a:schemeClr val="tx1"/>
                </a:solidFill>
                <a:latin typeface="Altitude Medium"/>
              </a:rPr>
              <a:t>Travel Service</a:t>
            </a:r>
          </a:p>
        </p:txBody>
      </p:sp>
      <p:sp>
        <p:nvSpPr>
          <p:cNvPr id="17418" name="TextBox 16"/>
          <p:cNvSpPr txBox="1">
            <a:spLocks noChangeArrowheads="1"/>
          </p:cNvSpPr>
          <p:nvPr/>
        </p:nvSpPr>
        <p:spPr bwMode="auto">
          <a:xfrm>
            <a:off x="4060825" y="1277938"/>
            <a:ext cx="3167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s-IS" sz="1400">
                <a:solidFill>
                  <a:schemeClr val="tx1"/>
                </a:solidFill>
                <a:latin typeface="Altitude Medium"/>
              </a:rPr>
              <a:t>EBITDA Development by subsidiary</a:t>
            </a:r>
          </a:p>
          <a:p>
            <a:pPr algn="ctr"/>
            <a:r>
              <a:rPr lang="is-IS" sz="1400">
                <a:solidFill>
                  <a:schemeClr val="tx1"/>
                </a:solidFill>
                <a:latin typeface="Altitude Medium"/>
              </a:rPr>
              <a:t>From Q2 2007</a:t>
            </a:r>
          </a:p>
        </p:txBody>
      </p:sp>
      <p:cxnSp>
        <p:nvCxnSpPr>
          <p:cNvPr id="17419" name="Straight Connector 28"/>
          <p:cNvCxnSpPr>
            <a:cxnSpLocks noChangeShapeType="1"/>
          </p:cNvCxnSpPr>
          <p:nvPr/>
        </p:nvCxnSpPr>
        <p:spPr bwMode="auto">
          <a:xfrm rot="10800000">
            <a:off x="4025900" y="1981200"/>
            <a:ext cx="1746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0" name="Straight Connector 29"/>
          <p:cNvCxnSpPr>
            <a:cxnSpLocks noChangeShapeType="1"/>
          </p:cNvCxnSpPr>
          <p:nvPr/>
        </p:nvCxnSpPr>
        <p:spPr bwMode="auto">
          <a:xfrm rot="10800000">
            <a:off x="4021138" y="5208588"/>
            <a:ext cx="14922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1" name="Straight Connector 31"/>
          <p:cNvCxnSpPr>
            <a:cxnSpLocks noChangeShapeType="1"/>
          </p:cNvCxnSpPr>
          <p:nvPr/>
        </p:nvCxnSpPr>
        <p:spPr bwMode="auto">
          <a:xfrm rot="5400000">
            <a:off x="2410620" y="3596481"/>
            <a:ext cx="32305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22" name="TextBox 16"/>
          <p:cNvSpPr txBox="1">
            <a:spLocks noChangeArrowheads="1"/>
          </p:cNvSpPr>
          <p:nvPr/>
        </p:nvSpPr>
        <p:spPr bwMode="auto">
          <a:xfrm>
            <a:off x="2508250" y="2927350"/>
            <a:ext cx="12874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 sz="1200">
                <a:solidFill>
                  <a:schemeClr val="tx1"/>
                </a:solidFill>
                <a:latin typeface="Altitude Medium"/>
              </a:rPr>
              <a:t>Total EBITDA up by 1.105 million ISK</a:t>
            </a:r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6483350" y="5168900"/>
            <a:ext cx="1174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 sz="1200">
                <a:solidFill>
                  <a:schemeClr val="tx1"/>
                </a:solidFill>
                <a:latin typeface="Altitude Medium"/>
              </a:rPr>
              <a:t>Icelease</a:t>
            </a:r>
          </a:p>
        </p:txBody>
      </p:sp>
      <p:sp>
        <p:nvSpPr>
          <p:cNvPr id="17424" name="TextBox 16"/>
          <p:cNvSpPr txBox="1">
            <a:spLocks noChangeArrowheads="1"/>
          </p:cNvSpPr>
          <p:nvPr/>
        </p:nvSpPr>
        <p:spPr bwMode="auto">
          <a:xfrm>
            <a:off x="6473825" y="4679950"/>
            <a:ext cx="1174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 sz="1200">
                <a:solidFill>
                  <a:schemeClr val="tx1"/>
                </a:solidFill>
                <a:latin typeface="Altitude Medium"/>
              </a:rPr>
              <a:t>Loftleiðir</a:t>
            </a:r>
          </a:p>
        </p:txBody>
      </p:sp>
      <p:sp>
        <p:nvSpPr>
          <p:cNvPr id="17425" name="TextBox 16"/>
          <p:cNvSpPr txBox="1">
            <a:spLocks noChangeArrowheads="1"/>
          </p:cNvSpPr>
          <p:nvPr/>
        </p:nvSpPr>
        <p:spPr bwMode="auto">
          <a:xfrm>
            <a:off x="6456363" y="4240213"/>
            <a:ext cx="1174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 sz="1200">
                <a:solidFill>
                  <a:schemeClr val="tx1"/>
                </a:solidFill>
                <a:latin typeface="Altitude Medium"/>
              </a:rPr>
              <a:t>Latcharter</a:t>
            </a:r>
          </a:p>
        </p:txBody>
      </p:sp>
      <p:sp>
        <p:nvSpPr>
          <p:cNvPr id="17426" name="TextBox 16"/>
          <p:cNvSpPr txBox="1">
            <a:spLocks noChangeArrowheads="1"/>
          </p:cNvSpPr>
          <p:nvPr/>
        </p:nvSpPr>
        <p:spPr bwMode="auto">
          <a:xfrm>
            <a:off x="6464300" y="3852863"/>
            <a:ext cx="17605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 sz="1200">
                <a:solidFill>
                  <a:schemeClr val="tx1"/>
                </a:solidFill>
                <a:latin typeface="Altitude Medium"/>
              </a:rPr>
              <a:t>Bluebird Cargo</a:t>
            </a:r>
          </a:p>
        </p:txBody>
      </p:sp>
      <p:cxnSp>
        <p:nvCxnSpPr>
          <p:cNvPr id="17427" name="Straight Connector 28"/>
          <p:cNvCxnSpPr>
            <a:cxnSpLocks noChangeShapeType="1"/>
          </p:cNvCxnSpPr>
          <p:nvPr/>
        </p:nvCxnSpPr>
        <p:spPr bwMode="auto">
          <a:xfrm rot="10800000">
            <a:off x="3846513" y="3276600"/>
            <a:ext cx="1746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7239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ts val="2100"/>
              </a:lnSpc>
            </a:pPr>
            <a:r>
              <a:rPr lang="en-GB">
                <a:solidFill>
                  <a:schemeClr val="tx2"/>
                </a:solidFill>
                <a:latin typeface="Altitude Medium"/>
              </a:rPr>
              <a:t>LARGE</a:t>
            </a:r>
            <a:br>
              <a:rPr lang="en-GB">
                <a:solidFill>
                  <a:schemeClr val="tx2"/>
                </a:solidFill>
                <a:latin typeface="Altitude Medium"/>
              </a:rPr>
            </a:br>
            <a:r>
              <a:rPr lang="en-GB">
                <a:solidFill>
                  <a:schemeClr val="tx2"/>
                </a:solidFill>
                <a:latin typeface="Altitude Medium"/>
              </a:rPr>
              <a:t>POTENTIAL</a:t>
            </a:r>
            <a:br>
              <a:rPr lang="en-GB">
                <a:solidFill>
                  <a:schemeClr val="tx2"/>
                </a:solidFill>
                <a:latin typeface="Altitude Medium"/>
              </a:rPr>
            </a:br>
            <a:r>
              <a:rPr lang="en-GB">
                <a:solidFill>
                  <a:schemeClr val="tx2"/>
                </a:solidFill>
                <a:latin typeface="Altitude Medium"/>
              </a:rPr>
              <a:t>FOR INCREASE</a:t>
            </a:r>
            <a:br>
              <a:rPr lang="en-GB">
                <a:solidFill>
                  <a:schemeClr val="tx2"/>
                </a:solidFill>
                <a:latin typeface="Altitude Medium"/>
              </a:rPr>
            </a:br>
            <a:r>
              <a:rPr lang="en-GB">
                <a:solidFill>
                  <a:schemeClr val="tx2"/>
                </a:solidFill>
                <a:latin typeface="Altitude Medium"/>
              </a:rPr>
              <a:t>IN TRAVEL</a:t>
            </a:r>
          </a:p>
        </p:txBody>
      </p:sp>
      <p:sp>
        <p:nvSpPr>
          <p:cNvPr id="18435" name="Rectangle 5"/>
          <p:cNvSpPr>
            <a:spLocks/>
          </p:cNvSpPr>
          <p:nvPr/>
        </p:nvSpPr>
        <p:spPr bwMode="auto">
          <a:xfrm>
            <a:off x="1863725" y="5819775"/>
            <a:ext cx="160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>
              <a:lnSpc>
                <a:spcPts val="1200"/>
              </a:lnSpc>
              <a:buFontTx/>
              <a:buChar char="•"/>
            </a:pPr>
            <a:r>
              <a:rPr lang="en-US" sz="900">
                <a:solidFill>
                  <a:schemeClr val="tx1"/>
                </a:solidFill>
                <a:latin typeface="Altitude Medium"/>
                <a:cs typeface="Arial" pitchFamily="34" charset="0"/>
              </a:rPr>
              <a:t> Passengers carried </a:t>
            </a:r>
            <a:br>
              <a:rPr lang="en-US" sz="900">
                <a:solidFill>
                  <a:schemeClr val="tx1"/>
                </a:solidFill>
                <a:latin typeface="Altitude Medium"/>
                <a:cs typeface="Arial" pitchFamily="34" charset="0"/>
              </a:rPr>
            </a:br>
            <a:r>
              <a:rPr lang="en-US" sz="900">
                <a:solidFill>
                  <a:schemeClr val="tx1"/>
                </a:solidFill>
                <a:latin typeface="Altitude Medium"/>
                <a:cs typeface="Arial" pitchFamily="34" charset="0"/>
              </a:rPr>
              <a:t>by airlines domiciled</a:t>
            </a:r>
            <a:br>
              <a:rPr lang="en-US" sz="900">
                <a:solidFill>
                  <a:schemeClr val="tx1"/>
                </a:solidFill>
                <a:latin typeface="Altitude Medium"/>
                <a:cs typeface="Arial" pitchFamily="34" charset="0"/>
              </a:rPr>
            </a:br>
            <a:r>
              <a:rPr lang="en-US" sz="900">
                <a:solidFill>
                  <a:schemeClr val="tx1"/>
                </a:solidFill>
                <a:latin typeface="Altitude Medium"/>
                <a:cs typeface="Arial" pitchFamily="34" charset="0"/>
              </a:rPr>
              <a:t> in the country</a:t>
            </a:r>
            <a:br>
              <a:rPr lang="en-US" sz="900">
                <a:solidFill>
                  <a:schemeClr val="tx1"/>
                </a:solidFill>
                <a:latin typeface="Altitude Medium"/>
                <a:cs typeface="Arial" pitchFamily="34" charset="0"/>
              </a:rPr>
            </a:br>
            <a:r>
              <a:rPr lang="en-US" sz="900">
                <a:solidFill>
                  <a:schemeClr val="tx1"/>
                </a:solidFill>
                <a:latin typeface="Altitude Medium"/>
                <a:cs typeface="Arial" pitchFamily="34" charset="0"/>
              </a:rPr>
              <a:t>  Note: GDP In 1997 US$</a:t>
            </a:r>
          </a:p>
          <a:p>
            <a:pPr>
              <a:lnSpc>
                <a:spcPts val="1200"/>
              </a:lnSpc>
            </a:pPr>
            <a:r>
              <a:rPr lang="en-US" sz="900">
                <a:solidFill>
                  <a:schemeClr val="tx1"/>
                </a:solidFill>
                <a:latin typeface="Altitude Medium"/>
                <a:cs typeface="Arial" pitchFamily="34" charset="0"/>
              </a:rPr>
              <a:t>Source: ICAO,</a:t>
            </a:r>
            <a:br>
              <a:rPr lang="en-US" sz="900">
                <a:solidFill>
                  <a:schemeClr val="tx1"/>
                </a:solidFill>
                <a:latin typeface="Altitude Medium"/>
                <a:cs typeface="Arial" pitchFamily="34" charset="0"/>
              </a:rPr>
            </a:br>
            <a:r>
              <a:rPr lang="en-US" sz="900">
                <a:solidFill>
                  <a:schemeClr val="tx1"/>
                </a:solidFill>
                <a:latin typeface="Altitude Medium"/>
                <a:cs typeface="Arial" pitchFamily="34" charset="0"/>
              </a:rPr>
              <a:t>Global Insight, Airbus</a:t>
            </a:r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>
            <a:off x="2236788" y="3381375"/>
            <a:ext cx="6577012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>
            <a:off x="2236788" y="2351088"/>
            <a:ext cx="6577012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>
            <a:off x="2236788" y="1320800"/>
            <a:ext cx="430530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>
            <a:off x="2236788" y="1320800"/>
            <a:ext cx="1587" cy="4113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11"/>
          <p:cNvSpPr>
            <a:spLocks noChangeShapeType="1"/>
          </p:cNvSpPr>
          <p:nvPr/>
        </p:nvSpPr>
        <p:spPr bwMode="auto">
          <a:xfrm>
            <a:off x="2201863" y="5434013"/>
            <a:ext cx="349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>
            <a:off x="2201863" y="4403725"/>
            <a:ext cx="349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13"/>
          <p:cNvSpPr>
            <a:spLocks noChangeShapeType="1"/>
          </p:cNvSpPr>
          <p:nvPr/>
        </p:nvSpPr>
        <p:spPr bwMode="auto">
          <a:xfrm>
            <a:off x="2201863" y="2351088"/>
            <a:ext cx="349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>
            <a:off x="2201863" y="1320800"/>
            <a:ext cx="349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>
            <a:off x="2236788" y="5434013"/>
            <a:ext cx="6577012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16"/>
          <p:cNvSpPr>
            <a:spLocks noChangeShapeType="1"/>
          </p:cNvSpPr>
          <p:nvPr/>
        </p:nvSpPr>
        <p:spPr bwMode="auto">
          <a:xfrm rot="10800000" flipH="1">
            <a:off x="2236788" y="5434013"/>
            <a:ext cx="1587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Line 17"/>
          <p:cNvSpPr>
            <a:spLocks noChangeShapeType="1"/>
          </p:cNvSpPr>
          <p:nvPr/>
        </p:nvSpPr>
        <p:spPr bwMode="auto">
          <a:xfrm rot="10800000" flipH="1">
            <a:off x="3062288" y="5434013"/>
            <a:ext cx="1587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18"/>
          <p:cNvSpPr>
            <a:spLocks noChangeShapeType="1"/>
          </p:cNvSpPr>
          <p:nvPr/>
        </p:nvSpPr>
        <p:spPr bwMode="auto">
          <a:xfrm rot="10800000" flipH="1">
            <a:off x="3879850" y="5434013"/>
            <a:ext cx="1588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Line 19"/>
          <p:cNvSpPr>
            <a:spLocks noChangeShapeType="1"/>
          </p:cNvSpPr>
          <p:nvPr/>
        </p:nvSpPr>
        <p:spPr bwMode="auto">
          <a:xfrm rot="10800000" flipH="1">
            <a:off x="4705350" y="5434013"/>
            <a:ext cx="1588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Line 20"/>
          <p:cNvSpPr>
            <a:spLocks noChangeShapeType="1"/>
          </p:cNvSpPr>
          <p:nvPr/>
        </p:nvSpPr>
        <p:spPr bwMode="auto">
          <a:xfrm rot="10800000" flipH="1">
            <a:off x="5530850" y="5434013"/>
            <a:ext cx="1588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Line 21"/>
          <p:cNvSpPr>
            <a:spLocks noChangeShapeType="1"/>
          </p:cNvSpPr>
          <p:nvPr/>
        </p:nvSpPr>
        <p:spPr bwMode="auto">
          <a:xfrm rot="10800000" flipH="1">
            <a:off x="6346825" y="5434013"/>
            <a:ext cx="1588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Line 22"/>
          <p:cNvSpPr>
            <a:spLocks noChangeShapeType="1"/>
          </p:cNvSpPr>
          <p:nvPr/>
        </p:nvSpPr>
        <p:spPr bwMode="auto">
          <a:xfrm rot="10800000" flipH="1">
            <a:off x="7172325" y="5434013"/>
            <a:ext cx="1588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Line 23"/>
          <p:cNvSpPr>
            <a:spLocks noChangeShapeType="1"/>
          </p:cNvSpPr>
          <p:nvPr/>
        </p:nvSpPr>
        <p:spPr bwMode="auto">
          <a:xfrm rot="10800000" flipH="1">
            <a:off x="7988300" y="5434013"/>
            <a:ext cx="1588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Line 24"/>
          <p:cNvSpPr>
            <a:spLocks noChangeShapeType="1"/>
          </p:cNvSpPr>
          <p:nvPr/>
        </p:nvSpPr>
        <p:spPr bwMode="auto">
          <a:xfrm rot="10800000" flipH="1">
            <a:off x="8813800" y="5434013"/>
            <a:ext cx="1588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Oval 25"/>
          <p:cNvSpPr>
            <a:spLocks/>
          </p:cNvSpPr>
          <p:nvPr/>
        </p:nvSpPr>
        <p:spPr bwMode="auto">
          <a:xfrm>
            <a:off x="8732838" y="2185988"/>
            <a:ext cx="46037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55" name="Oval 26"/>
          <p:cNvSpPr>
            <a:spLocks/>
          </p:cNvSpPr>
          <p:nvPr/>
        </p:nvSpPr>
        <p:spPr bwMode="auto">
          <a:xfrm>
            <a:off x="8248650" y="1982788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56" name="Oval 27"/>
          <p:cNvSpPr>
            <a:spLocks/>
          </p:cNvSpPr>
          <p:nvPr/>
        </p:nvSpPr>
        <p:spPr bwMode="auto">
          <a:xfrm>
            <a:off x="8132763" y="2433638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57" name="Oval 28"/>
          <p:cNvSpPr>
            <a:spLocks/>
          </p:cNvSpPr>
          <p:nvPr/>
        </p:nvSpPr>
        <p:spPr bwMode="auto">
          <a:xfrm>
            <a:off x="8069263" y="192722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58" name="Oval 29"/>
          <p:cNvSpPr>
            <a:spLocks/>
          </p:cNvSpPr>
          <p:nvPr/>
        </p:nvSpPr>
        <p:spPr bwMode="auto">
          <a:xfrm>
            <a:off x="7916863" y="1468438"/>
            <a:ext cx="44450" cy="44450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59" name="Oval 30"/>
          <p:cNvSpPr>
            <a:spLocks/>
          </p:cNvSpPr>
          <p:nvPr/>
        </p:nvSpPr>
        <p:spPr bwMode="auto">
          <a:xfrm>
            <a:off x="7208838" y="202882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60" name="Oval 31"/>
          <p:cNvSpPr>
            <a:spLocks/>
          </p:cNvSpPr>
          <p:nvPr/>
        </p:nvSpPr>
        <p:spPr bwMode="auto">
          <a:xfrm>
            <a:off x="7010400" y="2249488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61" name="Oval 32"/>
          <p:cNvSpPr>
            <a:spLocks/>
          </p:cNvSpPr>
          <p:nvPr/>
        </p:nvSpPr>
        <p:spPr bwMode="auto">
          <a:xfrm>
            <a:off x="7261225" y="2101850"/>
            <a:ext cx="46038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62" name="Oval 33"/>
          <p:cNvSpPr>
            <a:spLocks/>
          </p:cNvSpPr>
          <p:nvPr/>
        </p:nvSpPr>
        <p:spPr bwMode="auto">
          <a:xfrm>
            <a:off x="6634163" y="2084388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63" name="Oval 34"/>
          <p:cNvSpPr>
            <a:spLocks/>
          </p:cNvSpPr>
          <p:nvPr/>
        </p:nvSpPr>
        <p:spPr bwMode="auto">
          <a:xfrm>
            <a:off x="6813550" y="2360613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64" name="Oval 35"/>
          <p:cNvSpPr>
            <a:spLocks/>
          </p:cNvSpPr>
          <p:nvPr/>
        </p:nvSpPr>
        <p:spPr bwMode="auto">
          <a:xfrm>
            <a:off x="7216775" y="1697038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65" name="Oval 36"/>
          <p:cNvSpPr>
            <a:spLocks/>
          </p:cNvSpPr>
          <p:nvPr/>
        </p:nvSpPr>
        <p:spPr bwMode="auto">
          <a:xfrm>
            <a:off x="6858000" y="2535238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66" name="Oval 37"/>
          <p:cNvSpPr>
            <a:spLocks/>
          </p:cNvSpPr>
          <p:nvPr/>
        </p:nvSpPr>
        <p:spPr bwMode="auto">
          <a:xfrm>
            <a:off x="7934325" y="1835150"/>
            <a:ext cx="46038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67" name="Oval 38"/>
          <p:cNvSpPr>
            <a:spLocks/>
          </p:cNvSpPr>
          <p:nvPr/>
        </p:nvSpPr>
        <p:spPr bwMode="auto">
          <a:xfrm>
            <a:off x="6723063" y="2038350"/>
            <a:ext cx="46037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68" name="Oval 39"/>
          <p:cNvSpPr>
            <a:spLocks/>
          </p:cNvSpPr>
          <p:nvPr/>
        </p:nvSpPr>
        <p:spPr bwMode="auto">
          <a:xfrm>
            <a:off x="6715125" y="2038350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69" name="Oval 40"/>
          <p:cNvSpPr>
            <a:spLocks/>
          </p:cNvSpPr>
          <p:nvPr/>
        </p:nvSpPr>
        <p:spPr bwMode="auto">
          <a:xfrm>
            <a:off x="6472238" y="1643063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70" name="Oval 41"/>
          <p:cNvSpPr>
            <a:spLocks/>
          </p:cNvSpPr>
          <p:nvPr/>
        </p:nvSpPr>
        <p:spPr bwMode="auto">
          <a:xfrm>
            <a:off x="6400800" y="2147888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71" name="Oval 42"/>
          <p:cNvSpPr>
            <a:spLocks/>
          </p:cNvSpPr>
          <p:nvPr/>
        </p:nvSpPr>
        <p:spPr bwMode="auto">
          <a:xfrm>
            <a:off x="5943600" y="2535238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72" name="Oval 43"/>
          <p:cNvSpPr>
            <a:spLocks/>
          </p:cNvSpPr>
          <p:nvPr/>
        </p:nvSpPr>
        <p:spPr bwMode="auto">
          <a:xfrm>
            <a:off x="7226300" y="155892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73" name="Oval 44"/>
          <p:cNvSpPr>
            <a:spLocks/>
          </p:cNvSpPr>
          <p:nvPr/>
        </p:nvSpPr>
        <p:spPr bwMode="auto">
          <a:xfrm>
            <a:off x="5791200" y="1449388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74" name="Oval 45"/>
          <p:cNvSpPr>
            <a:spLocks/>
          </p:cNvSpPr>
          <p:nvPr/>
        </p:nvSpPr>
        <p:spPr bwMode="auto">
          <a:xfrm>
            <a:off x="5737225" y="1835150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75" name="Oval 46"/>
          <p:cNvSpPr>
            <a:spLocks/>
          </p:cNvSpPr>
          <p:nvPr/>
        </p:nvSpPr>
        <p:spPr bwMode="auto">
          <a:xfrm>
            <a:off x="4838700" y="1890713"/>
            <a:ext cx="46038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76" name="Oval 47"/>
          <p:cNvSpPr>
            <a:spLocks/>
          </p:cNvSpPr>
          <p:nvPr/>
        </p:nvSpPr>
        <p:spPr bwMode="auto">
          <a:xfrm>
            <a:off x="5629275" y="2462213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77" name="Oval 48"/>
          <p:cNvSpPr>
            <a:spLocks/>
          </p:cNvSpPr>
          <p:nvPr/>
        </p:nvSpPr>
        <p:spPr bwMode="auto">
          <a:xfrm>
            <a:off x="4956175" y="2305050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78" name="Oval 49"/>
          <p:cNvSpPr>
            <a:spLocks/>
          </p:cNvSpPr>
          <p:nvPr/>
        </p:nvSpPr>
        <p:spPr bwMode="auto">
          <a:xfrm>
            <a:off x="5341938" y="213042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79" name="Oval 50"/>
          <p:cNvSpPr>
            <a:spLocks/>
          </p:cNvSpPr>
          <p:nvPr/>
        </p:nvSpPr>
        <p:spPr bwMode="auto">
          <a:xfrm>
            <a:off x="5145088" y="2341563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80" name="Oval 51"/>
          <p:cNvSpPr>
            <a:spLocks/>
          </p:cNvSpPr>
          <p:nvPr/>
        </p:nvSpPr>
        <p:spPr bwMode="auto">
          <a:xfrm>
            <a:off x="4713288" y="1900238"/>
            <a:ext cx="46037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81" name="Oval 52"/>
          <p:cNvSpPr>
            <a:spLocks/>
          </p:cNvSpPr>
          <p:nvPr/>
        </p:nvSpPr>
        <p:spPr bwMode="auto">
          <a:xfrm>
            <a:off x="4803775" y="2360613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82" name="Oval 53"/>
          <p:cNvSpPr>
            <a:spLocks/>
          </p:cNvSpPr>
          <p:nvPr/>
        </p:nvSpPr>
        <p:spPr bwMode="auto">
          <a:xfrm>
            <a:off x="4246563" y="2360613"/>
            <a:ext cx="46037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83" name="Oval 54"/>
          <p:cNvSpPr>
            <a:spLocks/>
          </p:cNvSpPr>
          <p:nvPr/>
        </p:nvSpPr>
        <p:spPr bwMode="auto">
          <a:xfrm>
            <a:off x="4632325" y="2489200"/>
            <a:ext cx="46038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84" name="Oval 55"/>
          <p:cNvSpPr>
            <a:spLocks/>
          </p:cNvSpPr>
          <p:nvPr/>
        </p:nvSpPr>
        <p:spPr bwMode="auto">
          <a:xfrm>
            <a:off x="4516438" y="1301750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85" name="Oval 56"/>
          <p:cNvSpPr>
            <a:spLocks/>
          </p:cNvSpPr>
          <p:nvPr/>
        </p:nvSpPr>
        <p:spPr bwMode="auto">
          <a:xfrm>
            <a:off x="4381500" y="2654300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86" name="Oval 57"/>
          <p:cNvSpPr>
            <a:spLocks/>
          </p:cNvSpPr>
          <p:nvPr/>
        </p:nvSpPr>
        <p:spPr bwMode="auto">
          <a:xfrm>
            <a:off x="3960813" y="1725613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87" name="Oval 58"/>
          <p:cNvSpPr>
            <a:spLocks/>
          </p:cNvSpPr>
          <p:nvPr/>
        </p:nvSpPr>
        <p:spPr bwMode="auto">
          <a:xfrm>
            <a:off x="3305175" y="159702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88" name="Oval 59"/>
          <p:cNvSpPr>
            <a:spLocks/>
          </p:cNvSpPr>
          <p:nvPr/>
        </p:nvSpPr>
        <p:spPr bwMode="auto">
          <a:xfrm>
            <a:off x="3548063" y="311467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89" name="Oval 60"/>
          <p:cNvSpPr>
            <a:spLocks/>
          </p:cNvSpPr>
          <p:nvPr/>
        </p:nvSpPr>
        <p:spPr bwMode="auto">
          <a:xfrm>
            <a:off x="3548063" y="2516188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90" name="Oval 61"/>
          <p:cNvSpPr>
            <a:spLocks/>
          </p:cNvSpPr>
          <p:nvPr/>
        </p:nvSpPr>
        <p:spPr bwMode="auto">
          <a:xfrm>
            <a:off x="3789363" y="2332038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91" name="Oval 62"/>
          <p:cNvSpPr>
            <a:spLocks/>
          </p:cNvSpPr>
          <p:nvPr/>
        </p:nvSpPr>
        <p:spPr bwMode="auto">
          <a:xfrm>
            <a:off x="3125788" y="2341563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92" name="Oval 63"/>
          <p:cNvSpPr>
            <a:spLocks/>
          </p:cNvSpPr>
          <p:nvPr/>
        </p:nvSpPr>
        <p:spPr bwMode="auto">
          <a:xfrm>
            <a:off x="2982913" y="2351088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93" name="Oval 64"/>
          <p:cNvSpPr>
            <a:spLocks/>
          </p:cNvSpPr>
          <p:nvPr/>
        </p:nvSpPr>
        <p:spPr bwMode="auto">
          <a:xfrm>
            <a:off x="2695575" y="249872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94" name="Oval 65"/>
          <p:cNvSpPr>
            <a:spLocks/>
          </p:cNvSpPr>
          <p:nvPr/>
        </p:nvSpPr>
        <p:spPr bwMode="auto">
          <a:xfrm>
            <a:off x="2649538" y="4183063"/>
            <a:ext cx="46037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95" name="Oval 66"/>
          <p:cNvSpPr>
            <a:spLocks/>
          </p:cNvSpPr>
          <p:nvPr/>
        </p:nvSpPr>
        <p:spPr bwMode="auto">
          <a:xfrm>
            <a:off x="2543175" y="2489200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96" name="Oval 67"/>
          <p:cNvSpPr>
            <a:spLocks/>
          </p:cNvSpPr>
          <p:nvPr/>
        </p:nvSpPr>
        <p:spPr bwMode="auto">
          <a:xfrm>
            <a:off x="2587625" y="374967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97" name="Oval 68"/>
          <p:cNvSpPr>
            <a:spLocks/>
          </p:cNvSpPr>
          <p:nvPr/>
        </p:nvSpPr>
        <p:spPr bwMode="auto">
          <a:xfrm>
            <a:off x="2381250" y="3694113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98" name="Oval 69"/>
          <p:cNvSpPr>
            <a:spLocks/>
          </p:cNvSpPr>
          <p:nvPr/>
        </p:nvSpPr>
        <p:spPr bwMode="auto">
          <a:xfrm>
            <a:off x="2344738" y="3565525"/>
            <a:ext cx="46037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499" name="Oval 70"/>
          <p:cNvSpPr>
            <a:spLocks/>
          </p:cNvSpPr>
          <p:nvPr/>
        </p:nvSpPr>
        <p:spPr bwMode="auto">
          <a:xfrm>
            <a:off x="2282825" y="4025900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00" name="Oval 71"/>
          <p:cNvSpPr>
            <a:spLocks/>
          </p:cNvSpPr>
          <p:nvPr/>
        </p:nvSpPr>
        <p:spPr bwMode="auto">
          <a:xfrm>
            <a:off x="2309813" y="3473450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01" name="Oval 72"/>
          <p:cNvSpPr>
            <a:spLocks/>
          </p:cNvSpPr>
          <p:nvPr/>
        </p:nvSpPr>
        <p:spPr bwMode="auto">
          <a:xfrm>
            <a:off x="2317750" y="3952875"/>
            <a:ext cx="46038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02" name="Oval 73"/>
          <p:cNvSpPr>
            <a:spLocks/>
          </p:cNvSpPr>
          <p:nvPr/>
        </p:nvSpPr>
        <p:spPr bwMode="auto">
          <a:xfrm>
            <a:off x="2290763" y="3832225"/>
            <a:ext cx="46037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03" name="Oval 74"/>
          <p:cNvSpPr>
            <a:spLocks/>
          </p:cNvSpPr>
          <p:nvPr/>
        </p:nvSpPr>
        <p:spPr bwMode="auto">
          <a:xfrm>
            <a:off x="2300288" y="3602038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04" name="Oval 75"/>
          <p:cNvSpPr>
            <a:spLocks/>
          </p:cNvSpPr>
          <p:nvPr/>
        </p:nvSpPr>
        <p:spPr bwMode="auto">
          <a:xfrm>
            <a:off x="2282825" y="3611563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05" name="Oval 76"/>
          <p:cNvSpPr>
            <a:spLocks/>
          </p:cNvSpPr>
          <p:nvPr/>
        </p:nvSpPr>
        <p:spPr bwMode="auto">
          <a:xfrm>
            <a:off x="2282825" y="368617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06" name="Oval 77"/>
          <p:cNvSpPr>
            <a:spLocks/>
          </p:cNvSpPr>
          <p:nvPr/>
        </p:nvSpPr>
        <p:spPr bwMode="auto">
          <a:xfrm>
            <a:off x="2273300" y="3509963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07" name="Oval 78"/>
          <p:cNvSpPr>
            <a:spLocks/>
          </p:cNvSpPr>
          <p:nvPr/>
        </p:nvSpPr>
        <p:spPr bwMode="auto">
          <a:xfrm>
            <a:off x="2443163" y="4872038"/>
            <a:ext cx="46037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08" name="Oval 79"/>
          <p:cNvSpPr>
            <a:spLocks/>
          </p:cNvSpPr>
          <p:nvPr/>
        </p:nvSpPr>
        <p:spPr bwMode="auto">
          <a:xfrm>
            <a:off x="2282825" y="432117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09" name="Oval 80"/>
          <p:cNvSpPr>
            <a:spLocks/>
          </p:cNvSpPr>
          <p:nvPr/>
        </p:nvSpPr>
        <p:spPr bwMode="auto">
          <a:xfrm>
            <a:off x="2255838" y="4357688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10" name="Oval 81"/>
          <p:cNvSpPr>
            <a:spLocks/>
          </p:cNvSpPr>
          <p:nvPr/>
        </p:nvSpPr>
        <p:spPr bwMode="auto">
          <a:xfrm>
            <a:off x="2255838" y="3841750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11" name="Oval 82"/>
          <p:cNvSpPr>
            <a:spLocks/>
          </p:cNvSpPr>
          <p:nvPr/>
        </p:nvSpPr>
        <p:spPr bwMode="auto">
          <a:xfrm>
            <a:off x="2263775" y="4108450"/>
            <a:ext cx="46038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12" name="Oval 83"/>
          <p:cNvSpPr>
            <a:spLocks/>
          </p:cNvSpPr>
          <p:nvPr/>
        </p:nvSpPr>
        <p:spPr bwMode="auto">
          <a:xfrm>
            <a:off x="2282825" y="485457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13" name="Oval 84"/>
          <p:cNvSpPr>
            <a:spLocks/>
          </p:cNvSpPr>
          <p:nvPr/>
        </p:nvSpPr>
        <p:spPr bwMode="auto">
          <a:xfrm>
            <a:off x="2246313" y="350202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14" name="Oval 85"/>
          <p:cNvSpPr>
            <a:spLocks/>
          </p:cNvSpPr>
          <p:nvPr/>
        </p:nvSpPr>
        <p:spPr bwMode="auto">
          <a:xfrm>
            <a:off x="2228850" y="4006850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15" name="Rectangle 86"/>
          <p:cNvSpPr>
            <a:spLocks/>
          </p:cNvSpPr>
          <p:nvPr/>
        </p:nvSpPr>
        <p:spPr bwMode="auto">
          <a:xfrm>
            <a:off x="1905000" y="5360988"/>
            <a:ext cx="285750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0.001</a:t>
            </a:r>
          </a:p>
        </p:txBody>
      </p:sp>
      <p:sp>
        <p:nvSpPr>
          <p:cNvPr id="18516" name="Rectangle 87"/>
          <p:cNvSpPr>
            <a:spLocks/>
          </p:cNvSpPr>
          <p:nvPr/>
        </p:nvSpPr>
        <p:spPr bwMode="auto">
          <a:xfrm>
            <a:off x="1965325" y="4329113"/>
            <a:ext cx="222250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0.01</a:t>
            </a:r>
          </a:p>
        </p:txBody>
      </p:sp>
      <p:sp>
        <p:nvSpPr>
          <p:cNvPr id="18517" name="Rectangle 88"/>
          <p:cNvSpPr>
            <a:spLocks/>
          </p:cNvSpPr>
          <p:nvPr/>
        </p:nvSpPr>
        <p:spPr bwMode="auto">
          <a:xfrm>
            <a:off x="2022475" y="3308350"/>
            <a:ext cx="158750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0.1</a:t>
            </a:r>
          </a:p>
        </p:txBody>
      </p:sp>
      <p:sp>
        <p:nvSpPr>
          <p:cNvPr id="18518" name="Rectangle 89"/>
          <p:cNvSpPr>
            <a:spLocks/>
          </p:cNvSpPr>
          <p:nvPr/>
        </p:nvSpPr>
        <p:spPr bwMode="auto">
          <a:xfrm>
            <a:off x="2119313" y="2278063"/>
            <a:ext cx="63500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1</a:t>
            </a:r>
          </a:p>
        </p:txBody>
      </p:sp>
      <p:sp>
        <p:nvSpPr>
          <p:cNvPr id="18519" name="Rectangle 90"/>
          <p:cNvSpPr>
            <a:spLocks/>
          </p:cNvSpPr>
          <p:nvPr/>
        </p:nvSpPr>
        <p:spPr bwMode="auto">
          <a:xfrm>
            <a:off x="2062163" y="1246188"/>
            <a:ext cx="127000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10</a:t>
            </a:r>
          </a:p>
        </p:txBody>
      </p:sp>
      <p:sp>
        <p:nvSpPr>
          <p:cNvPr id="18520" name="Rectangle 91"/>
          <p:cNvSpPr>
            <a:spLocks/>
          </p:cNvSpPr>
          <p:nvPr/>
        </p:nvSpPr>
        <p:spPr bwMode="auto">
          <a:xfrm>
            <a:off x="2244725" y="5535613"/>
            <a:ext cx="63500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0</a:t>
            </a:r>
          </a:p>
        </p:txBody>
      </p:sp>
      <p:sp>
        <p:nvSpPr>
          <p:cNvPr id="18521" name="Rectangle 92"/>
          <p:cNvSpPr>
            <a:spLocks/>
          </p:cNvSpPr>
          <p:nvPr/>
        </p:nvSpPr>
        <p:spPr bwMode="auto">
          <a:xfrm>
            <a:off x="2963863" y="5535613"/>
            <a:ext cx="285750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5,000</a:t>
            </a:r>
          </a:p>
        </p:txBody>
      </p:sp>
      <p:sp>
        <p:nvSpPr>
          <p:cNvPr id="18522" name="Rectangle 93"/>
          <p:cNvSpPr>
            <a:spLocks/>
          </p:cNvSpPr>
          <p:nvPr/>
        </p:nvSpPr>
        <p:spPr bwMode="auto">
          <a:xfrm>
            <a:off x="3757613" y="5535613"/>
            <a:ext cx="349250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10,000</a:t>
            </a:r>
          </a:p>
        </p:txBody>
      </p:sp>
      <p:sp>
        <p:nvSpPr>
          <p:cNvPr id="18523" name="Rectangle 94"/>
          <p:cNvSpPr>
            <a:spLocks/>
          </p:cNvSpPr>
          <p:nvPr/>
        </p:nvSpPr>
        <p:spPr bwMode="auto">
          <a:xfrm>
            <a:off x="4583113" y="5535613"/>
            <a:ext cx="349250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15,000</a:t>
            </a:r>
          </a:p>
        </p:txBody>
      </p:sp>
      <p:sp>
        <p:nvSpPr>
          <p:cNvPr id="18524" name="Rectangle 95"/>
          <p:cNvSpPr>
            <a:spLocks/>
          </p:cNvSpPr>
          <p:nvPr/>
        </p:nvSpPr>
        <p:spPr bwMode="auto">
          <a:xfrm>
            <a:off x="5408613" y="5535613"/>
            <a:ext cx="349250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20,000</a:t>
            </a:r>
          </a:p>
        </p:txBody>
      </p:sp>
      <p:sp>
        <p:nvSpPr>
          <p:cNvPr id="18525" name="Rectangle 96"/>
          <p:cNvSpPr>
            <a:spLocks/>
          </p:cNvSpPr>
          <p:nvPr/>
        </p:nvSpPr>
        <p:spPr bwMode="auto">
          <a:xfrm>
            <a:off x="6226175" y="5535613"/>
            <a:ext cx="349250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25,000</a:t>
            </a:r>
          </a:p>
        </p:txBody>
      </p:sp>
      <p:sp>
        <p:nvSpPr>
          <p:cNvPr id="18526" name="Rectangle 97"/>
          <p:cNvSpPr>
            <a:spLocks/>
          </p:cNvSpPr>
          <p:nvPr/>
        </p:nvSpPr>
        <p:spPr bwMode="auto">
          <a:xfrm>
            <a:off x="7051675" y="5535613"/>
            <a:ext cx="349250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30,000</a:t>
            </a:r>
          </a:p>
        </p:txBody>
      </p:sp>
      <p:sp>
        <p:nvSpPr>
          <p:cNvPr id="18527" name="Rectangle 98"/>
          <p:cNvSpPr>
            <a:spLocks/>
          </p:cNvSpPr>
          <p:nvPr/>
        </p:nvSpPr>
        <p:spPr bwMode="auto">
          <a:xfrm>
            <a:off x="7867650" y="5535613"/>
            <a:ext cx="349250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35,000</a:t>
            </a:r>
          </a:p>
        </p:txBody>
      </p:sp>
      <p:sp>
        <p:nvSpPr>
          <p:cNvPr id="18528" name="Rectangle 99"/>
          <p:cNvSpPr>
            <a:spLocks/>
          </p:cNvSpPr>
          <p:nvPr/>
        </p:nvSpPr>
        <p:spPr bwMode="auto">
          <a:xfrm>
            <a:off x="8693150" y="5535613"/>
            <a:ext cx="349250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40,000</a:t>
            </a:r>
          </a:p>
        </p:txBody>
      </p:sp>
      <p:sp>
        <p:nvSpPr>
          <p:cNvPr id="18529" name="Rectangle 100"/>
          <p:cNvSpPr>
            <a:spLocks/>
          </p:cNvSpPr>
          <p:nvPr/>
        </p:nvSpPr>
        <p:spPr bwMode="auto">
          <a:xfrm>
            <a:off x="5130800" y="5791200"/>
            <a:ext cx="1503363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latin typeface="Altitude Medium"/>
                <a:cs typeface="Arial" pitchFamily="34" charset="0"/>
              </a:rPr>
              <a:t>2005 Real GDP per Capita</a:t>
            </a:r>
          </a:p>
        </p:txBody>
      </p:sp>
      <p:sp>
        <p:nvSpPr>
          <p:cNvPr id="18530" name="Rectangle 102"/>
          <p:cNvSpPr>
            <a:spLocks/>
          </p:cNvSpPr>
          <p:nvPr/>
        </p:nvSpPr>
        <p:spPr bwMode="auto">
          <a:xfrm>
            <a:off x="8001000" y="2346325"/>
            <a:ext cx="301625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Japan</a:t>
            </a:r>
          </a:p>
        </p:txBody>
      </p:sp>
      <p:sp>
        <p:nvSpPr>
          <p:cNvPr id="18531" name="Rectangle 103"/>
          <p:cNvSpPr>
            <a:spLocks/>
          </p:cNvSpPr>
          <p:nvPr/>
        </p:nvSpPr>
        <p:spPr bwMode="auto">
          <a:xfrm>
            <a:off x="7966075" y="1981200"/>
            <a:ext cx="241300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USA</a:t>
            </a:r>
          </a:p>
        </p:txBody>
      </p:sp>
      <p:sp>
        <p:nvSpPr>
          <p:cNvPr id="18532" name="Rectangle 104"/>
          <p:cNvSpPr>
            <a:spLocks/>
          </p:cNvSpPr>
          <p:nvPr/>
        </p:nvSpPr>
        <p:spPr bwMode="auto">
          <a:xfrm>
            <a:off x="7762875" y="1524000"/>
            <a:ext cx="342900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Iceland</a:t>
            </a:r>
          </a:p>
        </p:txBody>
      </p:sp>
      <p:sp>
        <p:nvSpPr>
          <p:cNvPr id="18533" name="Rectangle 105"/>
          <p:cNvSpPr>
            <a:spLocks/>
          </p:cNvSpPr>
          <p:nvPr/>
        </p:nvSpPr>
        <p:spPr bwMode="auto">
          <a:xfrm>
            <a:off x="7119938" y="2160588"/>
            <a:ext cx="352425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Finland</a:t>
            </a:r>
          </a:p>
        </p:txBody>
      </p:sp>
      <p:sp>
        <p:nvSpPr>
          <p:cNvPr id="18534" name="Rectangle 106"/>
          <p:cNvSpPr>
            <a:spLocks/>
          </p:cNvSpPr>
          <p:nvPr/>
        </p:nvSpPr>
        <p:spPr bwMode="auto">
          <a:xfrm>
            <a:off x="7032625" y="1738313"/>
            <a:ext cx="454025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Singapore</a:t>
            </a:r>
          </a:p>
        </p:txBody>
      </p:sp>
      <p:sp>
        <p:nvSpPr>
          <p:cNvPr id="18535" name="Rectangle 107"/>
          <p:cNvSpPr>
            <a:spLocks/>
          </p:cNvSpPr>
          <p:nvPr/>
        </p:nvSpPr>
        <p:spPr bwMode="auto">
          <a:xfrm>
            <a:off x="6843713" y="2300288"/>
            <a:ext cx="411162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Germany</a:t>
            </a:r>
          </a:p>
        </p:txBody>
      </p:sp>
      <p:sp>
        <p:nvSpPr>
          <p:cNvPr id="18536" name="Rectangle 108"/>
          <p:cNvSpPr>
            <a:spLocks/>
          </p:cNvSpPr>
          <p:nvPr/>
        </p:nvSpPr>
        <p:spPr bwMode="auto">
          <a:xfrm>
            <a:off x="4662488" y="2405063"/>
            <a:ext cx="339725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Greece</a:t>
            </a:r>
          </a:p>
        </p:txBody>
      </p:sp>
      <p:sp>
        <p:nvSpPr>
          <p:cNvPr id="18537" name="Rectangle 109"/>
          <p:cNvSpPr>
            <a:spLocks/>
          </p:cNvSpPr>
          <p:nvPr/>
        </p:nvSpPr>
        <p:spPr bwMode="auto">
          <a:xfrm>
            <a:off x="4554538" y="1947863"/>
            <a:ext cx="342900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Cyprus</a:t>
            </a:r>
          </a:p>
        </p:txBody>
      </p:sp>
      <p:sp>
        <p:nvSpPr>
          <p:cNvPr id="18538" name="Rectangle 110"/>
          <p:cNvSpPr>
            <a:spLocks/>
          </p:cNvSpPr>
          <p:nvPr/>
        </p:nvSpPr>
        <p:spPr bwMode="auto">
          <a:xfrm>
            <a:off x="4149725" y="2654300"/>
            <a:ext cx="5207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Slovenia</a:t>
            </a:r>
          </a:p>
        </p:txBody>
      </p:sp>
      <p:sp>
        <p:nvSpPr>
          <p:cNvPr id="18539" name="Rectangle 111"/>
          <p:cNvSpPr>
            <a:spLocks/>
          </p:cNvSpPr>
          <p:nvPr/>
        </p:nvSpPr>
        <p:spPr bwMode="auto">
          <a:xfrm>
            <a:off x="6711950" y="1974850"/>
            <a:ext cx="212725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UK </a:t>
            </a:r>
          </a:p>
        </p:txBody>
      </p:sp>
      <p:sp>
        <p:nvSpPr>
          <p:cNvPr id="18540" name="Rectangle 112"/>
          <p:cNvSpPr>
            <a:spLocks/>
          </p:cNvSpPr>
          <p:nvPr/>
        </p:nvSpPr>
        <p:spPr bwMode="auto">
          <a:xfrm>
            <a:off x="6611938" y="2041525"/>
            <a:ext cx="5588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Australia            </a:t>
            </a:r>
          </a:p>
        </p:txBody>
      </p:sp>
      <p:sp>
        <p:nvSpPr>
          <p:cNvPr id="18541" name="Rectangle 113"/>
          <p:cNvSpPr>
            <a:spLocks/>
          </p:cNvSpPr>
          <p:nvPr/>
        </p:nvSpPr>
        <p:spPr bwMode="auto">
          <a:xfrm>
            <a:off x="6661150" y="2411413"/>
            <a:ext cx="330200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France</a:t>
            </a:r>
          </a:p>
        </p:txBody>
      </p:sp>
      <p:sp>
        <p:nvSpPr>
          <p:cNvPr id="18542" name="Rectangle 114"/>
          <p:cNvSpPr>
            <a:spLocks/>
          </p:cNvSpPr>
          <p:nvPr/>
        </p:nvSpPr>
        <p:spPr bwMode="auto">
          <a:xfrm>
            <a:off x="7131050" y="1484313"/>
            <a:ext cx="241300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UAE</a:t>
            </a:r>
          </a:p>
        </p:txBody>
      </p:sp>
      <p:sp>
        <p:nvSpPr>
          <p:cNvPr id="18543" name="Rectangle 115"/>
          <p:cNvSpPr>
            <a:spLocks/>
          </p:cNvSpPr>
          <p:nvPr/>
        </p:nvSpPr>
        <p:spPr bwMode="auto">
          <a:xfrm>
            <a:off x="3138488" y="3098800"/>
            <a:ext cx="436562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Argentina</a:t>
            </a:r>
          </a:p>
        </p:txBody>
      </p:sp>
      <p:sp>
        <p:nvSpPr>
          <p:cNvPr id="18544" name="Rectangle 116"/>
          <p:cNvSpPr>
            <a:spLocks/>
          </p:cNvSpPr>
          <p:nvPr/>
        </p:nvSpPr>
        <p:spPr bwMode="auto">
          <a:xfrm>
            <a:off x="5441950" y="2332038"/>
            <a:ext cx="419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Israel</a:t>
            </a:r>
          </a:p>
        </p:txBody>
      </p:sp>
      <p:sp>
        <p:nvSpPr>
          <p:cNvPr id="18545" name="Rectangle 117"/>
          <p:cNvSpPr>
            <a:spLocks/>
          </p:cNvSpPr>
          <p:nvPr/>
        </p:nvSpPr>
        <p:spPr bwMode="auto">
          <a:xfrm>
            <a:off x="7708900" y="1754188"/>
            <a:ext cx="492125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Hong Kong</a:t>
            </a:r>
          </a:p>
        </p:txBody>
      </p:sp>
      <p:sp>
        <p:nvSpPr>
          <p:cNvPr id="18546" name="Rectangle 118"/>
          <p:cNvSpPr>
            <a:spLocks/>
          </p:cNvSpPr>
          <p:nvPr/>
        </p:nvSpPr>
        <p:spPr bwMode="auto">
          <a:xfrm>
            <a:off x="7061200" y="1949450"/>
            <a:ext cx="342900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Austria</a:t>
            </a:r>
          </a:p>
        </p:txBody>
      </p:sp>
      <p:sp>
        <p:nvSpPr>
          <p:cNvPr id="18547" name="Rectangle 119"/>
          <p:cNvSpPr>
            <a:spLocks/>
          </p:cNvSpPr>
          <p:nvPr/>
        </p:nvSpPr>
        <p:spPr bwMode="auto">
          <a:xfrm>
            <a:off x="6192838" y="2009775"/>
            <a:ext cx="520700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Netherlands</a:t>
            </a:r>
          </a:p>
        </p:txBody>
      </p:sp>
      <p:sp>
        <p:nvSpPr>
          <p:cNvPr id="18548" name="Rectangle 120"/>
          <p:cNvSpPr>
            <a:spLocks/>
          </p:cNvSpPr>
          <p:nvPr/>
        </p:nvSpPr>
        <p:spPr bwMode="auto">
          <a:xfrm>
            <a:off x="5119688" y="2003425"/>
            <a:ext cx="5080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Spain</a:t>
            </a:r>
          </a:p>
        </p:txBody>
      </p:sp>
      <p:sp>
        <p:nvSpPr>
          <p:cNvPr id="18549" name="Rectangle 121"/>
          <p:cNvSpPr>
            <a:spLocks/>
          </p:cNvSpPr>
          <p:nvPr/>
        </p:nvSpPr>
        <p:spPr bwMode="auto">
          <a:xfrm>
            <a:off x="4070350" y="2414588"/>
            <a:ext cx="390525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Portugal</a:t>
            </a:r>
          </a:p>
        </p:txBody>
      </p:sp>
      <p:sp>
        <p:nvSpPr>
          <p:cNvPr id="18550" name="Rectangle 122"/>
          <p:cNvSpPr>
            <a:spLocks/>
          </p:cNvSpPr>
          <p:nvPr/>
        </p:nvSpPr>
        <p:spPr bwMode="auto">
          <a:xfrm>
            <a:off x="4449763" y="2555875"/>
            <a:ext cx="417512" cy="55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6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S</a:t>
            </a:r>
            <a:r>
              <a:rPr lang="en-US" sz="600" b="1" baseline="30000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th</a:t>
            </a: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 Korea</a:t>
            </a:r>
          </a:p>
        </p:txBody>
      </p:sp>
      <p:sp>
        <p:nvSpPr>
          <p:cNvPr id="18551" name="Rectangle 123"/>
          <p:cNvSpPr>
            <a:spLocks/>
          </p:cNvSpPr>
          <p:nvPr/>
        </p:nvSpPr>
        <p:spPr bwMode="auto">
          <a:xfrm>
            <a:off x="4708525" y="1814513"/>
            <a:ext cx="322263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Brunei</a:t>
            </a:r>
          </a:p>
        </p:txBody>
      </p:sp>
      <p:sp>
        <p:nvSpPr>
          <p:cNvPr id="18552" name="Rectangle 124"/>
          <p:cNvSpPr>
            <a:spLocks/>
          </p:cNvSpPr>
          <p:nvPr/>
        </p:nvSpPr>
        <p:spPr bwMode="auto">
          <a:xfrm>
            <a:off x="5437188" y="1711325"/>
            <a:ext cx="6604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>
              <a:lnSpc>
                <a:spcPct val="6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New Zealand</a:t>
            </a:r>
          </a:p>
        </p:txBody>
      </p:sp>
      <p:sp>
        <p:nvSpPr>
          <p:cNvPr id="18553" name="Rectangle 125"/>
          <p:cNvSpPr>
            <a:spLocks/>
          </p:cNvSpPr>
          <p:nvPr/>
        </p:nvSpPr>
        <p:spPr bwMode="auto">
          <a:xfrm>
            <a:off x="4814888" y="2227263"/>
            <a:ext cx="330200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Kuwait</a:t>
            </a:r>
          </a:p>
        </p:txBody>
      </p:sp>
      <p:sp>
        <p:nvSpPr>
          <p:cNvPr id="18554" name="Rectangle 126"/>
          <p:cNvSpPr>
            <a:spLocks/>
          </p:cNvSpPr>
          <p:nvPr/>
        </p:nvSpPr>
        <p:spPr bwMode="auto">
          <a:xfrm>
            <a:off x="3146425" y="2333625"/>
            <a:ext cx="398463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Malaysia</a:t>
            </a:r>
          </a:p>
        </p:txBody>
      </p:sp>
      <p:sp>
        <p:nvSpPr>
          <p:cNvPr id="18555" name="Rectangle 127"/>
          <p:cNvSpPr>
            <a:spLocks/>
          </p:cNvSpPr>
          <p:nvPr/>
        </p:nvSpPr>
        <p:spPr bwMode="auto">
          <a:xfrm>
            <a:off x="8104188" y="1908175"/>
            <a:ext cx="525462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Scandinavia</a:t>
            </a:r>
          </a:p>
        </p:txBody>
      </p:sp>
      <p:sp>
        <p:nvSpPr>
          <p:cNvPr id="18556" name="Rectangle 128"/>
          <p:cNvSpPr>
            <a:spLocks/>
          </p:cNvSpPr>
          <p:nvPr/>
        </p:nvSpPr>
        <p:spPr bwMode="auto">
          <a:xfrm>
            <a:off x="2398713" y="3659188"/>
            <a:ext cx="436562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/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Indonesia</a:t>
            </a:r>
          </a:p>
        </p:txBody>
      </p:sp>
      <p:sp>
        <p:nvSpPr>
          <p:cNvPr id="18557" name="Rectangle 129"/>
          <p:cNvSpPr>
            <a:spLocks/>
          </p:cNvSpPr>
          <p:nvPr/>
        </p:nvSpPr>
        <p:spPr bwMode="auto">
          <a:xfrm>
            <a:off x="3563938" y="2525713"/>
            <a:ext cx="546100" cy="46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5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Saudi Arabia</a:t>
            </a:r>
          </a:p>
        </p:txBody>
      </p:sp>
      <p:sp>
        <p:nvSpPr>
          <p:cNvPr id="18558" name="Rectangle 130"/>
          <p:cNvSpPr>
            <a:spLocks/>
          </p:cNvSpPr>
          <p:nvPr/>
        </p:nvSpPr>
        <p:spPr bwMode="auto">
          <a:xfrm>
            <a:off x="5691188" y="1381125"/>
            <a:ext cx="246062" cy="60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5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Qatar</a:t>
            </a:r>
          </a:p>
        </p:txBody>
      </p:sp>
      <p:sp>
        <p:nvSpPr>
          <p:cNvPr id="18559" name="Rectangle 131"/>
          <p:cNvSpPr>
            <a:spLocks/>
          </p:cNvSpPr>
          <p:nvPr/>
        </p:nvSpPr>
        <p:spPr bwMode="auto">
          <a:xfrm>
            <a:off x="7964488" y="1317625"/>
            <a:ext cx="330200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Ireland</a:t>
            </a:r>
          </a:p>
        </p:txBody>
      </p:sp>
      <p:sp>
        <p:nvSpPr>
          <p:cNvPr id="18560" name="Rectangle 132"/>
          <p:cNvSpPr>
            <a:spLocks/>
          </p:cNvSpPr>
          <p:nvPr/>
        </p:nvSpPr>
        <p:spPr bwMode="auto">
          <a:xfrm>
            <a:off x="5846763" y="2449513"/>
            <a:ext cx="233362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Italy</a:t>
            </a:r>
          </a:p>
        </p:txBody>
      </p:sp>
      <p:sp>
        <p:nvSpPr>
          <p:cNvPr id="18561" name="Rectangle 133"/>
          <p:cNvSpPr>
            <a:spLocks/>
          </p:cNvSpPr>
          <p:nvPr/>
        </p:nvSpPr>
        <p:spPr bwMode="auto">
          <a:xfrm>
            <a:off x="3835400" y="1639888"/>
            <a:ext cx="276225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Malta</a:t>
            </a:r>
          </a:p>
        </p:txBody>
      </p:sp>
      <p:sp>
        <p:nvSpPr>
          <p:cNvPr id="18562" name="Rectangle 134"/>
          <p:cNvSpPr>
            <a:spLocks/>
          </p:cNvSpPr>
          <p:nvPr/>
        </p:nvSpPr>
        <p:spPr bwMode="auto">
          <a:xfrm>
            <a:off x="8537575" y="2106613"/>
            <a:ext cx="504825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Switzerland</a:t>
            </a:r>
          </a:p>
        </p:txBody>
      </p:sp>
      <p:sp>
        <p:nvSpPr>
          <p:cNvPr id="18563" name="Rectangle 135"/>
          <p:cNvSpPr>
            <a:spLocks/>
          </p:cNvSpPr>
          <p:nvPr/>
        </p:nvSpPr>
        <p:spPr bwMode="auto">
          <a:xfrm>
            <a:off x="6335713" y="1560513"/>
            <a:ext cx="317500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Macau</a:t>
            </a:r>
          </a:p>
        </p:txBody>
      </p:sp>
      <p:sp>
        <p:nvSpPr>
          <p:cNvPr id="18564" name="Rectangle 136"/>
          <p:cNvSpPr>
            <a:spLocks/>
          </p:cNvSpPr>
          <p:nvPr/>
        </p:nvSpPr>
        <p:spPr bwMode="auto">
          <a:xfrm>
            <a:off x="6691313" y="2592388"/>
            <a:ext cx="381000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Belgium</a:t>
            </a:r>
          </a:p>
        </p:txBody>
      </p:sp>
      <p:sp>
        <p:nvSpPr>
          <p:cNvPr id="18565" name="Rectangle 137"/>
          <p:cNvSpPr>
            <a:spLocks/>
          </p:cNvSpPr>
          <p:nvPr/>
        </p:nvSpPr>
        <p:spPr bwMode="auto">
          <a:xfrm>
            <a:off x="3097213" y="1519238"/>
            <a:ext cx="474662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Seychelles</a:t>
            </a:r>
          </a:p>
        </p:txBody>
      </p:sp>
      <p:sp>
        <p:nvSpPr>
          <p:cNvPr id="18566" name="Rectangle 138"/>
          <p:cNvSpPr>
            <a:spLocks/>
          </p:cNvSpPr>
          <p:nvPr/>
        </p:nvSpPr>
        <p:spPr bwMode="auto">
          <a:xfrm>
            <a:off x="3576638" y="2171700"/>
            <a:ext cx="457200" cy="146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Trinidad &amp;</a:t>
            </a:r>
            <a:b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</a:b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Tobago</a:t>
            </a:r>
          </a:p>
        </p:txBody>
      </p:sp>
      <p:sp>
        <p:nvSpPr>
          <p:cNvPr id="18567" name="Rectangle 139"/>
          <p:cNvSpPr>
            <a:spLocks/>
          </p:cNvSpPr>
          <p:nvPr/>
        </p:nvSpPr>
        <p:spPr bwMode="auto">
          <a:xfrm>
            <a:off x="2192338" y="4229100"/>
            <a:ext cx="512762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/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Bangladesh</a:t>
            </a:r>
          </a:p>
        </p:txBody>
      </p:sp>
      <p:sp>
        <p:nvSpPr>
          <p:cNvPr id="18568" name="Rectangle 140"/>
          <p:cNvSpPr>
            <a:spLocks/>
          </p:cNvSpPr>
          <p:nvPr/>
        </p:nvSpPr>
        <p:spPr bwMode="auto">
          <a:xfrm>
            <a:off x="6245225" y="2184400"/>
            <a:ext cx="35560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/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Canada</a:t>
            </a:r>
          </a:p>
        </p:txBody>
      </p:sp>
      <p:sp>
        <p:nvSpPr>
          <p:cNvPr id="18569" name="Rectangle 141"/>
          <p:cNvSpPr>
            <a:spLocks/>
          </p:cNvSpPr>
          <p:nvPr/>
        </p:nvSpPr>
        <p:spPr bwMode="auto">
          <a:xfrm>
            <a:off x="5008563" y="2376488"/>
            <a:ext cx="339725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/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Taiwan</a:t>
            </a:r>
          </a:p>
        </p:txBody>
      </p:sp>
      <p:sp>
        <p:nvSpPr>
          <p:cNvPr id="18570" name="Rectangle 142"/>
          <p:cNvSpPr>
            <a:spLocks/>
          </p:cNvSpPr>
          <p:nvPr/>
        </p:nvSpPr>
        <p:spPr bwMode="auto">
          <a:xfrm>
            <a:off x="4362450" y="1363663"/>
            <a:ext cx="365125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Bahrain</a:t>
            </a:r>
          </a:p>
        </p:txBody>
      </p:sp>
      <p:sp>
        <p:nvSpPr>
          <p:cNvPr id="18571" name="Oval 143"/>
          <p:cNvSpPr>
            <a:spLocks/>
          </p:cNvSpPr>
          <p:nvPr/>
        </p:nvSpPr>
        <p:spPr bwMode="auto">
          <a:xfrm>
            <a:off x="8104188" y="1265238"/>
            <a:ext cx="46037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72" name="Rectangle 144"/>
          <p:cNvSpPr>
            <a:spLocks/>
          </p:cNvSpPr>
          <p:nvPr/>
        </p:nvSpPr>
        <p:spPr bwMode="auto">
          <a:xfrm>
            <a:off x="2754313" y="2270125"/>
            <a:ext cx="419100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Mauritius</a:t>
            </a:r>
          </a:p>
        </p:txBody>
      </p:sp>
      <p:sp>
        <p:nvSpPr>
          <p:cNvPr id="18573" name="Rectangle 145"/>
          <p:cNvSpPr>
            <a:spLocks/>
          </p:cNvSpPr>
          <p:nvPr/>
        </p:nvSpPr>
        <p:spPr bwMode="auto">
          <a:xfrm>
            <a:off x="2278063" y="2406650"/>
            <a:ext cx="495300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El Salvador</a:t>
            </a:r>
          </a:p>
        </p:txBody>
      </p:sp>
      <p:sp>
        <p:nvSpPr>
          <p:cNvPr id="18574" name="Rectangle 146"/>
          <p:cNvSpPr>
            <a:spLocks/>
          </p:cNvSpPr>
          <p:nvPr/>
        </p:nvSpPr>
        <p:spPr bwMode="auto">
          <a:xfrm>
            <a:off x="2300288" y="3868738"/>
            <a:ext cx="258762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/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India</a:t>
            </a:r>
          </a:p>
        </p:txBody>
      </p:sp>
      <p:sp>
        <p:nvSpPr>
          <p:cNvPr id="18575" name="Rectangle 147"/>
          <p:cNvSpPr>
            <a:spLocks/>
          </p:cNvSpPr>
          <p:nvPr/>
        </p:nvSpPr>
        <p:spPr bwMode="auto">
          <a:xfrm>
            <a:off x="2547938" y="4089400"/>
            <a:ext cx="250825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/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Peru</a:t>
            </a:r>
          </a:p>
        </p:txBody>
      </p:sp>
      <p:sp>
        <p:nvSpPr>
          <p:cNvPr id="18576" name="Rectangle 148"/>
          <p:cNvSpPr>
            <a:spLocks/>
          </p:cNvSpPr>
          <p:nvPr/>
        </p:nvSpPr>
        <p:spPr bwMode="auto">
          <a:xfrm>
            <a:off x="2314575" y="4908550"/>
            <a:ext cx="339725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/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Nigeria</a:t>
            </a:r>
          </a:p>
        </p:txBody>
      </p:sp>
      <p:sp>
        <p:nvSpPr>
          <p:cNvPr id="18577" name="Rectangle 149"/>
          <p:cNvSpPr>
            <a:spLocks/>
          </p:cNvSpPr>
          <p:nvPr/>
        </p:nvSpPr>
        <p:spPr bwMode="auto">
          <a:xfrm>
            <a:off x="2144713" y="4756150"/>
            <a:ext cx="415925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/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Myanmar</a:t>
            </a:r>
          </a:p>
        </p:txBody>
      </p:sp>
      <p:sp>
        <p:nvSpPr>
          <p:cNvPr id="18578" name="AutoShape 150"/>
          <p:cNvSpPr>
            <a:spLocks/>
          </p:cNvSpPr>
          <p:nvPr/>
        </p:nvSpPr>
        <p:spPr bwMode="auto">
          <a:xfrm>
            <a:off x="2217738" y="2057400"/>
            <a:ext cx="6438900" cy="2717800"/>
          </a:xfrm>
          <a:custGeom>
            <a:avLst/>
            <a:gdLst>
              <a:gd name="T0" fmla="*/ 0 w 21600"/>
              <a:gd name="T1" fmla="*/ 0 h 21560"/>
              <a:gd name="T2" fmla="*/ 21600 w 21600"/>
              <a:gd name="T3" fmla="*/ 21560 h 21560"/>
            </a:gdLst>
            <a:ahLst/>
            <a:cxnLst/>
            <a:rect l="T0" t="T1" r="T2" b="T3"/>
            <a:pathLst>
              <a:path w="21600" h="21560">
                <a:moveTo>
                  <a:pt x="0" y="21560"/>
                </a:moveTo>
                <a:cubicBezTo>
                  <a:pt x="142" y="19771"/>
                  <a:pt x="289" y="13773"/>
                  <a:pt x="840" y="10910"/>
                </a:cubicBezTo>
                <a:cubicBezTo>
                  <a:pt x="1392" y="8047"/>
                  <a:pt x="2296" y="5915"/>
                  <a:pt x="3320" y="4383"/>
                </a:cubicBezTo>
                <a:cubicBezTo>
                  <a:pt x="4344" y="2851"/>
                  <a:pt x="5363" y="2393"/>
                  <a:pt x="6976" y="1749"/>
                </a:cubicBezTo>
                <a:cubicBezTo>
                  <a:pt x="8589" y="1105"/>
                  <a:pt x="10826" y="776"/>
                  <a:pt x="12985" y="490"/>
                </a:cubicBezTo>
                <a:cubicBezTo>
                  <a:pt x="15144" y="203"/>
                  <a:pt x="18485" y="103"/>
                  <a:pt x="19919" y="32"/>
                </a:cubicBezTo>
                <a:cubicBezTo>
                  <a:pt x="21353" y="-40"/>
                  <a:pt x="21248" y="32"/>
                  <a:pt x="21600" y="32"/>
                </a:cubicBezTo>
              </a:path>
            </a:pathLst>
          </a:custGeom>
          <a:noFill/>
          <a:ln w="25400">
            <a:solidFill>
              <a:srgbClr val="CC99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79" name="Oval 151"/>
          <p:cNvSpPr>
            <a:spLocks/>
          </p:cNvSpPr>
          <p:nvPr/>
        </p:nvSpPr>
        <p:spPr bwMode="auto">
          <a:xfrm>
            <a:off x="3305175" y="3041650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80" name="Oval 152"/>
          <p:cNvSpPr>
            <a:spLocks/>
          </p:cNvSpPr>
          <p:nvPr/>
        </p:nvSpPr>
        <p:spPr bwMode="auto">
          <a:xfrm>
            <a:off x="3368675" y="2755900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81" name="Oval 153"/>
          <p:cNvSpPr>
            <a:spLocks/>
          </p:cNvSpPr>
          <p:nvPr/>
        </p:nvSpPr>
        <p:spPr bwMode="auto">
          <a:xfrm>
            <a:off x="3341688" y="2590800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82" name="Oval 154"/>
          <p:cNvSpPr>
            <a:spLocks/>
          </p:cNvSpPr>
          <p:nvPr/>
        </p:nvSpPr>
        <p:spPr bwMode="auto">
          <a:xfrm>
            <a:off x="3349625" y="2535238"/>
            <a:ext cx="46038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83" name="Oval 155"/>
          <p:cNvSpPr>
            <a:spLocks/>
          </p:cNvSpPr>
          <p:nvPr/>
        </p:nvSpPr>
        <p:spPr bwMode="auto">
          <a:xfrm>
            <a:off x="3044825" y="294957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84" name="Oval 156"/>
          <p:cNvSpPr>
            <a:spLocks/>
          </p:cNvSpPr>
          <p:nvPr/>
        </p:nvSpPr>
        <p:spPr bwMode="auto">
          <a:xfrm>
            <a:off x="3000375" y="301307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85" name="Oval 157"/>
          <p:cNvSpPr>
            <a:spLocks/>
          </p:cNvSpPr>
          <p:nvPr/>
        </p:nvSpPr>
        <p:spPr bwMode="auto">
          <a:xfrm>
            <a:off x="3035300" y="2884488"/>
            <a:ext cx="46038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86" name="Oval 158"/>
          <p:cNvSpPr>
            <a:spLocks/>
          </p:cNvSpPr>
          <p:nvPr/>
        </p:nvSpPr>
        <p:spPr bwMode="auto">
          <a:xfrm>
            <a:off x="2973388" y="3087688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87" name="Oval 159"/>
          <p:cNvSpPr>
            <a:spLocks/>
          </p:cNvSpPr>
          <p:nvPr/>
        </p:nvSpPr>
        <p:spPr bwMode="auto">
          <a:xfrm>
            <a:off x="2919413" y="2903538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88" name="Oval 160"/>
          <p:cNvSpPr>
            <a:spLocks/>
          </p:cNvSpPr>
          <p:nvPr/>
        </p:nvSpPr>
        <p:spPr bwMode="auto">
          <a:xfrm>
            <a:off x="2973388" y="2554288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89" name="Oval 161"/>
          <p:cNvSpPr>
            <a:spLocks/>
          </p:cNvSpPr>
          <p:nvPr/>
        </p:nvSpPr>
        <p:spPr bwMode="auto">
          <a:xfrm>
            <a:off x="2901950" y="3143250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90" name="Oval 162"/>
          <p:cNvSpPr>
            <a:spLocks/>
          </p:cNvSpPr>
          <p:nvPr/>
        </p:nvSpPr>
        <p:spPr bwMode="auto">
          <a:xfrm>
            <a:off x="2794000" y="293052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91" name="Oval 163"/>
          <p:cNvSpPr>
            <a:spLocks/>
          </p:cNvSpPr>
          <p:nvPr/>
        </p:nvSpPr>
        <p:spPr bwMode="auto">
          <a:xfrm>
            <a:off x="2695575" y="2571750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92" name="Oval 164"/>
          <p:cNvSpPr>
            <a:spLocks/>
          </p:cNvSpPr>
          <p:nvPr/>
        </p:nvSpPr>
        <p:spPr bwMode="auto">
          <a:xfrm>
            <a:off x="2686050" y="301307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93" name="Oval 165"/>
          <p:cNvSpPr>
            <a:spLocks/>
          </p:cNvSpPr>
          <p:nvPr/>
        </p:nvSpPr>
        <p:spPr bwMode="auto">
          <a:xfrm>
            <a:off x="2686050" y="286702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94" name="Oval 166"/>
          <p:cNvSpPr>
            <a:spLocks/>
          </p:cNvSpPr>
          <p:nvPr/>
        </p:nvSpPr>
        <p:spPr bwMode="auto">
          <a:xfrm>
            <a:off x="2659063" y="276542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95" name="Oval 167"/>
          <p:cNvSpPr>
            <a:spLocks/>
          </p:cNvSpPr>
          <p:nvPr/>
        </p:nvSpPr>
        <p:spPr bwMode="auto">
          <a:xfrm>
            <a:off x="2543175" y="3529013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96" name="Oval 168"/>
          <p:cNvSpPr>
            <a:spLocks/>
          </p:cNvSpPr>
          <p:nvPr/>
        </p:nvSpPr>
        <p:spPr bwMode="auto">
          <a:xfrm>
            <a:off x="2497138" y="3509963"/>
            <a:ext cx="46037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97" name="Oval 169"/>
          <p:cNvSpPr>
            <a:spLocks/>
          </p:cNvSpPr>
          <p:nvPr/>
        </p:nvSpPr>
        <p:spPr bwMode="auto">
          <a:xfrm>
            <a:off x="2551113" y="3381375"/>
            <a:ext cx="46037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98" name="Oval 170"/>
          <p:cNvSpPr>
            <a:spLocks/>
          </p:cNvSpPr>
          <p:nvPr/>
        </p:nvSpPr>
        <p:spPr bwMode="auto">
          <a:xfrm>
            <a:off x="2435225" y="3059113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599" name="Oval 171"/>
          <p:cNvSpPr>
            <a:spLocks/>
          </p:cNvSpPr>
          <p:nvPr/>
        </p:nvSpPr>
        <p:spPr bwMode="auto">
          <a:xfrm>
            <a:off x="2641600" y="3473450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600" name="Oval 172"/>
          <p:cNvSpPr>
            <a:spLocks/>
          </p:cNvSpPr>
          <p:nvPr/>
        </p:nvSpPr>
        <p:spPr bwMode="auto">
          <a:xfrm>
            <a:off x="2435225" y="3308350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601" name="Oval 173"/>
          <p:cNvSpPr>
            <a:spLocks/>
          </p:cNvSpPr>
          <p:nvPr/>
        </p:nvSpPr>
        <p:spPr bwMode="auto">
          <a:xfrm>
            <a:off x="2443163" y="3519488"/>
            <a:ext cx="46037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602" name="Oval 174"/>
          <p:cNvSpPr>
            <a:spLocks/>
          </p:cNvSpPr>
          <p:nvPr/>
        </p:nvSpPr>
        <p:spPr bwMode="auto">
          <a:xfrm>
            <a:off x="2516188" y="2838450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603" name="Oval 175"/>
          <p:cNvSpPr>
            <a:spLocks/>
          </p:cNvSpPr>
          <p:nvPr/>
        </p:nvSpPr>
        <p:spPr bwMode="auto">
          <a:xfrm>
            <a:off x="2416175" y="3335338"/>
            <a:ext cx="46038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604" name="Oval 176"/>
          <p:cNvSpPr>
            <a:spLocks/>
          </p:cNvSpPr>
          <p:nvPr/>
        </p:nvSpPr>
        <p:spPr bwMode="auto">
          <a:xfrm>
            <a:off x="2398713" y="2967038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605" name="Oval 177"/>
          <p:cNvSpPr>
            <a:spLocks/>
          </p:cNvSpPr>
          <p:nvPr/>
        </p:nvSpPr>
        <p:spPr bwMode="auto">
          <a:xfrm>
            <a:off x="2371725" y="3179763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606" name="Oval 178"/>
          <p:cNvSpPr>
            <a:spLocks/>
          </p:cNvSpPr>
          <p:nvPr/>
        </p:nvSpPr>
        <p:spPr bwMode="auto">
          <a:xfrm>
            <a:off x="2462213" y="350202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607" name="Oval 179"/>
          <p:cNvSpPr>
            <a:spLocks/>
          </p:cNvSpPr>
          <p:nvPr/>
        </p:nvSpPr>
        <p:spPr bwMode="auto">
          <a:xfrm>
            <a:off x="2363788" y="3197225"/>
            <a:ext cx="44450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608" name="Oval 180"/>
          <p:cNvSpPr>
            <a:spLocks/>
          </p:cNvSpPr>
          <p:nvPr/>
        </p:nvSpPr>
        <p:spPr bwMode="auto">
          <a:xfrm>
            <a:off x="2443163" y="3279775"/>
            <a:ext cx="46037" cy="4603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609" name="Oval 181"/>
          <p:cNvSpPr>
            <a:spLocks/>
          </p:cNvSpPr>
          <p:nvPr/>
        </p:nvSpPr>
        <p:spPr bwMode="auto">
          <a:xfrm>
            <a:off x="2543175" y="2811463"/>
            <a:ext cx="44450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610" name="Oval 182"/>
          <p:cNvSpPr>
            <a:spLocks/>
          </p:cNvSpPr>
          <p:nvPr/>
        </p:nvSpPr>
        <p:spPr bwMode="auto">
          <a:xfrm>
            <a:off x="2416175" y="3189288"/>
            <a:ext cx="46038" cy="46037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18611" name="Rectangle 184"/>
          <p:cNvSpPr>
            <a:spLocks/>
          </p:cNvSpPr>
          <p:nvPr/>
        </p:nvSpPr>
        <p:spPr bwMode="auto">
          <a:xfrm>
            <a:off x="2489200" y="2911475"/>
            <a:ext cx="330200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Turkey</a:t>
            </a:r>
          </a:p>
        </p:txBody>
      </p:sp>
      <p:sp>
        <p:nvSpPr>
          <p:cNvPr id="18612" name="Rectangle 185"/>
          <p:cNvSpPr>
            <a:spLocks/>
          </p:cNvSpPr>
          <p:nvPr/>
        </p:nvSpPr>
        <p:spPr bwMode="auto">
          <a:xfrm>
            <a:off x="2690813" y="2981325"/>
            <a:ext cx="339725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Mexico</a:t>
            </a:r>
          </a:p>
        </p:txBody>
      </p:sp>
      <p:sp>
        <p:nvSpPr>
          <p:cNvPr id="18613" name="Rectangle 186"/>
          <p:cNvSpPr>
            <a:spLocks/>
          </p:cNvSpPr>
          <p:nvPr/>
        </p:nvSpPr>
        <p:spPr bwMode="auto">
          <a:xfrm>
            <a:off x="2851150" y="2473325"/>
            <a:ext cx="266700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Chile</a:t>
            </a:r>
          </a:p>
        </p:txBody>
      </p:sp>
      <p:sp>
        <p:nvSpPr>
          <p:cNvPr id="18614" name="Rectangle 187"/>
          <p:cNvSpPr>
            <a:spLocks/>
          </p:cNvSpPr>
          <p:nvPr/>
        </p:nvSpPr>
        <p:spPr bwMode="auto">
          <a:xfrm>
            <a:off x="2728913" y="2824163"/>
            <a:ext cx="417512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S</a:t>
            </a:r>
            <a:r>
              <a:rPr lang="en-US" sz="600" b="1" baseline="30000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th</a:t>
            </a: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 Africa</a:t>
            </a:r>
          </a:p>
        </p:txBody>
      </p:sp>
      <p:sp>
        <p:nvSpPr>
          <p:cNvPr id="18615" name="Rectangle 188"/>
          <p:cNvSpPr>
            <a:spLocks/>
          </p:cNvSpPr>
          <p:nvPr/>
        </p:nvSpPr>
        <p:spPr bwMode="auto">
          <a:xfrm>
            <a:off x="3065463" y="2927350"/>
            <a:ext cx="288925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Brazil</a:t>
            </a:r>
          </a:p>
        </p:txBody>
      </p:sp>
      <p:sp>
        <p:nvSpPr>
          <p:cNvPr id="18616" name="Rectangle 189"/>
          <p:cNvSpPr>
            <a:spLocks/>
          </p:cNvSpPr>
          <p:nvPr/>
        </p:nvSpPr>
        <p:spPr bwMode="auto">
          <a:xfrm>
            <a:off x="2598738" y="3155950"/>
            <a:ext cx="330200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Russia</a:t>
            </a:r>
          </a:p>
        </p:txBody>
      </p:sp>
      <p:sp>
        <p:nvSpPr>
          <p:cNvPr id="18617" name="Rectangle 190"/>
          <p:cNvSpPr>
            <a:spLocks/>
          </p:cNvSpPr>
          <p:nvPr/>
        </p:nvSpPr>
        <p:spPr bwMode="auto">
          <a:xfrm>
            <a:off x="2466975" y="3276600"/>
            <a:ext cx="292100" cy="7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 algn="ctr">
              <a:lnSpc>
                <a:spcPct val="80000"/>
              </a:lnSpc>
              <a:spcBef>
                <a:spcPts val="300"/>
              </a:spcBef>
            </a:pPr>
            <a:r>
              <a:rPr lang="en-US" sz="600" b="1">
                <a:solidFill>
                  <a:srgbClr val="FF9900"/>
                </a:solidFill>
                <a:cs typeface="Arial" pitchFamily="34" charset="0"/>
                <a:sym typeface="Arial" pitchFamily="34" charset="0"/>
              </a:rPr>
              <a:t>China</a:t>
            </a:r>
          </a:p>
        </p:txBody>
      </p:sp>
      <p:sp>
        <p:nvSpPr>
          <p:cNvPr id="18618" name="Line 218"/>
          <p:cNvSpPr>
            <a:spLocks noChangeShapeType="1"/>
          </p:cNvSpPr>
          <p:nvPr/>
        </p:nvSpPr>
        <p:spPr bwMode="auto">
          <a:xfrm>
            <a:off x="2236788" y="4402138"/>
            <a:ext cx="6577012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9" name="Rectangle 101"/>
          <p:cNvSpPr>
            <a:spLocks/>
          </p:cNvSpPr>
          <p:nvPr/>
        </p:nvSpPr>
        <p:spPr bwMode="auto">
          <a:xfrm rot="-5400000">
            <a:off x="1027906" y="3296444"/>
            <a:ext cx="1849438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Trips* per capita - 2005</a:t>
            </a:r>
          </a:p>
        </p:txBody>
      </p:sp>
      <p:grpSp>
        <p:nvGrpSpPr>
          <p:cNvPr id="2" name="Group 188"/>
          <p:cNvGrpSpPr>
            <a:grpSpLocks/>
          </p:cNvGrpSpPr>
          <p:nvPr/>
        </p:nvGrpSpPr>
        <p:grpSpPr bwMode="auto">
          <a:xfrm>
            <a:off x="2297113" y="2265363"/>
            <a:ext cx="1447800" cy="1468437"/>
            <a:chOff x="1447" y="1139"/>
            <a:chExt cx="912" cy="925"/>
          </a:xfrm>
        </p:grpSpPr>
        <p:grpSp>
          <p:nvGrpSpPr>
            <p:cNvPr id="18628" name="Group 196"/>
            <p:cNvGrpSpPr>
              <a:grpSpLocks/>
            </p:cNvGrpSpPr>
            <p:nvPr/>
          </p:nvGrpSpPr>
          <p:grpSpPr bwMode="auto">
            <a:xfrm>
              <a:off x="1447" y="1139"/>
              <a:ext cx="912" cy="925"/>
              <a:chOff x="152" y="125"/>
              <a:chExt cx="913" cy="925"/>
            </a:xfrm>
          </p:grpSpPr>
          <p:sp>
            <p:nvSpPr>
              <p:cNvPr id="18630" name="Oval 197"/>
              <p:cNvSpPr>
                <a:spLocks/>
              </p:cNvSpPr>
              <p:nvPr/>
            </p:nvSpPr>
            <p:spPr bwMode="auto">
              <a:xfrm rot="-2880000">
                <a:off x="118" y="222"/>
                <a:ext cx="925" cy="731"/>
              </a:xfrm>
              <a:prstGeom prst="ellipse">
                <a:avLst/>
              </a:prstGeom>
              <a:solidFill>
                <a:srgbClr val="0093FF"/>
              </a:solidFill>
              <a:ln w="12700">
                <a:noFill/>
                <a:round/>
                <a:headEnd/>
                <a:tailEnd/>
              </a:ln>
            </p:spPr>
            <p:txBody>
              <a:bodyPr vert="eaVert"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8631" name="AutoShape 198"/>
              <p:cNvSpPr>
                <a:spLocks/>
              </p:cNvSpPr>
              <p:nvPr/>
            </p:nvSpPr>
            <p:spPr bwMode="auto">
              <a:xfrm>
                <a:off x="235" y="251"/>
                <a:ext cx="662" cy="6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0"/>
                    </a:moveTo>
                    <a:cubicBezTo>
                      <a:pt x="19163" y="1128"/>
                      <a:pt x="16760" y="2290"/>
                      <a:pt x="14488" y="3828"/>
                    </a:cubicBezTo>
                    <a:cubicBezTo>
                      <a:pt x="12216" y="5366"/>
                      <a:pt x="9648" y="7519"/>
                      <a:pt x="7902" y="9296"/>
                    </a:cubicBezTo>
                    <a:cubicBezTo>
                      <a:pt x="6157" y="11073"/>
                      <a:pt x="5268" y="12441"/>
                      <a:pt x="3951" y="14491"/>
                    </a:cubicBezTo>
                    <a:cubicBezTo>
                      <a:pt x="2634" y="16542"/>
                      <a:pt x="1317" y="19071"/>
                      <a:pt x="0" y="21600"/>
                    </a:cubicBezTo>
                  </a:path>
                </a:pathLst>
              </a:custGeom>
              <a:solidFill>
                <a:srgbClr val="0093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8632" name="Rectangle 199"/>
              <p:cNvSpPr>
                <a:spLocks/>
              </p:cNvSpPr>
              <p:nvPr/>
            </p:nvSpPr>
            <p:spPr bwMode="auto">
              <a:xfrm>
                <a:off x="152" y="632"/>
                <a:ext cx="307" cy="77"/>
              </a:xfrm>
              <a:prstGeom prst="rect">
                <a:avLst/>
              </a:prstGeom>
              <a:solidFill>
                <a:srgbClr val="0093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800" b="1">
                    <a:solidFill>
                      <a:schemeClr val="tx1"/>
                    </a:solidFill>
                    <a:cs typeface="Arial" pitchFamily="34" charset="0"/>
                    <a:sym typeface="Arial" pitchFamily="34" charset="0"/>
                  </a:rPr>
                  <a:t>Bulgaria</a:t>
                </a:r>
              </a:p>
            </p:txBody>
          </p:sp>
          <p:sp>
            <p:nvSpPr>
              <p:cNvPr id="18633" name="Rectangle 200"/>
              <p:cNvSpPr>
                <a:spLocks/>
              </p:cNvSpPr>
              <p:nvPr/>
            </p:nvSpPr>
            <p:spPr bwMode="auto">
              <a:xfrm>
                <a:off x="296" y="886"/>
                <a:ext cx="322" cy="77"/>
              </a:xfrm>
              <a:prstGeom prst="rect">
                <a:avLst/>
              </a:prstGeom>
              <a:solidFill>
                <a:srgbClr val="0093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800" b="1">
                    <a:solidFill>
                      <a:schemeClr val="tx1"/>
                    </a:solidFill>
                    <a:cs typeface="Arial" pitchFamily="34" charset="0"/>
                    <a:sym typeface="Arial" pitchFamily="34" charset="0"/>
                  </a:rPr>
                  <a:t>Romania</a:t>
                </a:r>
              </a:p>
            </p:txBody>
          </p:sp>
          <p:sp>
            <p:nvSpPr>
              <p:cNvPr id="18634" name="Oval 201"/>
              <p:cNvSpPr>
                <a:spLocks/>
              </p:cNvSpPr>
              <p:nvPr/>
            </p:nvSpPr>
            <p:spPr bwMode="auto">
              <a:xfrm>
                <a:off x="749" y="488"/>
                <a:ext cx="51" cy="52"/>
              </a:xfrm>
              <a:prstGeom prst="ellipse">
                <a:avLst/>
              </a:prstGeom>
              <a:solidFill>
                <a:srgbClr val="0093FF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8635" name="Oval 202"/>
              <p:cNvSpPr>
                <a:spLocks/>
              </p:cNvSpPr>
              <p:nvPr/>
            </p:nvSpPr>
            <p:spPr bwMode="auto">
              <a:xfrm>
                <a:off x="698" y="378"/>
                <a:ext cx="51" cy="52"/>
              </a:xfrm>
              <a:prstGeom prst="ellipse">
                <a:avLst/>
              </a:prstGeom>
              <a:solidFill>
                <a:srgbClr val="0093FF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8636" name="Oval 203"/>
              <p:cNvSpPr>
                <a:spLocks/>
              </p:cNvSpPr>
              <p:nvPr/>
            </p:nvSpPr>
            <p:spPr bwMode="auto">
              <a:xfrm>
                <a:off x="642" y="819"/>
                <a:ext cx="51" cy="52"/>
              </a:xfrm>
              <a:prstGeom prst="ellipse">
                <a:avLst/>
              </a:prstGeom>
              <a:solidFill>
                <a:srgbClr val="0093FF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8637" name="Oval 204"/>
              <p:cNvSpPr>
                <a:spLocks/>
              </p:cNvSpPr>
              <p:nvPr/>
            </p:nvSpPr>
            <p:spPr bwMode="auto">
              <a:xfrm>
                <a:off x="630" y="419"/>
                <a:ext cx="51" cy="52"/>
              </a:xfrm>
              <a:prstGeom prst="ellipse">
                <a:avLst/>
              </a:prstGeom>
              <a:solidFill>
                <a:srgbClr val="0093FF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8638" name="Oval 205"/>
              <p:cNvSpPr>
                <a:spLocks/>
              </p:cNvSpPr>
              <p:nvPr/>
            </p:nvSpPr>
            <p:spPr bwMode="auto">
              <a:xfrm>
                <a:off x="710" y="343"/>
                <a:ext cx="50" cy="52"/>
              </a:xfrm>
              <a:prstGeom prst="ellipse">
                <a:avLst/>
              </a:prstGeom>
              <a:solidFill>
                <a:srgbClr val="0093FF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8639" name="Oval 206"/>
              <p:cNvSpPr>
                <a:spLocks/>
              </p:cNvSpPr>
              <p:nvPr/>
            </p:nvSpPr>
            <p:spPr bwMode="auto">
              <a:xfrm>
                <a:off x="529" y="680"/>
                <a:ext cx="28" cy="29"/>
              </a:xfrm>
              <a:prstGeom prst="ellipse">
                <a:avLst/>
              </a:prstGeom>
              <a:solidFill>
                <a:srgbClr val="0093FF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8640" name="Oval 207"/>
              <p:cNvSpPr>
                <a:spLocks/>
              </p:cNvSpPr>
              <p:nvPr/>
            </p:nvSpPr>
            <p:spPr bwMode="auto">
              <a:xfrm>
                <a:off x="523" y="656"/>
                <a:ext cx="51" cy="53"/>
              </a:xfrm>
              <a:prstGeom prst="ellipse">
                <a:avLst/>
              </a:prstGeom>
              <a:solidFill>
                <a:srgbClr val="0093FF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8641" name="Oval 208"/>
              <p:cNvSpPr>
                <a:spLocks/>
              </p:cNvSpPr>
              <p:nvPr/>
            </p:nvSpPr>
            <p:spPr bwMode="auto">
              <a:xfrm>
                <a:off x="563" y="372"/>
                <a:ext cx="50" cy="52"/>
              </a:xfrm>
              <a:prstGeom prst="ellipse">
                <a:avLst/>
              </a:prstGeom>
              <a:solidFill>
                <a:srgbClr val="0093FF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8642" name="Oval 209"/>
              <p:cNvSpPr>
                <a:spLocks/>
              </p:cNvSpPr>
              <p:nvPr/>
            </p:nvSpPr>
            <p:spPr bwMode="auto">
              <a:xfrm>
                <a:off x="269" y="848"/>
                <a:ext cx="51" cy="52"/>
              </a:xfrm>
              <a:prstGeom prst="ellipse">
                <a:avLst/>
              </a:prstGeom>
              <a:solidFill>
                <a:srgbClr val="0093FF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8643" name="Oval 210"/>
              <p:cNvSpPr>
                <a:spLocks/>
              </p:cNvSpPr>
              <p:nvPr/>
            </p:nvSpPr>
            <p:spPr bwMode="auto">
              <a:xfrm>
                <a:off x="286" y="709"/>
                <a:ext cx="51" cy="52"/>
              </a:xfrm>
              <a:prstGeom prst="ellipse">
                <a:avLst/>
              </a:prstGeom>
              <a:solidFill>
                <a:srgbClr val="0093FF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8644" name="Rectangle 211"/>
              <p:cNvSpPr>
                <a:spLocks/>
              </p:cNvSpPr>
              <p:nvPr/>
            </p:nvSpPr>
            <p:spPr bwMode="auto">
              <a:xfrm>
                <a:off x="539" y="740"/>
                <a:ext cx="265" cy="77"/>
              </a:xfrm>
              <a:prstGeom prst="rect">
                <a:avLst/>
              </a:prstGeom>
              <a:solidFill>
                <a:srgbClr val="0093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800" b="1">
                    <a:solidFill>
                      <a:schemeClr val="tx1"/>
                    </a:solidFill>
                    <a:cs typeface="Arial" pitchFamily="34" charset="0"/>
                    <a:sym typeface="Arial" pitchFamily="34" charset="0"/>
                  </a:rPr>
                  <a:t>Poland</a:t>
                </a:r>
              </a:p>
            </p:txBody>
          </p:sp>
          <p:sp>
            <p:nvSpPr>
              <p:cNvPr id="18645" name="Rectangle 212"/>
              <p:cNvSpPr>
                <a:spLocks/>
              </p:cNvSpPr>
              <p:nvPr/>
            </p:nvSpPr>
            <p:spPr bwMode="auto">
              <a:xfrm>
                <a:off x="383" y="582"/>
                <a:ext cx="336" cy="77"/>
              </a:xfrm>
              <a:prstGeom prst="rect">
                <a:avLst/>
              </a:prstGeom>
              <a:solidFill>
                <a:srgbClr val="0093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800" b="1">
                    <a:solidFill>
                      <a:schemeClr val="tx1"/>
                    </a:solidFill>
                    <a:cs typeface="Arial" pitchFamily="34" charset="0"/>
                    <a:sym typeface="Arial" pitchFamily="34" charset="0"/>
                  </a:rPr>
                  <a:t>Lithuania</a:t>
                </a:r>
              </a:p>
            </p:txBody>
          </p:sp>
          <p:sp>
            <p:nvSpPr>
              <p:cNvPr id="18646" name="Rectangle 213"/>
              <p:cNvSpPr>
                <a:spLocks/>
              </p:cNvSpPr>
              <p:nvPr/>
            </p:nvSpPr>
            <p:spPr bwMode="auto">
              <a:xfrm>
                <a:off x="678" y="534"/>
                <a:ext cx="311" cy="77"/>
              </a:xfrm>
              <a:prstGeom prst="rect">
                <a:avLst/>
              </a:prstGeom>
              <a:solidFill>
                <a:srgbClr val="0093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800" b="1">
                    <a:solidFill>
                      <a:schemeClr val="tx1"/>
                    </a:solidFill>
                    <a:cs typeface="Arial" pitchFamily="34" charset="0"/>
                    <a:sym typeface="Arial" pitchFamily="34" charset="0"/>
                  </a:rPr>
                  <a:t>Hungary</a:t>
                </a:r>
              </a:p>
            </p:txBody>
          </p:sp>
          <p:sp>
            <p:nvSpPr>
              <p:cNvPr id="18647" name="Rectangle 214"/>
              <p:cNvSpPr>
                <a:spLocks/>
              </p:cNvSpPr>
              <p:nvPr/>
            </p:nvSpPr>
            <p:spPr bwMode="auto">
              <a:xfrm>
                <a:off x="609" y="276"/>
                <a:ext cx="282" cy="77"/>
              </a:xfrm>
              <a:prstGeom prst="rect">
                <a:avLst/>
              </a:prstGeom>
              <a:solidFill>
                <a:srgbClr val="0093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800" b="1">
                    <a:solidFill>
                      <a:schemeClr val="tx1"/>
                    </a:solidFill>
                    <a:cs typeface="Arial" pitchFamily="34" charset="0"/>
                    <a:sym typeface="Arial" pitchFamily="34" charset="0"/>
                  </a:rPr>
                  <a:t>Estonia</a:t>
                </a:r>
              </a:p>
            </p:txBody>
          </p:sp>
          <p:sp>
            <p:nvSpPr>
              <p:cNvPr id="18648" name="Rectangle 215"/>
              <p:cNvSpPr>
                <a:spLocks/>
              </p:cNvSpPr>
              <p:nvPr/>
            </p:nvSpPr>
            <p:spPr bwMode="auto">
              <a:xfrm>
                <a:off x="793" y="376"/>
                <a:ext cx="272" cy="77"/>
              </a:xfrm>
              <a:prstGeom prst="rect">
                <a:avLst/>
              </a:prstGeom>
              <a:solidFill>
                <a:srgbClr val="0093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800" b="1">
                    <a:solidFill>
                      <a:schemeClr val="tx1"/>
                    </a:solidFill>
                    <a:cs typeface="Arial" pitchFamily="34" charset="0"/>
                    <a:sym typeface="Arial" pitchFamily="34" charset="0"/>
                  </a:rPr>
                  <a:t>Croatia</a:t>
                </a:r>
              </a:p>
            </p:txBody>
          </p:sp>
          <p:sp>
            <p:nvSpPr>
              <p:cNvPr id="18649" name="Rectangle 216"/>
              <p:cNvSpPr>
                <a:spLocks/>
              </p:cNvSpPr>
              <p:nvPr/>
            </p:nvSpPr>
            <p:spPr bwMode="auto">
              <a:xfrm>
                <a:off x="338" y="354"/>
                <a:ext cx="236" cy="77"/>
              </a:xfrm>
              <a:prstGeom prst="rect">
                <a:avLst/>
              </a:prstGeom>
              <a:solidFill>
                <a:srgbClr val="0093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800" b="1">
                    <a:solidFill>
                      <a:schemeClr val="tx1"/>
                    </a:solidFill>
                    <a:cs typeface="Arial" pitchFamily="34" charset="0"/>
                    <a:sym typeface="Arial" pitchFamily="34" charset="0"/>
                  </a:rPr>
                  <a:t>Latvia</a:t>
                </a:r>
              </a:p>
            </p:txBody>
          </p:sp>
          <p:sp>
            <p:nvSpPr>
              <p:cNvPr id="18650" name="Rectangle 217"/>
              <p:cNvSpPr>
                <a:spLocks/>
              </p:cNvSpPr>
              <p:nvPr/>
            </p:nvSpPr>
            <p:spPr bwMode="auto">
              <a:xfrm>
                <a:off x="439" y="462"/>
                <a:ext cx="312" cy="77"/>
              </a:xfrm>
              <a:prstGeom prst="rect">
                <a:avLst/>
              </a:prstGeom>
              <a:solidFill>
                <a:srgbClr val="0093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800" b="1">
                    <a:solidFill>
                      <a:schemeClr val="tx1"/>
                    </a:solidFill>
                    <a:cs typeface="Arial" pitchFamily="34" charset="0"/>
                    <a:sym typeface="Arial" pitchFamily="34" charset="0"/>
                  </a:rPr>
                  <a:t>Slovakia</a:t>
                </a:r>
              </a:p>
            </p:txBody>
          </p:sp>
        </p:grpSp>
        <p:sp>
          <p:nvSpPr>
            <p:cNvPr id="18629" name="Rectangle 183"/>
            <p:cNvSpPr>
              <a:spLocks/>
            </p:cNvSpPr>
            <p:nvPr/>
          </p:nvSpPr>
          <p:spPr bwMode="auto">
            <a:xfrm>
              <a:off x="1891" y="1232"/>
              <a:ext cx="448" cy="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8" algn="ctr">
                <a:lnSpc>
                  <a:spcPct val="50000"/>
                </a:lnSpc>
                <a:spcBef>
                  <a:spcPts val="300"/>
                </a:spcBef>
              </a:pPr>
              <a:r>
                <a:rPr lang="en-US" sz="800" b="1">
                  <a:solidFill>
                    <a:schemeClr val="tx1"/>
                  </a:solidFill>
                  <a:cs typeface="Arial" pitchFamily="34" charset="0"/>
                  <a:sym typeface="Arial" pitchFamily="34" charset="0"/>
                </a:rPr>
                <a:t>Czech Rep.</a:t>
              </a:r>
            </a:p>
          </p:txBody>
        </p:sp>
      </p:grpSp>
      <p:grpSp>
        <p:nvGrpSpPr>
          <p:cNvPr id="4" name="Group 191"/>
          <p:cNvGrpSpPr>
            <a:grpSpLocks/>
          </p:cNvGrpSpPr>
          <p:nvPr/>
        </p:nvGrpSpPr>
        <p:grpSpPr bwMode="auto">
          <a:xfrm>
            <a:off x="3490913" y="3505200"/>
            <a:ext cx="3900487" cy="1317625"/>
            <a:chOff x="3" y="145"/>
            <a:chExt cx="3560" cy="538"/>
          </a:xfrm>
        </p:grpSpPr>
        <p:grpSp>
          <p:nvGrpSpPr>
            <p:cNvPr id="18624" name="Group 192"/>
            <p:cNvGrpSpPr>
              <a:grpSpLocks/>
            </p:cNvGrpSpPr>
            <p:nvPr/>
          </p:nvGrpSpPr>
          <p:grpSpPr bwMode="auto">
            <a:xfrm>
              <a:off x="667" y="147"/>
              <a:ext cx="2896" cy="536"/>
              <a:chOff x="0" y="12"/>
              <a:chExt cx="2896" cy="536"/>
            </a:xfrm>
          </p:grpSpPr>
          <p:sp>
            <p:nvSpPr>
              <p:cNvPr id="18626" name="Rectangle 193"/>
              <p:cNvSpPr>
                <a:spLocks/>
              </p:cNvSpPr>
              <p:nvPr/>
            </p:nvSpPr>
            <p:spPr bwMode="auto">
              <a:xfrm>
                <a:off x="0" y="12"/>
                <a:ext cx="2896" cy="536"/>
              </a:xfrm>
              <a:prstGeom prst="rect">
                <a:avLst/>
              </a:prstGeom>
              <a:solidFill>
                <a:srgbClr val="0093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0093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8627" name="Rectangle 194"/>
              <p:cNvSpPr>
                <a:spLocks/>
              </p:cNvSpPr>
              <p:nvPr/>
            </p:nvSpPr>
            <p:spPr bwMode="auto">
              <a:xfrm>
                <a:off x="556" y="243"/>
                <a:ext cx="74" cy="74"/>
              </a:xfrm>
              <a:prstGeom prst="rect">
                <a:avLst/>
              </a:prstGeom>
              <a:solidFill>
                <a:srgbClr val="0093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/>
                <a:endParaRPr lang="en-US" sz="1200">
                  <a:solidFill>
                    <a:srgbClr val="0093FF"/>
                  </a:solidFill>
                  <a:latin typeface="Altitude"/>
                  <a:cs typeface="Arial" pitchFamily="34" charset="0"/>
                </a:endParaRPr>
              </a:p>
            </p:txBody>
          </p:sp>
        </p:grpSp>
        <p:sp>
          <p:nvSpPr>
            <p:cNvPr id="18625" name="AutoShape 195"/>
            <p:cNvSpPr>
              <a:spLocks/>
            </p:cNvSpPr>
            <p:nvPr/>
          </p:nvSpPr>
          <p:spPr bwMode="auto">
            <a:xfrm rot="1739999">
              <a:off x="3" y="145"/>
              <a:ext cx="648" cy="18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5879" y="0"/>
                  </a:moveTo>
                  <a:lnTo>
                    <a:pt x="15879" y="7107"/>
                  </a:lnTo>
                  <a:lnTo>
                    <a:pt x="3375" y="7107"/>
                  </a:lnTo>
                  <a:lnTo>
                    <a:pt x="3375" y="14493"/>
                  </a:lnTo>
                  <a:lnTo>
                    <a:pt x="15879" y="14493"/>
                  </a:lnTo>
                  <a:lnTo>
                    <a:pt x="15879" y="21600"/>
                  </a:lnTo>
                  <a:lnTo>
                    <a:pt x="21600" y="10800"/>
                  </a:lnTo>
                  <a:close/>
                  <a:moveTo>
                    <a:pt x="1350" y="7107"/>
                  </a:moveTo>
                  <a:lnTo>
                    <a:pt x="1350" y="14493"/>
                  </a:lnTo>
                  <a:lnTo>
                    <a:pt x="2700" y="14493"/>
                  </a:lnTo>
                  <a:lnTo>
                    <a:pt x="2700" y="7107"/>
                  </a:lnTo>
                  <a:close/>
                  <a:moveTo>
                    <a:pt x="0" y="7107"/>
                  </a:moveTo>
                  <a:lnTo>
                    <a:pt x="0" y="14493"/>
                  </a:lnTo>
                  <a:lnTo>
                    <a:pt x="675" y="14493"/>
                  </a:lnTo>
                  <a:lnTo>
                    <a:pt x="675" y="7107"/>
                  </a:lnTo>
                  <a:close/>
                  <a:moveTo>
                    <a:pt x="0" y="7107"/>
                  </a:moveTo>
                </a:path>
              </a:pathLst>
            </a:custGeom>
            <a:solidFill>
              <a:srgbClr val="0093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0093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</p:grpSp>
      <p:sp>
        <p:nvSpPr>
          <p:cNvPr id="18622" name="Rectangle 217"/>
          <p:cNvSpPr>
            <a:spLocks noChangeArrowheads="1"/>
          </p:cNvSpPr>
          <p:nvPr/>
        </p:nvSpPr>
        <p:spPr bwMode="auto">
          <a:xfrm>
            <a:off x="4267200" y="3651250"/>
            <a:ext cx="3048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ltitude Medium"/>
                <a:cs typeface="Arial" pitchFamily="34" charset="0"/>
              </a:rPr>
              <a:t>Central Europe economies are in a region where small increases in GDP translate into much bigger increase in traffic</a:t>
            </a:r>
          </a:p>
        </p:txBody>
      </p:sp>
      <p:pic>
        <p:nvPicPr>
          <p:cNvPr id="18623" name="Picture 21" descr="Travel Service a.s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88" y="2193925"/>
            <a:ext cx="12938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38100" y="723900"/>
            <a:ext cx="1835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ts val="2100"/>
              </a:lnSpc>
            </a:pPr>
            <a:r>
              <a:rPr lang="en-GB">
                <a:solidFill>
                  <a:schemeClr val="tx2"/>
                </a:solidFill>
                <a:latin typeface="Altitude Medium"/>
              </a:rPr>
              <a:t>CENTRAL EUROPE IS A GROWING MARKET:</a:t>
            </a:r>
            <a:br>
              <a:rPr lang="en-GB">
                <a:solidFill>
                  <a:schemeClr val="tx2"/>
                </a:solidFill>
                <a:latin typeface="Altitude Medium"/>
              </a:rPr>
            </a:br>
            <a:r>
              <a:rPr lang="en-GB">
                <a:solidFill>
                  <a:schemeClr val="tx2"/>
                </a:solidFill>
                <a:latin typeface="Altitude Medium"/>
              </a:rPr>
              <a:t/>
            </a:r>
            <a:br>
              <a:rPr lang="en-GB">
                <a:solidFill>
                  <a:schemeClr val="tx2"/>
                </a:solidFill>
                <a:latin typeface="Altitude Medium"/>
              </a:rPr>
            </a:br>
            <a:r>
              <a:rPr lang="en-GB">
                <a:solidFill>
                  <a:schemeClr val="tx2"/>
                </a:solidFill>
                <a:latin typeface="Altitude Medium"/>
              </a:rPr>
              <a:t/>
            </a:r>
            <a:br>
              <a:rPr lang="en-GB">
                <a:solidFill>
                  <a:schemeClr val="tx2"/>
                </a:solidFill>
                <a:latin typeface="Altitude Medium"/>
              </a:rPr>
            </a:br>
            <a:r>
              <a:rPr lang="en-GB">
                <a:solidFill>
                  <a:schemeClr val="tx2"/>
                </a:solidFill>
                <a:latin typeface="Altitude Medium"/>
              </a:rPr>
              <a:t/>
            </a:r>
            <a:br>
              <a:rPr lang="en-GB">
                <a:solidFill>
                  <a:schemeClr val="tx2"/>
                </a:solidFill>
                <a:latin typeface="Altitude Medium"/>
              </a:rPr>
            </a:br>
            <a:r>
              <a:rPr lang="en-GB">
                <a:solidFill>
                  <a:schemeClr val="tx2"/>
                </a:solidFill>
                <a:latin typeface="Altitude Medium"/>
              </a:rPr>
              <a:t/>
            </a:r>
            <a:br>
              <a:rPr lang="en-GB">
                <a:solidFill>
                  <a:schemeClr val="tx2"/>
                </a:solidFill>
                <a:latin typeface="Altitude Medium"/>
              </a:rPr>
            </a:br>
            <a:r>
              <a:rPr lang="en-GB">
                <a:solidFill>
                  <a:schemeClr val="tx2"/>
                </a:solidFill>
                <a:latin typeface="Altitude Medium"/>
              </a:rPr>
              <a:t/>
            </a:r>
            <a:br>
              <a:rPr lang="en-GB">
                <a:solidFill>
                  <a:schemeClr val="tx2"/>
                </a:solidFill>
                <a:latin typeface="Altitude Medium"/>
              </a:rPr>
            </a:br>
            <a:r>
              <a:rPr lang="en-GB">
                <a:solidFill>
                  <a:schemeClr val="tx2"/>
                </a:solidFill>
                <a:latin typeface="Altitude Medium"/>
              </a:rPr>
              <a:t/>
            </a:r>
            <a:br>
              <a:rPr lang="en-GB">
                <a:solidFill>
                  <a:schemeClr val="tx2"/>
                </a:solidFill>
                <a:latin typeface="Altitude Medium"/>
              </a:rPr>
            </a:br>
            <a:r>
              <a:rPr lang="en-GB">
                <a:solidFill>
                  <a:schemeClr val="tx2"/>
                </a:solidFill>
                <a:latin typeface="Altitude Medium"/>
              </a:rPr>
              <a:t/>
            </a:r>
            <a:br>
              <a:rPr lang="en-GB">
                <a:solidFill>
                  <a:schemeClr val="tx2"/>
                </a:solidFill>
                <a:latin typeface="Altitude Medium"/>
              </a:rPr>
            </a:br>
            <a:r>
              <a:rPr lang="en-GB">
                <a:solidFill>
                  <a:schemeClr val="tx2"/>
                </a:solidFill>
                <a:latin typeface="Altitude Medium"/>
              </a:rPr>
              <a:t/>
            </a:r>
            <a:br>
              <a:rPr lang="en-GB">
                <a:solidFill>
                  <a:schemeClr val="tx2"/>
                </a:solidFill>
                <a:latin typeface="Altitude Medium"/>
              </a:rPr>
            </a:br>
            <a:r>
              <a:rPr lang="en-GB" sz="1600">
                <a:solidFill>
                  <a:schemeClr val="tx2"/>
                </a:solidFill>
                <a:latin typeface="Altitude Medium"/>
              </a:rPr>
              <a:t>&gt;20% OF</a:t>
            </a:r>
            <a:br>
              <a:rPr lang="en-GB" sz="1600">
                <a:solidFill>
                  <a:schemeClr val="tx2"/>
                </a:solidFill>
                <a:latin typeface="Altitude Medium"/>
              </a:rPr>
            </a:br>
            <a:r>
              <a:rPr lang="en-GB" sz="1600">
                <a:solidFill>
                  <a:schemeClr val="tx2"/>
                </a:solidFill>
                <a:latin typeface="Altitude Medium"/>
              </a:rPr>
              <a:t>EUROPE’S</a:t>
            </a:r>
            <a:br>
              <a:rPr lang="en-GB" sz="1600">
                <a:solidFill>
                  <a:schemeClr val="tx2"/>
                </a:solidFill>
                <a:latin typeface="Altitude Medium"/>
              </a:rPr>
            </a:br>
            <a:r>
              <a:rPr lang="en-GB" sz="1600">
                <a:solidFill>
                  <a:schemeClr val="tx2"/>
                </a:solidFill>
                <a:latin typeface="Altitude Medium"/>
              </a:rPr>
              <a:t>POPULATION</a:t>
            </a:r>
            <a:br>
              <a:rPr lang="en-GB" sz="1600">
                <a:solidFill>
                  <a:schemeClr val="tx2"/>
                </a:solidFill>
                <a:latin typeface="Altitude Medium"/>
              </a:rPr>
            </a:br>
            <a:r>
              <a:rPr lang="en-GB" sz="1600">
                <a:solidFill>
                  <a:schemeClr val="tx2"/>
                </a:solidFill>
                <a:latin typeface="Altitude Medium"/>
              </a:rPr>
              <a:t/>
            </a:r>
            <a:br>
              <a:rPr lang="en-GB" sz="1600">
                <a:solidFill>
                  <a:schemeClr val="tx2"/>
                </a:solidFill>
                <a:latin typeface="Altitude Medium"/>
              </a:rPr>
            </a:br>
            <a:r>
              <a:rPr lang="en-GB" sz="1600">
                <a:solidFill>
                  <a:schemeClr val="tx2"/>
                </a:solidFill>
                <a:latin typeface="Altitude Medium"/>
              </a:rPr>
              <a:t>STRONG GDP GROWTH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00338" y="1420813"/>
            <a:ext cx="5391150" cy="4530725"/>
            <a:chOff x="1701" y="667"/>
            <a:chExt cx="3396" cy="2854"/>
          </a:xfrm>
        </p:grpSpPr>
        <p:sp>
          <p:nvSpPr>
            <p:cNvPr id="19464" name="AutoShape 5"/>
            <p:cNvSpPr>
              <a:spLocks/>
            </p:cNvSpPr>
            <p:nvPr/>
          </p:nvSpPr>
          <p:spPr bwMode="auto">
            <a:xfrm>
              <a:off x="3498" y="667"/>
              <a:ext cx="1599" cy="234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359" y="515"/>
                  </a:moveTo>
                  <a:lnTo>
                    <a:pt x="13063" y="0"/>
                  </a:lnTo>
                  <a:lnTo>
                    <a:pt x="12661" y="873"/>
                  </a:lnTo>
                  <a:lnTo>
                    <a:pt x="11916" y="728"/>
                  </a:lnTo>
                  <a:lnTo>
                    <a:pt x="12223" y="942"/>
                  </a:lnTo>
                  <a:lnTo>
                    <a:pt x="12696" y="1086"/>
                  </a:lnTo>
                  <a:lnTo>
                    <a:pt x="12188" y="1331"/>
                  </a:lnTo>
                  <a:lnTo>
                    <a:pt x="12363" y="2247"/>
                  </a:lnTo>
                  <a:lnTo>
                    <a:pt x="11986" y="2523"/>
                  </a:lnTo>
                  <a:lnTo>
                    <a:pt x="11479" y="2643"/>
                  </a:lnTo>
                  <a:lnTo>
                    <a:pt x="11006" y="2593"/>
                  </a:lnTo>
                  <a:lnTo>
                    <a:pt x="10743" y="2379"/>
                  </a:lnTo>
                  <a:lnTo>
                    <a:pt x="10507" y="2266"/>
                  </a:lnTo>
                  <a:lnTo>
                    <a:pt x="10305" y="2053"/>
                  </a:lnTo>
                  <a:lnTo>
                    <a:pt x="10367" y="1764"/>
                  </a:lnTo>
                  <a:lnTo>
                    <a:pt x="10130" y="1544"/>
                  </a:lnTo>
                  <a:lnTo>
                    <a:pt x="10743" y="1400"/>
                  </a:lnTo>
                  <a:lnTo>
                    <a:pt x="10839" y="1111"/>
                  </a:lnTo>
                  <a:lnTo>
                    <a:pt x="10638" y="728"/>
                  </a:lnTo>
                  <a:lnTo>
                    <a:pt x="10095" y="603"/>
                  </a:lnTo>
                  <a:lnTo>
                    <a:pt x="9762" y="747"/>
                  </a:lnTo>
                  <a:lnTo>
                    <a:pt x="9018" y="822"/>
                  </a:lnTo>
                  <a:lnTo>
                    <a:pt x="8615" y="797"/>
                  </a:lnTo>
                  <a:lnTo>
                    <a:pt x="9018" y="1061"/>
                  </a:lnTo>
                  <a:lnTo>
                    <a:pt x="9325" y="1375"/>
                  </a:lnTo>
                  <a:lnTo>
                    <a:pt x="9526" y="1620"/>
                  </a:lnTo>
                  <a:lnTo>
                    <a:pt x="9657" y="1959"/>
                  </a:lnTo>
                  <a:lnTo>
                    <a:pt x="9622" y="2329"/>
                  </a:lnTo>
                  <a:lnTo>
                    <a:pt x="9894" y="2498"/>
                  </a:lnTo>
                  <a:lnTo>
                    <a:pt x="10305" y="3176"/>
                  </a:lnTo>
                  <a:lnTo>
                    <a:pt x="9929" y="3032"/>
                  </a:lnTo>
                  <a:lnTo>
                    <a:pt x="9456" y="2888"/>
                  </a:lnTo>
                  <a:lnTo>
                    <a:pt x="9088" y="2737"/>
                  </a:lnTo>
                  <a:lnTo>
                    <a:pt x="8948" y="3296"/>
                  </a:lnTo>
                  <a:lnTo>
                    <a:pt x="8510" y="3729"/>
                  </a:lnTo>
                  <a:lnTo>
                    <a:pt x="8178" y="3923"/>
                  </a:lnTo>
                  <a:lnTo>
                    <a:pt x="8983" y="4746"/>
                  </a:lnTo>
                  <a:lnTo>
                    <a:pt x="8852" y="4990"/>
                  </a:lnTo>
                  <a:lnTo>
                    <a:pt x="8414" y="5085"/>
                  </a:lnTo>
                  <a:lnTo>
                    <a:pt x="7775" y="4965"/>
                  </a:lnTo>
                  <a:lnTo>
                    <a:pt x="7504" y="4915"/>
                  </a:lnTo>
                  <a:lnTo>
                    <a:pt x="7127" y="4840"/>
                  </a:lnTo>
                  <a:lnTo>
                    <a:pt x="6891" y="5009"/>
                  </a:lnTo>
                  <a:lnTo>
                    <a:pt x="7031" y="5229"/>
                  </a:lnTo>
                  <a:lnTo>
                    <a:pt x="7302" y="5348"/>
                  </a:lnTo>
                  <a:lnTo>
                    <a:pt x="7906" y="5304"/>
                  </a:lnTo>
                  <a:lnTo>
                    <a:pt x="8108" y="5907"/>
                  </a:lnTo>
                  <a:lnTo>
                    <a:pt x="7600" y="6001"/>
                  </a:lnTo>
                  <a:lnTo>
                    <a:pt x="6926" y="5832"/>
                  </a:lnTo>
                  <a:lnTo>
                    <a:pt x="6190" y="5568"/>
                  </a:lnTo>
                  <a:lnTo>
                    <a:pt x="5901" y="5323"/>
                  </a:lnTo>
                  <a:lnTo>
                    <a:pt x="5499" y="4287"/>
                  </a:lnTo>
                  <a:lnTo>
                    <a:pt x="5201" y="3973"/>
                  </a:lnTo>
                  <a:lnTo>
                    <a:pt x="4588" y="3685"/>
                  </a:lnTo>
                  <a:lnTo>
                    <a:pt x="4290" y="3390"/>
                  </a:lnTo>
                  <a:lnTo>
                    <a:pt x="4080" y="3101"/>
                  </a:lnTo>
                  <a:lnTo>
                    <a:pt x="5499" y="3534"/>
                  </a:lnTo>
                  <a:lnTo>
                    <a:pt x="6593" y="3609"/>
                  </a:lnTo>
                  <a:lnTo>
                    <a:pt x="7302" y="3515"/>
                  </a:lnTo>
                  <a:lnTo>
                    <a:pt x="7600" y="3390"/>
                  </a:lnTo>
                  <a:lnTo>
                    <a:pt x="7871" y="3076"/>
                  </a:lnTo>
                  <a:lnTo>
                    <a:pt x="8011" y="2812"/>
                  </a:lnTo>
                  <a:lnTo>
                    <a:pt x="8011" y="2423"/>
                  </a:lnTo>
                  <a:lnTo>
                    <a:pt x="7398" y="2178"/>
                  </a:lnTo>
                  <a:lnTo>
                    <a:pt x="7127" y="2266"/>
                  </a:lnTo>
                  <a:lnTo>
                    <a:pt x="6094" y="1814"/>
                  </a:lnTo>
                  <a:lnTo>
                    <a:pt x="5201" y="1814"/>
                  </a:lnTo>
                  <a:lnTo>
                    <a:pt x="3879" y="1883"/>
                  </a:lnTo>
                  <a:lnTo>
                    <a:pt x="3476" y="1959"/>
                  </a:lnTo>
                  <a:lnTo>
                    <a:pt x="3275" y="1959"/>
                  </a:lnTo>
                  <a:lnTo>
                    <a:pt x="3038" y="1795"/>
                  </a:lnTo>
                  <a:lnTo>
                    <a:pt x="3205" y="1450"/>
                  </a:lnTo>
                  <a:lnTo>
                    <a:pt x="2924" y="1444"/>
                  </a:lnTo>
                  <a:lnTo>
                    <a:pt x="2758" y="1645"/>
                  </a:lnTo>
                  <a:lnTo>
                    <a:pt x="2460" y="1620"/>
                  </a:lnTo>
                  <a:lnTo>
                    <a:pt x="2250" y="1670"/>
                  </a:lnTo>
                  <a:lnTo>
                    <a:pt x="2128" y="1814"/>
                  </a:lnTo>
                  <a:lnTo>
                    <a:pt x="1812" y="2009"/>
                  </a:lnTo>
                  <a:lnTo>
                    <a:pt x="1769" y="2329"/>
                  </a:lnTo>
                  <a:lnTo>
                    <a:pt x="1699" y="2448"/>
                  </a:lnTo>
                  <a:lnTo>
                    <a:pt x="1699" y="2643"/>
                  </a:lnTo>
                  <a:lnTo>
                    <a:pt x="2014" y="2793"/>
                  </a:lnTo>
                  <a:lnTo>
                    <a:pt x="2049" y="2938"/>
                  </a:lnTo>
                  <a:lnTo>
                    <a:pt x="2241" y="3126"/>
                  </a:lnTo>
                  <a:lnTo>
                    <a:pt x="2303" y="3270"/>
                  </a:lnTo>
                  <a:lnTo>
                    <a:pt x="2320" y="3465"/>
                  </a:lnTo>
                  <a:lnTo>
                    <a:pt x="2276" y="3672"/>
                  </a:lnTo>
                  <a:lnTo>
                    <a:pt x="2399" y="4030"/>
                  </a:lnTo>
                  <a:lnTo>
                    <a:pt x="2618" y="4344"/>
                  </a:lnTo>
                  <a:lnTo>
                    <a:pt x="2565" y="4840"/>
                  </a:lnTo>
                  <a:lnTo>
                    <a:pt x="2828" y="5279"/>
                  </a:lnTo>
                  <a:lnTo>
                    <a:pt x="2881" y="5687"/>
                  </a:lnTo>
                  <a:lnTo>
                    <a:pt x="2986" y="5863"/>
                  </a:lnTo>
                  <a:lnTo>
                    <a:pt x="3423" y="6114"/>
                  </a:lnTo>
                  <a:lnTo>
                    <a:pt x="3581" y="6365"/>
                  </a:lnTo>
                  <a:lnTo>
                    <a:pt x="3581" y="6585"/>
                  </a:lnTo>
                  <a:lnTo>
                    <a:pt x="3441" y="6955"/>
                  </a:lnTo>
                  <a:lnTo>
                    <a:pt x="3388" y="7037"/>
                  </a:lnTo>
                  <a:lnTo>
                    <a:pt x="3441" y="7131"/>
                  </a:lnTo>
                  <a:lnTo>
                    <a:pt x="3275" y="7332"/>
                  </a:lnTo>
                  <a:lnTo>
                    <a:pt x="3029" y="7420"/>
                  </a:lnTo>
                  <a:lnTo>
                    <a:pt x="2968" y="7539"/>
                  </a:lnTo>
                  <a:lnTo>
                    <a:pt x="2653" y="7865"/>
                  </a:lnTo>
                  <a:lnTo>
                    <a:pt x="2373" y="7966"/>
                  </a:lnTo>
                  <a:lnTo>
                    <a:pt x="2329" y="8179"/>
                  </a:lnTo>
                  <a:lnTo>
                    <a:pt x="2513" y="8160"/>
                  </a:lnTo>
                  <a:lnTo>
                    <a:pt x="2653" y="8041"/>
                  </a:lnTo>
                  <a:lnTo>
                    <a:pt x="2767" y="8066"/>
                  </a:lnTo>
                  <a:lnTo>
                    <a:pt x="2837" y="8186"/>
                  </a:lnTo>
                  <a:lnTo>
                    <a:pt x="2644" y="8280"/>
                  </a:lnTo>
                  <a:lnTo>
                    <a:pt x="2933" y="8493"/>
                  </a:lnTo>
                  <a:lnTo>
                    <a:pt x="3108" y="8487"/>
                  </a:lnTo>
                  <a:lnTo>
                    <a:pt x="3310" y="8575"/>
                  </a:lnTo>
                  <a:lnTo>
                    <a:pt x="3581" y="8750"/>
                  </a:lnTo>
                  <a:lnTo>
                    <a:pt x="3677" y="8958"/>
                  </a:lnTo>
                  <a:lnTo>
                    <a:pt x="3318" y="8769"/>
                  </a:lnTo>
                  <a:lnTo>
                    <a:pt x="3143" y="8669"/>
                  </a:lnTo>
                  <a:lnTo>
                    <a:pt x="2924" y="8656"/>
                  </a:lnTo>
                  <a:lnTo>
                    <a:pt x="2951" y="8750"/>
                  </a:lnTo>
                  <a:lnTo>
                    <a:pt x="2767" y="8700"/>
                  </a:lnTo>
                  <a:lnTo>
                    <a:pt x="2565" y="8700"/>
                  </a:lnTo>
                  <a:lnTo>
                    <a:pt x="2600" y="8895"/>
                  </a:lnTo>
                  <a:lnTo>
                    <a:pt x="2644" y="9008"/>
                  </a:lnTo>
                  <a:lnTo>
                    <a:pt x="2565" y="9253"/>
                  </a:lnTo>
                  <a:lnTo>
                    <a:pt x="2478" y="9322"/>
                  </a:lnTo>
                  <a:lnTo>
                    <a:pt x="2163" y="9322"/>
                  </a:lnTo>
                  <a:lnTo>
                    <a:pt x="2128" y="9466"/>
                  </a:lnTo>
                  <a:lnTo>
                    <a:pt x="2294" y="9610"/>
                  </a:lnTo>
                  <a:lnTo>
                    <a:pt x="2399" y="9862"/>
                  </a:lnTo>
                  <a:lnTo>
                    <a:pt x="2618" y="9975"/>
                  </a:lnTo>
                  <a:lnTo>
                    <a:pt x="2618" y="10106"/>
                  </a:lnTo>
                  <a:lnTo>
                    <a:pt x="2530" y="10175"/>
                  </a:lnTo>
                  <a:lnTo>
                    <a:pt x="2557" y="10263"/>
                  </a:lnTo>
                  <a:lnTo>
                    <a:pt x="2644" y="10345"/>
                  </a:lnTo>
                  <a:lnTo>
                    <a:pt x="2828" y="10652"/>
                  </a:lnTo>
                  <a:lnTo>
                    <a:pt x="2994" y="10772"/>
                  </a:lnTo>
                  <a:lnTo>
                    <a:pt x="3143" y="10822"/>
                  </a:lnTo>
                  <a:lnTo>
                    <a:pt x="3196" y="11104"/>
                  </a:lnTo>
                  <a:lnTo>
                    <a:pt x="3029" y="11255"/>
                  </a:lnTo>
                  <a:lnTo>
                    <a:pt x="2793" y="11425"/>
                  </a:lnTo>
                  <a:lnTo>
                    <a:pt x="2688" y="11556"/>
                  </a:lnTo>
                  <a:lnTo>
                    <a:pt x="2565" y="11588"/>
                  </a:lnTo>
                  <a:lnTo>
                    <a:pt x="2364" y="11575"/>
                  </a:lnTo>
                  <a:lnTo>
                    <a:pt x="2285" y="11651"/>
                  </a:lnTo>
                  <a:lnTo>
                    <a:pt x="2338" y="11707"/>
                  </a:lnTo>
                  <a:lnTo>
                    <a:pt x="2373" y="11971"/>
                  </a:lnTo>
                  <a:lnTo>
                    <a:pt x="2198" y="11990"/>
                  </a:lnTo>
                  <a:lnTo>
                    <a:pt x="2023" y="12096"/>
                  </a:lnTo>
                  <a:lnTo>
                    <a:pt x="1996" y="12266"/>
                  </a:lnTo>
                  <a:lnTo>
                    <a:pt x="1926" y="12398"/>
                  </a:lnTo>
                  <a:lnTo>
                    <a:pt x="1865" y="12812"/>
                  </a:lnTo>
                  <a:lnTo>
                    <a:pt x="1655" y="12806"/>
                  </a:lnTo>
                  <a:lnTo>
                    <a:pt x="1488" y="12843"/>
                  </a:lnTo>
                  <a:lnTo>
                    <a:pt x="1340" y="12981"/>
                  </a:lnTo>
                  <a:lnTo>
                    <a:pt x="1147" y="13069"/>
                  </a:lnTo>
                  <a:lnTo>
                    <a:pt x="946" y="12981"/>
                  </a:lnTo>
                  <a:lnTo>
                    <a:pt x="709" y="13013"/>
                  </a:lnTo>
                  <a:lnTo>
                    <a:pt x="692" y="13195"/>
                  </a:lnTo>
                  <a:lnTo>
                    <a:pt x="797" y="13414"/>
                  </a:lnTo>
                  <a:lnTo>
                    <a:pt x="867" y="13753"/>
                  </a:lnTo>
                  <a:lnTo>
                    <a:pt x="543" y="14067"/>
                  </a:lnTo>
                  <a:lnTo>
                    <a:pt x="692" y="14212"/>
                  </a:lnTo>
                  <a:lnTo>
                    <a:pt x="622" y="14431"/>
                  </a:lnTo>
                  <a:lnTo>
                    <a:pt x="639" y="14632"/>
                  </a:lnTo>
                  <a:lnTo>
                    <a:pt x="788" y="14720"/>
                  </a:lnTo>
                  <a:lnTo>
                    <a:pt x="1007" y="14965"/>
                  </a:lnTo>
                  <a:lnTo>
                    <a:pt x="1147" y="15298"/>
                  </a:lnTo>
                  <a:lnTo>
                    <a:pt x="1129" y="15505"/>
                  </a:lnTo>
                  <a:lnTo>
                    <a:pt x="359" y="16007"/>
                  </a:lnTo>
                  <a:lnTo>
                    <a:pt x="517" y="16390"/>
                  </a:lnTo>
                  <a:lnTo>
                    <a:pt x="184" y="16641"/>
                  </a:lnTo>
                  <a:lnTo>
                    <a:pt x="0" y="16754"/>
                  </a:lnTo>
                  <a:lnTo>
                    <a:pt x="0" y="16911"/>
                  </a:lnTo>
                  <a:lnTo>
                    <a:pt x="245" y="17200"/>
                  </a:lnTo>
                  <a:lnTo>
                    <a:pt x="552" y="17212"/>
                  </a:lnTo>
                  <a:lnTo>
                    <a:pt x="674" y="17244"/>
                  </a:lnTo>
                  <a:lnTo>
                    <a:pt x="902" y="17143"/>
                  </a:lnTo>
                  <a:lnTo>
                    <a:pt x="1129" y="17124"/>
                  </a:lnTo>
                  <a:lnTo>
                    <a:pt x="1287" y="17187"/>
                  </a:lnTo>
                  <a:lnTo>
                    <a:pt x="1506" y="17181"/>
                  </a:lnTo>
                  <a:lnTo>
                    <a:pt x="1786" y="17099"/>
                  </a:lnTo>
                  <a:lnTo>
                    <a:pt x="1961" y="17137"/>
                  </a:lnTo>
                  <a:lnTo>
                    <a:pt x="2101" y="17225"/>
                  </a:lnTo>
                  <a:lnTo>
                    <a:pt x="2320" y="17237"/>
                  </a:lnTo>
                  <a:lnTo>
                    <a:pt x="2557" y="17105"/>
                  </a:lnTo>
                  <a:lnTo>
                    <a:pt x="2916" y="17099"/>
                  </a:lnTo>
                  <a:lnTo>
                    <a:pt x="3073" y="16974"/>
                  </a:lnTo>
                  <a:lnTo>
                    <a:pt x="3292" y="17024"/>
                  </a:lnTo>
                  <a:lnTo>
                    <a:pt x="3476" y="17300"/>
                  </a:lnTo>
                  <a:lnTo>
                    <a:pt x="3712" y="17426"/>
                  </a:lnTo>
                  <a:lnTo>
                    <a:pt x="3835" y="17652"/>
                  </a:lnTo>
                  <a:lnTo>
                    <a:pt x="4054" y="17821"/>
                  </a:lnTo>
                  <a:lnTo>
                    <a:pt x="4115" y="17965"/>
                  </a:lnTo>
                  <a:lnTo>
                    <a:pt x="4098" y="18166"/>
                  </a:lnTo>
                  <a:lnTo>
                    <a:pt x="4098" y="18323"/>
                  </a:lnTo>
                  <a:lnTo>
                    <a:pt x="4264" y="18499"/>
                  </a:lnTo>
                  <a:lnTo>
                    <a:pt x="4308" y="18788"/>
                  </a:lnTo>
                  <a:lnTo>
                    <a:pt x="4457" y="18838"/>
                  </a:lnTo>
                  <a:lnTo>
                    <a:pt x="4710" y="18863"/>
                  </a:lnTo>
                  <a:lnTo>
                    <a:pt x="5061" y="18813"/>
                  </a:lnTo>
                  <a:lnTo>
                    <a:pt x="5385" y="18863"/>
                  </a:lnTo>
                  <a:lnTo>
                    <a:pt x="5612" y="18756"/>
                  </a:lnTo>
                  <a:lnTo>
                    <a:pt x="5367" y="18618"/>
                  </a:lnTo>
                  <a:lnTo>
                    <a:pt x="5280" y="18361"/>
                  </a:lnTo>
                  <a:lnTo>
                    <a:pt x="5534" y="18593"/>
                  </a:lnTo>
                  <a:lnTo>
                    <a:pt x="5621" y="18549"/>
                  </a:lnTo>
                  <a:lnTo>
                    <a:pt x="5463" y="18405"/>
                  </a:lnTo>
                  <a:lnTo>
                    <a:pt x="5665" y="18474"/>
                  </a:lnTo>
                  <a:lnTo>
                    <a:pt x="5840" y="18392"/>
                  </a:lnTo>
                  <a:lnTo>
                    <a:pt x="5928" y="18261"/>
                  </a:lnTo>
                  <a:lnTo>
                    <a:pt x="5840" y="18160"/>
                  </a:lnTo>
                  <a:lnTo>
                    <a:pt x="5621" y="18066"/>
                  </a:lnTo>
                  <a:lnTo>
                    <a:pt x="5919" y="18078"/>
                  </a:lnTo>
                  <a:lnTo>
                    <a:pt x="5901" y="17940"/>
                  </a:lnTo>
                  <a:lnTo>
                    <a:pt x="6041" y="17884"/>
                  </a:lnTo>
                  <a:lnTo>
                    <a:pt x="6208" y="17765"/>
                  </a:lnTo>
                  <a:lnTo>
                    <a:pt x="6295" y="17752"/>
                  </a:lnTo>
                  <a:lnTo>
                    <a:pt x="6453" y="17739"/>
                  </a:lnTo>
                  <a:lnTo>
                    <a:pt x="6593" y="17871"/>
                  </a:lnTo>
                  <a:lnTo>
                    <a:pt x="6295" y="17940"/>
                  </a:lnTo>
                  <a:lnTo>
                    <a:pt x="6313" y="18022"/>
                  </a:lnTo>
                  <a:lnTo>
                    <a:pt x="6602" y="18104"/>
                  </a:lnTo>
                  <a:lnTo>
                    <a:pt x="6645" y="18041"/>
                  </a:lnTo>
                  <a:lnTo>
                    <a:pt x="6803" y="18072"/>
                  </a:lnTo>
                  <a:lnTo>
                    <a:pt x="6996" y="18035"/>
                  </a:lnTo>
                  <a:lnTo>
                    <a:pt x="7223" y="17997"/>
                  </a:lnTo>
                  <a:lnTo>
                    <a:pt x="7363" y="17965"/>
                  </a:lnTo>
                  <a:lnTo>
                    <a:pt x="7425" y="18097"/>
                  </a:lnTo>
                  <a:lnTo>
                    <a:pt x="7145" y="18235"/>
                  </a:lnTo>
                  <a:lnTo>
                    <a:pt x="7066" y="18411"/>
                  </a:lnTo>
                  <a:lnTo>
                    <a:pt x="6926" y="18537"/>
                  </a:lnTo>
                  <a:lnTo>
                    <a:pt x="6891" y="18719"/>
                  </a:lnTo>
                  <a:lnTo>
                    <a:pt x="7127" y="18775"/>
                  </a:lnTo>
                  <a:lnTo>
                    <a:pt x="7267" y="18788"/>
                  </a:lnTo>
                  <a:lnTo>
                    <a:pt x="7425" y="18788"/>
                  </a:lnTo>
                  <a:lnTo>
                    <a:pt x="7521" y="18813"/>
                  </a:lnTo>
                  <a:lnTo>
                    <a:pt x="7591" y="18951"/>
                  </a:lnTo>
                  <a:lnTo>
                    <a:pt x="7661" y="19070"/>
                  </a:lnTo>
                  <a:lnTo>
                    <a:pt x="7591" y="19340"/>
                  </a:lnTo>
                  <a:lnTo>
                    <a:pt x="7880" y="19434"/>
                  </a:lnTo>
                  <a:lnTo>
                    <a:pt x="7994" y="19359"/>
                  </a:lnTo>
                  <a:lnTo>
                    <a:pt x="8116" y="19227"/>
                  </a:lnTo>
                  <a:lnTo>
                    <a:pt x="8221" y="19058"/>
                  </a:lnTo>
                  <a:lnTo>
                    <a:pt x="8414" y="18982"/>
                  </a:lnTo>
                  <a:lnTo>
                    <a:pt x="8615" y="18876"/>
                  </a:lnTo>
                  <a:lnTo>
                    <a:pt x="8729" y="18706"/>
                  </a:lnTo>
                  <a:lnTo>
                    <a:pt x="8843" y="18744"/>
                  </a:lnTo>
                  <a:lnTo>
                    <a:pt x="8948" y="18782"/>
                  </a:lnTo>
                  <a:lnTo>
                    <a:pt x="9158" y="18813"/>
                  </a:lnTo>
                  <a:lnTo>
                    <a:pt x="9412" y="18706"/>
                  </a:lnTo>
                  <a:lnTo>
                    <a:pt x="9561" y="18474"/>
                  </a:lnTo>
                  <a:lnTo>
                    <a:pt x="9316" y="18474"/>
                  </a:lnTo>
                  <a:lnTo>
                    <a:pt x="9141" y="18537"/>
                  </a:lnTo>
                  <a:lnTo>
                    <a:pt x="9053" y="18461"/>
                  </a:lnTo>
                  <a:lnTo>
                    <a:pt x="8922" y="18549"/>
                  </a:lnTo>
                  <a:lnTo>
                    <a:pt x="8703" y="18549"/>
                  </a:lnTo>
                  <a:lnTo>
                    <a:pt x="8537" y="18493"/>
                  </a:lnTo>
                  <a:lnTo>
                    <a:pt x="8484" y="18304"/>
                  </a:lnTo>
                  <a:lnTo>
                    <a:pt x="8335" y="18179"/>
                  </a:lnTo>
                  <a:lnTo>
                    <a:pt x="8221" y="18104"/>
                  </a:lnTo>
                  <a:lnTo>
                    <a:pt x="8151" y="18072"/>
                  </a:lnTo>
                  <a:lnTo>
                    <a:pt x="8029" y="18016"/>
                  </a:lnTo>
                  <a:lnTo>
                    <a:pt x="7740" y="17991"/>
                  </a:lnTo>
                  <a:lnTo>
                    <a:pt x="7512" y="17834"/>
                  </a:lnTo>
                  <a:lnTo>
                    <a:pt x="7863" y="17809"/>
                  </a:lnTo>
                  <a:lnTo>
                    <a:pt x="8169" y="17752"/>
                  </a:lnTo>
                  <a:lnTo>
                    <a:pt x="8379" y="17583"/>
                  </a:lnTo>
                  <a:lnTo>
                    <a:pt x="9176" y="17338"/>
                  </a:lnTo>
                  <a:lnTo>
                    <a:pt x="9657" y="17099"/>
                  </a:lnTo>
                  <a:lnTo>
                    <a:pt x="10402" y="16955"/>
                  </a:lnTo>
                  <a:lnTo>
                    <a:pt x="10979" y="16817"/>
                  </a:lnTo>
                  <a:lnTo>
                    <a:pt x="11347" y="16829"/>
                  </a:lnTo>
                  <a:lnTo>
                    <a:pt x="10874" y="17099"/>
                  </a:lnTo>
                  <a:lnTo>
                    <a:pt x="11181" y="17218"/>
                  </a:lnTo>
                  <a:lnTo>
                    <a:pt x="10568" y="17269"/>
                  </a:lnTo>
                  <a:lnTo>
                    <a:pt x="10594" y="17444"/>
                  </a:lnTo>
                  <a:lnTo>
                    <a:pt x="11032" y="17645"/>
                  </a:lnTo>
                  <a:lnTo>
                    <a:pt x="10708" y="17664"/>
                  </a:lnTo>
                  <a:lnTo>
                    <a:pt x="10472" y="17871"/>
                  </a:lnTo>
                  <a:lnTo>
                    <a:pt x="10332" y="18072"/>
                  </a:lnTo>
                  <a:lnTo>
                    <a:pt x="10305" y="18380"/>
                  </a:lnTo>
                  <a:lnTo>
                    <a:pt x="10078" y="18574"/>
                  </a:lnTo>
                  <a:lnTo>
                    <a:pt x="9938" y="18549"/>
                  </a:lnTo>
                  <a:lnTo>
                    <a:pt x="9762" y="18505"/>
                  </a:lnTo>
                  <a:lnTo>
                    <a:pt x="9859" y="18669"/>
                  </a:lnTo>
                  <a:lnTo>
                    <a:pt x="9719" y="18756"/>
                  </a:lnTo>
                  <a:lnTo>
                    <a:pt x="10156" y="18863"/>
                  </a:lnTo>
                  <a:lnTo>
                    <a:pt x="10507" y="19077"/>
                  </a:lnTo>
                  <a:lnTo>
                    <a:pt x="11146" y="19146"/>
                  </a:lnTo>
                  <a:lnTo>
                    <a:pt x="11986" y="19202"/>
                  </a:lnTo>
                  <a:lnTo>
                    <a:pt x="12529" y="19271"/>
                  </a:lnTo>
                  <a:lnTo>
                    <a:pt x="13168" y="19346"/>
                  </a:lnTo>
                  <a:lnTo>
                    <a:pt x="13869" y="19497"/>
                  </a:lnTo>
                  <a:lnTo>
                    <a:pt x="14210" y="19554"/>
                  </a:lnTo>
                  <a:lnTo>
                    <a:pt x="14482" y="19729"/>
                  </a:lnTo>
                  <a:lnTo>
                    <a:pt x="14587" y="19949"/>
                  </a:lnTo>
                  <a:lnTo>
                    <a:pt x="14622" y="20206"/>
                  </a:lnTo>
                  <a:lnTo>
                    <a:pt x="15252" y="20232"/>
                  </a:lnTo>
                  <a:lnTo>
                    <a:pt x="15497" y="20024"/>
                  </a:lnTo>
                  <a:lnTo>
                    <a:pt x="15690" y="20056"/>
                  </a:lnTo>
                  <a:lnTo>
                    <a:pt x="15734" y="20169"/>
                  </a:lnTo>
                  <a:lnTo>
                    <a:pt x="16242" y="20250"/>
                  </a:lnTo>
                  <a:lnTo>
                    <a:pt x="16496" y="20715"/>
                  </a:lnTo>
                  <a:lnTo>
                    <a:pt x="17432" y="20740"/>
                  </a:lnTo>
                  <a:lnTo>
                    <a:pt x="17730" y="21016"/>
                  </a:lnTo>
                  <a:lnTo>
                    <a:pt x="17993" y="21142"/>
                  </a:lnTo>
                  <a:lnTo>
                    <a:pt x="18299" y="21167"/>
                  </a:lnTo>
                  <a:lnTo>
                    <a:pt x="18667" y="21336"/>
                  </a:lnTo>
                  <a:lnTo>
                    <a:pt x="19070" y="21236"/>
                  </a:lnTo>
                  <a:lnTo>
                    <a:pt x="19236" y="21066"/>
                  </a:lnTo>
                  <a:lnTo>
                    <a:pt x="19446" y="20834"/>
                  </a:lnTo>
                  <a:lnTo>
                    <a:pt x="19814" y="20859"/>
                  </a:lnTo>
                  <a:lnTo>
                    <a:pt x="19980" y="20997"/>
                  </a:lnTo>
                  <a:lnTo>
                    <a:pt x="19849" y="21311"/>
                  </a:lnTo>
                  <a:lnTo>
                    <a:pt x="20558" y="21600"/>
                  </a:lnTo>
                  <a:lnTo>
                    <a:pt x="20558" y="21192"/>
                  </a:lnTo>
                  <a:lnTo>
                    <a:pt x="20558" y="21048"/>
                  </a:lnTo>
                  <a:lnTo>
                    <a:pt x="20689" y="20972"/>
                  </a:lnTo>
                  <a:lnTo>
                    <a:pt x="20891" y="21217"/>
                  </a:lnTo>
                  <a:lnTo>
                    <a:pt x="20759" y="20533"/>
                  </a:lnTo>
                  <a:lnTo>
                    <a:pt x="20961" y="20238"/>
                  </a:lnTo>
                  <a:lnTo>
                    <a:pt x="21162" y="20093"/>
                  </a:lnTo>
                  <a:lnTo>
                    <a:pt x="21434" y="19949"/>
                  </a:lnTo>
                  <a:lnTo>
                    <a:pt x="20856" y="19880"/>
                  </a:lnTo>
                  <a:lnTo>
                    <a:pt x="20558" y="19880"/>
                  </a:lnTo>
                  <a:lnTo>
                    <a:pt x="19542" y="19227"/>
                  </a:lnTo>
                  <a:lnTo>
                    <a:pt x="19070" y="18863"/>
                  </a:lnTo>
                  <a:lnTo>
                    <a:pt x="18868" y="18135"/>
                  </a:lnTo>
                  <a:lnTo>
                    <a:pt x="18772" y="18574"/>
                  </a:lnTo>
                  <a:lnTo>
                    <a:pt x="18632" y="18110"/>
                  </a:lnTo>
                  <a:lnTo>
                    <a:pt x="18028" y="17702"/>
                  </a:lnTo>
                  <a:lnTo>
                    <a:pt x="17721" y="17338"/>
                  </a:lnTo>
                  <a:lnTo>
                    <a:pt x="17826" y="16905"/>
                  </a:lnTo>
                  <a:lnTo>
                    <a:pt x="18028" y="16616"/>
                  </a:lnTo>
                  <a:lnTo>
                    <a:pt x="18229" y="16189"/>
                  </a:lnTo>
                  <a:lnTo>
                    <a:pt x="18536" y="15831"/>
                  </a:lnTo>
                  <a:lnTo>
                    <a:pt x="18536" y="15542"/>
                  </a:lnTo>
                  <a:lnTo>
                    <a:pt x="19236" y="15542"/>
                  </a:lnTo>
                  <a:lnTo>
                    <a:pt x="18518" y="15536"/>
                  </a:lnTo>
                  <a:lnTo>
                    <a:pt x="18474" y="15919"/>
                  </a:lnTo>
                  <a:lnTo>
                    <a:pt x="18115" y="16277"/>
                  </a:lnTo>
                  <a:lnTo>
                    <a:pt x="18028" y="16566"/>
                  </a:lnTo>
                  <a:lnTo>
                    <a:pt x="17826" y="16842"/>
                  </a:lnTo>
                  <a:lnTo>
                    <a:pt x="17756" y="17080"/>
                  </a:lnTo>
                  <a:lnTo>
                    <a:pt x="17730" y="17338"/>
                  </a:lnTo>
                  <a:lnTo>
                    <a:pt x="18045" y="17727"/>
                  </a:lnTo>
                  <a:lnTo>
                    <a:pt x="18387" y="17934"/>
                  </a:lnTo>
                  <a:lnTo>
                    <a:pt x="18562" y="18078"/>
                  </a:lnTo>
                  <a:lnTo>
                    <a:pt x="18719" y="18581"/>
                  </a:lnTo>
                  <a:lnTo>
                    <a:pt x="18877" y="18148"/>
                  </a:lnTo>
                  <a:lnTo>
                    <a:pt x="18719" y="18549"/>
                  </a:lnTo>
                  <a:lnTo>
                    <a:pt x="18632" y="18292"/>
                  </a:lnTo>
                  <a:lnTo>
                    <a:pt x="18588" y="18110"/>
                  </a:lnTo>
                  <a:lnTo>
                    <a:pt x="18404" y="17953"/>
                  </a:lnTo>
                  <a:lnTo>
                    <a:pt x="18229" y="17852"/>
                  </a:lnTo>
                  <a:lnTo>
                    <a:pt x="18028" y="17739"/>
                  </a:lnTo>
                  <a:lnTo>
                    <a:pt x="17931" y="17614"/>
                  </a:lnTo>
                  <a:lnTo>
                    <a:pt x="17826" y="17501"/>
                  </a:lnTo>
                  <a:lnTo>
                    <a:pt x="17756" y="17357"/>
                  </a:lnTo>
                  <a:lnTo>
                    <a:pt x="17756" y="17256"/>
                  </a:lnTo>
                  <a:lnTo>
                    <a:pt x="17783" y="17068"/>
                  </a:lnTo>
                  <a:lnTo>
                    <a:pt x="17931" y="16741"/>
                  </a:lnTo>
                  <a:lnTo>
                    <a:pt x="18072" y="16547"/>
                  </a:lnTo>
                  <a:lnTo>
                    <a:pt x="18089" y="16390"/>
                  </a:lnTo>
                  <a:lnTo>
                    <a:pt x="18185" y="16246"/>
                  </a:lnTo>
                  <a:lnTo>
                    <a:pt x="18317" y="16101"/>
                  </a:lnTo>
                  <a:lnTo>
                    <a:pt x="18430" y="15969"/>
                  </a:lnTo>
                  <a:lnTo>
                    <a:pt x="18518" y="15825"/>
                  </a:lnTo>
                  <a:lnTo>
                    <a:pt x="18518" y="15649"/>
                  </a:lnTo>
                  <a:lnTo>
                    <a:pt x="18562" y="15536"/>
                  </a:lnTo>
                  <a:lnTo>
                    <a:pt x="18921" y="15549"/>
                  </a:lnTo>
                  <a:lnTo>
                    <a:pt x="19236" y="15536"/>
                  </a:lnTo>
                  <a:lnTo>
                    <a:pt x="19507" y="15323"/>
                  </a:lnTo>
                  <a:lnTo>
                    <a:pt x="19691" y="15166"/>
                  </a:lnTo>
                  <a:lnTo>
                    <a:pt x="19919" y="15053"/>
                  </a:lnTo>
                  <a:lnTo>
                    <a:pt x="19551" y="14714"/>
                  </a:lnTo>
                  <a:lnTo>
                    <a:pt x="19175" y="14375"/>
                  </a:lnTo>
                  <a:lnTo>
                    <a:pt x="19175" y="13841"/>
                  </a:lnTo>
                  <a:lnTo>
                    <a:pt x="19919" y="13553"/>
                  </a:lnTo>
                  <a:lnTo>
                    <a:pt x="20794" y="13358"/>
                  </a:lnTo>
                  <a:lnTo>
                    <a:pt x="21530" y="13069"/>
                  </a:lnTo>
                  <a:lnTo>
                    <a:pt x="21600" y="12730"/>
                  </a:lnTo>
                  <a:lnTo>
                    <a:pt x="20794" y="12297"/>
                  </a:lnTo>
                  <a:lnTo>
                    <a:pt x="19980" y="11713"/>
                  </a:lnTo>
                  <a:lnTo>
                    <a:pt x="19376" y="11374"/>
                  </a:lnTo>
                  <a:lnTo>
                    <a:pt x="19446" y="10552"/>
                  </a:lnTo>
                  <a:lnTo>
                    <a:pt x="18299" y="9780"/>
                  </a:lnTo>
                  <a:lnTo>
                    <a:pt x="17152" y="8669"/>
                  </a:lnTo>
                  <a:lnTo>
                    <a:pt x="16268" y="7508"/>
                  </a:lnTo>
                  <a:lnTo>
                    <a:pt x="15734" y="6497"/>
                  </a:lnTo>
                  <a:lnTo>
                    <a:pt x="15060" y="5336"/>
                  </a:lnTo>
                  <a:lnTo>
                    <a:pt x="14657" y="4269"/>
                  </a:lnTo>
                  <a:lnTo>
                    <a:pt x="14788" y="3302"/>
                  </a:lnTo>
                  <a:lnTo>
                    <a:pt x="15121" y="2436"/>
                  </a:lnTo>
                  <a:lnTo>
                    <a:pt x="15261" y="1419"/>
                  </a:lnTo>
                  <a:lnTo>
                    <a:pt x="15121" y="741"/>
                  </a:lnTo>
                  <a:lnTo>
                    <a:pt x="14359" y="515"/>
                  </a:lnTo>
                  <a:close/>
                  <a:moveTo>
                    <a:pt x="14359" y="515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465" name="AutoShape 6"/>
            <p:cNvSpPr>
              <a:spLocks/>
            </p:cNvSpPr>
            <p:nvPr/>
          </p:nvSpPr>
          <p:spPr bwMode="auto">
            <a:xfrm>
              <a:off x="1701" y="2686"/>
              <a:ext cx="254" cy="38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937" y="193"/>
                  </a:moveTo>
                  <a:lnTo>
                    <a:pt x="12476" y="0"/>
                  </a:lnTo>
                  <a:lnTo>
                    <a:pt x="13576" y="850"/>
                  </a:lnTo>
                  <a:lnTo>
                    <a:pt x="13685" y="1855"/>
                  </a:lnTo>
                  <a:lnTo>
                    <a:pt x="14125" y="2048"/>
                  </a:lnTo>
                  <a:lnTo>
                    <a:pt x="14895" y="1893"/>
                  </a:lnTo>
                  <a:lnTo>
                    <a:pt x="17368" y="2589"/>
                  </a:lnTo>
                  <a:lnTo>
                    <a:pt x="18082" y="2241"/>
                  </a:lnTo>
                  <a:lnTo>
                    <a:pt x="19072" y="2203"/>
                  </a:lnTo>
                  <a:lnTo>
                    <a:pt x="19676" y="2782"/>
                  </a:lnTo>
                  <a:lnTo>
                    <a:pt x="20281" y="3787"/>
                  </a:lnTo>
                  <a:lnTo>
                    <a:pt x="21050" y="4444"/>
                  </a:lnTo>
                  <a:lnTo>
                    <a:pt x="21600" y="4791"/>
                  </a:lnTo>
                  <a:lnTo>
                    <a:pt x="21380" y="5139"/>
                  </a:lnTo>
                  <a:lnTo>
                    <a:pt x="19566" y="5448"/>
                  </a:lnTo>
                  <a:lnTo>
                    <a:pt x="17478" y="6260"/>
                  </a:lnTo>
                  <a:lnTo>
                    <a:pt x="17588" y="7612"/>
                  </a:lnTo>
                  <a:lnTo>
                    <a:pt x="16379" y="8308"/>
                  </a:lnTo>
                  <a:lnTo>
                    <a:pt x="15389" y="8887"/>
                  </a:lnTo>
                  <a:lnTo>
                    <a:pt x="15224" y="10162"/>
                  </a:lnTo>
                  <a:lnTo>
                    <a:pt x="15224" y="11013"/>
                  </a:lnTo>
                  <a:lnTo>
                    <a:pt x="14455" y="11631"/>
                  </a:lnTo>
                  <a:lnTo>
                    <a:pt x="13850" y="11013"/>
                  </a:lnTo>
                  <a:lnTo>
                    <a:pt x="12696" y="11283"/>
                  </a:lnTo>
                  <a:lnTo>
                    <a:pt x="12586" y="11669"/>
                  </a:lnTo>
                  <a:lnTo>
                    <a:pt x="12366" y="12751"/>
                  </a:lnTo>
                  <a:lnTo>
                    <a:pt x="12751" y="13138"/>
                  </a:lnTo>
                  <a:lnTo>
                    <a:pt x="12586" y="14181"/>
                  </a:lnTo>
                  <a:lnTo>
                    <a:pt x="11872" y="14683"/>
                  </a:lnTo>
                  <a:lnTo>
                    <a:pt x="10937" y="15533"/>
                  </a:lnTo>
                  <a:lnTo>
                    <a:pt x="10498" y="16229"/>
                  </a:lnTo>
                  <a:lnTo>
                    <a:pt x="10718" y="17504"/>
                  </a:lnTo>
                  <a:lnTo>
                    <a:pt x="11487" y="18277"/>
                  </a:lnTo>
                  <a:lnTo>
                    <a:pt x="10992" y="18702"/>
                  </a:lnTo>
                  <a:lnTo>
                    <a:pt x="8959" y="19166"/>
                  </a:lnTo>
                  <a:lnTo>
                    <a:pt x="8189" y="19707"/>
                  </a:lnTo>
                  <a:lnTo>
                    <a:pt x="8134" y="20286"/>
                  </a:lnTo>
                  <a:lnTo>
                    <a:pt x="8134" y="21407"/>
                  </a:lnTo>
                  <a:lnTo>
                    <a:pt x="5771" y="21407"/>
                  </a:lnTo>
                  <a:lnTo>
                    <a:pt x="4177" y="21600"/>
                  </a:lnTo>
                  <a:lnTo>
                    <a:pt x="2308" y="20093"/>
                  </a:lnTo>
                  <a:lnTo>
                    <a:pt x="1319" y="20093"/>
                  </a:lnTo>
                  <a:lnTo>
                    <a:pt x="495" y="20093"/>
                  </a:lnTo>
                  <a:lnTo>
                    <a:pt x="0" y="19552"/>
                  </a:lnTo>
                  <a:lnTo>
                    <a:pt x="495" y="19011"/>
                  </a:lnTo>
                  <a:lnTo>
                    <a:pt x="1539" y="17929"/>
                  </a:lnTo>
                  <a:lnTo>
                    <a:pt x="2144" y="16809"/>
                  </a:lnTo>
                  <a:lnTo>
                    <a:pt x="3408" y="15533"/>
                  </a:lnTo>
                  <a:lnTo>
                    <a:pt x="3682" y="14799"/>
                  </a:lnTo>
                  <a:lnTo>
                    <a:pt x="3133" y="14258"/>
                  </a:lnTo>
                  <a:lnTo>
                    <a:pt x="2308" y="13756"/>
                  </a:lnTo>
                  <a:lnTo>
                    <a:pt x="2144" y="13447"/>
                  </a:lnTo>
                  <a:lnTo>
                    <a:pt x="3133" y="13254"/>
                  </a:lnTo>
                  <a:lnTo>
                    <a:pt x="3682" y="12519"/>
                  </a:lnTo>
                  <a:lnTo>
                    <a:pt x="2638" y="12326"/>
                  </a:lnTo>
                  <a:lnTo>
                    <a:pt x="1539" y="12713"/>
                  </a:lnTo>
                  <a:lnTo>
                    <a:pt x="1539" y="11785"/>
                  </a:lnTo>
                  <a:lnTo>
                    <a:pt x="2144" y="11206"/>
                  </a:lnTo>
                  <a:lnTo>
                    <a:pt x="2638" y="10665"/>
                  </a:lnTo>
                  <a:lnTo>
                    <a:pt x="2913" y="9931"/>
                  </a:lnTo>
                  <a:lnTo>
                    <a:pt x="3133" y="9390"/>
                  </a:lnTo>
                  <a:lnTo>
                    <a:pt x="3682" y="9235"/>
                  </a:lnTo>
                  <a:lnTo>
                    <a:pt x="4452" y="9583"/>
                  </a:lnTo>
                  <a:lnTo>
                    <a:pt x="5771" y="8308"/>
                  </a:lnTo>
                  <a:lnTo>
                    <a:pt x="6540" y="7419"/>
                  </a:lnTo>
                  <a:lnTo>
                    <a:pt x="8629" y="5719"/>
                  </a:lnTo>
                  <a:lnTo>
                    <a:pt x="8629" y="5023"/>
                  </a:lnTo>
                  <a:lnTo>
                    <a:pt x="9673" y="3864"/>
                  </a:lnTo>
                  <a:lnTo>
                    <a:pt x="9948" y="2589"/>
                  </a:lnTo>
                  <a:lnTo>
                    <a:pt x="10443" y="1893"/>
                  </a:lnTo>
                  <a:lnTo>
                    <a:pt x="10937" y="193"/>
                  </a:lnTo>
                  <a:close/>
                  <a:moveTo>
                    <a:pt x="10937" y="193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latin typeface="Altitude Medium"/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grpSp>
          <p:nvGrpSpPr>
            <p:cNvPr id="19466" name="Group 7"/>
            <p:cNvGrpSpPr>
              <a:grpSpLocks/>
            </p:cNvGrpSpPr>
            <p:nvPr/>
          </p:nvGrpSpPr>
          <p:grpSpPr bwMode="auto">
            <a:xfrm>
              <a:off x="1797" y="2565"/>
              <a:ext cx="699" cy="627"/>
              <a:chOff x="0" y="0"/>
              <a:chExt cx="699" cy="627"/>
            </a:xfrm>
          </p:grpSpPr>
          <p:sp>
            <p:nvSpPr>
              <p:cNvPr id="19605" name="AutoShape 8"/>
              <p:cNvSpPr>
                <a:spLocks/>
              </p:cNvSpPr>
              <p:nvPr/>
            </p:nvSpPr>
            <p:spPr bwMode="auto">
              <a:xfrm>
                <a:off x="0" y="0"/>
                <a:ext cx="673" cy="627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1" y="4245"/>
                    </a:moveTo>
                    <a:lnTo>
                      <a:pt x="977" y="3917"/>
                    </a:lnTo>
                    <a:lnTo>
                      <a:pt x="1081" y="3471"/>
                    </a:lnTo>
                    <a:lnTo>
                      <a:pt x="1684" y="2369"/>
                    </a:lnTo>
                    <a:lnTo>
                      <a:pt x="1372" y="2111"/>
                    </a:lnTo>
                    <a:lnTo>
                      <a:pt x="1497" y="1782"/>
                    </a:lnTo>
                    <a:lnTo>
                      <a:pt x="1164" y="1689"/>
                    </a:lnTo>
                    <a:lnTo>
                      <a:pt x="1164" y="1243"/>
                    </a:lnTo>
                    <a:lnTo>
                      <a:pt x="1372" y="915"/>
                    </a:lnTo>
                    <a:lnTo>
                      <a:pt x="2370" y="586"/>
                    </a:lnTo>
                    <a:lnTo>
                      <a:pt x="3160" y="680"/>
                    </a:lnTo>
                    <a:lnTo>
                      <a:pt x="3243" y="352"/>
                    </a:lnTo>
                    <a:lnTo>
                      <a:pt x="3846" y="0"/>
                    </a:lnTo>
                    <a:lnTo>
                      <a:pt x="4158" y="141"/>
                    </a:lnTo>
                    <a:lnTo>
                      <a:pt x="4823" y="1126"/>
                    </a:lnTo>
                    <a:lnTo>
                      <a:pt x="5925" y="1689"/>
                    </a:lnTo>
                    <a:lnTo>
                      <a:pt x="6902" y="1689"/>
                    </a:lnTo>
                    <a:lnTo>
                      <a:pt x="7172" y="1782"/>
                    </a:lnTo>
                    <a:lnTo>
                      <a:pt x="9813" y="3471"/>
                    </a:lnTo>
                    <a:lnTo>
                      <a:pt x="10623" y="3588"/>
                    </a:lnTo>
                    <a:lnTo>
                      <a:pt x="11205" y="4245"/>
                    </a:lnTo>
                    <a:lnTo>
                      <a:pt x="12079" y="4010"/>
                    </a:lnTo>
                    <a:lnTo>
                      <a:pt x="12598" y="4386"/>
                    </a:lnTo>
                    <a:lnTo>
                      <a:pt x="13097" y="4925"/>
                    </a:lnTo>
                    <a:lnTo>
                      <a:pt x="13679" y="4925"/>
                    </a:lnTo>
                    <a:lnTo>
                      <a:pt x="14095" y="5042"/>
                    </a:lnTo>
                    <a:lnTo>
                      <a:pt x="14282" y="5253"/>
                    </a:lnTo>
                    <a:lnTo>
                      <a:pt x="14095" y="5582"/>
                    </a:lnTo>
                    <a:lnTo>
                      <a:pt x="14095" y="6027"/>
                    </a:lnTo>
                    <a:lnTo>
                      <a:pt x="15654" y="7270"/>
                    </a:lnTo>
                    <a:lnTo>
                      <a:pt x="16548" y="8044"/>
                    </a:lnTo>
                    <a:lnTo>
                      <a:pt x="16943" y="7927"/>
                    </a:lnTo>
                    <a:lnTo>
                      <a:pt x="17421" y="7810"/>
                    </a:lnTo>
                    <a:lnTo>
                      <a:pt x="18918" y="8584"/>
                    </a:lnTo>
                    <a:lnTo>
                      <a:pt x="19105" y="9170"/>
                    </a:lnTo>
                    <a:lnTo>
                      <a:pt x="19313" y="9381"/>
                    </a:lnTo>
                    <a:lnTo>
                      <a:pt x="19812" y="9498"/>
                    </a:lnTo>
                    <a:lnTo>
                      <a:pt x="20103" y="9709"/>
                    </a:lnTo>
                    <a:lnTo>
                      <a:pt x="20498" y="9709"/>
                    </a:lnTo>
                    <a:lnTo>
                      <a:pt x="20893" y="9709"/>
                    </a:lnTo>
                    <a:lnTo>
                      <a:pt x="21288" y="9827"/>
                    </a:lnTo>
                    <a:lnTo>
                      <a:pt x="21413" y="9709"/>
                    </a:lnTo>
                    <a:lnTo>
                      <a:pt x="21600" y="10155"/>
                    </a:lnTo>
                    <a:lnTo>
                      <a:pt x="21600" y="10718"/>
                    </a:lnTo>
                    <a:lnTo>
                      <a:pt x="21288" y="11070"/>
                    </a:lnTo>
                    <a:lnTo>
                      <a:pt x="19729" y="12360"/>
                    </a:lnTo>
                    <a:lnTo>
                      <a:pt x="19022" y="12360"/>
                    </a:lnTo>
                    <a:lnTo>
                      <a:pt x="17047" y="12899"/>
                    </a:lnTo>
                    <a:lnTo>
                      <a:pt x="16361" y="13016"/>
                    </a:lnTo>
                    <a:lnTo>
                      <a:pt x="16361" y="13673"/>
                    </a:lnTo>
                    <a:lnTo>
                      <a:pt x="15966" y="13673"/>
                    </a:lnTo>
                    <a:lnTo>
                      <a:pt x="15550" y="14001"/>
                    </a:lnTo>
                    <a:lnTo>
                      <a:pt x="15155" y="14588"/>
                    </a:lnTo>
                    <a:lnTo>
                      <a:pt x="14760" y="15010"/>
                    </a:lnTo>
                    <a:lnTo>
                      <a:pt x="14282" y="15127"/>
                    </a:lnTo>
                    <a:lnTo>
                      <a:pt x="13866" y="15690"/>
                    </a:lnTo>
                    <a:lnTo>
                      <a:pt x="13866" y="16487"/>
                    </a:lnTo>
                    <a:lnTo>
                      <a:pt x="14178" y="16909"/>
                    </a:lnTo>
                    <a:lnTo>
                      <a:pt x="14282" y="17238"/>
                    </a:lnTo>
                    <a:lnTo>
                      <a:pt x="14282" y="17801"/>
                    </a:lnTo>
                    <a:lnTo>
                      <a:pt x="14178" y="18012"/>
                    </a:lnTo>
                    <a:lnTo>
                      <a:pt x="13762" y="18129"/>
                    </a:lnTo>
                    <a:lnTo>
                      <a:pt x="13180" y="18715"/>
                    </a:lnTo>
                    <a:lnTo>
                      <a:pt x="12411" y="19489"/>
                    </a:lnTo>
                    <a:lnTo>
                      <a:pt x="12079" y="19818"/>
                    </a:lnTo>
                    <a:lnTo>
                      <a:pt x="11891" y="20029"/>
                    </a:lnTo>
                    <a:lnTo>
                      <a:pt x="11891" y="20357"/>
                    </a:lnTo>
                    <a:lnTo>
                      <a:pt x="11018" y="20357"/>
                    </a:lnTo>
                    <a:lnTo>
                      <a:pt x="10519" y="20474"/>
                    </a:lnTo>
                    <a:lnTo>
                      <a:pt x="10104" y="20592"/>
                    </a:lnTo>
                    <a:lnTo>
                      <a:pt x="9916" y="20803"/>
                    </a:lnTo>
                    <a:lnTo>
                      <a:pt x="9625" y="21272"/>
                    </a:lnTo>
                    <a:lnTo>
                      <a:pt x="9126" y="21483"/>
                    </a:lnTo>
                    <a:lnTo>
                      <a:pt x="8835" y="21483"/>
                    </a:lnTo>
                    <a:lnTo>
                      <a:pt x="8233" y="21389"/>
                    </a:lnTo>
                    <a:lnTo>
                      <a:pt x="7255" y="21272"/>
                    </a:lnTo>
                    <a:lnTo>
                      <a:pt x="5530" y="20474"/>
                    </a:lnTo>
                    <a:lnTo>
                      <a:pt x="4823" y="20357"/>
                    </a:lnTo>
                    <a:lnTo>
                      <a:pt x="4158" y="20592"/>
                    </a:lnTo>
                    <a:lnTo>
                      <a:pt x="3659" y="20943"/>
                    </a:lnTo>
                    <a:lnTo>
                      <a:pt x="3056" y="21014"/>
                    </a:lnTo>
                    <a:lnTo>
                      <a:pt x="2557" y="21389"/>
                    </a:lnTo>
                    <a:lnTo>
                      <a:pt x="2266" y="21600"/>
                    </a:lnTo>
                    <a:lnTo>
                      <a:pt x="1164" y="20263"/>
                    </a:lnTo>
                    <a:lnTo>
                      <a:pt x="1164" y="18364"/>
                    </a:lnTo>
                    <a:lnTo>
                      <a:pt x="686" y="17683"/>
                    </a:lnTo>
                    <a:lnTo>
                      <a:pt x="104" y="17144"/>
                    </a:lnTo>
                    <a:lnTo>
                      <a:pt x="0" y="16816"/>
                    </a:lnTo>
                    <a:lnTo>
                      <a:pt x="0" y="16112"/>
                    </a:lnTo>
                    <a:lnTo>
                      <a:pt x="291" y="15784"/>
                    </a:lnTo>
                    <a:lnTo>
                      <a:pt x="1081" y="15455"/>
                    </a:lnTo>
                    <a:lnTo>
                      <a:pt x="1268" y="15244"/>
                    </a:lnTo>
                    <a:lnTo>
                      <a:pt x="977" y="14799"/>
                    </a:lnTo>
                    <a:lnTo>
                      <a:pt x="873" y="14001"/>
                    </a:lnTo>
                    <a:lnTo>
                      <a:pt x="1164" y="13345"/>
                    </a:lnTo>
                    <a:lnTo>
                      <a:pt x="1788" y="12688"/>
                    </a:lnTo>
                    <a:lnTo>
                      <a:pt x="1788" y="12172"/>
                    </a:lnTo>
                    <a:lnTo>
                      <a:pt x="1559" y="11726"/>
                    </a:lnTo>
                    <a:lnTo>
                      <a:pt x="1788" y="10929"/>
                    </a:lnTo>
                    <a:lnTo>
                      <a:pt x="1871" y="10859"/>
                    </a:lnTo>
                    <a:lnTo>
                      <a:pt x="2162" y="10859"/>
                    </a:lnTo>
                    <a:lnTo>
                      <a:pt x="2370" y="11187"/>
                    </a:lnTo>
                    <a:lnTo>
                      <a:pt x="2661" y="10718"/>
                    </a:lnTo>
                    <a:lnTo>
                      <a:pt x="2765" y="9498"/>
                    </a:lnTo>
                    <a:lnTo>
                      <a:pt x="3534" y="8701"/>
                    </a:lnTo>
                    <a:lnTo>
                      <a:pt x="3534" y="8255"/>
                    </a:lnTo>
                    <a:lnTo>
                      <a:pt x="3534" y="7927"/>
                    </a:lnTo>
                    <a:lnTo>
                      <a:pt x="4345" y="7388"/>
                    </a:lnTo>
                    <a:lnTo>
                      <a:pt x="4927" y="7270"/>
                    </a:lnTo>
                    <a:lnTo>
                      <a:pt x="5156" y="7036"/>
                    </a:lnTo>
                    <a:lnTo>
                      <a:pt x="4636" y="6473"/>
                    </a:lnTo>
                    <a:lnTo>
                      <a:pt x="4241" y="5582"/>
                    </a:lnTo>
                    <a:lnTo>
                      <a:pt x="4054" y="5371"/>
                    </a:lnTo>
                    <a:lnTo>
                      <a:pt x="3472" y="5699"/>
                    </a:lnTo>
                    <a:lnTo>
                      <a:pt x="3056" y="5488"/>
                    </a:lnTo>
                    <a:lnTo>
                      <a:pt x="2474" y="5253"/>
                    </a:lnTo>
                    <a:lnTo>
                      <a:pt x="2266" y="5371"/>
                    </a:lnTo>
                    <a:lnTo>
                      <a:pt x="2079" y="5136"/>
                    </a:lnTo>
                    <a:lnTo>
                      <a:pt x="2079" y="4714"/>
                    </a:lnTo>
                    <a:lnTo>
                      <a:pt x="1788" y="4245"/>
                    </a:lnTo>
                    <a:lnTo>
                      <a:pt x="1559" y="4128"/>
                    </a:lnTo>
                    <a:lnTo>
                      <a:pt x="1081" y="4245"/>
                    </a:lnTo>
                    <a:close/>
                    <a:moveTo>
                      <a:pt x="1081" y="4245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606" name="AutoShape 9"/>
              <p:cNvSpPr>
                <a:spLocks/>
              </p:cNvSpPr>
              <p:nvPr/>
            </p:nvSpPr>
            <p:spPr bwMode="auto">
              <a:xfrm>
                <a:off x="512" y="520"/>
                <a:ext cx="26" cy="1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14657"/>
                    </a:lnTo>
                    <a:lnTo>
                      <a:pt x="5400" y="21600"/>
                    </a:lnTo>
                    <a:lnTo>
                      <a:pt x="15660" y="21600"/>
                    </a:lnTo>
                    <a:lnTo>
                      <a:pt x="21600" y="0"/>
                    </a:lnTo>
                    <a:close/>
                    <a:moveTo>
                      <a:pt x="21600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607" name="AutoShape 10"/>
              <p:cNvSpPr>
                <a:spLocks/>
              </p:cNvSpPr>
              <p:nvPr/>
            </p:nvSpPr>
            <p:spPr bwMode="auto">
              <a:xfrm>
                <a:off x="587" y="471"/>
                <a:ext cx="60" cy="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5903" y="0"/>
                    </a:moveTo>
                    <a:lnTo>
                      <a:pt x="13767" y="2700"/>
                    </a:lnTo>
                    <a:lnTo>
                      <a:pt x="4747" y="4200"/>
                    </a:lnTo>
                    <a:lnTo>
                      <a:pt x="0" y="11700"/>
                    </a:lnTo>
                    <a:lnTo>
                      <a:pt x="6884" y="17400"/>
                    </a:lnTo>
                    <a:lnTo>
                      <a:pt x="10444" y="21600"/>
                    </a:lnTo>
                    <a:lnTo>
                      <a:pt x="17090" y="20100"/>
                    </a:lnTo>
                    <a:lnTo>
                      <a:pt x="21600" y="17400"/>
                    </a:lnTo>
                    <a:lnTo>
                      <a:pt x="20413" y="11700"/>
                    </a:lnTo>
                    <a:lnTo>
                      <a:pt x="17090" y="7500"/>
                    </a:lnTo>
                    <a:lnTo>
                      <a:pt x="15903" y="0"/>
                    </a:lnTo>
                    <a:close/>
                    <a:moveTo>
                      <a:pt x="15903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608" name="AutoShape 11"/>
              <p:cNvSpPr>
                <a:spLocks/>
              </p:cNvSpPr>
              <p:nvPr/>
            </p:nvSpPr>
            <p:spPr bwMode="auto">
              <a:xfrm>
                <a:off x="679" y="475"/>
                <a:ext cx="20" cy="25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4152" y="0"/>
                    </a:moveTo>
                    <a:lnTo>
                      <a:pt x="0" y="5116"/>
                    </a:lnTo>
                    <a:lnTo>
                      <a:pt x="11172" y="13642"/>
                    </a:lnTo>
                    <a:lnTo>
                      <a:pt x="21600" y="21600"/>
                    </a:lnTo>
                    <a:lnTo>
                      <a:pt x="14152" y="0"/>
                    </a:lnTo>
                    <a:close/>
                    <a:moveTo>
                      <a:pt x="14152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</p:grpSp>
        <p:grpSp>
          <p:nvGrpSpPr>
            <p:cNvPr id="19467" name="Group 12"/>
            <p:cNvGrpSpPr>
              <a:grpSpLocks/>
            </p:cNvGrpSpPr>
            <p:nvPr/>
          </p:nvGrpSpPr>
          <p:grpSpPr bwMode="auto">
            <a:xfrm>
              <a:off x="2699" y="2585"/>
              <a:ext cx="612" cy="811"/>
              <a:chOff x="0" y="0"/>
              <a:chExt cx="612" cy="810"/>
            </a:xfrm>
          </p:grpSpPr>
          <p:sp>
            <p:nvSpPr>
              <p:cNvPr id="19602" name="AutoShape 13"/>
              <p:cNvSpPr>
                <a:spLocks/>
              </p:cNvSpPr>
              <p:nvPr/>
            </p:nvSpPr>
            <p:spPr bwMode="auto">
              <a:xfrm>
                <a:off x="22" y="428"/>
                <a:ext cx="97" cy="16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2789" y="0"/>
                    </a:moveTo>
                    <a:lnTo>
                      <a:pt x="9521" y="1219"/>
                    </a:lnTo>
                    <a:lnTo>
                      <a:pt x="6821" y="2439"/>
                    </a:lnTo>
                    <a:lnTo>
                      <a:pt x="3979" y="2874"/>
                    </a:lnTo>
                    <a:lnTo>
                      <a:pt x="0" y="2439"/>
                    </a:lnTo>
                    <a:lnTo>
                      <a:pt x="711" y="5052"/>
                    </a:lnTo>
                    <a:lnTo>
                      <a:pt x="2700" y="6619"/>
                    </a:lnTo>
                    <a:lnTo>
                      <a:pt x="1989" y="10800"/>
                    </a:lnTo>
                    <a:lnTo>
                      <a:pt x="1989" y="12890"/>
                    </a:lnTo>
                    <a:lnTo>
                      <a:pt x="2700" y="14545"/>
                    </a:lnTo>
                    <a:lnTo>
                      <a:pt x="711" y="17855"/>
                    </a:lnTo>
                    <a:lnTo>
                      <a:pt x="1279" y="20381"/>
                    </a:lnTo>
                    <a:lnTo>
                      <a:pt x="3979" y="21600"/>
                    </a:lnTo>
                    <a:lnTo>
                      <a:pt x="8100" y="19858"/>
                    </a:lnTo>
                    <a:lnTo>
                      <a:pt x="9521" y="19423"/>
                    </a:lnTo>
                    <a:lnTo>
                      <a:pt x="13500" y="19858"/>
                    </a:lnTo>
                    <a:lnTo>
                      <a:pt x="16200" y="18203"/>
                    </a:lnTo>
                    <a:lnTo>
                      <a:pt x="16200" y="16548"/>
                    </a:lnTo>
                    <a:lnTo>
                      <a:pt x="19611" y="13326"/>
                    </a:lnTo>
                    <a:lnTo>
                      <a:pt x="20889" y="11148"/>
                    </a:lnTo>
                    <a:lnTo>
                      <a:pt x="19611" y="9145"/>
                    </a:lnTo>
                    <a:lnTo>
                      <a:pt x="21600" y="6619"/>
                    </a:lnTo>
                    <a:lnTo>
                      <a:pt x="20321" y="2874"/>
                    </a:lnTo>
                    <a:lnTo>
                      <a:pt x="19611" y="784"/>
                    </a:lnTo>
                    <a:lnTo>
                      <a:pt x="12789" y="0"/>
                    </a:lnTo>
                    <a:close/>
                    <a:moveTo>
                      <a:pt x="12789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603" name="AutoShape 14"/>
              <p:cNvSpPr>
                <a:spLocks/>
              </p:cNvSpPr>
              <p:nvPr/>
            </p:nvSpPr>
            <p:spPr bwMode="auto">
              <a:xfrm>
                <a:off x="248" y="692"/>
                <a:ext cx="181" cy="11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0508" y="0"/>
                    </a:moveTo>
                    <a:lnTo>
                      <a:pt x="21600" y="1728"/>
                    </a:lnTo>
                    <a:lnTo>
                      <a:pt x="20898" y="3579"/>
                    </a:lnTo>
                    <a:lnTo>
                      <a:pt x="20118" y="6418"/>
                    </a:lnTo>
                    <a:lnTo>
                      <a:pt x="19027" y="8146"/>
                    </a:lnTo>
                    <a:lnTo>
                      <a:pt x="19417" y="13454"/>
                    </a:lnTo>
                    <a:lnTo>
                      <a:pt x="20118" y="17403"/>
                    </a:lnTo>
                    <a:lnTo>
                      <a:pt x="18247" y="19255"/>
                    </a:lnTo>
                    <a:lnTo>
                      <a:pt x="17935" y="20983"/>
                    </a:lnTo>
                    <a:lnTo>
                      <a:pt x="16453" y="21600"/>
                    </a:lnTo>
                    <a:lnTo>
                      <a:pt x="14192" y="18144"/>
                    </a:lnTo>
                    <a:lnTo>
                      <a:pt x="12710" y="18144"/>
                    </a:lnTo>
                    <a:lnTo>
                      <a:pt x="11541" y="15182"/>
                    </a:lnTo>
                    <a:lnTo>
                      <a:pt x="9279" y="13454"/>
                    </a:lnTo>
                    <a:lnTo>
                      <a:pt x="7798" y="12837"/>
                    </a:lnTo>
                    <a:lnTo>
                      <a:pt x="6316" y="11726"/>
                    </a:lnTo>
                    <a:lnTo>
                      <a:pt x="4835" y="9874"/>
                    </a:lnTo>
                    <a:lnTo>
                      <a:pt x="2183" y="7035"/>
                    </a:lnTo>
                    <a:lnTo>
                      <a:pt x="1092" y="6418"/>
                    </a:lnTo>
                    <a:lnTo>
                      <a:pt x="0" y="4567"/>
                    </a:lnTo>
                    <a:lnTo>
                      <a:pt x="0" y="2469"/>
                    </a:lnTo>
                    <a:lnTo>
                      <a:pt x="390" y="617"/>
                    </a:lnTo>
                    <a:lnTo>
                      <a:pt x="2573" y="1111"/>
                    </a:lnTo>
                    <a:lnTo>
                      <a:pt x="6004" y="1111"/>
                    </a:lnTo>
                    <a:lnTo>
                      <a:pt x="6706" y="2839"/>
                    </a:lnTo>
                    <a:lnTo>
                      <a:pt x="10449" y="2839"/>
                    </a:lnTo>
                    <a:lnTo>
                      <a:pt x="13022" y="2839"/>
                    </a:lnTo>
                    <a:lnTo>
                      <a:pt x="16453" y="1728"/>
                    </a:lnTo>
                    <a:lnTo>
                      <a:pt x="20508" y="0"/>
                    </a:lnTo>
                    <a:close/>
                    <a:moveTo>
                      <a:pt x="20508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604" name="AutoShape 15"/>
              <p:cNvSpPr>
                <a:spLocks/>
              </p:cNvSpPr>
              <p:nvPr/>
            </p:nvSpPr>
            <p:spPr bwMode="auto">
              <a:xfrm>
                <a:off x="0" y="0"/>
                <a:ext cx="612" cy="723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5651" y="21316"/>
                    </a:moveTo>
                    <a:lnTo>
                      <a:pt x="15971" y="21600"/>
                    </a:lnTo>
                    <a:lnTo>
                      <a:pt x="16543" y="21316"/>
                    </a:lnTo>
                    <a:lnTo>
                      <a:pt x="17184" y="20524"/>
                    </a:lnTo>
                    <a:lnTo>
                      <a:pt x="17504" y="19387"/>
                    </a:lnTo>
                    <a:lnTo>
                      <a:pt x="17825" y="19286"/>
                    </a:lnTo>
                    <a:lnTo>
                      <a:pt x="18053" y="19468"/>
                    </a:lnTo>
                    <a:lnTo>
                      <a:pt x="18511" y="19103"/>
                    </a:lnTo>
                    <a:lnTo>
                      <a:pt x="18397" y="18595"/>
                    </a:lnTo>
                    <a:lnTo>
                      <a:pt x="18603" y="18210"/>
                    </a:lnTo>
                    <a:lnTo>
                      <a:pt x="18511" y="18027"/>
                    </a:lnTo>
                    <a:lnTo>
                      <a:pt x="17939" y="17641"/>
                    </a:lnTo>
                    <a:lnTo>
                      <a:pt x="17733" y="17641"/>
                    </a:lnTo>
                    <a:lnTo>
                      <a:pt x="17825" y="17418"/>
                    </a:lnTo>
                    <a:lnTo>
                      <a:pt x="17413" y="17540"/>
                    </a:lnTo>
                    <a:lnTo>
                      <a:pt x="17184" y="17357"/>
                    </a:lnTo>
                    <a:lnTo>
                      <a:pt x="17184" y="17134"/>
                    </a:lnTo>
                    <a:lnTo>
                      <a:pt x="17825" y="16768"/>
                    </a:lnTo>
                    <a:lnTo>
                      <a:pt x="18145" y="16383"/>
                    </a:lnTo>
                    <a:lnTo>
                      <a:pt x="18145" y="15794"/>
                    </a:lnTo>
                    <a:lnTo>
                      <a:pt x="18511" y="15713"/>
                    </a:lnTo>
                    <a:lnTo>
                      <a:pt x="19586" y="16180"/>
                    </a:lnTo>
                    <a:lnTo>
                      <a:pt x="19998" y="16281"/>
                    </a:lnTo>
                    <a:lnTo>
                      <a:pt x="20570" y="16951"/>
                    </a:lnTo>
                    <a:lnTo>
                      <a:pt x="20776" y="17357"/>
                    </a:lnTo>
                    <a:lnTo>
                      <a:pt x="21097" y="17357"/>
                    </a:lnTo>
                    <a:lnTo>
                      <a:pt x="21417" y="16951"/>
                    </a:lnTo>
                    <a:lnTo>
                      <a:pt x="21600" y="16565"/>
                    </a:lnTo>
                    <a:lnTo>
                      <a:pt x="21211" y="15895"/>
                    </a:lnTo>
                    <a:lnTo>
                      <a:pt x="20776" y="15489"/>
                    </a:lnTo>
                    <a:lnTo>
                      <a:pt x="20364" y="15489"/>
                    </a:lnTo>
                    <a:lnTo>
                      <a:pt x="20364" y="15429"/>
                    </a:lnTo>
                    <a:lnTo>
                      <a:pt x="20113" y="15429"/>
                    </a:lnTo>
                    <a:lnTo>
                      <a:pt x="19037" y="14434"/>
                    </a:lnTo>
                    <a:lnTo>
                      <a:pt x="18511" y="14535"/>
                    </a:lnTo>
                    <a:lnTo>
                      <a:pt x="17825" y="13784"/>
                    </a:lnTo>
                    <a:lnTo>
                      <a:pt x="17413" y="13683"/>
                    </a:lnTo>
                    <a:lnTo>
                      <a:pt x="16749" y="13094"/>
                    </a:lnTo>
                    <a:lnTo>
                      <a:pt x="16429" y="12891"/>
                    </a:lnTo>
                    <a:lnTo>
                      <a:pt x="16658" y="12708"/>
                    </a:lnTo>
                    <a:lnTo>
                      <a:pt x="16978" y="12607"/>
                    </a:lnTo>
                    <a:lnTo>
                      <a:pt x="16543" y="12323"/>
                    </a:lnTo>
                    <a:lnTo>
                      <a:pt x="15971" y="12505"/>
                    </a:lnTo>
                    <a:lnTo>
                      <a:pt x="15559" y="12323"/>
                    </a:lnTo>
                    <a:lnTo>
                      <a:pt x="14369" y="11429"/>
                    </a:lnTo>
                    <a:lnTo>
                      <a:pt x="14255" y="11064"/>
                    </a:lnTo>
                    <a:lnTo>
                      <a:pt x="13797" y="10962"/>
                    </a:lnTo>
                    <a:lnTo>
                      <a:pt x="13386" y="10678"/>
                    </a:lnTo>
                    <a:lnTo>
                      <a:pt x="12287" y="8587"/>
                    </a:lnTo>
                    <a:lnTo>
                      <a:pt x="11944" y="8303"/>
                    </a:lnTo>
                    <a:lnTo>
                      <a:pt x="11097" y="7633"/>
                    </a:lnTo>
                    <a:lnTo>
                      <a:pt x="10091" y="6273"/>
                    </a:lnTo>
                    <a:lnTo>
                      <a:pt x="10091" y="5502"/>
                    </a:lnTo>
                    <a:lnTo>
                      <a:pt x="10663" y="5197"/>
                    </a:lnTo>
                    <a:lnTo>
                      <a:pt x="10663" y="4811"/>
                    </a:lnTo>
                    <a:lnTo>
                      <a:pt x="10228" y="4446"/>
                    </a:lnTo>
                    <a:lnTo>
                      <a:pt x="10022" y="4243"/>
                    </a:lnTo>
                    <a:lnTo>
                      <a:pt x="10091" y="3959"/>
                    </a:lnTo>
                    <a:lnTo>
                      <a:pt x="10548" y="3776"/>
                    </a:lnTo>
                    <a:lnTo>
                      <a:pt x="11875" y="3492"/>
                    </a:lnTo>
                    <a:lnTo>
                      <a:pt x="12402" y="3167"/>
                    </a:lnTo>
                    <a:lnTo>
                      <a:pt x="12836" y="2802"/>
                    </a:lnTo>
                    <a:lnTo>
                      <a:pt x="12722" y="1827"/>
                    </a:lnTo>
                    <a:lnTo>
                      <a:pt x="12836" y="1462"/>
                    </a:lnTo>
                    <a:lnTo>
                      <a:pt x="12196" y="1340"/>
                    </a:lnTo>
                    <a:lnTo>
                      <a:pt x="10777" y="1056"/>
                    </a:lnTo>
                    <a:lnTo>
                      <a:pt x="10548" y="771"/>
                    </a:lnTo>
                    <a:lnTo>
                      <a:pt x="10457" y="670"/>
                    </a:lnTo>
                    <a:lnTo>
                      <a:pt x="10457" y="386"/>
                    </a:lnTo>
                    <a:lnTo>
                      <a:pt x="10342" y="102"/>
                    </a:lnTo>
                    <a:lnTo>
                      <a:pt x="9564" y="0"/>
                    </a:lnTo>
                    <a:lnTo>
                      <a:pt x="7711" y="102"/>
                    </a:lnTo>
                    <a:lnTo>
                      <a:pt x="7505" y="487"/>
                    </a:lnTo>
                    <a:lnTo>
                      <a:pt x="6842" y="568"/>
                    </a:lnTo>
                    <a:lnTo>
                      <a:pt x="6430" y="1340"/>
                    </a:lnTo>
                    <a:lnTo>
                      <a:pt x="6430" y="1644"/>
                    </a:lnTo>
                    <a:lnTo>
                      <a:pt x="5995" y="1340"/>
                    </a:lnTo>
                    <a:lnTo>
                      <a:pt x="5308" y="1238"/>
                    </a:lnTo>
                    <a:lnTo>
                      <a:pt x="4897" y="1462"/>
                    </a:lnTo>
                    <a:lnTo>
                      <a:pt x="4576" y="2030"/>
                    </a:lnTo>
                    <a:lnTo>
                      <a:pt x="3913" y="1644"/>
                    </a:lnTo>
                    <a:lnTo>
                      <a:pt x="4027" y="1056"/>
                    </a:lnTo>
                    <a:lnTo>
                      <a:pt x="3821" y="670"/>
                    </a:lnTo>
                    <a:lnTo>
                      <a:pt x="3364" y="771"/>
                    </a:lnTo>
                    <a:lnTo>
                      <a:pt x="3249" y="1238"/>
                    </a:lnTo>
                    <a:lnTo>
                      <a:pt x="2929" y="1523"/>
                    </a:lnTo>
                    <a:lnTo>
                      <a:pt x="2608" y="1523"/>
                    </a:lnTo>
                    <a:lnTo>
                      <a:pt x="1075" y="1340"/>
                    </a:lnTo>
                    <a:lnTo>
                      <a:pt x="549" y="1746"/>
                    </a:lnTo>
                    <a:lnTo>
                      <a:pt x="641" y="2213"/>
                    </a:lnTo>
                    <a:lnTo>
                      <a:pt x="755" y="2598"/>
                    </a:lnTo>
                    <a:lnTo>
                      <a:pt x="0" y="3167"/>
                    </a:lnTo>
                    <a:lnTo>
                      <a:pt x="206" y="3573"/>
                    </a:lnTo>
                    <a:lnTo>
                      <a:pt x="435" y="3776"/>
                    </a:lnTo>
                    <a:lnTo>
                      <a:pt x="0" y="4243"/>
                    </a:lnTo>
                    <a:lnTo>
                      <a:pt x="0" y="4913"/>
                    </a:lnTo>
                    <a:lnTo>
                      <a:pt x="206" y="5197"/>
                    </a:lnTo>
                    <a:lnTo>
                      <a:pt x="641" y="5197"/>
                    </a:lnTo>
                    <a:lnTo>
                      <a:pt x="869" y="5420"/>
                    </a:lnTo>
                    <a:lnTo>
                      <a:pt x="1075" y="5887"/>
                    </a:lnTo>
                    <a:lnTo>
                      <a:pt x="1075" y="6374"/>
                    </a:lnTo>
                    <a:lnTo>
                      <a:pt x="1510" y="6476"/>
                    </a:lnTo>
                    <a:lnTo>
                      <a:pt x="1853" y="6374"/>
                    </a:lnTo>
                    <a:lnTo>
                      <a:pt x="3043" y="5319"/>
                    </a:lnTo>
                    <a:lnTo>
                      <a:pt x="3569" y="5502"/>
                    </a:lnTo>
                    <a:lnTo>
                      <a:pt x="4668" y="5989"/>
                    </a:lnTo>
                    <a:lnTo>
                      <a:pt x="5423" y="6476"/>
                    </a:lnTo>
                    <a:lnTo>
                      <a:pt x="5537" y="7065"/>
                    </a:lnTo>
                    <a:lnTo>
                      <a:pt x="5995" y="7450"/>
                    </a:lnTo>
                    <a:lnTo>
                      <a:pt x="6201" y="8120"/>
                    </a:lnTo>
                    <a:lnTo>
                      <a:pt x="6430" y="9176"/>
                    </a:lnTo>
                    <a:lnTo>
                      <a:pt x="6750" y="9663"/>
                    </a:lnTo>
                    <a:lnTo>
                      <a:pt x="7162" y="10049"/>
                    </a:lnTo>
                    <a:lnTo>
                      <a:pt x="7917" y="10313"/>
                    </a:lnTo>
                    <a:lnTo>
                      <a:pt x="8603" y="11247"/>
                    </a:lnTo>
                    <a:lnTo>
                      <a:pt x="9244" y="12038"/>
                    </a:lnTo>
                    <a:lnTo>
                      <a:pt x="9885" y="12424"/>
                    </a:lnTo>
                    <a:lnTo>
                      <a:pt x="11097" y="13683"/>
                    </a:lnTo>
                    <a:lnTo>
                      <a:pt x="11944" y="13683"/>
                    </a:lnTo>
                    <a:lnTo>
                      <a:pt x="12951" y="14434"/>
                    </a:lnTo>
                    <a:lnTo>
                      <a:pt x="12951" y="15205"/>
                    </a:lnTo>
                    <a:lnTo>
                      <a:pt x="13271" y="15429"/>
                    </a:lnTo>
                    <a:lnTo>
                      <a:pt x="13912" y="15023"/>
                    </a:lnTo>
                    <a:lnTo>
                      <a:pt x="14049" y="15429"/>
                    </a:lnTo>
                    <a:lnTo>
                      <a:pt x="14049" y="15895"/>
                    </a:lnTo>
                    <a:lnTo>
                      <a:pt x="14690" y="16383"/>
                    </a:lnTo>
                    <a:lnTo>
                      <a:pt x="14896" y="16667"/>
                    </a:lnTo>
                    <a:lnTo>
                      <a:pt x="15765" y="16464"/>
                    </a:lnTo>
                    <a:lnTo>
                      <a:pt x="15880" y="16768"/>
                    </a:lnTo>
                    <a:lnTo>
                      <a:pt x="15765" y="17418"/>
                    </a:lnTo>
                    <a:lnTo>
                      <a:pt x="16223" y="18027"/>
                    </a:lnTo>
                    <a:lnTo>
                      <a:pt x="16337" y="18494"/>
                    </a:lnTo>
                    <a:lnTo>
                      <a:pt x="16543" y="18981"/>
                    </a:lnTo>
                    <a:lnTo>
                      <a:pt x="16429" y="19387"/>
                    </a:lnTo>
                    <a:lnTo>
                      <a:pt x="15971" y="19773"/>
                    </a:lnTo>
                    <a:lnTo>
                      <a:pt x="15880" y="20240"/>
                    </a:lnTo>
                    <a:lnTo>
                      <a:pt x="15559" y="20808"/>
                    </a:lnTo>
                    <a:lnTo>
                      <a:pt x="15651" y="21316"/>
                    </a:lnTo>
                    <a:close/>
                    <a:moveTo>
                      <a:pt x="15651" y="21316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</p:grpSp>
        <p:sp>
          <p:nvSpPr>
            <p:cNvPr id="19468" name="AutoShape 16"/>
            <p:cNvSpPr>
              <a:spLocks/>
            </p:cNvSpPr>
            <p:nvPr/>
          </p:nvSpPr>
          <p:spPr bwMode="auto">
            <a:xfrm>
              <a:off x="2669" y="2483"/>
              <a:ext cx="247" cy="17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1365" y="4077"/>
                  </a:moveTo>
                  <a:lnTo>
                    <a:pt x="10291" y="2602"/>
                  </a:lnTo>
                  <a:lnTo>
                    <a:pt x="10404" y="2082"/>
                  </a:lnTo>
                  <a:lnTo>
                    <a:pt x="9782" y="1214"/>
                  </a:lnTo>
                  <a:lnTo>
                    <a:pt x="9160" y="0"/>
                  </a:lnTo>
                  <a:lnTo>
                    <a:pt x="8538" y="1214"/>
                  </a:lnTo>
                  <a:lnTo>
                    <a:pt x="8086" y="694"/>
                  </a:lnTo>
                  <a:lnTo>
                    <a:pt x="7294" y="1822"/>
                  </a:lnTo>
                  <a:lnTo>
                    <a:pt x="7294" y="2429"/>
                  </a:lnTo>
                  <a:lnTo>
                    <a:pt x="6333" y="3036"/>
                  </a:lnTo>
                  <a:lnTo>
                    <a:pt x="3958" y="5986"/>
                  </a:lnTo>
                  <a:lnTo>
                    <a:pt x="3280" y="7200"/>
                  </a:lnTo>
                  <a:lnTo>
                    <a:pt x="3280" y="8675"/>
                  </a:lnTo>
                  <a:lnTo>
                    <a:pt x="2431" y="9108"/>
                  </a:lnTo>
                  <a:lnTo>
                    <a:pt x="679" y="11971"/>
                  </a:lnTo>
                  <a:lnTo>
                    <a:pt x="679" y="13012"/>
                  </a:lnTo>
                  <a:lnTo>
                    <a:pt x="0" y="14227"/>
                  </a:lnTo>
                  <a:lnTo>
                    <a:pt x="339" y="15614"/>
                  </a:lnTo>
                  <a:lnTo>
                    <a:pt x="1131" y="14920"/>
                  </a:lnTo>
                  <a:lnTo>
                    <a:pt x="1923" y="13533"/>
                  </a:lnTo>
                  <a:lnTo>
                    <a:pt x="3166" y="13186"/>
                  </a:lnTo>
                  <a:lnTo>
                    <a:pt x="3958" y="13533"/>
                  </a:lnTo>
                  <a:lnTo>
                    <a:pt x="4241" y="15614"/>
                  </a:lnTo>
                  <a:lnTo>
                    <a:pt x="4071" y="17089"/>
                  </a:lnTo>
                  <a:lnTo>
                    <a:pt x="4580" y="18130"/>
                  </a:lnTo>
                  <a:lnTo>
                    <a:pt x="5259" y="18737"/>
                  </a:lnTo>
                  <a:lnTo>
                    <a:pt x="6616" y="18998"/>
                  </a:lnTo>
                  <a:lnTo>
                    <a:pt x="9613" y="19518"/>
                  </a:lnTo>
                  <a:lnTo>
                    <a:pt x="10291" y="18998"/>
                  </a:lnTo>
                  <a:lnTo>
                    <a:pt x="10687" y="18130"/>
                  </a:lnTo>
                  <a:lnTo>
                    <a:pt x="10970" y="16222"/>
                  </a:lnTo>
                  <a:lnTo>
                    <a:pt x="12101" y="16135"/>
                  </a:lnTo>
                  <a:lnTo>
                    <a:pt x="12440" y="17349"/>
                  </a:lnTo>
                  <a:lnTo>
                    <a:pt x="12440" y="20125"/>
                  </a:lnTo>
                  <a:lnTo>
                    <a:pt x="13797" y="21600"/>
                  </a:lnTo>
                  <a:lnTo>
                    <a:pt x="14815" y="19084"/>
                  </a:lnTo>
                  <a:lnTo>
                    <a:pt x="15946" y="18304"/>
                  </a:lnTo>
                  <a:lnTo>
                    <a:pt x="17190" y="18564"/>
                  </a:lnTo>
                  <a:lnTo>
                    <a:pt x="18094" y="19345"/>
                  </a:lnTo>
                  <a:lnTo>
                    <a:pt x="18490" y="20039"/>
                  </a:lnTo>
                  <a:lnTo>
                    <a:pt x="18773" y="17870"/>
                  </a:lnTo>
                  <a:lnTo>
                    <a:pt x="19508" y="15441"/>
                  </a:lnTo>
                  <a:lnTo>
                    <a:pt x="21091" y="15007"/>
                  </a:lnTo>
                  <a:lnTo>
                    <a:pt x="21600" y="13446"/>
                  </a:lnTo>
                  <a:lnTo>
                    <a:pt x="21091" y="12058"/>
                  </a:lnTo>
                  <a:lnTo>
                    <a:pt x="20356" y="11537"/>
                  </a:lnTo>
                  <a:lnTo>
                    <a:pt x="18320" y="11017"/>
                  </a:lnTo>
                  <a:lnTo>
                    <a:pt x="18264" y="9455"/>
                  </a:lnTo>
                  <a:lnTo>
                    <a:pt x="18264" y="7720"/>
                  </a:lnTo>
                  <a:lnTo>
                    <a:pt x="18264" y="6506"/>
                  </a:lnTo>
                  <a:lnTo>
                    <a:pt x="17020" y="5552"/>
                  </a:lnTo>
                  <a:lnTo>
                    <a:pt x="16341" y="5986"/>
                  </a:lnTo>
                  <a:lnTo>
                    <a:pt x="15267" y="4771"/>
                  </a:lnTo>
                  <a:lnTo>
                    <a:pt x="15154" y="3817"/>
                  </a:lnTo>
                  <a:lnTo>
                    <a:pt x="14702" y="2863"/>
                  </a:lnTo>
                  <a:lnTo>
                    <a:pt x="14702" y="2429"/>
                  </a:lnTo>
                  <a:lnTo>
                    <a:pt x="13514" y="1822"/>
                  </a:lnTo>
                  <a:lnTo>
                    <a:pt x="13118" y="2602"/>
                  </a:lnTo>
                  <a:lnTo>
                    <a:pt x="12327" y="3557"/>
                  </a:lnTo>
                  <a:lnTo>
                    <a:pt x="11365" y="4077"/>
                  </a:lnTo>
                  <a:close/>
                  <a:moveTo>
                    <a:pt x="11365" y="4077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469" name="AutoShape 17"/>
            <p:cNvSpPr>
              <a:spLocks/>
            </p:cNvSpPr>
            <p:nvPr/>
          </p:nvSpPr>
          <p:spPr bwMode="auto">
            <a:xfrm>
              <a:off x="2868" y="2464"/>
              <a:ext cx="376" cy="17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7743"/>
                  </a:moveTo>
                  <a:lnTo>
                    <a:pt x="929" y="7580"/>
                  </a:lnTo>
                  <a:lnTo>
                    <a:pt x="1264" y="7336"/>
                  </a:lnTo>
                  <a:lnTo>
                    <a:pt x="1710" y="8640"/>
                  </a:lnTo>
                  <a:lnTo>
                    <a:pt x="2305" y="8151"/>
                  </a:lnTo>
                  <a:lnTo>
                    <a:pt x="3011" y="8395"/>
                  </a:lnTo>
                  <a:lnTo>
                    <a:pt x="3457" y="9129"/>
                  </a:lnTo>
                  <a:lnTo>
                    <a:pt x="4201" y="8151"/>
                  </a:lnTo>
                  <a:lnTo>
                    <a:pt x="5205" y="8314"/>
                  </a:lnTo>
                  <a:lnTo>
                    <a:pt x="5651" y="9211"/>
                  </a:lnTo>
                  <a:lnTo>
                    <a:pt x="6246" y="9537"/>
                  </a:lnTo>
                  <a:lnTo>
                    <a:pt x="6580" y="8885"/>
                  </a:lnTo>
                  <a:lnTo>
                    <a:pt x="7696" y="8477"/>
                  </a:lnTo>
                  <a:lnTo>
                    <a:pt x="8216" y="8477"/>
                  </a:lnTo>
                  <a:lnTo>
                    <a:pt x="9034" y="9129"/>
                  </a:lnTo>
                  <a:lnTo>
                    <a:pt x="10001" y="10515"/>
                  </a:lnTo>
                  <a:lnTo>
                    <a:pt x="10707" y="9863"/>
                  </a:lnTo>
                  <a:lnTo>
                    <a:pt x="10856" y="8477"/>
                  </a:lnTo>
                  <a:lnTo>
                    <a:pt x="10372" y="6684"/>
                  </a:lnTo>
                  <a:lnTo>
                    <a:pt x="10112" y="4238"/>
                  </a:lnTo>
                  <a:lnTo>
                    <a:pt x="12566" y="571"/>
                  </a:lnTo>
                  <a:lnTo>
                    <a:pt x="13086" y="571"/>
                  </a:lnTo>
                  <a:lnTo>
                    <a:pt x="13198" y="1793"/>
                  </a:lnTo>
                  <a:lnTo>
                    <a:pt x="13904" y="2119"/>
                  </a:lnTo>
                  <a:lnTo>
                    <a:pt x="15429" y="1712"/>
                  </a:lnTo>
                  <a:lnTo>
                    <a:pt x="16061" y="245"/>
                  </a:lnTo>
                  <a:lnTo>
                    <a:pt x="17957" y="0"/>
                  </a:lnTo>
                  <a:lnTo>
                    <a:pt x="18403" y="1793"/>
                  </a:lnTo>
                  <a:lnTo>
                    <a:pt x="19146" y="1793"/>
                  </a:lnTo>
                  <a:lnTo>
                    <a:pt x="19853" y="897"/>
                  </a:lnTo>
                  <a:lnTo>
                    <a:pt x="21042" y="2527"/>
                  </a:lnTo>
                  <a:lnTo>
                    <a:pt x="21042" y="5461"/>
                  </a:lnTo>
                  <a:lnTo>
                    <a:pt x="21600" y="6684"/>
                  </a:lnTo>
                  <a:lnTo>
                    <a:pt x="21451" y="8640"/>
                  </a:lnTo>
                  <a:lnTo>
                    <a:pt x="21042" y="10515"/>
                  </a:lnTo>
                  <a:lnTo>
                    <a:pt x="20448" y="10515"/>
                  </a:lnTo>
                  <a:lnTo>
                    <a:pt x="20187" y="11004"/>
                  </a:lnTo>
                  <a:lnTo>
                    <a:pt x="20596" y="12552"/>
                  </a:lnTo>
                  <a:lnTo>
                    <a:pt x="20596" y="14183"/>
                  </a:lnTo>
                  <a:lnTo>
                    <a:pt x="20187" y="15487"/>
                  </a:lnTo>
                  <a:lnTo>
                    <a:pt x="19146" y="16628"/>
                  </a:lnTo>
                  <a:lnTo>
                    <a:pt x="19109" y="18014"/>
                  </a:lnTo>
                  <a:lnTo>
                    <a:pt x="19109" y="19399"/>
                  </a:lnTo>
                  <a:lnTo>
                    <a:pt x="18143" y="19807"/>
                  </a:lnTo>
                  <a:lnTo>
                    <a:pt x="16507" y="19562"/>
                  </a:lnTo>
                  <a:lnTo>
                    <a:pt x="15763" y="20133"/>
                  </a:lnTo>
                  <a:lnTo>
                    <a:pt x="14388" y="20133"/>
                  </a:lnTo>
                  <a:lnTo>
                    <a:pt x="13793" y="21600"/>
                  </a:lnTo>
                  <a:lnTo>
                    <a:pt x="11599" y="19970"/>
                  </a:lnTo>
                  <a:lnTo>
                    <a:pt x="10521" y="20133"/>
                  </a:lnTo>
                  <a:lnTo>
                    <a:pt x="7733" y="18747"/>
                  </a:lnTo>
                  <a:lnTo>
                    <a:pt x="7361" y="17280"/>
                  </a:lnTo>
                  <a:lnTo>
                    <a:pt x="7361" y="15731"/>
                  </a:lnTo>
                  <a:lnTo>
                    <a:pt x="7175" y="14753"/>
                  </a:lnTo>
                  <a:lnTo>
                    <a:pt x="6841" y="14346"/>
                  </a:lnTo>
                  <a:lnTo>
                    <a:pt x="5130" y="14590"/>
                  </a:lnTo>
                  <a:lnTo>
                    <a:pt x="2714" y="15079"/>
                  </a:lnTo>
                  <a:lnTo>
                    <a:pt x="2491" y="13857"/>
                  </a:lnTo>
                  <a:lnTo>
                    <a:pt x="2045" y="13449"/>
                  </a:lnTo>
                  <a:lnTo>
                    <a:pt x="1338" y="12878"/>
                  </a:lnTo>
                  <a:lnTo>
                    <a:pt x="632" y="12471"/>
                  </a:lnTo>
                  <a:lnTo>
                    <a:pt x="632" y="11004"/>
                  </a:lnTo>
                  <a:lnTo>
                    <a:pt x="632" y="8885"/>
                  </a:lnTo>
                  <a:lnTo>
                    <a:pt x="0" y="7743"/>
                  </a:lnTo>
                  <a:close/>
                  <a:moveTo>
                    <a:pt x="0" y="7743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470" name="AutoShape 18"/>
            <p:cNvSpPr>
              <a:spLocks/>
            </p:cNvSpPr>
            <p:nvPr/>
          </p:nvSpPr>
          <p:spPr bwMode="auto">
            <a:xfrm>
              <a:off x="3198" y="2487"/>
              <a:ext cx="351" cy="22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20" y="13649"/>
                  </a:moveTo>
                  <a:lnTo>
                    <a:pt x="760" y="14577"/>
                  </a:lnTo>
                  <a:lnTo>
                    <a:pt x="680" y="15107"/>
                  </a:lnTo>
                  <a:lnTo>
                    <a:pt x="880" y="16034"/>
                  </a:lnTo>
                  <a:lnTo>
                    <a:pt x="1440" y="16034"/>
                  </a:lnTo>
                  <a:lnTo>
                    <a:pt x="3600" y="19546"/>
                  </a:lnTo>
                  <a:lnTo>
                    <a:pt x="4280" y="19679"/>
                  </a:lnTo>
                  <a:lnTo>
                    <a:pt x="6000" y="21600"/>
                  </a:lnTo>
                  <a:lnTo>
                    <a:pt x="6840" y="20474"/>
                  </a:lnTo>
                  <a:lnTo>
                    <a:pt x="8080" y="20672"/>
                  </a:lnTo>
                  <a:lnTo>
                    <a:pt x="8480" y="21070"/>
                  </a:lnTo>
                  <a:lnTo>
                    <a:pt x="9400" y="20474"/>
                  </a:lnTo>
                  <a:lnTo>
                    <a:pt x="11320" y="19215"/>
                  </a:lnTo>
                  <a:lnTo>
                    <a:pt x="13520" y="18618"/>
                  </a:lnTo>
                  <a:lnTo>
                    <a:pt x="14440" y="18883"/>
                  </a:lnTo>
                  <a:lnTo>
                    <a:pt x="14760" y="19679"/>
                  </a:lnTo>
                  <a:lnTo>
                    <a:pt x="15520" y="18287"/>
                  </a:lnTo>
                  <a:lnTo>
                    <a:pt x="16560" y="17691"/>
                  </a:lnTo>
                  <a:lnTo>
                    <a:pt x="17520" y="17426"/>
                  </a:lnTo>
                  <a:lnTo>
                    <a:pt x="19240" y="14577"/>
                  </a:lnTo>
                  <a:lnTo>
                    <a:pt x="19680" y="12920"/>
                  </a:lnTo>
                  <a:lnTo>
                    <a:pt x="19880" y="9607"/>
                  </a:lnTo>
                  <a:lnTo>
                    <a:pt x="20080" y="6891"/>
                  </a:lnTo>
                  <a:lnTo>
                    <a:pt x="20760" y="6758"/>
                  </a:lnTo>
                  <a:lnTo>
                    <a:pt x="21280" y="5764"/>
                  </a:lnTo>
                  <a:lnTo>
                    <a:pt x="21600" y="4969"/>
                  </a:lnTo>
                  <a:lnTo>
                    <a:pt x="20920" y="4240"/>
                  </a:lnTo>
                  <a:lnTo>
                    <a:pt x="20560" y="4572"/>
                  </a:lnTo>
                  <a:lnTo>
                    <a:pt x="19560" y="4240"/>
                  </a:lnTo>
                  <a:lnTo>
                    <a:pt x="19000" y="2982"/>
                  </a:lnTo>
                  <a:lnTo>
                    <a:pt x="18440" y="1259"/>
                  </a:lnTo>
                  <a:lnTo>
                    <a:pt x="17800" y="1259"/>
                  </a:lnTo>
                  <a:lnTo>
                    <a:pt x="16760" y="0"/>
                  </a:lnTo>
                  <a:lnTo>
                    <a:pt x="16200" y="133"/>
                  </a:lnTo>
                  <a:lnTo>
                    <a:pt x="14080" y="596"/>
                  </a:lnTo>
                  <a:lnTo>
                    <a:pt x="13680" y="1590"/>
                  </a:lnTo>
                  <a:lnTo>
                    <a:pt x="13120" y="2783"/>
                  </a:lnTo>
                  <a:lnTo>
                    <a:pt x="12320" y="3445"/>
                  </a:lnTo>
                  <a:lnTo>
                    <a:pt x="11600" y="3710"/>
                  </a:lnTo>
                  <a:lnTo>
                    <a:pt x="11120" y="3445"/>
                  </a:lnTo>
                  <a:lnTo>
                    <a:pt x="10640" y="2982"/>
                  </a:lnTo>
                  <a:lnTo>
                    <a:pt x="10280" y="2783"/>
                  </a:lnTo>
                  <a:lnTo>
                    <a:pt x="9600" y="3313"/>
                  </a:lnTo>
                  <a:lnTo>
                    <a:pt x="8760" y="4042"/>
                  </a:lnTo>
                  <a:lnTo>
                    <a:pt x="6960" y="5367"/>
                  </a:lnTo>
                  <a:lnTo>
                    <a:pt x="6160" y="5499"/>
                  </a:lnTo>
                  <a:lnTo>
                    <a:pt x="4280" y="5367"/>
                  </a:lnTo>
                  <a:lnTo>
                    <a:pt x="4000" y="5168"/>
                  </a:lnTo>
                  <a:lnTo>
                    <a:pt x="3520" y="3909"/>
                  </a:lnTo>
                  <a:lnTo>
                    <a:pt x="2880" y="3313"/>
                  </a:lnTo>
                  <a:lnTo>
                    <a:pt x="2680" y="3710"/>
                  </a:lnTo>
                  <a:lnTo>
                    <a:pt x="2560" y="4969"/>
                  </a:lnTo>
                  <a:lnTo>
                    <a:pt x="2200" y="6294"/>
                  </a:lnTo>
                  <a:lnTo>
                    <a:pt x="1560" y="6294"/>
                  </a:lnTo>
                  <a:lnTo>
                    <a:pt x="1360" y="6626"/>
                  </a:lnTo>
                  <a:lnTo>
                    <a:pt x="1720" y="7885"/>
                  </a:lnTo>
                  <a:lnTo>
                    <a:pt x="1600" y="9144"/>
                  </a:lnTo>
                  <a:lnTo>
                    <a:pt x="1120" y="10336"/>
                  </a:lnTo>
                  <a:lnTo>
                    <a:pt x="760" y="10866"/>
                  </a:lnTo>
                  <a:lnTo>
                    <a:pt x="200" y="11264"/>
                  </a:lnTo>
                  <a:lnTo>
                    <a:pt x="0" y="12324"/>
                  </a:lnTo>
                  <a:lnTo>
                    <a:pt x="120" y="13649"/>
                  </a:lnTo>
                  <a:close/>
                  <a:moveTo>
                    <a:pt x="120" y="13649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471" name="AutoShape 19"/>
            <p:cNvSpPr>
              <a:spLocks/>
            </p:cNvSpPr>
            <p:nvPr/>
          </p:nvSpPr>
          <p:spPr bwMode="auto">
            <a:xfrm>
              <a:off x="3048" y="2627"/>
              <a:ext cx="164" cy="9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871" y="11822"/>
                  </a:moveTo>
                  <a:lnTo>
                    <a:pt x="3997" y="15616"/>
                  </a:lnTo>
                  <a:lnTo>
                    <a:pt x="3402" y="17368"/>
                  </a:lnTo>
                  <a:lnTo>
                    <a:pt x="2381" y="18681"/>
                  </a:lnTo>
                  <a:lnTo>
                    <a:pt x="1191" y="19119"/>
                  </a:lnTo>
                  <a:lnTo>
                    <a:pt x="0" y="19557"/>
                  </a:lnTo>
                  <a:lnTo>
                    <a:pt x="2126" y="21162"/>
                  </a:lnTo>
                  <a:lnTo>
                    <a:pt x="3061" y="21600"/>
                  </a:lnTo>
                  <a:lnTo>
                    <a:pt x="5783" y="18681"/>
                  </a:lnTo>
                  <a:lnTo>
                    <a:pt x="11735" y="21308"/>
                  </a:lnTo>
                  <a:lnTo>
                    <a:pt x="15732" y="13865"/>
                  </a:lnTo>
                  <a:lnTo>
                    <a:pt x="16498" y="10654"/>
                  </a:lnTo>
                  <a:lnTo>
                    <a:pt x="17263" y="9778"/>
                  </a:lnTo>
                  <a:lnTo>
                    <a:pt x="19389" y="10070"/>
                  </a:lnTo>
                  <a:lnTo>
                    <a:pt x="21600" y="5692"/>
                  </a:lnTo>
                  <a:lnTo>
                    <a:pt x="21345" y="2773"/>
                  </a:lnTo>
                  <a:lnTo>
                    <a:pt x="19899" y="0"/>
                  </a:lnTo>
                  <a:lnTo>
                    <a:pt x="18879" y="438"/>
                  </a:lnTo>
                  <a:lnTo>
                    <a:pt x="17773" y="876"/>
                  </a:lnTo>
                  <a:lnTo>
                    <a:pt x="15817" y="146"/>
                  </a:lnTo>
                  <a:lnTo>
                    <a:pt x="13861" y="438"/>
                  </a:lnTo>
                  <a:lnTo>
                    <a:pt x="11906" y="1314"/>
                  </a:lnTo>
                  <a:lnTo>
                    <a:pt x="9184" y="876"/>
                  </a:lnTo>
                  <a:lnTo>
                    <a:pt x="7994" y="3795"/>
                  </a:lnTo>
                  <a:lnTo>
                    <a:pt x="3402" y="1314"/>
                  </a:lnTo>
                  <a:lnTo>
                    <a:pt x="1616" y="1314"/>
                  </a:lnTo>
                  <a:lnTo>
                    <a:pt x="1616" y="5984"/>
                  </a:lnTo>
                  <a:lnTo>
                    <a:pt x="1871" y="11822"/>
                  </a:lnTo>
                  <a:close/>
                  <a:moveTo>
                    <a:pt x="1871" y="11822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472" name="AutoShape 20"/>
            <p:cNvSpPr>
              <a:spLocks/>
            </p:cNvSpPr>
            <p:nvPr/>
          </p:nvSpPr>
          <p:spPr bwMode="auto">
            <a:xfrm>
              <a:off x="3533" y="2810"/>
              <a:ext cx="319" cy="24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527" y="2527"/>
                  </a:moveTo>
                  <a:lnTo>
                    <a:pt x="395" y="3008"/>
                  </a:lnTo>
                  <a:lnTo>
                    <a:pt x="0" y="3550"/>
                  </a:lnTo>
                  <a:lnTo>
                    <a:pt x="132" y="4513"/>
                  </a:lnTo>
                  <a:lnTo>
                    <a:pt x="746" y="6137"/>
                  </a:lnTo>
                  <a:lnTo>
                    <a:pt x="1580" y="6318"/>
                  </a:lnTo>
                  <a:lnTo>
                    <a:pt x="1756" y="6979"/>
                  </a:lnTo>
                  <a:lnTo>
                    <a:pt x="1712" y="8845"/>
                  </a:lnTo>
                  <a:lnTo>
                    <a:pt x="1361" y="9386"/>
                  </a:lnTo>
                  <a:lnTo>
                    <a:pt x="351" y="10349"/>
                  </a:lnTo>
                  <a:lnTo>
                    <a:pt x="220" y="10770"/>
                  </a:lnTo>
                  <a:lnTo>
                    <a:pt x="527" y="12154"/>
                  </a:lnTo>
                  <a:lnTo>
                    <a:pt x="615" y="13237"/>
                  </a:lnTo>
                  <a:lnTo>
                    <a:pt x="351" y="14260"/>
                  </a:lnTo>
                  <a:lnTo>
                    <a:pt x="0" y="15042"/>
                  </a:lnTo>
                  <a:lnTo>
                    <a:pt x="527" y="16065"/>
                  </a:lnTo>
                  <a:lnTo>
                    <a:pt x="966" y="15884"/>
                  </a:lnTo>
                  <a:lnTo>
                    <a:pt x="1712" y="17027"/>
                  </a:lnTo>
                  <a:lnTo>
                    <a:pt x="1756" y="18110"/>
                  </a:lnTo>
                  <a:lnTo>
                    <a:pt x="1756" y="19614"/>
                  </a:lnTo>
                  <a:lnTo>
                    <a:pt x="1712" y="20276"/>
                  </a:lnTo>
                  <a:lnTo>
                    <a:pt x="2502" y="21600"/>
                  </a:lnTo>
                  <a:lnTo>
                    <a:pt x="4171" y="21119"/>
                  </a:lnTo>
                  <a:lnTo>
                    <a:pt x="6146" y="20276"/>
                  </a:lnTo>
                  <a:lnTo>
                    <a:pt x="7639" y="19073"/>
                  </a:lnTo>
                  <a:lnTo>
                    <a:pt x="8341" y="18110"/>
                  </a:lnTo>
                  <a:lnTo>
                    <a:pt x="9307" y="19915"/>
                  </a:lnTo>
                  <a:lnTo>
                    <a:pt x="10054" y="19434"/>
                  </a:lnTo>
                  <a:lnTo>
                    <a:pt x="11063" y="19915"/>
                  </a:lnTo>
                  <a:lnTo>
                    <a:pt x="11678" y="20156"/>
                  </a:lnTo>
                  <a:lnTo>
                    <a:pt x="12907" y="19434"/>
                  </a:lnTo>
                  <a:lnTo>
                    <a:pt x="13654" y="19133"/>
                  </a:lnTo>
                  <a:lnTo>
                    <a:pt x="13654" y="18291"/>
                  </a:lnTo>
                  <a:lnTo>
                    <a:pt x="13785" y="16907"/>
                  </a:lnTo>
                  <a:lnTo>
                    <a:pt x="14400" y="16426"/>
                  </a:lnTo>
                  <a:lnTo>
                    <a:pt x="15234" y="16907"/>
                  </a:lnTo>
                  <a:lnTo>
                    <a:pt x="15322" y="17448"/>
                  </a:lnTo>
                  <a:lnTo>
                    <a:pt x="15980" y="16245"/>
                  </a:lnTo>
                  <a:lnTo>
                    <a:pt x="17561" y="15282"/>
                  </a:lnTo>
                  <a:lnTo>
                    <a:pt x="18878" y="15042"/>
                  </a:lnTo>
                  <a:lnTo>
                    <a:pt x="20151" y="15042"/>
                  </a:lnTo>
                  <a:lnTo>
                    <a:pt x="19888" y="13417"/>
                  </a:lnTo>
                  <a:lnTo>
                    <a:pt x="19756" y="12575"/>
                  </a:lnTo>
                  <a:lnTo>
                    <a:pt x="18439" y="11251"/>
                  </a:lnTo>
                  <a:lnTo>
                    <a:pt x="18395" y="10890"/>
                  </a:lnTo>
                  <a:lnTo>
                    <a:pt x="19141" y="9567"/>
                  </a:lnTo>
                  <a:lnTo>
                    <a:pt x="19844" y="9326"/>
                  </a:lnTo>
                  <a:lnTo>
                    <a:pt x="19624" y="8544"/>
                  </a:lnTo>
                  <a:lnTo>
                    <a:pt x="20020" y="7160"/>
                  </a:lnTo>
                  <a:lnTo>
                    <a:pt x="20020" y="6318"/>
                  </a:lnTo>
                  <a:lnTo>
                    <a:pt x="20239" y="4693"/>
                  </a:lnTo>
                  <a:lnTo>
                    <a:pt x="20459" y="3971"/>
                  </a:lnTo>
                  <a:lnTo>
                    <a:pt x="21205" y="4152"/>
                  </a:lnTo>
                  <a:lnTo>
                    <a:pt x="21600" y="3008"/>
                  </a:lnTo>
                  <a:lnTo>
                    <a:pt x="21205" y="1986"/>
                  </a:lnTo>
                  <a:lnTo>
                    <a:pt x="20985" y="662"/>
                  </a:lnTo>
                  <a:lnTo>
                    <a:pt x="20459" y="842"/>
                  </a:lnTo>
                  <a:lnTo>
                    <a:pt x="18044" y="120"/>
                  </a:lnTo>
                  <a:lnTo>
                    <a:pt x="16463" y="0"/>
                  </a:lnTo>
                  <a:lnTo>
                    <a:pt x="14927" y="421"/>
                  </a:lnTo>
                  <a:lnTo>
                    <a:pt x="13610" y="1264"/>
                  </a:lnTo>
                  <a:lnTo>
                    <a:pt x="12029" y="2467"/>
                  </a:lnTo>
                  <a:lnTo>
                    <a:pt x="10844" y="3670"/>
                  </a:lnTo>
                  <a:lnTo>
                    <a:pt x="9702" y="3851"/>
                  </a:lnTo>
                  <a:lnTo>
                    <a:pt x="8122" y="3430"/>
                  </a:lnTo>
                  <a:lnTo>
                    <a:pt x="6673" y="4152"/>
                  </a:lnTo>
                  <a:lnTo>
                    <a:pt x="5751" y="4452"/>
                  </a:lnTo>
                  <a:lnTo>
                    <a:pt x="4698" y="3971"/>
                  </a:lnTo>
                  <a:lnTo>
                    <a:pt x="3161" y="3129"/>
                  </a:lnTo>
                  <a:lnTo>
                    <a:pt x="2327" y="2828"/>
                  </a:lnTo>
                  <a:lnTo>
                    <a:pt x="1141" y="2527"/>
                  </a:lnTo>
                  <a:lnTo>
                    <a:pt x="527" y="2527"/>
                  </a:lnTo>
                  <a:close/>
                  <a:moveTo>
                    <a:pt x="527" y="2527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473" name="AutoShape 21"/>
            <p:cNvSpPr>
              <a:spLocks/>
            </p:cNvSpPr>
            <p:nvPr/>
          </p:nvSpPr>
          <p:spPr bwMode="auto">
            <a:xfrm>
              <a:off x="3349" y="2960"/>
              <a:ext cx="123" cy="21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592" y="4823"/>
                  </a:moveTo>
                  <a:lnTo>
                    <a:pt x="2956" y="5434"/>
                  </a:lnTo>
                  <a:lnTo>
                    <a:pt x="2956" y="6453"/>
                  </a:lnTo>
                  <a:lnTo>
                    <a:pt x="2842" y="7064"/>
                  </a:lnTo>
                  <a:lnTo>
                    <a:pt x="1933" y="7879"/>
                  </a:lnTo>
                  <a:lnTo>
                    <a:pt x="1933" y="9985"/>
                  </a:lnTo>
                  <a:lnTo>
                    <a:pt x="2501" y="10800"/>
                  </a:lnTo>
                  <a:lnTo>
                    <a:pt x="682" y="12498"/>
                  </a:lnTo>
                  <a:lnTo>
                    <a:pt x="1023" y="12906"/>
                  </a:lnTo>
                  <a:lnTo>
                    <a:pt x="0" y="13857"/>
                  </a:lnTo>
                  <a:lnTo>
                    <a:pt x="909" y="14808"/>
                  </a:lnTo>
                  <a:lnTo>
                    <a:pt x="1023" y="15487"/>
                  </a:lnTo>
                  <a:lnTo>
                    <a:pt x="1592" y="14604"/>
                  </a:lnTo>
                  <a:lnTo>
                    <a:pt x="3297" y="15758"/>
                  </a:lnTo>
                  <a:lnTo>
                    <a:pt x="2956" y="16913"/>
                  </a:lnTo>
                  <a:lnTo>
                    <a:pt x="2274" y="17389"/>
                  </a:lnTo>
                  <a:lnTo>
                    <a:pt x="3297" y="18340"/>
                  </a:lnTo>
                  <a:lnTo>
                    <a:pt x="4547" y="18747"/>
                  </a:lnTo>
                  <a:lnTo>
                    <a:pt x="6707" y="19494"/>
                  </a:lnTo>
                  <a:lnTo>
                    <a:pt x="8640" y="20445"/>
                  </a:lnTo>
                  <a:lnTo>
                    <a:pt x="8981" y="21057"/>
                  </a:lnTo>
                  <a:lnTo>
                    <a:pt x="11141" y="21600"/>
                  </a:lnTo>
                  <a:lnTo>
                    <a:pt x="13074" y="21057"/>
                  </a:lnTo>
                  <a:lnTo>
                    <a:pt x="15347" y="20309"/>
                  </a:lnTo>
                  <a:lnTo>
                    <a:pt x="16484" y="18883"/>
                  </a:lnTo>
                  <a:lnTo>
                    <a:pt x="17507" y="18000"/>
                  </a:lnTo>
                  <a:lnTo>
                    <a:pt x="19440" y="15962"/>
                  </a:lnTo>
                  <a:lnTo>
                    <a:pt x="20008" y="14332"/>
                  </a:lnTo>
                  <a:lnTo>
                    <a:pt x="20349" y="12906"/>
                  </a:lnTo>
                  <a:lnTo>
                    <a:pt x="21600" y="11887"/>
                  </a:lnTo>
                  <a:lnTo>
                    <a:pt x="19440" y="11547"/>
                  </a:lnTo>
                  <a:lnTo>
                    <a:pt x="18758" y="10936"/>
                  </a:lnTo>
                  <a:lnTo>
                    <a:pt x="17507" y="11140"/>
                  </a:lnTo>
                  <a:lnTo>
                    <a:pt x="15688" y="10596"/>
                  </a:lnTo>
                  <a:lnTo>
                    <a:pt x="15234" y="9102"/>
                  </a:lnTo>
                  <a:lnTo>
                    <a:pt x="14665" y="8083"/>
                  </a:lnTo>
                  <a:lnTo>
                    <a:pt x="15688" y="6928"/>
                  </a:lnTo>
                  <a:lnTo>
                    <a:pt x="15688" y="3532"/>
                  </a:lnTo>
                  <a:lnTo>
                    <a:pt x="15688" y="2445"/>
                  </a:lnTo>
                  <a:lnTo>
                    <a:pt x="14665" y="1698"/>
                  </a:lnTo>
                  <a:lnTo>
                    <a:pt x="12733" y="1630"/>
                  </a:lnTo>
                  <a:lnTo>
                    <a:pt x="11482" y="1291"/>
                  </a:lnTo>
                  <a:lnTo>
                    <a:pt x="10232" y="136"/>
                  </a:lnTo>
                  <a:lnTo>
                    <a:pt x="8981" y="0"/>
                  </a:lnTo>
                  <a:lnTo>
                    <a:pt x="8413" y="475"/>
                  </a:lnTo>
                  <a:lnTo>
                    <a:pt x="8185" y="136"/>
                  </a:lnTo>
                  <a:lnTo>
                    <a:pt x="6025" y="340"/>
                  </a:lnTo>
                  <a:lnTo>
                    <a:pt x="4888" y="0"/>
                  </a:lnTo>
                  <a:lnTo>
                    <a:pt x="3297" y="611"/>
                  </a:lnTo>
                  <a:lnTo>
                    <a:pt x="2956" y="2581"/>
                  </a:lnTo>
                  <a:lnTo>
                    <a:pt x="2501" y="3804"/>
                  </a:lnTo>
                  <a:lnTo>
                    <a:pt x="1592" y="4823"/>
                  </a:lnTo>
                  <a:close/>
                  <a:moveTo>
                    <a:pt x="1592" y="4823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474" name="AutoShape 22"/>
            <p:cNvSpPr>
              <a:spLocks/>
            </p:cNvSpPr>
            <p:nvPr/>
          </p:nvSpPr>
          <p:spPr bwMode="auto">
            <a:xfrm>
              <a:off x="3440" y="2507"/>
              <a:ext cx="457" cy="35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5209" y="1884"/>
                  </a:moveTo>
                  <a:lnTo>
                    <a:pt x="4810" y="2470"/>
                  </a:lnTo>
                  <a:lnTo>
                    <a:pt x="4534" y="2930"/>
                  </a:lnTo>
                  <a:lnTo>
                    <a:pt x="4014" y="3098"/>
                  </a:lnTo>
                  <a:lnTo>
                    <a:pt x="3799" y="6405"/>
                  </a:lnTo>
                  <a:lnTo>
                    <a:pt x="3738" y="6991"/>
                  </a:lnTo>
                  <a:lnTo>
                    <a:pt x="3156" y="8288"/>
                  </a:lnTo>
                  <a:lnTo>
                    <a:pt x="2451" y="9084"/>
                  </a:lnTo>
                  <a:lnTo>
                    <a:pt x="1991" y="9795"/>
                  </a:lnTo>
                  <a:lnTo>
                    <a:pt x="766" y="10172"/>
                  </a:lnTo>
                  <a:lnTo>
                    <a:pt x="123" y="10926"/>
                  </a:lnTo>
                  <a:lnTo>
                    <a:pt x="0" y="11553"/>
                  </a:lnTo>
                  <a:lnTo>
                    <a:pt x="429" y="12056"/>
                  </a:lnTo>
                  <a:lnTo>
                    <a:pt x="674" y="12767"/>
                  </a:lnTo>
                  <a:lnTo>
                    <a:pt x="613" y="13228"/>
                  </a:lnTo>
                  <a:lnTo>
                    <a:pt x="674" y="13898"/>
                  </a:lnTo>
                  <a:lnTo>
                    <a:pt x="1042" y="14149"/>
                  </a:lnTo>
                  <a:lnTo>
                    <a:pt x="1624" y="14149"/>
                  </a:lnTo>
                  <a:lnTo>
                    <a:pt x="1808" y="14735"/>
                  </a:lnTo>
                  <a:lnTo>
                    <a:pt x="2053" y="15865"/>
                  </a:lnTo>
                  <a:lnTo>
                    <a:pt x="2145" y="16744"/>
                  </a:lnTo>
                  <a:lnTo>
                    <a:pt x="2329" y="17414"/>
                  </a:lnTo>
                  <a:lnTo>
                    <a:pt x="2727" y="17623"/>
                  </a:lnTo>
                  <a:lnTo>
                    <a:pt x="3003" y="17414"/>
                  </a:lnTo>
                  <a:lnTo>
                    <a:pt x="3523" y="16953"/>
                  </a:lnTo>
                  <a:lnTo>
                    <a:pt x="4106" y="17540"/>
                  </a:lnTo>
                  <a:lnTo>
                    <a:pt x="4014" y="18126"/>
                  </a:lnTo>
                  <a:lnTo>
                    <a:pt x="4106" y="18460"/>
                  </a:lnTo>
                  <a:lnTo>
                    <a:pt x="4381" y="18628"/>
                  </a:lnTo>
                  <a:lnTo>
                    <a:pt x="4810" y="19256"/>
                  </a:lnTo>
                  <a:lnTo>
                    <a:pt x="4688" y="19967"/>
                  </a:lnTo>
                  <a:lnTo>
                    <a:pt x="4810" y="20344"/>
                  </a:lnTo>
                  <a:lnTo>
                    <a:pt x="5484" y="20344"/>
                  </a:lnTo>
                  <a:lnTo>
                    <a:pt x="6311" y="20805"/>
                  </a:lnTo>
                  <a:lnTo>
                    <a:pt x="7813" y="21600"/>
                  </a:lnTo>
                  <a:lnTo>
                    <a:pt x="8395" y="21600"/>
                  </a:lnTo>
                  <a:lnTo>
                    <a:pt x="9222" y="21391"/>
                  </a:lnTo>
                  <a:lnTo>
                    <a:pt x="9927" y="21014"/>
                  </a:lnTo>
                  <a:lnTo>
                    <a:pt x="11091" y="21307"/>
                  </a:lnTo>
                  <a:lnTo>
                    <a:pt x="11704" y="21223"/>
                  </a:lnTo>
                  <a:lnTo>
                    <a:pt x="11980" y="21140"/>
                  </a:lnTo>
                  <a:lnTo>
                    <a:pt x="12715" y="20428"/>
                  </a:lnTo>
                  <a:lnTo>
                    <a:pt x="14369" y="19130"/>
                  </a:lnTo>
                  <a:lnTo>
                    <a:pt x="15626" y="18628"/>
                  </a:lnTo>
                  <a:lnTo>
                    <a:pt x="16300" y="18544"/>
                  </a:lnTo>
                  <a:lnTo>
                    <a:pt x="17311" y="18837"/>
                  </a:lnTo>
                  <a:lnTo>
                    <a:pt x="18199" y="18921"/>
                  </a:lnTo>
                  <a:lnTo>
                    <a:pt x="18628" y="19130"/>
                  </a:lnTo>
                  <a:lnTo>
                    <a:pt x="19302" y="19047"/>
                  </a:lnTo>
                  <a:lnTo>
                    <a:pt x="19394" y="18251"/>
                  </a:lnTo>
                  <a:lnTo>
                    <a:pt x="19394" y="16744"/>
                  </a:lnTo>
                  <a:lnTo>
                    <a:pt x="19486" y="15153"/>
                  </a:lnTo>
                  <a:lnTo>
                    <a:pt x="19854" y="14358"/>
                  </a:lnTo>
                  <a:lnTo>
                    <a:pt x="20221" y="14149"/>
                  </a:lnTo>
                  <a:lnTo>
                    <a:pt x="20589" y="14484"/>
                  </a:lnTo>
                  <a:lnTo>
                    <a:pt x="20957" y="14149"/>
                  </a:lnTo>
                  <a:lnTo>
                    <a:pt x="21171" y="13772"/>
                  </a:lnTo>
                  <a:lnTo>
                    <a:pt x="21110" y="13353"/>
                  </a:lnTo>
                  <a:lnTo>
                    <a:pt x="21539" y="13186"/>
                  </a:lnTo>
                  <a:lnTo>
                    <a:pt x="21600" y="12642"/>
                  </a:lnTo>
                  <a:lnTo>
                    <a:pt x="21171" y="12391"/>
                  </a:lnTo>
                  <a:lnTo>
                    <a:pt x="20497" y="12181"/>
                  </a:lnTo>
                  <a:lnTo>
                    <a:pt x="20007" y="12391"/>
                  </a:lnTo>
                  <a:lnTo>
                    <a:pt x="19210" y="12558"/>
                  </a:lnTo>
                  <a:lnTo>
                    <a:pt x="18475" y="12558"/>
                  </a:lnTo>
                  <a:lnTo>
                    <a:pt x="17954" y="12181"/>
                  </a:lnTo>
                  <a:lnTo>
                    <a:pt x="17770" y="11553"/>
                  </a:lnTo>
                  <a:lnTo>
                    <a:pt x="17770" y="10758"/>
                  </a:lnTo>
                  <a:lnTo>
                    <a:pt x="17678" y="9963"/>
                  </a:lnTo>
                  <a:lnTo>
                    <a:pt x="17311" y="9377"/>
                  </a:lnTo>
                  <a:lnTo>
                    <a:pt x="17096" y="8791"/>
                  </a:lnTo>
                  <a:lnTo>
                    <a:pt x="17096" y="7953"/>
                  </a:lnTo>
                  <a:lnTo>
                    <a:pt x="17157" y="7158"/>
                  </a:lnTo>
                  <a:lnTo>
                    <a:pt x="17157" y="6698"/>
                  </a:lnTo>
                  <a:lnTo>
                    <a:pt x="16820" y="5484"/>
                  </a:lnTo>
                  <a:lnTo>
                    <a:pt x="16208" y="4688"/>
                  </a:lnTo>
                  <a:lnTo>
                    <a:pt x="15993" y="3893"/>
                  </a:lnTo>
                  <a:lnTo>
                    <a:pt x="15901" y="3307"/>
                  </a:lnTo>
                  <a:lnTo>
                    <a:pt x="15779" y="3014"/>
                  </a:lnTo>
                  <a:lnTo>
                    <a:pt x="14951" y="2219"/>
                  </a:lnTo>
                  <a:lnTo>
                    <a:pt x="14676" y="1507"/>
                  </a:lnTo>
                  <a:lnTo>
                    <a:pt x="14339" y="502"/>
                  </a:lnTo>
                  <a:lnTo>
                    <a:pt x="14032" y="126"/>
                  </a:lnTo>
                  <a:lnTo>
                    <a:pt x="13665" y="0"/>
                  </a:lnTo>
                  <a:lnTo>
                    <a:pt x="13297" y="251"/>
                  </a:lnTo>
                  <a:lnTo>
                    <a:pt x="12929" y="712"/>
                  </a:lnTo>
                  <a:lnTo>
                    <a:pt x="12715" y="837"/>
                  </a:lnTo>
                  <a:lnTo>
                    <a:pt x="12041" y="837"/>
                  </a:lnTo>
                  <a:lnTo>
                    <a:pt x="11612" y="921"/>
                  </a:lnTo>
                  <a:lnTo>
                    <a:pt x="11306" y="1423"/>
                  </a:lnTo>
                  <a:lnTo>
                    <a:pt x="10754" y="1674"/>
                  </a:lnTo>
                  <a:lnTo>
                    <a:pt x="10172" y="1633"/>
                  </a:lnTo>
                  <a:lnTo>
                    <a:pt x="9835" y="1214"/>
                  </a:lnTo>
                  <a:lnTo>
                    <a:pt x="9222" y="712"/>
                  </a:lnTo>
                  <a:lnTo>
                    <a:pt x="8701" y="921"/>
                  </a:lnTo>
                  <a:lnTo>
                    <a:pt x="8027" y="1298"/>
                  </a:lnTo>
                  <a:lnTo>
                    <a:pt x="7537" y="1423"/>
                  </a:lnTo>
                  <a:lnTo>
                    <a:pt x="7077" y="1214"/>
                  </a:lnTo>
                  <a:lnTo>
                    <a:pt x="6587" y="837"/>
                  </a:lnTo>
                  <a:lnTo>
                    <a:pt x="5913" y="1088"/>
                  </a:lnTo>
                  <a:lnTo>
                    <a:pt x="5484" y="1423"/>
                  </a:lnTo>
                  <a:lnTo>
                    <a:pt x="5331" y="1507"/>
                  </a:lnTo>
                  <a:lnTo>
                    <a:pt x="5209" y="1633"/>
                  </a:lnTo>
                  <a:lnTo>
                    <a:pt x="5055" y="1674"/>
                  </a:lnTo>
                  <a:lnTo>
                    <a:pt x="5209" y="1884"/>
                  </a:lnTo>
                  <a:close/>
                  <a:moveTo>
                    <a:pt x="5209" y="1884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475" name="AutoShape 23"/>
            <p:cNvSpPr>
              <a:spLocks/>
            </p:cNvSpPr>
            <p:nvPr/>
          </p:nvSpPr>
          <p:spPr bwMode="auto">
            <a:xfrm>
              <a:off x="2586" y="2173"/>
              <a:ext cx="174" cy="16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3828"/>
                  </a:moveTo>
                  <a:lnTo>
                    <a:pt x="480" y="3008"/>
                  </a:lnTo>
                  <a:lnTo>
                    <a:pt x="320" y="2005"/>
                  </a:lnTo>
                  <a:lnTo>
                    <a:pt x="3600" y="0"/>
                  </a:lnTo>
                  <a:lnTo>
                    <a:pt x="3920" y="729"/>
                  </a:lnTo>
                  <a:lnTo>
                    <a:pt x="6240" y="182"/>
                  </a:lnTo>
                  <a:lnTo>
                    <a:pt x="8160" y="365"/>
                  </a:lnTo>
                  <a:lnTo>
                    <a:pt x="7440" y="1367"/>
                  </a:lnTo>
                  <a:lnTo>
                    <a:pt x="7840" y="2825"/>
                  </a:lnTo>
                  <a:lnTo>
                    <a:pt x="9360" y="3372"/>
                  </a:lnTo>
                  <a:lnTo>
                    <a:pt x="10880" y="3281"/>
                  </a:lnTo>
                  <a:lnTo>
                    <a:pt x="12160" y="2187"/>
                  </a:lnTo>
                  <a:lnTo>
                    <a:pt x="14160" y="2005"/>
                  </a:lnTo>
                  <a:lnTo>
                    <a:pt x="14800" y="2916"/>
                  </a:lnTo>
                  <a:lnTo>
                    <a:pt x="16000" y="3737"/>
                  </a:lnTo>
                  <a:lnTo>
                    <a:pt x="17760" y="3828"/>
                  </a:lnTo>
                  <a:lnTo>
                    <a:pt x="17440" y="5468"/>
                  </a:lnTo>
                  <a:lnTo>
                    <a:pt x="17600" y="8749"/>
                  </a:lnTo>
                  <a:lnTo>
                    <a:pt x="17920" y="10754"/>
                  </a:lnTo>
                  <a:lnTo>
                    <a:pt x="19840" y="10481"/>
                  </a:lnTo>
                  <a:lnTo>
                    <a:pt x="20480" y="11939"/>
                  </a:lnTo>
                  <a:lnTo>
                    <a:pt x="20560" y="13124"/>
                  </a:lnTo>
                  <a:lnTo>
                    <a:pt x="21600" y="14765"/>
                  </a:lnTo>
                  <a:lnTo>
                    <a:pt x="20320" y="15858"/>
                  </a:lnTo>
                  <a:lnTo>
                    <a:pt x="19200" y="16861"/>
                  </a:lnTo>
                  <a:lnTo>
                    <a:pt x="18000" y="16861"/>
                  </a:lnTo>
                  <a:lnTo>
                    <a:pt x="16560" y="17316"/>
                  </a:lnTo>
                  <a:lnTo>
                    <a:pt x="16560" y="19048"/>
                  </a:lnTo>
                  <a:lnTo>
                    <a:pt x="15920" y="20233"/>
                  </a:lnTo>
                  <a:lnTo>
                    <a:pt x="14400" y="21600"/>
                  </a:lnTo>
                  <a:lnTo>
                    <a:pt x="11840" y="19413"/>
                  </a:lnTo>
                  <a:lnTo>
                    <a:pt x="11120" y="17408"/>
                  </a:lnTo>
                  <a:lnTo>
                    <a:pt x="8720" y="16861"/>
                  </a:lnTo>
                  <a:lnTo>
                    <a:pt x="7920" y="14218"/>
                  </a:lnTo>
                  <a:lnTo>
                    <a:pt x="6240" y="12759"/>
                  </a:lnTo>
                  <a:lnTo>
                    <a:pt x="5680" y="10846"/>
                  </a:lnTo>
                  <a:lnTo>
                    <a:pt x="4320" y="9023"/>
                  </a:lnTo>
                  <a:lnTo>
                    <a:pt x="3360" y="7109"/>
                  </a:lnTo>
                  <a:lnTo>
                    <a:pt x="1680" y="5742"/>
                  </a:lnTo>
                  <a:lnTo>
                    <a:pt x="0" y="3828"/>
                  </a:lnTo>
                  <a:close/>
                  <a:moveTo>
                    <a:pt x="0" y="3828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476" name="AutoShape 24"/>
            <p:cNvSpPr>
              <a:spLocks/>
            </p:cNvSpPr>
            <p:nvPr/>
          </p:nvSpPr>
          <p:spPr bwMode="auto">
            <a:xfrm>
              <a:off x="2705" y="2299"/>
              <a:ext cx="48" cy="6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5386" y="21600"/>
                  </a:moveTo>
                  <a:lnTo>
                    <a:pt x="16570" y="14479"/>
                  </a:lnTo>
                  <a:lnTo>
                    <a:pt x="21600" y="11868"/>
                  </a:lnTo>
                  <a:lnTo>
                    <a:pt x="21600" y="8545"/>
                  </a:lnTo>
                  <a:lnTo>
                    <a:pt x="18937" y="5934"/>
                  </a:lnTo>
                  <a:lnTo>
                    <a:pt x="16274" y="2611"/>
                  </a:lnTo>
                  <a:lnTo>
                    <a:pt x="14795" y="0"/>
                  </a:lnTo>
                  <a:lnTo>
                    <a:pt x="9764" y="0"/>
                  </a:lnTo>
                  <a:lnTo>
                    <a:pt x="6510" y="1187"/>
                  </a:lnTo>
                  <a:lnTo>
                    <a:pt x="6510" y="5697"/>
                  </a:lnTo>
                  <a:lnTo>
                    <a:pt x="3255" y="9732"/>
                  </a:lnTo>
                  <a:lnTo>
                    <a:pt x="0" y="10919"/>
                  </a:lnTo>
                  <a:lnTo>
                    <a:pt x="1479" y="14242"/>
                  </a:lnTo>
                  <a:lnTo>
                    <a:pt x="5918" y="15191"/>
                  </a:lnTo>
                  <a:lnTo>
                    <a:pt x="10652" y="16141"/>
                  </a:lnTo>
                  <a:lnTo>
                    <a:pt x="13315" y="18277"/>
                  </a:lnTo>
                  <a:lnTo>
                    <a:pt x="15386" y="21600"/>
                  </a:lnTo>
                  <a:close/>
                  <a:moveTo>
                    <a:pt x="15386" y="21600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477" name="AutoShape 25"/>
            <p:cNvSpPr>
              <a:spLocks/>
            </p:cNvSpPr>
            <p:nvPr/>
          </p:nvSpPr>
          <p:spPr bwMode="auto">
            <a:xfrm>
              <a:off x="2646" y="2055"/>
              <a:ext cx="179" cy="19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8954" y="520"/>
                  </a:moveTo>
                  <a:lnTo>
                    <a:pt x="6755" y="3118"/>
                  </a:lnTo>
                  <a:lnTo>
                    <a:pt x="6755" y="3860"/>
                  </a:lnTo>
                  <a:lnTo>
                    <a:pt x="5420" y="5122"/>
                  </a:lnTo>
                  <a:lnTo>
                    <a:pt x="5655" y="5419"/>
                  </a:lnTo>
                  <a:lnTo>
                    <a:pt x="5263" y="6235"/>
                  </a:lnTo>
                  <a:lnTo>
                    <a:pt x="3927" y="7497"/>
                  </a:lnTo>
                  <a:lnTo>
                    <a:pt x="2592" y="8907"/>
                  </a:lnTo>
                  <a:lnTo>
                    <a:pt x="2121" y="9649"/>
                  </a:lnTo>
                  <a:lnTo>
                    <a:pt x="2592" y="10318"/>
                  </a:lnTo>
                  <a:lnTo>
                    <a:pt x="2199" y="11431"/>
                  </a:lnTo>
                  <a:lnTo>
                    <a:pt x="1492" y="12247"/>
                  </a:lnTo>
                  <a:lnTo>
                    <a:pt x="864" y="12619"/>
                  </a:lnTo>
                  <a:lnTo>
                    <a:pt x="0" y="13658"/>
                  </a:lnTo>
                  <a:lnTo>
                    <a:pt x="79" y="14771"/>
                  </a:lnTo>
                  <a:lnTo>
                    <a:pt x="1100" y="15291"/>
                  </a:lnTo>
                  <a:lnTo>
                    <a:pt x="3535" y="15291"/>
                  </a:lnTo>
                  <a:lnTo>
                    <a:pt x="4948" y="14548"/>
                  </a:lnTo>
                  <a:lnTo>
                    <a:pt x="6362" y="14326"/>
                  </a:lnTo>
                  <a:lnTo>
                    <a:pt x="7462" y="15291"/>
                  </a:lnTo>
                  <a:lnTo>
                    <a:pt x="8561" y="15810"/>
                  </a:lnTo>
                  <a:lnTo>
                    <a:pt x="10054" y="15959"/>
                  </a:lnTo>
                  <a:lnTo>
                    <a:pt x="9661" y="17592"/>
                  </a:lnTo>
                  <a:lnTo>
                    <a:pt x="10211" y="21600"/>
                  </a:lnTo>
                  <a:lnTo>
                    <a:pt x="11468" y="21526"/>
                  </a:lnTo>
                  <a:lnTo>
                    <a:pt x="12253" y="21377"/>
                  </a:lnTo>
                  <a:lnTo>
                    <a:pt x="12567" y="20264"/>
                  </a:lnTo>
                  <a:lnTo>
                    <a:pt x="12803" y="17889"/>
                  </a:lnTo>
                  <a:lnTo>
                    <a:pt x="13824" y="16627"/>
                  </a:lnTo>
                  <a:lnTo>
                    <a:pt x="13824" y="14548"/>
                  </a:lnTo>
                  <a:lnTo>
                    <a:pt x="14609" y="13287"/>
                  </a:lnTo>
                  <a:lnTo>
                    <a:pt x="16259" y="12619"/>
                  </a:lnTo>
                  <a:lnTo>
                    <a:pt x="19322" y="9278"/>
                  </a:lnTo>
                  <a:lnTo>
                    <a:pt x="19793" y="7868"/>
                  </a:lnTo>
                  <a:lnTo>
                    <a:pt x="19244" y="5567"/>
                  </a:lnTo>
                  <a:lnTo>
                    <a:pt x="21286" y="4082"/>
                  </a:lnTo>
                  <a:lnTo>
                    <a:pt x="21600" y="1485"/>
                  </a:lnTo>
                  <a:lnTo>
                    <a:pt x="20186" y="371"/>
                  </a:lnTo>
                  <a:lnTo>
                    <a:pt x="19244" y="148"/>
                  </a:lnTo>
                  <a:lnTo>
                    <a:pt x="17516" y="0"/>
                  </a:lnTo>
                  <a:lnTo>
                    <a:pt x="13824" y="0"/>
                  </a:lnTo>
                  <a:lnTo>
                    <a:pt x="12724" y="816"/>
                  </a:lnTo>
                  <a:lnTo>
                    <a:pt x="11782" y="1856"/>
                  </a:lnTo>
                  <a:lnTo>
                    <a:pt x="12017" y="2821"/>
                  </a:lnTo>
                  <a:lnTo>
                    <a:pt x="13274" y="3711"/>
                  </a:lnTo>
                  <a:lnTo>
                    <a:pt x="14217" y="4751"/>
                  </a:lnTo>
                  <a:lnTo>
                    <a:pt x="14217" y="6161"/>
                  </a:lnTo>
                  <a:lnTo>
                    <a:pt x="12724" y="7200"/>
                  </a:lnTo>
                  <a:lnTo>
                    <a:pt x="11153" y="7497"/>
                  </a:lnTo>
                  <a:lnTo>
                    <a:pt x="10054" y="7720"/>
                  </a:lnTo>
                  <a:lnTo>
                    <a:pt x="9583" y="6829"/>
                  </a:lnTo>
                  <a:lnTo>
                    <a:pt x="9190" y="5567"/>
                  </a:lnTo>
                  <a:lnTo>
                    <a:pt x="9897" y="4528"/>
                  </a:lnTo>
                  <a:lnTo>
                    <a:pt x="9661" y="3266"/>
                  </a:lnTo>
                  <a:lnTo>
                    <a:pt x="9583" y="2078"/>
                  </a:lnTo>
                  <a:lnTo>
                    <a:pt x="8954" y="520"/>
                  </a:lnTo>
                  <a:close/>
                  <a:moveTo>
                    <a:pt x="8954" y="520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478" name="AutoShape 26"/>
            <p:cNvSpPr>
              <a:spLocks/>
            </p:cNvSpPr>
            <p:nvPr/>
          </p:nvSpPr>
          <p:spPr bwMode="auto">
            <a:xfrm>
              <a:off x="2040" y="1744"/>
              <a:ext cx="252" cy="24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7940" y="8115"/>
                  </a:moveTo>
                  <a:lnTo>
                    <a:pt x="7663" y="8969"/>
                  </a:lnTo>
                  <a:lnTo>
                    <a:pt x="7940" y="10129"/>
                  </a:lnTo>
                  <a:lnTo>
                    <a:pt x="7552" y="10861"/>
                  </a:lnTo>
                  <a:lnTo>
                    <a:pt x="6885" y="10373"/>
                  </a:lnTo>
                  <a:lnTo>
                    <a:pt x="6108" y="10556"/>
                  </a:lnTo>
                  <a:lnTo>
                    <a:pt x="6108" y="11410"/>
                  </a:lnTo>
                  <a:lnTo>
                    <a:pt x="4498" y="13058"/>
                  </a:lnTo>
                  <a:lnTo>
                    <a:pt x="3554" y="13424"/>
                  </a:lnTo>
                  <a:lnTo>
                    <a:pt x="2332" y="14949"/>
                  </a:lnTo>
                  <a:lnTo>
                    <a:pt x="1555" y="15315"/>
                  </a:lnTo>
                  <a:lnTo>
                    <a:pt x="888" y="15254"/>
                  </a:lnTo>
                  <a:lnTo>
                    <a:pt x="611" y="15498"/>
                  </a:lnTo>
                  <a:lnTo>
                    <a:pt x="389" y="15742"/>
                  </a:lnTo>
                  <a:lnTo>
                    <a:pt x="777" y="16169"/>
                  </a:lnTo>
                  <a:lnTo>
                    <a:pt x="777" y="17207"/>
                  </a:lnTo>
                  <a:lnTo>
                    <a:pt x="0" y="18122"/>
                  </a:lnTo>
                  <a:lnTo>
                    <a:pt x="278" y="19098"/>
                  </a:lnTo>
                  <a:lnTo>
                    <a:pt x="1166" y="19098"/>
                  </a:lnTo>
                  <a:lnTo>
                    <a:pt x="1555" y="18366"/>
                  </a:lnTo>
                  <a:lnTo>
                    <a:pt x="2110" y="19037"/>
                  </a:lnTo>
                  <a:lnTo>
                    <a:pt x="1388" y="19586"/>
                  </a:lnTo>
                  <a:lnTo>
                    <a:pt x="1666" y="20441"/>
                  </a:lnTo>
                  <a:lnTo>
                    <a:pt x="2110" y="20563"/>
                  </a:lnTo>
                  <a:lnTo>
                    <a:pt x="3831" y="20868"/>
                  </a:lnTo>
                  <a:lnTo>
                    <a:pt x="4109" y="21051"/>
                  </a:lnTo>
                  <a:lnTo>
                    <a:pt x="5664" y="21600"/>
                  </a:lnTo>
                  <a:lnTo>
                    <a:pt x="6330" y="21295"/>
                  </a:lnTo>
                  <a:lnTo>
                    <a:pt x="7663" y="20441"/>
                  </a:lnTo>
                  <a:lnTo>
                    <a:pt x="9662" y="20868"/>
                  </a:lnTo>
                  <a:lnTo>
                    <a:pt x="13271" y="20868"/>
                  </a:lnTo>
                  <a:lnTo>
                    <a:pt x="15214" y="20441"/>
                  </a:lnTo>
                  <a:lnTo>
                    <a:pt x="16158" y="18854"/>
                  </a:lnTo>
                  <a:lnTo>
                    <a:pt x="17380" y="18122"/>
                  </a:lnTo>
                  <a:lnTo>
                    <a:pt x="17713" y="17207"/>
                  </a:lnTo>
                  <a:lnTo>
                    <a:pt x="18157" y="15925"/>
                  </a:lnTo>
                  <a:lnTo>
                    <a:pt x="19101" y="15254"/>
                  </a:lnTo>
                  <a:lnTo>
                    <a:pt x="19879" y="13058"/>
                  </a:lnTo>
                  <a:lnTo>
                    <a:pt x="19712" y="10556"/>
                  </a:lnTo>
                  <a:lnTo>
                    <a:pt x="21600" y="9397"/>
                  </a:lnTo>
                  <a:lnTo>
                    <a:pt x="20489" y="8359"/>
                  </a:lnTo>
                  <a:lnTo>
                    <a:pt x="20156" y="6651"/>
                  </a:lnTo>
                  <a:lnTo>
                    <a:pt x="19434" y="5919"/>
                  </a:lnTo>
                  <a:lnTo>
                    <a:pt x="18657" y="5919"/>
                  </a:lnTo>
                  <a:lnTo>
                    <a:pt x="17880" y="5431"/>
                  </a:lnTo>
                  <a:lnTo>
                    <a:pt x="16436" y="3600"/>
                  </a:lnTo>
                  <a:lnTo>
                    <a:pt x="17102" y="3173"/>
                  </a:lnTo>
                  <a:lnTo>
                    <a:pt x="19601" y="671"/>
                  </a:lnTo>
                  <a:lnTo>
                    <a:pt x="19323" y="0"/>
                  </a:lnTo>
                  <a:lnTo>
                    <a:pt x="18546" y="122"/>
                  </a:lnTo>
                  <a:lnTo>
                    <a:pt x="15881" y="305"/>
                  </a:lnTo>
                  <a:lnTo>
                    <a:pt x="14937" y="976"/>
                  </a:lnTo>
                  <a:lnTo>
                    <a:pt x="14326" y="1464"/>
                  </a:lnTo>
                  <a:lnTo>
                    <a:pt x="13382" y="1281"/>
                  </a:lnTo>
                  <a:lnTo>
                    <a:pt x="12827" y="1708"/>
                  </a:lnTo>
                  <a:lnTo>
                    <a:pt x="13271" y="2502"/>
                  </a:lnTo>
                  <a:lnTo>
                    <a:pt x="14548" y="3417"/>
                  </a:lnTo>
                  <a:lnTo>
                    <a:pt x="13604" y="3600"/>
                  </a:lnTo>
                  <a:lnTo>
                    <a:pt x="11272" y="3905"/>
                  </a:lnTo>
                  <a:lnTo>
                    <a:pt x="9662" y="3173"/>
                  </a:lnTo>
                  <a:lnTo>
                    <a:pt x="8051" y="2502"/>
                  </a:lnTo>
                  <a:lnTo>
                    <a:pt x="7552" y="2868"/>
                  </a:lnTo>
                  <a:lnTo>
                    <a:pt x="7107" y="4210"/>
                  </a:lnTo>
                  <a:lnTo>
                    <a:pt x="7274" y="4881"/>
                  </a:lnTo>
                  <a:lnTo>
                    <a:pt x="7052" y="5247"/>
                  </a:lnTo>
                  <a:lnTo>
                    <a:pt x="6108" y="5614"/>
                  </a:lnTo>
                  <a:lnTo>
                    <a:pt x="6163" y="6956"/>
                  </a:lnTo>
                  <a:lnTo>
                    <a:pt x="6108" y="7261"/>
                  </a:lnTo>
                  <a:lnTo>
                    <a:pt x="5108" y="8664"/>
                  </a:lnTo>
                  <a:lnTo>
                    <a:pt x="5997" y="10007"/>
                  </a:lnTo>
                  <a:lnTo>
                    <a:pt x="6330" y="9824"/>
                  </a:lnTo>
                  <a:lnTo>
                    <a:pt x="7940" y="8115"/>
                  </a:lnTo>
                  <a:close/>
                  <a:moveTo>
                    <a:pt x="7940" y="8115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grpSp>
          <p:nvGrpSpPr>
            <p:cNvPr id="19479" name="Group 27"/>
            <p:cNvGrpSpPr>
              <a:grpSpLocks/>
            </p:cNvGrpSpPr>
            <p:nvPr/>
          </p:nvGrpSpPr>
          <p:grpSpPr bwMode="auto">
            <a:xfrm>
              <a:off x="2895" y="1760"/>
              <a:ext cx="286" cy="239"/>
              <a:chOff x="0" y="0"/>
              <a:chExt cx="286" cy="238"/>
            </a:xfrm>
          </p:grpSpPr>
          <p:sp>
            <p:nvSpPr>
              <p:cNvPr id="19596" name="AutoShape 28"/>
              <p:cNvSpPr>
                <a:spLocks/>
              </p:cNvSpPr>
              <p:nvPr/>
            </p:nvSpPr>
            <p:spPr bwMode="auto">
              <a:xfrm>
                <a:off x="0" y="47"/>
                <a:ext cx="120" cy="15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626" y="18474"/>
                    </a:moveTo>
                    <a:lnTo>
                      <a:pt x="2787" y="20084"/>
                    </a:lnTo>
                    <a:lnTo>
                      <a:pt x="5226" y="20084"/>
                    </a:lnTo>
                    <a:lnTo>
                      <a:pt x="7432" y="20558"/>
                    </a:lnTo>
                    <a:lnTo>
                      <a:pt x="9058" y="21600"/>
                    </a:lnTo>
                    <a:lnTo>
                      <a:pt x="10916" y="21600"/>
                    </a:lnTo>
                    <a:lnTo>
                      <a:pt x="9755" y="20274"/>
                    </a:lnTo>
                    <a:lnTo>
                      <a:pt x="10568" y="18474"/>
                    </a:lnTo>
                    <a:lnTo>
                      <a:pt x="11613" y="16389"/>
                    </a:lnTo>
                    <a:lnTo>
                      <a:pt x="12194" y="14211"/>
                    </a:lnTo>
                    <a:lnTo>
                      <a:pt x="14748" y="12884"/>
                    </a:lnTo>
                    <a:lnTo>
                      <a:pt x="16839" y="11937"/>
                    </a:lnTo>
                    <a:lnTo>
                      <a:pt x="16723" y="10611"/>
                    </a:lnTo>
                    <a:lnTo>
                      <a:pt x="16723" y="8337"/>
                    </a:lnTo>
                    <a:lnTo>
                      <a:pt x="17187" y="7389"/>
                    </a:lnTo>
                    <a:lnTo>
                      <a:pt x="19045" y="7200"/>
                    </a:lnTo>
                    <a:lnTo>
                      <a:pt x="19974" y="7674"/>
                    </a:lnTo>
                    <a:lnTo>
                      <a:pt x="21600" y="6063"/>
                    </a:lnTo>
                    <a:lnTo>
                      <a:pt x="21019" y="4737"/>
                    </a:lnTo>
                    <a:lnTo>
                      <a:pt x="19974" y="4453"/>
                    </a:lnTo>
                    <a:lnTo>
                      <a:pt x="18000" y="4453"/>
                    </a:lnTo>
                    <a:lnTo>
                      <a:pt x="17187" y="4453"/>
                    </a:lnTo>
                    <a:lnTo>
                      <a:pt x="16723" y="2463"/>
                    </a:lnTo>
                    <a:lnTo>
                      <a:pt x="16839" y="474"/>
                    </a:lnTo>
                    <a:lnTo>
                      <a:pt x="15561" y="0"/>
                    </a:lnTo>
                    <a:lnTo>
                      <a:pt x="14865" y="758"/>
                    </a:lnTo>
                    <a:lnTo>
                      <a:pt x="11613" y="189"/>
                    </a:lnTo>
                    <a:lnTo>
                      <a:pt x="10916" y="853"/>
                    </a:lnTo>
                    <a:lnTo>
                      <a:pt x="11613" y="2653"/>
                    </a:lnTo>
                    <a:lnTo>
                      <a:pt x="11381" y="4453"/>
                    </a:lnTo>
                    <a:lnTo>
                      <a:pt x="9987" y="3126"/>
                    </a:lnTo>
                    <a:lnTo>
                      <a:pt x="9406" y="2084"/>
                    </a:lnTo>
                    <a:lnTo>
                      <a:pt x="7432" y="2274"/>
                    </a:lnTo>
                    <a:lnTo>
                      <a:pt x="6735" y="3411"/>
                    </a:lnTo>
                    <a:lnTo>
                      <a:pt x="6155" y="3884"/>
                    </a:lnTo>
                    <a:lnTo>
                      <a:pt x="6155" y="5495"/>
                    </a:lnTo>
                    <a:lnTo>
                      <a:pt x="5806" y="5211"/>
                    </a:lnTo>
                    <a:lnTo>
                      <a:pt x="4181" y="3126"/>
                    </a:lnTo>
                    <a:lnTo>
                      <a:pt x="3252" y="2463"/>
                    </a:lnTo>
                    <a:lnTo>
                      <a:pt x="2206" y="2937"/>
                    </a:lnTo>
                    <a:lnTo>
                      <a:pt x="2555" y="3979"/>
                    </a:lnTo>
                    <a:lnTo>
                      <a:pt x="2555" y="4737"/>
                    </a:lnTo>
                    <a:lnTo>
                      <a:pt x="1045" y="5211"/>
                    </a:lnTo>
                    <a:lnTo>
                      <a:pt x="1045" y="6821"/>
                    </a:lnTo>
                    <a:lnTo>
                      <a:pt x="2206" y="8337"/>
                    </a:lnTo>
                    <a:lnTo>
                      <a:pt x="2206" y="9474"/>
                    </a:lnTo>
                    <a:lnTo>
                      <a:pt x="1626" y="10611"/>
                    </a:lnTo>
                    <a:lnTo>
                      <a:pt x="0" y="11653"/>
                    </a:lnTo>
                    <a:lnTo>
                      <a:pt x="348" y="12884"/>
                    </a:lnTo>
                    <a:lnTo>
                      <a:pt x="1974" y="14021"/>
                    </a:lnTo>
                    <a:lnTo>
                      <a:pt x="2555" y="15063"/>
                    </a:lnTo>
                    <a:lnTo>
                      <a:pt x="2206" y="17147"/>
                    </a:lnTo>
                    <a:lnTo>
                      <a:pt x="1626" y="18474"/>
                    </a:lnTo>
                    <a:close/>
                    <a:moveTo>
                      <a:pt x="1626" y="18474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97" name="AutoShape 29"/>
              <p:cNvSpPr>
                <a:spLocks/>
              </p:cNvSpPr>
              <p:nvPr/>
            </p:nvSpPr>
            <p:spPr bwMode="auto">
              <a:xfrm>
                <a:off x="24" y="0"/>
                <a:ext cx="91" cy="60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0864"/>
                    </a:moveTo>
                    <a:lnTo>
                      <a:pt x="1697" y="21600"/>
                    </a:lnTo>
                    <a:lnTo>
                      <a:pt x="3857" y="18900"/>
                    </a:lnTo>
                    <a:lnTo>
                      <a:pt x="6017" y="14973"/>
                    </a:lnTo>
                    <a:lnTo>
                      <a:pt x="12034" y="14973"/>
                    </a:lnTo>
                    <a:lnTo>
                      <a:pt x="17126" y="13255"/>
                    </a:lnTo>
                    <a:lnTo>
                      <a:pt x="20211" y="9573"/>
                    </a:lnTo>
                    <a:lnTo>
                      <a:pt x="21137" y="4909"/>
                    </a:lnTo>
                    <a:lnTo>
                      <a:pt x="21600" y="0"/>
                    </a:lnTo>
                    <a:lnTo>
                      <a:pt x="17589" y="2945"/>
                    </a:lnTo>
                    <a:lnTo>
                      <a:pt x="10183" y="8345"/>
                    </a:lnTo>
                    <a:lnTo>
                      <a:pt x="8331" y="8836"/>
                    </a:lnTo>
                    <a:lnTo>
                      <a:pt x="6017" y="11536"/>
                    </a:lnTo>
                    <a:lnTo>
                      <a:pt x="1697" y="12764"/>
                    </a:lnTo>
                    <a:lnTo>
                      <a:pt x="0" y="14236"/>
                    </a:lnTo>
                    <a:lnTo>
                      <a:pt x="0" y="20864"/>
                    </a:lnTo>
                    <a:close/>
                    <a:moveTo>
                      <a:pt x="0" y="20864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98" name="AutoShape 30"/>
              <p:cNvSpPr>
                <a:spLocks/>
              </p:cNvSpPr>
              <p:nvPr/>
            </p:nvSpPr>
            <p:spPr bwMode="auto">
              <a:xfrm>
                <a:off x="71" y="146"/>
                <a:ext cx="39" cy="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6840" y="0"/>
                    </a:moveTo>
                    <a:lnTo>
                      <a:pt x="20520" y="7200"/>
                    </a:lnTo>
                    <a:lnTo>
                      <a:pt x="21600" y="10800"/>
                    </a:lnTo>
                    <a:lnTo>
                      <a:pt x="16560" y="15000"/>
                    </a:lnTo>
                    <a:lnTo>
                      <a:pt x="11880" y="18000"/>
                    </a:lnTo>
                    <a:lnTo>
                      <a:pt x="12600" y="21600"/>
                    </a:lnTo>
                    <a:lnTo>
                      <a:pt x="6840" y="20700"/>
                    </a:lnTo>
                    <a:lnTo>
                      <a:pt x="720" y="15000"/>
                    </a:lnTo>
                    <a:lnTo>
                      <a:pt x="0" y="10800"/>
                    </a:lnTo>
                    <a:lnTo>
                      <a:pt x="2520" y="6000"/>
                    </a:lnTo>
                    <a:lnTo>
                      <a:pt x="6840" y="0"/>
                    </a:lnTo>
                    <a:close/>
                    <a:moveTo>
                      <a:pt x="6840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99" name="AutoShape 31"/>
              <p:cNvSpPr>
                <a:spLocks/>
              </p:cNvSpPr>
              <p:nvPr/>
            </p:nvSpPr>
            <p:spPr bwMode="auto">
              <a:xfrm>
                <a:off x="120" y="132"/>
                <a:ext cx="57" cy="73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0387" y="0"/>
                    </a:moveTo>
                    <a:lnTo>
                      <a:pt x="21600" y="1029"/>
                    </a:lnTo>
                    <a:lnTo>
                      <a:pt x="20387" y="2469"/>
                    </a:lnTo>
                    <a:lnTo>
                      <a:pt x="21600" y="4731"/>
                    </a:lnTo>
                    <a:lnTo>
                      <a:pt x="19901" y="7611"/>
                    </a:lnTo>
                    <a:lnTo>
                      <a:pt x="16989" y="9463"/>
                    </a:lnTo>
                    <a:lnTo>
                      <a:pt x="18202" y="11931"/>
                    </a:lnTo>
                    <a:lnTo>
                      <a:pt x="16989" y="13989"/>
                    </a:lnTo>
                    <a:lnTo>
                      <a:pt x="18202" y="16457"/>
                    </a:lnTo>
                    <a:lnTo>
                      <a:pt x="14076" y="21600"/>
                    </a:lnTo>
                    <a:lnTo>
                      <a:pt x="5097" y="16457"/>
                    </a:lnTo>
                    <a:lnTo>
                      <a:pt x="0" y="13577"/>
                    </a:lnTo>
                    <a:lnTo>
                      <a:pt x="2912" y="11931"/>
                    </a:lnTo>
                    <a:lnTo>
                      <a:pt x="2912" y="8434"/>
                    </a:lnTo>
                    <a:lnTo>
                      <a:pt x="8494" y="5760"/>
                    </a:lnTo>
                    <a:lnTo>
                      <a:pt x="11407" y="6789"/>
                    </a:lnTo>
                    <a:lnTo>
                      <a:pt x="14076" y="5760"/>
                    </a:lnTo>
                    <a:lnTo>
                      <a:pt x="18688" y="2880"/>
                    </a:lnTo>
                    <a:lnTo>
                      <a:pt x="20387" y="0"/>
                    </a:lnTo>
                    <a:close/>
                    <a:moveTo>
                      <a:pt x="20387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600" name="AutoShape 32"/>
              <p:cNvSpPr>
                <a:spLocks/>
              </p:cNvSpPr>
              <p:nvPr/>
            </p:nvSpPr>
            <p:spPr bwMode="auto">
              <a:xfrm>
                <a:off x="112" y="207"/>
                <a:ext cx="23" cy="3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4400" y="3840"/>
                    </a:lnTo>
                    <a:lnTo>
                      <a:pt x="19800" y="9120"/>
                    </a:lnTo>
                    <a:lnTo>
                      <a:pt x="21600" y="17280"/>
                    </a:lnTo>
                    <a:lnTo>
                      <a:pt x="14400" y="21600"/>
                    </a:lnTo>
                    <a:lnTo>
                      <a:pt x="3600" y="17760"/>
                    </a:lnTo>
                    <a:lnTo>
                      <a:pt x="1200" y="1248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601" name="AutoShape 33"/>
              <p:cNvSpPr>
                <a:spLocks/>
              </p:cNvSpPr>
              <p:nvPr/>
            </p:nvSpPr>
            <p:spPr bwMode="auto">
              <a:xfrm>
                <a:off x="273" y="199"/>
                <a:ext cx="13" cy="25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7200" y="0"/>
                    </a:moveTo>
                    <a:lnTo>
                      <a:pt x="0" y="3503"/>
                    </a:lnTo>
                    <a:lnTo>
                      <a:pt x="0" y="14595"/>
                    </a:lnTo>
                    <a:lnTo>
                      <a:pt x="14400" y="21600"/>
                    </a:lnTo>
                    <a:lnTo>
                      <a:pt x="21600" y="11676"/>
                    </a:lnTo>
                    <a:lnTo>
                      <a:pt x="7200" y="0"/>
                    </a:lnTo>
                    <a:close/>
                    <a:moveTo>
                      <a:pt x="7200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</p:grpSp>
        <p:grpSp>
          <p:nvGrpSpPr>
            <p:cNvPr id="19480" name="Group 34"/>
            <p:cNvGrpSpPr>
              <a:grpSpLocks/>
            </p:cNvGrpSpPr>
            <p:nvPr/>
          </p:nvGrpSpPr>
          <p:grpSpPr bwMode="auto">
            <a:xfrm>
              <a:off x="2737" y="1954"/>
              <a:ext cx="427" cy="595"/>
              <a:chOff x="0" y="0"/>
              <a:chExt cx="426" cy="595"/>
            </a:xfrm>
          </p:grpSpPr>
          <p:sp>
            <p:nvSpPr>
              <p:cNvPr id="19594" name="AutoShape 35"/>
              <p:cNvSpPr>
                <a:spLocks/>
              </p:cNvSpPr>
              <p:nvPr/>
            </p:nvSpPr>
            <p:spPr bwMode="auto">
              <a:xfrm>
                <a:off x="360" y="55"/>
                <a:ext cx="21" cy="2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394" y="0"/>
                    </a:moveTo>
                    <a:lnTo>
                      <a:pt x="0" y="3857"/>
                    </a:lnTo>
                    <a:lnTo>
                      <a:pt x="1394" y="14657"/>
                    </a:lnTo>
                    <a:lnTo>
                      <a:pt x="13239" y="21600"/>
                    </a:lnTo>
                    <a:lnTo>
                      <a:pt x="21600" y="13114"/>
                    </a:lnTo>
                    <a:lnTo>
                      <a:pt x="1394" y="0"/>
                    </a:lnTo>
                    <a:close/>
                    <a:moveTo>
                      <a:pt x="1394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95" name="AutoShape 36"/>
              <p:cNvSpPr>
                <a:spLocks/>
              </p:cNvSpPr>
              <p:nvPr/>
            </p:nvSpPr>
            <p:spPr bwMode="auto">
              <a:xfrm>
                <a:off x="0" y="0"/>
                <a:ext cx="426" cy="595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8923" y="0"/>
                    </a:moveTo>
                    <a:lnTo>
                      <a:pt x="8462" y="222"/>
                    </a:lnTo>
                    <a:lnTo>
                      <a:pt x="8462" y="493"/>
                    </a:lnTo>
                    <a:lnTo>
                      <a:pt x="8528" y="714"/>
                    </a:lnTo>
                    <a:lnTo>
                      <a:pt x="8627" y="1059"/>
                    </a:lnTo>
                    <a:lnTo>
                      <a:pt x="8693" y="1527"/>
                    </a:lnTo>
                    <a:lnTo>
                      <a:pt x="8462" y="1724"/>
                    </a:lnTo>
                    <a:lnTo>
                      <a:pt x="8462" y="1995"/>
                    </a:lnTo>
                    <a:lnTo>
                      <a:pt x="8528" y="2291"/>
                    </a:lnTo>
                    <a:lnTo>
                      <a:pt x="9154" y="2685"/>
                    </a:lnTo>
                    <a:lnTo>
                      <a:pt x="9549" y="2758"/>
                    </a:lnTo>
                    <a:lnTo>
                      <a:pt x="9713" y="3399"/>
                    </a:lnTo>
                    <a:lnTo>
                      <a:pt x="8824" y="3226"/>
                    </a:lnTo>
                    <a:lnTo>
                      <a:pt x="8363" y="2882"/>
                    </a:lnTo>
                    <a:lnTo>
                      <a:pt x="7968" y="3054"/>
                    </a:lnTo>
                    <a:lnTo>
                      <a:pt x="7277" y="3719"/>
                    </a:lnTo>
                    <a:lnTo>
                      <a:pt x="6980" y="3941"/>
                    </a:lnTo>
                    <a:lnTo>
                      <a:pt x="6618" y="3867"/>
                    </a:lnTo>
                    <a:lnTo>
                      <a:pt x="6585" y="3571"/>
                    </a:lnTo>
                    <a:lnTo>
                      <a:pt x="6322" y="3350"/>
                    </a:lnTo>
                    <a:lnTo>
                      <a:pt x="5696" y="3177"/>
                    </a:lnTo>
                    <a:lnTo>
                      <a:pt x="4774" y="3177"/>
                    </a:lnTo>
                    <a:lnTo>
                      <a:pt x="4478" y="3448"/>
                    </a:lnTo>
                    <a:lnTo>
                      <a:pt x="3984" y="3867"/>
                    </a:lnTo>
                    <a:lnTo>
                      <a:pt x="4379" y="4162"/>
                    </a:lnTo>
                    <a:lnTo>
                      <a:pt x="4379" y="4680"/>
                    </a:lnTo>
                    <a:lnTo>
                      <a:pt x="4313" y="4975"/>
                    </a:lnTo>
                    <a:lnTo>
                      <a:pt x="4149" y="5221"/>
                    </a:lnTo>
                    <a:lnTo>
                      <a:pt x="3589" y="5517"/>
                    </a:lnTo>
                    <a:lnTo>
                      <a:pt x="3424" y="5566"/>
                    </a:lnTo>
                    <a:lnTo>
                      <a:pt x="3490" y="5985"/>
                    </a:lnTo>
                    <a:lnTo>
                      <a:pt x="3754" y="6281"/>
                    </a:lnTo>
                    <a:lnTo>
                      <a:pt x="3589" y="6625"/>
                    </a:lnTo>
                    <a:lnTo>
                      <a:pt x="3194" y="7019"/>
                    </a:lnTo>
                    <a:lnTo>
                      <a:pt x="2733" y="7438"/>
                    </a:lnTo>
                    <a:lnTo>
                      <a:pt x="2404" y="7734"/>
                    </a:lnTo>
                    <a:lnTo>
                      <a:pt x="1844" y="8029"/>
                    </a:lnTo>
                    <a:lnTo>
                      <a:pt x="1482" y="8128"/>
                    </a:lnTo>
                    <a:lnTo>
                      <a:pt x="1185" y="8620"/>
                    </a:lnTo>
                    <a:lnTo>
                      <a:pt x="1087" y="9310"/>
                    </a:lnTo>
                    <a:lnTo>
                      <a:pt x="790" y="9704"/>
                    </a:lnTo>
                    <a:lnTo>
                      <a:pt x="790" y="10320"/>
                    </a:lnTo>
                    <a:lnTo>
                      <a:pt x="461" y="10591"/>
                    </a:lnTo>
                    <a:lnTo>
                      <a:pt x="362" y="10788"/>
                    </a:lnTo>
                    <a:lnTo>
                      <a:pt x="626" y="11083"/>
                    </a:lnTo>
                    <a:lnTo>
                      <a:pt x="790" y="11551"/>
                    </a:lnTo>
                    <a:lnTo>
                      <a:pt x="1185" y="11970"/>
                    </a:lnTo>
                    <a:lnTo>
                      <a:pt x="66" y="12660"/>
                    </a:lnTo>
                    <a:lnTo>
                      <a:pt x="296" y="13078"/>
                    </a:lnTo>
                    <a:lnTo>
                      <a:pt x="724" y="13349"/>
                    </a:lnTo>
                    <a:lnTo>
                      <a:pt x="790" y="13423"/>
                    </a:lnTo>
                    <a:lnTo>
                      <a:pt x="790" y="13694"/>
                    </a:lnTo>
                    <a:lnTo>
                      <a:pt x="230" y="13990"/>
                    </a:lnTo>
                    <a:lnTo>
                      <a:pt x="0" y="14384"/>
                    </a:lnTo>
                    <a:lnTo>
                      <a:pt x="230" y="14925"/>
                    </a:lnTo>
                    <a:lnTo>
                      <a:pt x="527" y="15270"/>
                    </a:lnTo>
                    <a:lnTo>
                      <a:pt x="1185" y="15467"/>
                    </a:lnTo>
                    <a:lnTo>
                      <a:pt x="1943" y="15566"/>
                    </a:lnTo>
                    <a:lnTo>
                      <a:pt x="2733" y="15615"/>
                    </a:lnTo>
                    <a:lnTo>
                      <a:pt x="3391" y="15689"/>
                    </a:lnTo>
                    <a:lnTo>
                      <a:pt x="3852" y="15935"/>
                    </a:lnTo>
                    <a:lnTo>
                      <a:pt x="4313" y="16231"/>
                    </a:lnTo>
                    <a:lnTo>
                      <a:pt x="3754" y="16452"/>
                    </a:lnTo>
                    <a:lnTo>
                      <a:pt x="3293" y="16797"/>
                    </a:lnTo>
                    <a:lnTo>
                      <a:pt x="2832" y="17093"/>
                    </a:lnTo>
                    <a:lnTo>
                      <a:pt x="2733" y="17462"/>
                    </a:lnTo>
                    <a:lnTo>
                      <a:pt x="2502" y="18324"/>
                    </a:lnTo>
                    <a:lnTo>
                      <a:pt x="2107" y="18842"/>
                    </a:lnTo>
                    <a:lnTo>
                      <a:pt x="1844" y="19211"/>
                    </a:lnTo>
                    <a:lnTo>
                      <a:pt x="2502" y="19827"/>
                    </a:lnTo>
                    <a:lnTo>
                      <a:pt x="2667" y="20024"/>
                    </a:lnTo>
                    <a:lnTo>
                      <a:pt x="3029" y="20245"/>
                    </a:lnTo>
                    <a:lnTo>
                      <a:pt x="3424" y="20221"/>
                    </a:lnTo>
                    <a:lnTo>
                      <a:pt x="3918" y="20024"/>
                    </a:lnTo>
                    <a:lnTo>
                      <a:pt x="4149" y="19827"/>
                    </a:lnTo>
                    <a:lnTo>
                      <a:pt x="4215" y="19728"/>
                    </a:lnTo>
                    <a:lnTo>
                      <a:pt x="4939" y="19827"/>
                    </a:lnTo>
                    <a:lnTo>
                      <a:pt x="5235" y="20147"/>
                    </a:lnTo>
                    <a:lnTo>
                      <a:pt x="5499" y="20492"/>
                    </a:lnTo>
                    <a:lnTo>
                      <a:pt x="5795" y="20787"/>
                    </a:lnTo>
                    <a:lnTo>
                      <a:pt x="6256" y="20836"/>
                    </a:lnTo>
                    <a:lnTo>
                      <a:pt x="7178" y="20787"/>
                    </a:lnTo>
                    <a:lnTo>
                      <a:pt x="7639" y="20713"/>
                    </a:lnTo>
                    <a:lnTo>
                      <a:pt x="8265" y="21058"/>
                    </a:lnTo>
                    <a:lnTo>
                      <a:pt x="8759" y="20910"/>
                    </a:lnTo>
                    <a:lnTo>
                      <a:pt x="9220" y="21009"/>
                    </a:lnTo>
                    <a:lnTo>
                      <a:pt x="9648" y="21255"/>
                    </a:lnTo>
                    <a:lnTo>
                      <a:pt x="10405" y="21009"/>
                    </a:lnTo>
                    <a:lnTo>
                      <a:pt x="11129" y="21009"/>
                    </a:lnTo>
                    <a:lnTo>
                      <a:pt x="11656" y="21255"/>
                    </a:lnTo>
                    <a:lnTo>
                      <a:pt x="12051" y="21378"/>
                    </a:lnTo>
                    <a:lnTo>
                      <a:pt x="12512" y="21132"/>
                    </a:lnTo>
                    <a:lnTo>
                      <a:pt x="12973" y="21132"/>
                    </a:lnTo>
                    <a:lnTo>
                      <a:pt x="13763" y="21009"/>
                    </a:lnTo>
                    <a:lnTo>
                      <a:pt x="14323" y="21255"/>
                    </a:lnTo>
                    <a:lnTo>
                      <a:pt x="14422" y="21132"/>
                    </a:lnTo>
                    <a:lnTo>
                      <a:pt x="15015" y="21403"/>
                    </a:lnTo>
                    <a:lnTo>
                      <a:pt x="15509" y="21600"/>
                    </a:lnTo>
                    <a:lnTo>
                      <a:pt x="16101" y="21403"/>
                    </a:lnTo>
                    <a:lnTo>
                      <a:pt x="16200" y="21132"/>
                    </a:lnTo>
                    <a:lnTo>
                      <a:pt x="15805" y="20713"/>
                    </a:lnTo>
                    <a:lnTo>
                      <a:pt x="15739" y="20492"/>
                    </a:lnTo>
                    <a:lnTo>
                      <a:pt x="15509" y="19802"/>
                    </a:lnTo>
                    <a:lnTo>
                      <a:pt x="17682" y="18718"/>
                    </a:lnTo>
                    <a:lnTo>
                      <a:pt x="18209" y="18718"/>
                    </a:lnTo>
                    <a:lnTo>
                      <a:pt x="18307" y="18571"/>
                    </a:lnTo>
                    <a:lnTo>
                      <a:pt x="17550" y="18349"/>
                    </a:lnTo>
                    <a:lnTo>
                      <a:pt x="16990" y="17906"/>
                    </a:lnTo>
                    <a:lnTo>
                      <a:pt x="15607" y="16994"/>
                    </a:lnTo>
                    <a:lnTo>
                      <a:pt x="15443" y="16280"/>
                    </a:lnTo>
                    <a:lnTo>
                      <a:pt x="14620" y="16157"/>
                    </a:lnTo>
                    <a:lnTo>
                      <a:pt x="14554" y="15467"/>
                    </a:lnTo>
                    <a:lnTo>
                      <a:pt x="14356" y="14876"/>
                    </a:lnTo>
                    <a:lnTo>
                      <a:pt x="14027" y="14581"/>
                    </a:lnTo>
                    <a:lnTo>
                      <a:pt x="14257" y="14310"/>
                    </a:lnTo>
                    <a:lnTo>
                      <a:pt x="14422" y="14162"/>
                    </a:lnTo>
                    <a:lnTo>
                      <a:pt x="14850" y="14211"/>
                    </a:lnTo>
                    <a:lnTo>
                      <a:pt x="16134" y="13916"/>
                    </a:lnTo>
                    <a:lnTo>
                      <a:pt x="18933" y="12857"/>
                    </a:lnTo>
                    <a:lnTo>
                      <a:pt x="19526" y="12660"/>
                    </a:lnTo>
                    <a:lnTo>
                      <a:pt x="20118" y="12364"/>
                    </a:lnTo>
                    <a:lnTo>
                      <a:pt x="20579" y="12758"/>
                    </a:lnTo>
                    <a:lnTo>
                      <a:pt x="21205" y="12561"/>
                    </a:lnTo>
                    <a:lnTo>
                      <a:pt x="21402" y="12093"/>
                    </a:lnTo>
                    <a:lnTo>
                      <a:pt x="21337" y="11797"/>
                    </a:lnTo>
                    <a:lnTo>
                      <a:pt x="21600" y="11477"/>
                    </a:lnTo>
                    <a:lnTo>
                      <a:pt x="21271" y="11108"/>
                    </a:lnTo>
                    <a:lnTo>
                      <a:pt x="20876" y="10443"/>
                    </a:lnTo>
                    <a:lnTo>
                      <a:pt x="21139" y="9482"/>
                    </a:lnTo>
                    <a:lnTo>
                      <a:pt x="20711" y="9014"/>
                    </a:lnTo>
                    <a:lnTo>
                      <a:pt x="20546" y="8546"/>
                    </a:lnTo>
                    <a:lnTo>
                      <a:pt x="20744" y="8103"/>
                    </a:lnTo>
                    <a:lnTo>
                      <a:pt x="20612" y="7734"/>
                    </a:lnTo>
                    <a:lnTo>
                      <a:pt x="19723" y="6995"/>
                    </a:lnTo>
                    <a:lnTo>
                      <a:pt x="20217" y="6551"/>
                    </a:lnTo>
                    <a:lnTo>
                      <a:pt x="20217" y="5788"/>
                    </a:lnTo>
                    <a:lnTo>
                      <a:pt x="20283" y="4901"/>
                    </a:lnTo>
                    <a:lnTo>
                      <a:pt x="19328" y="4113"/>
                    </a:lnTo>
                    <a:lnTo>
                      <a:pt x="18867" y="3645"/>
                    </a:lnTo>
                    <a:lnTo>
                      <a:pt x="18307" y="3226"/>
                    </a:lnTo>
                    <a:lnTo>
                      <a:pt x="17451" y="2685"/>
                    </a:lnTo>
                    <a:lnTo>
                      <a:pt x="16891" y="2414"/>
                    </a:lnTo>
                    <a:lnTo>
                      <a:pt x="16529" y="2340"/>
                    </a:lnTo>
                    <a:lnTo>
                      <a:pt x="15970" y="2635"/>
                    </a:lnTo>
                    <a:lnTo>
                      <a:pt x="15541" y="2832"/>
                    </a:lnTo>
                    <a:lnTo>
                      <a:pt x="14323" y="3522"/>
                    </a:lnTo>
                    <a:lnTo>
                      <a:pt x="13434" y="3350"/>
                    </a:lnTo>
                    <a:lnTo>
                      <a:pt x="13072" y="3350"/>
                    </a:lnTo>
                    <a:lnTo>
                      <a:pt x="13072" y="3103"/>
                    </a:lnTo>
                    <a:lnTo>
                      <a:pt x="13237" y="2758"/>
                    </a:lnTo>
                    <a:lnTo>
                      <a:pt x="13434" y="2488"/>
                    </a:lnTo>
                    <a:lnTo>
                      <a:pt x="12282" y="1946"/>
                    </a:lnTo>
                    <a:lnTo>
                      <a:pt x="11952" y="1872"/>
                    </a:lnTo>
                    <a:lnTo>
                      <a:pt x="11426" y="1527"/>
                    </a:lnTo>
                    <a:lnTo>
                      <a:pt x="11195" y="887"/>
                    </a:lnTo>
                    <a:lnTo>
                      <a:pt x="10932" y="493"/>
                    </a:lnTo>
                    <a:lnTo>
                      <a:pt x="10570" y="542"/>
                    </a:lnTo>
                    <a:lnTo>
                      <a:pt x="10109" y="148"/>
                    </a:lnTo>
                    <a:lnTo>
                      <a:pt x="9450" y="74"/>
                    </a:lnTo>
                    <a:lnTo>
                      <a:pt x="8923" y="0"/>
                    </a:lnTo>
                    <a:close/>
                    <a:moveTo>
                      <a:pt x="8923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</p:grpSp>
        <p:sp>
          <p:nvSpPr>
            <p:cNvPr id="19481" name="AutoShape 37"/>
            <p:cNvSpPr>
              <a:spLocks/>
            </p:cNvSpPr>
            <p:nvPr/>
          </p:nvSpPr>
          <p:spPr bwMode="auto">
            <a:xfrm>
              <a:off x="3126" y="2001"/>
              <a:ext cx="457" cy="45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519" y="4099"/>
                  </a:moveTo>
                  <a:lnTo>
                    <a:pt x="458" y="5433"/>
                  </a:lnTo>
                  <a:lnTo>
                    <a:pt x="458" y="6278"/>
                  </a:lnTo>
                  <a:lnTo>
                    <a:pt x="0" y="6896"/>
                  </a:lnTo>
                  <a:lnTo>
                    <a:pt x="886" y="7970"/>
                  </a:lnTo>
                  <a:lnTo>
                    <a:pt x="947" y="8263"/>
                  </a:lnTo>
                  <a:lnTo>
                    <a:pt x="764" y="8978"/>
                  </a:lnTo>
                  <a:lnTo>
                    <a:pt x="794" y="9434"/>
                  </a:lnTo>
                  <a:lnTo>
                    <a:pt x="1222" y="10052"/>
                  </a:lnTo>
                  <a:lnTo>
                    <a:pt x="1192" y="10442"/>
                  </a:lnTo>
                  <a:lnTo>
                    <a:pt x="1100" y="11613"/>
                  </a:lnTo>
                  <a:lnTo>
                    <a:pt x="1466" y="12394"/>
                  </a:lnTo>
                  <a:lnTo>
                    <a:pt x="1741" y="12849"/>
                  </a:lnTo>
                  <a:lnTo>
                    <a:pt x="1558" y="13142"/>
                  </a:lnTo>
                  <a:lnTo>
                    <a:pt x="1558" y="13598"/>
                  </a:lnTo>
                  <a:lnTo>
                    <a:pt x="1314" y="13858"/>
                  </a:lnTo>
                  <a:lnTo>
                    <a:pt x="1314" y="14151"/>
                  </a:lnTo>
                  <a:lnTo>
                    <a:pt x="1894" y="14248"/>
                  </a:lnTo>
                  <a:lnTo>
                    <a:pt x="2322" y="14411"/>
                  </a:lnTo>
                  <a:lnTo>
                    <a:pt x="2475" y="14704"/>
                  </a:lnTo>
                  <a:lnTo>
                    <a:pt x="2475" y="15224"/>
                  </a:lnTo>
                  <a:lnTo>
                    <a:pt x="3086" y="15875"/>
                  </a:lnTo>
                  <a:lnTo>
                    <a:pt x="3575" y="16102"/>
                  </a:lnTo>
                  <a:lnTo>
                    <a:pt x="3697" y="16655"/>
                  </a:lnTo>
                  <a:lnTo>
                    <a:pt x="4369" y="17566"/>
                  </a:lnTo>
                  <a:lnTo>
                    <a:pt x="4949" y="17046"/>
                  </a:lnTo>
                  <a:lnTo>
                    <a:pt x="5469" y="16883"/>
                  </a:lnTo>
                  <a:lnTo>
                    <a:pt x="5835" y="16948"/>
                  </a:lnTo>
                  <a:lnTo>
                    <a:pt x="6844" y="18119"/>
                  </a:lnTo>
                  <a:lnTo>
                    <a:pt x="7088" y="18217"/>
                  </a:lnTo>
                  <a:lnTo>
                    <a:pt x="8279" y="18802"/>
                  </a:lnTo>
                  <a:lnTo>
                    <a:pt x="8554" y="18867"/>
                  </a:lnTo>
                  <a:lnTo>
                    <a:pt x="9074" y="18737"/>
                  </a:lnTo>
                  <a:lnTo>
                    <a:pt x="9654" y="18672"/>
                  </a:lnTo>
                  <a:lnTo>
                    <a:pt x="10174" y="18867"/>
                  </a:lnTo>
                  <a:lnTo>
                    <a:pt x="10846" y="19486"/>
                  </a:lnTo>
                  <a:lnTo>
                    <a:pt x="11121" y="19843"/>
                  </a:lnTo>
                  <a:lnTo>
                    <a:pt x="11426" y="19583"/>
                  </a:lnTo>
                  <a:lnTo>
                    <a:pt x="11793" y="19486"/>
                  </a:lnTo>
                  <a:lnTo>
                    <a:pt x="12282" y="19973"/>
                  </a:lnTo>
                  <a:lnTo>
                    <a:pt x="12893" y="20429"/>
                  </a:lnTo>
                  <a:lnTo>
                    <a:pt x="13321" y="20754"/>
                  </a:lnTo>
                  <a:lnTo>
                    <a:pt x="13901" y="20949"/>
                  </a:lnTo>
                  <a:lnTo>
                    <a:pt x="14176" y="20884"/>
                  </a:lnTo>
                  <a:lnTo>
                    <a:pt x="14451" y="20592"/>
                  </a:lnTo>
                  <a:lnTo>
                    <a:pt x="14848" y="20429"/>
                  </a:lnTo>
                  <a:lnTo>
                    <a:pt x="15551" y="20657"/>
                  </a:lnTo>
                  <a:lnTo>
                    <a:pt x="18881" y="21600"/>
                  </a:lnTo>
                  <a:lnTo>
                    <a:pt x="19400" y="21112"/>
                  </a:lnTo>
                  <a:lnTo>
                    <a:pt x="19034" y="20429"/>
                  </a:lnTo>
                  <a:lnTo>
                    <a:pt x="18698" y="19290"/>
                  </a:lnTo>
                  <a:lnTo>
                    <a:pt x="21020" y="17046"/>
                  </a:lnTo>
                  <a:lnTo>
                    <a:pt x="21447" y="16493"/>
                  </a:lnTo>
                  <a:lnTo>
                    <a:pt x="21600" y="15614"/>
                  </a:lnTo>
                  <a:lnTo>
                    <a:pt x="21233" y="14476"/>
                  </a:lnTo>
                  <a:lnTo>
                    <a:pt x="20836" y="13533"/>
                  </a:lnTo>
                  <a:lnTo>
                    <a:pt x="20225" y="12427"/>
                  </a:lnTo>
                  <a:lnTo>
                    <a:pt x="19797" y="11971"/>
                  </a:lnTo>
                  <a:lnTo>
                    <a:pt x="19706" y="11320"/>
                  </a:lnTo>
                  <a:lnTo>
                    <a:pt x="19797" y="10605"/>
                  </a:lnTo>
                  <a:lnTo>
                    <a:pt x="19981" y="9889"/>
                  </a:lnTo>
                  <a:lnTo>
                    <a:pt x="19706" y="9434"/>
                  </a:lnTo>
                  <a:lnTo>
                    <a:pt x="19370" y="9141"/>
                  </a:lnTo>
                  <a:lnTo>
                    <a:pt x="19706" y="8686"/>
                  </a:lnTo>
                  <a:lnTo>
                    <a:pt x="20286" y="7807"/>
                  </a:lnTo>
                  <a:lnTo>
                    <a:pt x="20500" y="7612"/>
                  </a:lnTo>
                  <a:lnTo>
                    <a:pt x="20378" y="6083"/>
                  </a:lnTo>
                  <a:lnTo>
                    <a:pt x="20134" y="5335"/>
                  </a:lnTo>
                  <a:lnTo>
                    <a:pt x="19920" y="4554"/>
                  </a:lnTo>
                  <a:lnTo>
                    <a:pt x="19920" y="3806"/>
                  </a:lnTo>
                  <a:lnTo>
                    <a:pt x="19461" y="3090"/>
                  </a:lnTo>
                  <a:lnTo>
                    <a:pt x="18881" y="2472"/>
                  </a:lnTo>
                  <a:lnTo>
                    <a:pt x="18270" y="2375"/>
                  </a:lnTo>
                  <a:lnTo>
                    <a:pt x="16376" y="2342"/>
                  </a:lnTo>
                  <a:lnTo>
                    <a:pt x="15367" y="2245"/>
                  </a:lnTo>
                  <a:lnTo>
                    <a:pt x="13473" y="2082"/>
                  </a:lnTo>
                  <a:lnTo>
                    <a:pt x="12740" y="1724"/>
                  </a:lnTo>
                  <a:lnTo>
                    <a:pt x="11946" y="1627"/>
                  </a:lnTo>
                  <a:lnTo>
                    <a:pt x="11518" y="1789"/>
                  </a:lnTo>
                  <a:lnTo>
                    <a:pt x="10999" y="2180"/>
                  </a:lnTo>
                  <a:lnTo>
                    <a:pt x="10540" y="2017"/>
                  </a:lnTo>
                  <a:lnTo>
                    <a:pt x="10113" y="1529"/>
                  </a:lnTo>
                  <a:lnTo>
                    <a:pt x="9593" y="1529"/>
                  </a:lnTo>
                  <a:lnTo>
                    <a:pt x="9379" y="1334"/>
                  </a:lnTo>
                  <a:lnTo>
                    <a:pt x="9227" y="618"/>
                  </a:lnTo>
                  <a:lnTo>
                    <a:pt x="8554" y="98"/>
                  </a:lnTo>
                  <a:lnTo>
                    <a:pt x="8096" y="0"/>
                  </a:lnTo>
                  <a:lnTo>
                    <a:pt x="7210" y="260"/>
                  </a:lnTo>
                  <a:lnTo>
                    <a:pt x="6477" y="455"/>
                  </a:lnTo>
                  <a:lnTo>
                    <a:pt x="5896" y="846"/>
                  </a:lnTo>
                  <a:lnTo>
                    <a:pt x="4888" y="1464"/>
                  </a:lnTo>
                  <a:lnTo>
                    <a:pt x="3850" y="1789"/>
                  </a:lnTo>
                  <a:lnTo>
                    <a:pt x="2994" y="2180"/>
                  </a:lnTo>
                  <a:lnTo>
                    <a:pt x="2047" y="2635"/>
                  </a:lnTo>
                  <a:lnTo>
                    <a:pt x="1558" y="3253"/>
                  </a:lnTo>
                  <a:lnTo>
                    <a:pt x="947" y="3806"/>
                  </a:lnTo>
                  <a:lnTo>
                    <a:pt x="519" y="4099"/>
                  </a:lnTo>
                  <a:close/>
                  <a:moveTo>
                    <a:pt x="519" y="4099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482" name="AutoShape 38"/>
            <p:cNvSpPr>
              <a:spLocks/>
            </p:cNvSpPr>
            <p:nvPr/>
          </p:nvSpPr>
          <p:spPr bwMode="auto">
            <a:xfrm>
              <a:off x="3433" y="1888"/>
              <a:ext cx="239" cy="19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76" y="2325"/>
                  </a:moveTo>
                  <a:lnTo>
                    <a:pt x="0" y="3000"/>
                  </a:lnTo>
                  <a:lnTo>
                    <a:pt x="293" y="5550"/>
                  </a:lnTo>
                  <a:lnTo>
                    <a:pt x="1288" y="9300"/>
                  </a:lnTo>
                  <a:lnTo>
                    <a:pt x="2107" y="10350"/>
                  </a:lnTo>
                  <a:lnTo>
                    <a:pt x="4098" y="11325"/>
                  </a:lnTo>
                  <a:lnTo>
                    <a:pt x="4917" y="11550"/>
                  </a:lnTo>
                  <a:lnTo>
                    <a:pt x="5034" y="12825"/>
                  </a:lnTo>
                  <a:lnTo>
                    <a:pt x="5034" y="14925"/>
                  </a:lnTo>
                  <a:lnTo>
                    <a:pt x="7024" y="17475"/>
                  </a:lnTo>
                  <a:lnTo>
                    <a:pt x="8195" y="18225"/>
                  </a:lnTo>
                  <a:lnTo>
                    <a:pt x="8839" y="18600"/>
                  </a:lnTo>
                  <a:lnTo>
                    <a:pt x="10478" y="21225"/>
                  </a:lnTo>
                  <a:lnTo>
                    <a:pt x="11005" y="20700"/>
                  </a:lnTo>
                  <a:lnTo>
                    <a:pt x="12117" y="20550"/>
                  </a:lnTo>
                  <a:lnTo>
                    <a:pt x="13405" y="21600"/>
                  </a:lnTo>
                  <a:lnTo>
                    <a:pt x="14400" y="20925"/>
                  </a:lnTo>
                  <a:lnTo>
                    <a:pt x="15746" y="18900"/>
                  </a:lnTo>
                  <a:lnTo>
                    <a:pt x="16683" y="18225"/>
                  </a:lnTo>
                  <a:lnTo>
                    <a:pt x="17678" y="18675"/>
                  </a:lnTo>
                  <a:lnTo>
                    <a:pt x="18263" y="18450"/>
                  </a:lnTo>
                  <a:lnTo>
                    <a:pt x="18380" y="17625"/>
                  </a:lnTo>
                  <a:lnTo>
                    <a:pt x="18498" y="13575"/>
                  </a:lnTo>
                  <a:lnTo>
                    <a:pt x="19141" y="12375"/>
                  </a:lnTo>
                  <a:lnTo>
                    <a:pt x="19141" y="10500"/>
                  </a:lnTo>
                  <a:lnTo>
                    <a:pt x="19317" y="9825"/>
                  </a:lnTo>
                  <a:lnTo>
                    <a:pt x="20488" y="8775"/>
                  </a:lnTo>
                  <a:lnTo>
                    <a:pt x="21600" y="8625"/>
                  </a:lnTo>
                  <a:lnTo>
                    <a:pt x="21600" y="6600"/>
                  </a:lnTo>
                  <a:lnTo>
                    <a:pt x="21307" y="5025"/>
                  </a:lnTo>
                  <a:lnTo>
                    <a:pt x="20488" y="4425"/>
                  </a:lnTo>
                  <a:lnTo>
                    <a:pt x="20078" y="4650"/>
                  </a:lnTo>
                  <a:lnTo>
                    <a:pt x="18673" y="3000"/>
                  </a:lnTo>
                  <a:lnTo>
                    <a:pt x="17854" y="1875"/>
                  </a:lnTo>
                  <a:lnTo>
                    <a:pt x="16859" y="1875"/>
                  </a:lnTo>
                  <a:lnTo>
                    <a:pt x="14927" y="1875"/>
                  </a:lnTo>
                  <a:lnTo>
                    <a:pt x="14517" y="1500"/>
                  </a:lnTo>
                  <a:lnTo>
                    <a:pt x="14049" y="225"/>
                  </a:lnTo>
                  <a:lnTo>
                    <a:pt x="13580" y="0"/>
                  </a:lnTo>
                  <a:lnTo>
                    <a:pt x="11824" y="0"/>
                  </a:lnTo>
                  <a:lnTo>
                    <a:pt x="11122" y="1125"/>
                  </a:lnTo>
                  <a:lnTo>
                    <a:pt x="10478" y="900"/>
                  </a:lnTo>
                  <a:lnTo>
                    <a:pt x="9366" y="600"/>
                  </a:lnTo>
                  <a:lnTo>
                    <a:pt x="8839" y="450"/>
                  </a:lnTo>
                  <a:lnTo>
                    <a:pt x="7961" y="675"/>
                  </a:lnTo>
                  <a:lnTo>
                    <a:pt x="7376" y="1275"/>
                  </a:lnTo>
                  <a:lnTo>
                    <a:pt x="6263" y="675"/>
                  </a:lnTo>
                  <a:lnTo>
                    <a:pt x="3922" y="225"/>
                  </a:lnTo>
                  <a:lnTo>
                    <a:pt x="3337" y="0"/>
                  </a:lnTo>
                  <a:lnTo>
                    <a:pt x="2634" y="675"/>
                  </a:lnTo>
                  <a:lnTo>
                    <a:pt x="1522" y="1650"/>
                  </a:lnTo>
                  <a:lnTo>
                    <a:pt x="176" y="2325"/>
                  </a:lnTo>
                  <a:close/>
                  <a:moveTo>
                    <a:pt x="176" y="2325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grpSp>
          <p:nvGrpSpPr>
            <p:cNvPr id="19483" name="Group 39"/>
            <p:cNvGrpSpPr>
              <a:grpSpLocks/>
            </p:cNvGrpSpPr>
            <p:nvPr/>
          </p:nvGrpSpPr>
          <p:grpSpPr bwMode="auto">
            <a:xfrm>
              <a:off x="3451" y="1622"/>
              <a:ext cx="241" cy="168"/>
              <a:chOff x="0" y="0"/>
              <a:chExt cx="240" cy="168"/>
            </a:xfrm>
          </p:grpSpPr>
          <p:sp>
            <p:nvSpPr>
              <p:cNvPr id="19591" name="AutoShape 40"/>
              <p:cNvSpPr>
                <a:spLocks/>
              </p:cNvSpPr>
              <p:nvPr/>
            </p:nvSpPr>
            <p:spPr bwMode="auto">
              <a:xfrm>
                <a:off x="11" y="56"/>
                <a:ext cx="36" cy="3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2884" y="0"/>
                    </a:moveTo>
                    <a:lnTo>
                      <a:pt x="3032" y="7650"/>
                    </a:lnTo>
                    <a:lnTo>
                      <a:pt x="0" y="11700"/>
                    </a:lnTo>
                    <a:lnTo>
                      <a:pt x="6442" y="13950"/>
                    </a:lnTo>
                    <a:lnTo>
                      <a:pt x="11747" y="21600"/>
                    </a:lnTo>
                    <a:lnTo>
                      <a:pt x="16295" y="16200"/>
                    </a:lnTo>
                    <a:lnTo>
                      <a:pt x="21600" y="11700"/>
                    </a:lnTo>
                    <a:lnTo>
                      <a:pt x="17053" y="6300"/>
                    </a:lnTo>
                    <a:lnTo>
                      <a:pt x="12884" y="0"/>
                    </a:lnTo>
                    <a:close/>
                    <a:moveTo>
                      <a:pt x="12884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92" name="AutoShape 41"/>
              <p:cNvSpPr>
                <a:spLocks/>
              </p:cNvSpPr>
              <p:nvPr/>
            </p:nvSpPr>
            <p:spPr bwMode="auto">
              <a:xfrm>
                <a:off x="0" y="92"/>
                <a:ext cx="54" cy="5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7957" y="0"/>
                    </a:moveTo>
                    <a:lnTo>
                      <a:pt x="10670" y="1256"/>
                    </a:lnTo>
                    <a:lnTo>
                      <a:pt x="7807" y="0"/>
                    </a:lnTo>
                    <a:lnTo>
                      <a:pt x="3643" y="5526"/>
                    </a:lnTo>
                    <a:lnTo>
                      <a:pt x="1822" y="4270"/>
                    </a:lnTo>
                    <a:lnTo>
                      <a:pt x="0" y="7786"/>
                    </a:lnTo>
                    <a:lnTo>
                      <a:pt x="2342" y="9795"/>
                    </a:lnTo>
                    <a:lnTo>
                      <a:pt x="2342" y="18837"/>
                    </a:lnTo>
                    <a:lnTo>
                      <a:pt x="4164" y="21600"/>
                    </a:lnTo>
                    <a:lnTo>
                      <a:pt x="15354" y="9795"/>
                    </a:lnTo>
                    <a:lnTo>
                      <a:pt x="19518" y="9795"/>
                    </a:lnTo>
                    <a:lnTo>
                      <a:pt x="21600" y="6530"/>
                    </a:lnTo>
                    <a:lnTo>
                      <a:pt x="21080" y="5023"/>
                    </a:lnTo>
                    <a:lnTo>
                      <a:pt x="17957" y="0"/>
                    </a:lnTo>
                    <a:close/>
                    <a:moveTo>
                      <a:pt x="17957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93" name="AutoShape 42"/>
              <p:cNvSpPr>
                <a:spLocks/>
              </p:cNvSpPr>
              <p:nvPr/>
            </p:nvSpPr>
            <p:spPr bwMode="auto">
              <a:xfrm>
                <a:off x="62" y="0"/>
                <a:ext cx="178" cy="16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0893" y="20366"/>
                    </a:moveTo>
                    <a:lnTo>
                      <a:pt x="20657" y="19131"/>
                    </a:lnTo>
                    <a:lnTo>
                      <a:pt x="21364" y="17985"/>
                    </a:lnTo>
                    <a:lnTo>
                      <a:pt x="21364" y="16398"/>
                    </a:lnTo>
                    <a:lnTo>
                      <a:pt x="19872" y="15164"/>
                    </a:lnTo>
                    <a:lnTo>
                      <a:pt x="19322" y="14547"/>
                    </a:lnTo>
                    <a:lnTo>
                      <a:pt x="18929" y="12343"/>
                    </a:lnTo>
                    <a:lnTo>
                      <a:pt x="18065" y="10580"/>
                    </a:lnTo>
                    <a:lnTo>
                      <a:pt x="17044" y="9081"/>
                    </a:lnTo>
                    <a:lnTo>
                      <a:pt x="17044" y="7847"/>
                    </a:lnTo>
                    <a:lnTo>
                      <a:pt x="17673" y="6965"/>
                    </a:lnTo>
                    <a:lnTo>
                      <a:pt x="20029" y="7141"/>
                    </a:lnTo>
                    <a:lnTo>
                      <a:pt x="20972" y="5907"/>
                    </a:lnTo>
                    <a:lnTo>
                      <a:pt x="21600" y="2733"/>
                    </a:lnTo>
                    <a:lnTo>
                      <a:pt x="21364" y="1675"/>
                    </a:lnTo>
                    <a:lnTo>
                      <a:pt x="20265" y="1499"/>
                    </a:lnTo>
                    <a:lnTo>
                      <a:pt x="18223" y="1675"/>
                    </a:lnTo>
                    <a:lnTo>
                      <a:pt x="15395" y="1675"/>
                    </a:lnTo>
                    <a:lnTo>
                      <a:pt x="13274" y="705"/>
                    </a:lnTo>
                    <a:lnTo>
                      <a:pt x="11782" y="264"/>
                    </a:lnTo>
                    <a:lnTo>
                      <a:pt x="10447" y="0"/>
                    </a:lnTo>
                    <a:lnTo>
                      <a:pt x="9190" y="1940"/>
                    </a:lnTo>
                    <a:lnTo>
                      <a:pt x="7697" y="3174"/>
                    </a:lnTo>
                    <a:lnTo>
                      <a:pt x="5420" y="2998"/>
                    </a:lnTo>
                    <a:lnTo>
                      <a:pt x="4163" y="3967"/>
                    </a:lnTo>
                    <a:lnTo>
                      <a:pt x="2042" y="6348"/>
                    </a:lnTo>
                    <a:lnTo>
                      <a:pt x="393" y="7847"/>
                    </a:lnTo>
                    <a:lnTo>
                      <a:pt x="0" y="8816"/>
                    </a:lnTo>
                    <a:lnTo>
                      <a:pt x="864" y="10756"/>
                    </a:lnTo>
                    <a:lnTo>
                      <a:pt x="1885" y="13224"/>
                    </a:lnTo>
                    <a:lnTo>
                      <a:pt x="2985" y="14723"/>
                    </a:lnTo>
                    <a:lnTo>
                      <a:pt x="4163" y="14282"/>
                    </a:lnTo>
                    <a:lnTo>
                      <a:pt x="6048" y="13489"/>
                    </a:lnTo>
                    <a:lnTo>
                      <a:pt x="5812" y="15517"/>
                    </a:lnTo>
                    <a:lnTo>
                      <a:pt x="5263" y="17985"/>
                    </a:lnTo>
                    <a:lnTo>
                      <a:pt x="5420" y="18426"/>
                    </a:lnTo>
                    <a:lnTo>
                      <a:pt x="6362" y="18426"/>
                    </a:lnTo>
                    <a:lnTo>
                      <a:pt x="7697" y="17985"/>
                    </a:lnTo>
                    <a:lnTo>
                      <a:pt x="10447" y="18338"/>
                    </a:lnTo>
                    <a:lnTo>
                      <a:pt x="11311" y="19484"/>
                    </a:lnTo>
                    <a:lnTo>
                      <a:pt x="12881" y="20189"/>
                    </a:lnTo>
                    <a:lnTo>
                      <a:pt x="14217" y="21600"/>
                    </a:lnTo>
                    <a:lnTo>
                      <a:pt x="15159" y="21424"/>
                    </a:lnTo>
                    <a:lnTo>
                      <a:pt x="16809" y="20366"/>
                    </a:lnTo>
                    <a:lnTo>
                      <a:pt x="18537" y="20189"/>
                    </a:lnTo>
                    <a:lnTo>
                      <a:pt x="20893" y="20366"/>
                    </a:lnTo>
                    <a:close/>
                    <a:moveTo>
                      <a:pt x="20893" y="20366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</p:grpSp>
        <p:grpSp>
          <p:nvGrpSpPr>
            <p:cNvPr id="19484" name="Group 43"/>
            <p:cNvGrpSpPr>
              <a:grpSpLocks/>
            </p:cNvGrpSpPr>
            <p:nvPr/>
          </p:nvGrpSpPr>
          <p:grpSpPr bwMode="auto">
            <a:xfrm>
              <a:off x="3378" y="835"/>
              <a:ext cx="387" cy="786"/>
              <a:chOff x="0" y="0"/>
              <a:chExt cx="387" cy="786"/>
            </a:xfrm>
          </p:grpSpPr>
          <p:grpSp>
            <p:nvGrpSpPr>
              <p:cNvPr id="19575" name="Group 44"/>
              <p:cNvGrpSpPr>
                <a:grpSpLocks/>
              </p:cNvGrpSpPr>
              <p:nvPr/>
            </p:nvGrpSpPr>
            <p:grpSpPr bwMode="auto">
              <a:xfrm>
                <a:off x="0" y="0"/>
                <a:ext cx="387" cy="786"/>
                <a:chOff x="0" y="0"/>
                <a:chExt cx="387" cy="786"/>
              </a:xfrm>
            </p:grpSpPr>
            <p:sp>
              <p:nvSpPr>
                <p:cNvPr id="19589" name="AutoShape 45"/>
                <p:cNvSpPr>
                  <a:spLocks/>
                </p:cNvSpPr>
                <p:nvPr/>
              </p:nvSpPr>
              <p:spPr bwMode="auto">
                <a:xfrm>
                  <a:off x="0" y="738"/>
                  <a:ext cx="23" cy="22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8600" y="0"/>
                      </a:moveTo>
                      <a:lnTo>
                        <a:pt x="10200" y="5236"/>
                      </a:lnTo>
                      <a:lnTo>
                        <a:pt x="0" y="14400"/>
                      </a:lnTo>
                      <a:lnTo>
                        <a:pt x="1800" y="21600"/>
                      </a:lnTo>
                      <a:lnTo>
                        <a:pt x="7200" y="21600"/>
                      </a:lnTo>
                      <a:lnTo>
                        <a:pt x="21600" y="11127"/>
                      </a:lnTo>
                      <a:lnTo>
                        <a:pt x="18600" y="0"/>
                      </a:lnTo>
                      <a:close/>
                      <a:moveTo>
                        <a:pt x="18600" y="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90" name="AutoShape 46"/>
                <p:cNvSpPr>
                  <a:spLocks/>
                </p:cNvSpPr>
                <p:nvPr/>
              </p:nvSpPr>
              <p:spPr bwMode="auto">
                <a:xfrm>
                  <a:off x="23" y="0"/>
                  <a:ext cx="364" cy="786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6045" y="21600"/>
                      </a:moveTo>
                      <a:lnTo>
                        <a:pt x="5891" y="20872"/>
                      </a:lnTo>
                      <a:lnTo>
                        <a:pt x="5159" y="20517"/>
                      </a:lnTo>
                      <a:lnTo>
                        <a:pt x="4620" y="20349"/>
                      </a:lnTo>
                      <a:lnTo>
                        <a:pt x="3658" y="20181"/>
                      </a:lnTo>
                      <a:lnTo>
                        <a:pt x="2926" y="20181"/>
                      </a:lnTo>
                      <a:lnTo>
                        <a:pt x="2580" y="19826"/>
                      </a:lnTo>
                      <a:lnTo>
                        <a:pt x="2926" y="18482"/>
                      </a:lnTo>
                      <a:lnTo>
                        <a:pt x="2772" y="17680"/>
                      </a:lnTo>
                      <a:lnTo>
                        <a:pt x="2195" y="17325"/>
                      </a:lnTo>
                      <a:lnTo>
                        <a:pt x="1848" y="17157"/>
                      </a:lnTo>
                      <a:lnTo>
                        <a:pt x="2041" y="16447"/>
                      </a:lnTo>
                      <a:lnTo>
                        <a:pt x="1848" y="16018"/>
                      </a:lnTo>
                      <a:lnTo>
                        <a:pt x="1502" y="15682"/>
                      </a:lnTo>
                      <a:lnTo>
                        <a:pt x="2041" y="14879"/>
                      </a:lnTo>
                      <a:lnTo>
                        <a:pt x="2580" y="14879"/>
                      </a:lnTo>
                      <a:lnTo>
                        <a:pt x="2926" y="14711"/>
                      </a:lnTo>
                      <a:lnTo>
                        <a:pt x="3119" y="14170"/>
                      </a:lnTo>
                      <a:lnTo>
                        <a:pt x="4197" y="13740"/>
                      </a:lnTo>
                      <a:lnTo>
                        <a:pt x="5313" y="13274"/>
                      </a:lnTo>
                      <a:lnTo>
                        <a:pt x="5506" y="12751"/>
                      </a:lnTo>
                      <a:lnTo>
                        <a:pt x="6776" y="12228"/>
                      </a:lnTo>
                      <a:lnTo>
                        <a:pt x="8086" y="11593"/>
                      </a:lnTo>
                      <a:lnTo>
                        <a:pt x="7855" y="11332"/>
                      </a:lnTo>
                      <a:lnTo>
                        <a:pt x="7855" y="10977"/>
                      </a:lnTo>
                      <a:lnTo>
                        <a:pt x="8817" y="10716"/>
                      </a:lnTo>
                      <a:lnTo>
                        <a:pt x="9164" y="10623"/>
                      </a:lnTo>
                      <a:lnTo>
                        <a:pt x="8971" y="10100"/>
                      </a:lnTo>
                      <a:lnTo>
                        <a:pt x="8971" y="9559"/>
                      </a:lnTo>
                      <a:lnTo>
                        <a:pt x="8625" y="9465"/>
                      </a:lnTo>
                      <a:lnTo>
                        <a:pt x="8086" y="9559"/>
                      </a:lnTo>
                      <a:lnTo>
                        <a:pt x="7508" y="9204"/>
                      </a:lnTo>
                      <a:lnTo>
                        <a:pt x="6969" y="8214"/>
                      </a:lnTo>
                      <a:lnTo>
                        <a:pt x="5891" y="7505"/>
                      </a:lnTo>
                      <a:lnTo>
                        <a:pt x="6237" y="6515"/>
                      </a:lnTo>
                      <a:lnTo>
                        <a:pt x="6045" y="6086"/>
                      </a:lnTo>
                      <a:lnTo>
                        <a:pt x="4774" y="5470"/>
                      </a:lnTo>
                      <a:lnTo>
                        <a:pt x="5313" y="4667"/>
                      </a:lnTo>
                      <a:lnTo>
                        <a:pt x="4967" y="4219"/>
                      </a:lnTo>
                      <a:lnTo>
                        <a:pt x="4004" y="3771"/>
                      </a:lnTo>
                      <a:lnTo>
                        <a:pt x="3465" y="4051"/>
                      </a:lnTo>
                      <a:lnTo>
                        <a:pt x="1502" y="3062"/>
                      </a:lnTo>
                      <a:lnTo>
                        <a:pt x="963" y="2707"/>
                      </a:lnTo>
                      <a:lnTo>
                        <a:pt x="539" y="2352"/>
                      </a:lnTo>
                      <a:lnTo>
                        <a:pt x="0" y="2203"/>
                      </a:lnTo>
                      <a:lnTo>
                        <a:pt x="770" y="1867"/>
                      </a:lnTo>
                      <a:lnTo>
                        <a:pt x="1848" y="1867"/>
                      </a:lnTo>
                      <a:lnTo>
                        <a:pt x="2387" y="2278"/>
                      </a:lnTo>
                      <a:lnTo>
                        <a:pt x="3850" y="3062"/>
                      </a:lnTo>
                      <a:lnTo>
                        <a:pt x="5313" y="2614"/>
                      </a:lnTo>
                      <a:lnTo>
                        <a:pt x="6237" y="2707"/>
                      </a:lnTo>
                      <a:lnTo>
                        <a:pt x="6430" y="2968"/>
                      </a:lnTo>
                      <a:lnTo>
                        <a:pt x="7508" y="3062"/>
                      </a:lnTo>
                      <a:lnTo>
                        <a:pt x="7855" y="2352"/>
                      </a:lnTo>
                      <a:lnTo>
                        <a:pt x="8432" y="2128"/>
                      </a:lnTo>
                      <a:lnTo>
                        <a:pt x="8817" y="1867"/>
                      </a:lnTo>
                      <a:lnTo>
                        <a:pt x="8817" y="1606"/>
                      </a:lnTo>
                      <a:lnTo>
                        <a:pt x="8625" y="896"/>
                      </a:lnTo>
                      <a:lnTo>
                        <a:pt x="9549" y="467"/>
                      </a:lnTo>
                      <a:lnTo>
                        <a:pt x="10088" y="467"/>
                      </a:lnTo>
                      <a:lnTo>
                        <a:pt x="10973" y="0"/>
                      </a:lnTo>
                      <a:lnTo>
                        <a:pt x="12090" y="635"/>
                      </a:lnTo>
                      <a:lnTo>
                        <a:pt x="12475" y="896"/>
                      </a:lnTo>
                      <a:lnTo>
                        <a:pt x="12090" y="1419"/>
                      </a:lnTo>
                      <a:lnTo>
                        <a:pt x="11166" y="1774"/>
                      </a:lnTo>
                      <a:lnTo>
                        <a:pt x="10434" y="2203"/>
                      </a:lnTo>
                      <a:lnTo>
                        <a:pt x="10627" y="2614"/>
                      </a:lnTo>
                      <a:lnTo>
                        <a:pt x="12282" y="2035"/>
                      </a:lnTo>
                      <a:lnTo>
                        <a:pt x="12282" y="1512"/>
                      </a:lnTo>
                      <a:lnTo>
                        <a:pt x="12475" y="728"/>
                      </a:lnTo>
                      <a:lnTo>
                        <a:pt x="13014" y="523"/>
                      </a:lnTo>
                      <a:lnTo>
                        <a:pt x="13553" y="1512"/>
                      </a:lnTo>
                      <a:lnTo>
                        <a:pt x="13553" y="2352"/>
                      </a:lnTo>
                      <a:lnTo>
                        <a:pt x="13206" y="2707"/>
                      </a:lnTo>
                      <a:lnTo>
                        <a:pt x="13206" y="3230"/>
                      </a:lnTo>
                      <a:lnTo>
                        <a:pt x="14631" y="3771"/>
                      </a:lnTo>
                      <a:lnTo>
                        <a:pt x="14631" y="4126"/>
                      </a:lnTo>
                      <a:lnTo>
                        <a:pt x="15594" y="4742"/>
                      </a:lnTo>
                      <a:lnTo>
                        <a:pt x="15940" y="5209"/>
                      </a:lnTo>
                      <a:lnTo>
                        <a:pt x="15748" y="6254"/>
                      </a:lnTo>
                      <a:lnTo>
                        <a:pt x="16325" y="7430"/>
                      </a:lnTo>
                      <a:lnTo>
                        <a:pt x="17211" y="8382"/>
                      </a:lnTo>
                      <a:lnTo>
                        <a:pt x="17018" y="9820"/>
                      </a:lnTo>
                      <a:lnTo>
                        <a:pt x="17750" y="10716"/>
                      </a:lnTo>
                      <a:lnTo>
                        <a:pt x="18173" y="11071"/>
                      </a:lnTo>
                      <a:lnTo>
                        <a:pt x="18520" y="12396"/>
                      </a:lnTo>
                      <a:lnTo>
                        <a:pt x="18866" y="12938"/>
                      </a:lnTo>
                      <a:lnTo>
                        <a:pt x="20676" y="13535"/>
                      </a:lnTo>
                      <a:lnTo>
                        <a:pt x="21600" y="14095"/>
                      </a:lnTo>
                      <a:lnTo>
                        <a:pt x="21600" y="14450"/>
                      </a:lnTo>
                      <a:lnTo>
                        <a:pt x="20868" y="16074"/>
                      </a:lnTo>
                      <a:lnTo>
                        <a:pt x="20522" y="16242"/>
                      </a:lnTo>
                      <a:lnTo>
                        <a:pt x="20868" y="16615"/>
                      </a:lnTo>
                      <a:lnTo>
                        <a:pt x="19983" y="17231"/>
                      </a:lnTo>
                      <a:lnTo>
                        <a:pt x="18866" y="17493"/>
                      </a:lnTo>
                      <a:lnTo>
                        <a:pt x="18866" y="17792"/>
                      </a:lnTo>
                      <a:lnTo>
                        <a:pt x="17211" y="18837"/>
                      </a:lnTo>
                      <a:lnTo>
                        <a:pt x="16133" y="19098"/>
                      </a:lnTo>
                      <a:lnTo>
                        <a:pt x="15940" y="19733"/>
                      </a:lnTo>
                      <a:lnTo>
                        <a:pt x="14862" y="19733"/>
                      </a:lnTo>
                      <a:lnTo>
                        <a:pt x="14284" y="19920"/>
                      </a:lnTo>
                      <a:lnTo>
                        <a:pt x="13206" y="20088"/>
                      </a:lnTo>
                      <a:lnTo>
                        <a:pt x="11743" y="19994"/>
                      </a:lnTo>
                      <a:lnTo>
                        <a:pt x="10627" y="20443"/>
                      </a:lnTo>
                      <a:lnTo>
                        <a:pt x="9356" y="20797"/>
                      </a:lnTo>
                      <a:lnTo>
                        <a:pt x="8086" y="20965"/>
                      </a:lnTo>
                      <a:lnTo>
                        <a:pt x="7123" y="21339"/>
                      </a:lnTo>
                      <a:lnTo>
                        <a:pt x="6045" y="21600"/>
                      </a:lnTo>
                      <a:close/>
                      <a:moveTo>
                        <a:pt x="6045" y="2160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</p:grpSp>
          <p:grpSp>
            <p:nvGrpSpPr>
              <p:cNvPr id="19576" name="Group 47"/>
              <p:cNvGrpSpPr>
                <a:grpSpLocks/>
              </p:cNvGrpSpPr>
              <p:nvPr/>
            </p:nvGrpSpPr>
            <p:grpSpPr bwMode="auto">
              <a:xfrm>
                <a:off x="129" y="278"/>
                <a:ext cx="234" cy="401"/>
                <a:chOff x="0" y="0"/>
                <a:chExt cx="234" cy="401"/>
              </a:xfrm>
            </p:grpSpPr>
            <p:sp>
              <p:nvSpPr>
                <p:cNvPr id="19577" name="AutoShape 48"/>
                <p:cNvSpPr>
                  <a:spLocks/>
                </p:cNvSpPr>
                <p:nvPr/>
              </p:nvSpPr>
              <p:spPr bwMode="auto">
                <a:xfrm>
                  <a:off x="132" y="0"/>
                  <a:ext cx="12" cy="19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2960" y="1543"/>
                      </a:moveTo>
                      <a:lnTo>
                        <a:pt x="0" y="0"/>
                      </a:lnTo>
                      <a:lnTo>
                        <a:pt x="10800" y="21600"/>
                      </a:lnTo>
                      <a:lnTo>
                        <a:pt x="21600" y="16971"/>
                      </a:lnTo>
                      <a:lnTo>
                        <a:pt x="12960" y="1543"/>
                      </a:lnTo>
                      <a:close/>
                      <a:moveTo>
                        <a:pt x="12960" y="1543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78" name="AutoShape 49"/>
                <p:cNvSpPr>
                  <a:spLocks/>
                </p:cNvSpPr>
                <p:nvPr/>
              </p:nvSpPr>
              <p:spPr bwMode="auto">
                <a:xfrm>
                  <a:off x="157" y="72"/>
                  <a:ext cx="13" cy="39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0" y="4469"/>
                      </a:lnTo>
                      <a:lnTo>
                        <a:pt x="0" y="21600"/>
                      </a:lnTo>
                      <a:lnTo>
                        <a:pt x="11314" y="13407"/>
                      </a:lnTo>
                      <a:lnTo>
                        <a:pt x="14400" y="4469"/>
                      </a:lnTo>
                      <a:lnTo>
                        <a:pt x="7200" y="4097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79" name="AutoShape 50"/>
                <p:cNvSpPr>
                  <a:spLocks/>
                </p:cNvSpPr>
                <p:nvPr/>
              </p:nvSpPr>
              <p:spPr bwMode="auto">
                <a:xfrm>
                  <a:off x="178" y="129"/>
                  <a:ext cx="16" cy="2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5184" y="0"/>
                      </a:moveTo>
                      <a:lnTo>
                        <a:pt x="0" y="5891"/>
                      </a:lnTo>
                      <a:lnTo>
                        <a:pt x="6912" y="21600"/>
                      </a:lnTo>
                      <a:lnTo>
                        <a:pt x="19008" y="17018"/>
                      </a:lnTo>
                      <a:lnTo>
                        <a:pt x="21600" y="9164"/>
                      </a:lnTo>
                      <a:lnTo>
                        <a:pt x="5184" y="0"/>
                      </a:lnTo>
                      <a:close/>
                      <a:moveTo>
                        <a:pt x="5184" y="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80" name="AutoShape 51"/>
                <p:cNvSpPr>
                  <a:spLocks/>
                </p:cNvSpPr>
                <p:nvPr/>
              </p:nvSpPr>
              <p:spPr bwMode="auto">
                <a:xfrm>
                  <a:off x="91" y="125"/>
                  <a:ext cx="34" cy="34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9504"/>
                      </a:moveTo>
                      <a:lnTo>
                        <a:pt x="16709" y="9504"/>
                      </a:lnTo>
                      <a:lnTo>
                        <a:pt x="11004" y="0"/>
                      </a:lnTo>
                      <a:lnTo>
                        <a:pt x="6928" y="6048"/>
                      </a:lnTo>
                      <a:lnTo>
                        <a:pt x="815" y="3888"/>
                      </a:lnTo>
                      <a:lnTo>
                        <a:pt x="0" y="9504"/>
                      </a:lnTo>
                      <a:lnTo>
                        <a:pt x="3260" y="13392"/>
                      </a:lnTo>
                      <a:lnTo>
                        <a:pt x="3260" y="17712"/>
                      </a:lnTo>
                      <a:lnTo>
                        <a:pt x="6928" y="21600"/>
                      </a:lnTo>
                      <a:lnTo>
                        <a:pt x="11004" y="18144"/>
                      </a:lnTo>
                      <a:lnTo>
                        <a:pt x="18340" y="20304"/>
                      </a:lnTo>
                      <a:lnTo>
                        <a:pt x="21600" y="9504"/>
                      </a:lnTo>
                      <a:close/>
                      <a:moveTo>
                        <a:pt x="21600" y="9504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81" name="AutoShape 52"/>
                <p:cNvSpPr>
                  <a:spLocks/>
                </p:cNvSpPr>
                <p:nvPr/>
              </p:nvSpPr>
              <p:spPr bwMode="auto">
                <a:xfrm>
                  <a:off x="170" y="210"/>
                  <a:ext cx="48" cy="34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627" y="0"/>
                      </a:moveTo>
                      <a:lnTo>
                        <a:pt x="0" y="2077"/>
                      </a:lnTo>
                      <a:lnTo>
                        <a:pt x="7881" y="12877"/>
                      </a:lnTo>
                      <a:lnTo>
                        <a:pt x="10508" y="12877"/>
                      </a:lnTo>
                      <a:lnTo>
                        <a:pt x="18973" y="21600"/>
                      </a:lnTo>
                      <a:lnTo>
                        <a:pt x="21600" y="17862"/>
                      </a:lnTo>
                      <a:lnTo>
                        <a:pt x="19557" y="8723"/>
                      </a:lnTo>
                      <a:lnTo>
                        <a:pt x="18973" y="3738"/>
                      </a:lnTo>
                      <a:lnTo>
                        <a:pt x="12843" y="3738"/>
                      </a:lnTo>
                      <a:lnTo>
                        <a:pt x="7881" y="0"/>
                      </a:lnTo>
                      <a:lnTo>
                        <a:pt x="2627" y="0"/>
                      </a:lnTo>
                      <a:close/>
                      <a:moveTo>
                        <a:pt x="2627" y="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82" name="AutoShape 53"/>
                <p:cNvSpPr>
                  <a:spLocks/>
                </p:cNvSpPr>
                <p:nvPr/>
              </p:nvSpPr>
              <p:spPr bwMode="auto">
                <a:xfrm>
                  <a:off x="69" y="231"/>
                  <a:ext cx="30" cy="5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9350" y="0"/>
                      </a:moveTo>
                      <a:lnTo>
                        <a:pt x="21600" y="3979"/>
                      </a:lnTo>
                      <a:lnTo>
                        <a:pt x="11250" y="14211"/>
                      </a:lnTo>
                      <a:lnTo>
                        <a:pt x="11700" y="17621"/>
                      </a:lnTo>
                      <a:lnTo>
                        <a:pt x="5400" y="21600"/>
                      </a:lnTo>
                      <a:lnTo>
                        <a:pt x="0" y="18189"/>
                      </a:lnTo>
                      <a:lnTo>
                        <a:pt x="2250" y="15347"/>
                      </a:lnTo>
                      <a:lnTo>
                        <a:pt x="3600" y="8811"/>
                      </a:lnTo>
                      <a:lnTo>
                        <a:pt x="8550" y="4832"/>
                      </a:lnTo>
                      <a:lnTo>
                        <a:pt x="2250" y="1421"/>
                      </a:lnTo>
                      <a:lnTo>
                        <a:pt x="6300" y="0"/>
                      </a:lnTo>
                      <a:lnTo>
                        <a:pt x="12600" y="2274"/>
                      </a:lnTo>
                      <a:lnTo>
                        <a:pt x="19350" y="0"/>
                      </a:lnTo>
                      <a:close/>
                      <a:moveTo>
                        <a:pt x="19350" y="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83" name="AutoShape 54"/>
                <p:cNvSpPr>
                  <a:spLocks/>
                </p:cNvSpPr>
                <p:nvPr/>
              </p:nvSpPr>
              <p:spPr bwMode="auto">
                <a:xfrm>
                  <a:off x="84" y="263"/>
                  <a:ext cx="27" cy="47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8966" y="0"/>
                      </a:moveTo>
                      <a:lnTo>
                        <a:pt x="14224" y="0"/>
                      </a:lnTo>
                      <a:lnTo>
                        <a:pt x="14224" y="1565"/>
                      </a:lnTo>
                      <a:lnTo>
                        <a:pt x="14224" y="2817"/>
                      </a:lnTo>
                      <a:lnTo>
                        <a:pt x="14224" y="4383"/>
                      </a:lnTo>
                      <a:lnTo>
                        <a:pt x="10537" y="8139"/>
                      </a:lnTo>
                      <a:lnTo>
                        <a:pt x="4215" y="11896"/>
                      </a:lnTo>
                      <a:lnTo>
                        <a:pt x="5795" y="14713"/>
                      </a:lnTo>
                      <a:lnTo>
                        <a:pt x="0" y="19096"/>
                      </a:lnTo>
                      <a:lnTo>
                        <a:pt x="5795" y="21600"/>
                      </a:lnTo>
                      <a:lnTo>
                        <a:pt x="18966" y="10330"/>
                      </a:lnTo>
                      <a:lnTo>
                        <a:pt x="18966" y="7513"/>
                      </a:lnTo>
                      <a:lnTo>
                        <a:pt x="21600" y="4383"/>
                      </a:lnTo>
                      <a:lnTo>
                        <a:pt x="18966" y="0"/>
                      </a:lnTo>
                      <a:close/>
                      <a:moveTo>
                        <a:pt x="18966" y="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84" name="AutoShape 55"/>
                <p:cNvSpPr>
                  <a:spLocks/>
                </p:cNvSpPr>
                <p:nvPr/>
              </p:nvSpPr>
              <p:spPr bwMode="auto">
                <a:xfrm>
                  <a:off x="0" y="322"/>
                  <a:ext cx="36" cy="68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4400" y="428"/>
                      </a:moveTo>
                      <a:lnTo>
                        <a:pt x="12126" y="1069"/>
                      </a:lnTo>
                      <a:lnTo>
                        <a:pt x="8337" y="0"/>
                      </a:lnTo>
                      <a:lnTo>
                        <a:pt x="2274" y="428"/>
                      </a:lnTo>
                      <a:lnTo>
                        <a:pt x="2274" y="5347"/>
                      </a:lnTo>
                      <a:lnTo>
                        <a:pt x="5305" y="5988"/>
                      </a:lnTo>
                      <a:lnTo>
                        <a:pt x="5305" y="4063"/>
                      </a:lnTo>
                      <a:lnTo>
                        <a:pt x="11368" y="7485"/>
                      </a:lnTo>
                      <a:lnTo>
                        <a:pt x="9474" y="10693"/>
                      </a:lnTo>
                      <a:lnTo>
                        <a:pt x="4926" y="12618"/>
                      </a:lnTo>
                      <a:lnTo>
                        <a:pt x="3032" y="16895"/>
                      </a:lnTo>
                      <a:lnTo>
                        <a:pt x="0" y="19034"/>
                      </a:lnTo>
                      <a:lnTo>
                        <a:pt x="4168" y="21600"/>
                      </a:lnTo>
                      <a:lnTo>
                        <a:pt x="15158" y="17537"/>
                      </a:lnTo>
                      <a:lnTo>
                        <a:pt x="11368" y="14543"/>
                      </a:lnTo>
                      <a:lnTo>
                        <a:pt x="14400" y="9410"/>
                      </a:lnTo>
                      <a:lnTo>
                        <a:pt x="20463" y="7057"/>
                      </a:lnTo>
                      <a:lnTo>
                        <a:pt x="21600" y="3422"/>
                      </a:lnTo>
                      <a:lnTo>
                        <a:pt x="14400" y="428"/>
                      </a:lnTo>
                      <a:close/>
                      <a:moveTo>
                        <a:pt x="14400" y="428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85" name="AutoShape 56"/>
                <p:cNvSpPr>
                  <a:spLocks/>
                </p:cNvSpPr>
                <p:nvPr/>
              </p:nvSpPr>
              <p:spPr bwMode="auto">
                <a:xfrm>
                  <a:off x="20" y="359"/>
                  <a:ext cx="24" cy="42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3976" y="0"/>
                      </a:moveTo>
                      <a:lnTo>
                        <a:pt x="21600" y="5040"/>
                      </a:lnTo>
                      <a:lnTo>
                        <a:pt x="17153" y="10440"/>
                      </a:lnTo>
                      <a:lnTo>
                        <a:pt x="15247" y="15480"/>
                      </a:lnTo>
                      <a:lnTo>
                        <a:pt x="4447" y="21600"/>
                      </a:lnTo>
                      <a:lnTo>
                        <a:pt x="0" y="17280"/>
                      </a:lnTo>
                      <a:lnTo>
                        <a:pt x="4447" y="9720"/>
                      </a:lnTo>
                      <a:lnTo>
                        <a:pt x="13976" y="0"/>
                      </a:lnTo>
                      <a:close/>
                      <a:moveTo>
                        <a:pt x="13976" y="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86" name="AutoShape 57"/>
                <p:cNvSpPr>
                  <a:spLocks/>
                </p:cNvSpPr>
                <p:nvPr/>
              </p:nvSpPr>
              <p:spPr bwMode="auto">
                <a:xfrm>
                  <a:off x="60" y="322"/>
                  <a:ext cx="24" cy="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200" y="0"/>
                      </a:moveTo>
                      <a:lnTo>
                        <a:pt x="20400" y="3883"/>
                      </a:lnTo>
                      <a:lnTo>
                        <a:pt x="18600" y="6796"/>
                      </a:lnTo>
                      <a:lnTo>
                        <a:pt x="15000" y="8980"/>
                      </a:lnTo>
                      <a:lnTo>
                        <a:pt x="20400" y="14804"/>
                      </a:lnTo>
                      <a:lnTo>
                        <a:pt x="21600" y="17717"/>
                      </a:lnTo>
                      <a:lnTo>
                        <a:pt x="16200" y="21115"/>
                      </a:lnTo>
                      <a:lnTo>
                        <a:pt x="7200" y="21600"/>
                      </a:lnTo>
                      <a:lnTo>
                        <a:pt x="0" y="16989"/>
                      </a:lnTo>
                      <a:lnTo>
                        <a:pt x="4800" y="12863"/>
                      </a:lnTo>
                      <a:lnTo>
                        <a:pt x="10200" y="8980"/>
                      </a:lnTo>
                      <a:lnTo>
                        <a:pt x="10200" y="4611"/>
                      </a:lnTo>
                      <a:lnTo>
                        <a:pt x="10200" y="0"/>
                      </a:lnTo>
                      <a:close/>
                      <a:moveTo>
                        <a:pt x="10200" y="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87" name="AutoShape 58"/>
                <p:cNvSpPr>
                  <a:spLocks/>
                </p:cNvSpPr>
                <p:nvPr/>
              </p:nvSpPr>
              <p:spPr bwMode="auto">
                <a:xfrm>
                  <a:off x="107" y="227"/>
                  <a:ext cx="127" cy="174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6314" y="170"/>
                      </a:moveTo>
                      <a:lnTo>
                        <a:pt x="3988" y="2041"/>
                      </a:lnTo>
                      <a:lnTo>
                        <a:pt x="2880" y="765"/>
                      </a:lnTo>
                      <a:lnTo>
                        <a:pt x="2769" y="0"/>
                      </a:lnTo>
                      <a:lnTo>
                        <a:pt x="886" y="170"/>
                      </a:lnTo>
                      <a:lnTo>
                        <a:pt x="0" y="1616"/>
                      </a:lnTo>
                      <a:lnTo>
                        <a:pt x="1551" y="3402"/>
                      </a:lnTo>
                      <a:lnTo>
                        <a:pt x="1883" y="5443"/>
                      </a:lnTo>
                      <a:lnTo>
                        <a:pt x="3988" y="8079"/>
                      </a:lnTo>
                      <a:lnTo>
                        <a:pt x="5871" y="9269"/>
                      </a:lnTo>
                      <a:lnTo>
                        <a:pt x="5538" y="10035"/>
                      </a:lnTo>
                      <a:lnTo>
                        <a:pt x="5871" y="10715"/>
                      </a:lnTo>
                      <a:lnTo>
                        <a:pt x="5871" y="11650"/>
                      </a:lnTo>
                      <a:lnTo>
                        <a:pt x="8418" y="11650"/>
                      </a:lnTo>
                      <a:lnTo>
                        <a:pt x="10523" y="13776"/>
                      </a:lnTo>
                      <a:lnTo>
                        <a:pt x="10302" y="14031"/>
                      </a:lnTo>
                      <a:lnTo>
                        <a:pt x="9526" y="15477"/>
                      </a:lnTo>
                      <a:lnTo>
                        <a:pt x="8197" y="15392"/>
                      </a:lnTo>
                      <a:lnTo>
                        <a:pt x="6314" y="15137"/>
                      </a:lnTo>
                      <a:lnTo>
                        <a:pt x="4985" y="15902"/>
                      </a:lnTo>
                      <a:lnTo>
                        <a:pt x="5538" y="17603"/>
                      </a:lnTo>
                      <a:lnTo>
                        <a:pt x="6868" y="19729"/>
                      </a:lnTo>
                      <a:lnTo>
                        <a:pt x="10302" y="21600"/>
                      </a:lnTo>
                      <a:lnTo>
                        <a:pt x="13292" y="19984"/>
                      </a:lnTo>
                      <a:lnTo>
                        <a:pt x="12960" y="18369"/>
                      </a:lnTo>
                      <a:lnTo>
                        <a:pt x="12738" y="17093"/>
                      </a:lnTo>
                      <a:lnTo>
                        <a:pt x="12960" y="15732"/>
                      </a:lnTo>
                      <a:lnTo>
                        <a:pt x="14289" y="15902"/>
                      </a:lnTo>
                      <a:lnTo>
                        <a:pt x="15397" y="14712"/>
                      </a:lnTo>
                      <a:lnTo>
                        <a:pt x="16948" y="14542"/>
                      </a:lnTo>
                      <a:lnTo>
                        <a:pt x="18498" y="12841"/>
                      </a:lnTo>
                      <a:lnTo>
                        <a:pt x="16394" y="11310"/>
                      </a:lnTo>
                      <a:lnTo>
                        <a:pt x="14843" y="12586"/>
                      </a:lnTo>
                      <a:lnTo>
                        <a:pt x="14289" y="12841"/>
                      </a:lnTo>
                      <a:lnTo>
                        <a:pt x="12738" y="11480"/>
                      </a:lnTo>
                      <a:lnTo>
                        <a:pt x="13735" y="10460"/>
                      </a:lnTo>
                      <a:lnTo>
                        <a:pt x="14843" y="11310"/>
                      </a:lnTo>
                      <a:lnTo>
                        <a:pt x="16062" y="10035"/>
                      </a:lnTo>
                      <a:lnTo>
                        <a:pt x="17945" y="9950"/>
                      </a:lnTo>
                      <a:lnTo>
                        <a:pt x="18831" y="11650"/>
                      </a:lnTo>
                      <a:lnTo>
                        <a:pt x="20382" y="12076"/>
                      </a:lnTo>
                      <a:lnTo>
                        <a:pt x="21600" y="10885"/>
                      </a:lnTo>
                      <a:lnTo>
                        <a:pt x="18498" y="8504"/>
                      </a:lnTo>
                      <a:lnTo>
                        <a:pt x="18942" y="7483"/>
                      </a:lnTo>
                      <a:lnTo>
                        <a:pt x="17945" y="7313"/>
                      </a:lnTo>
                      <a:lnTo>
                        <a:pt x="18942" y="5443"/>
                      </a:lnTo>
                      <a:lnTo>
                        <a:pt x="17391" y="5698"/>
                      </a:lnTo>
                      <a:lnTo>
                        <a:pt x="13957" y="6633"/>
                      </a:lnTo>
                      <a:lnTo>
                        <a:pt x="13957" y="8844"/>
                      </a:lnTo>
                      <a:lnTo>
                        <a:pt x="12738" y="8249"/>
                      </a:lnTo>
                      <a:lnTo>
                        <a:pt x="11409" y="9014"/>
                      </a:lnTo>
                      <a:lnTo>
                        <a:pt x="8751" y="8759"/>
                      </a:lnTo>
                      <a:lnTo>
                        <a:pt x="8197" y="7313"/>
                      </a:lnTo>
                      <a:lnTo>
                        <a:pt x="7422" y="5698"/>
                      </a:lnTo>
                      <a:lnTo>
                        <a:pt x="9305" y="6888"/>
                      </a:lnTo>
                      <a:lnTo>
                        <a:pt x="11409" y="6123"/>
                      </a:lnTo>
                      <a:lnTo>
                        <a:pt x="11742" y="5698"/>
                      </a:lnTo>
                      <a:lnTo>
                        <a:pt x="11409" y="4507"/>
                      </a:lnTo>
                      <a:lnTo>
                        <a:pt x="8972" y="3402"/>
                      </a:lnTo>
                      <a:lnTo>
                        <a:pt x="7754" y="3061"/>
                      </a:lnTo>
                      <a:lnTo>
                        <a:pt x="8197" y="1871"/>
                      </a:lnTo>
                      <a:lnTo>
                        <a:pt x="8197" y="680"/>
                      </a:lnTo>
                      <a:lnTo>
                        <a:pt x="6314" y="170"/>
                      </a:lnTo>
                      <a:close/>
                      <a:moveTo>
                        <a:pt x="6314" y="17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88" name="AutoShape 59"/>
                <p:cNvSpPr>
                  <a:spLocks/>
                </p:cNvSpPr>
                <p:nvPr/>
              </p:nvSpPr>
              <p:spPr bwMode="auto">
                <a:xfrm>
                  <a:off x="90" y="318"/>
                  <a:ext cx="40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9543" y="0"/>
                      </a:moveTo>
                      <a:lnTo>
                        <a:pt x="21600" y="2658"/>
                      </a:lnTo>
                      <a:lnTo>
                        <a:pt x="21600" y="7311"/>
                      </a:lnTo>
                      <a:lnTo>
                        <a:pt x="20914" y="11298"/>
                      </a:lnTo>
                      <a:lnTo>
                        <a:pt x="10629" y="18609"/>
                      </a:lnTo>
                      <a:lnTo>
                        <a:pt x="4800" y="21600"/>
                      </a:lnTo>
                      <a:lnTo>
                        <a:pt x="0" y="16615"/>
                      </a:lnTo>
                      <a:lnTo>
                        <a:pt x="4114" y="10302"/>
                      </a:lnTo>
                      <a:lnTo>
                        <a:pt x="8914" y="7311"/>
                      </a:lnTo>
                      <a:lnTo>
                        <a:pt x="19543" y="0"/>
                      </a:lnTo>
                      <a:close/>
                      <a:moveTo>
                        <a:pt x="19543" y="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</p:grpSp>
        </p:grpSp>
        <p:sp>
          <p:nvSpPr>
            <p:cNvPr id="19485" name="AutoShape 60"/>
            <p:cNvSpPr>
              <a:spLocks/>
            </p:cNvSpPr>
            <p:nvPr/>
          </p:nvSpPr>
          <p:spPr bwMode="auto">
            <a:xfrm>
              <a:off x="3015" y="2293"/>
              <a:ext cx="334" cy="19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5348" y="20754"/>
                  </a:moveTo>
                  <a:lnTo>
                    <a:pt x="5181" y="19525"/>
                  </a:lnTo>
                  <a:lnTo>
                    <a:pt x="4470" y="18833"/>
                  </a:lnTo>
                  <a:lnTo>
                    <a:pt x="1964" y="14605"/>
                  </a:lnTo>
                  <a:lnTo>
                    <a:pt x="1797" y="12453"/>
                  </a:lnTo>
                  <a:lnTo>
                    <a:pt x="668" y="12145"/>
                  </a:lnTo>
                  <a:lnTo>
                    <a:pt x="710" y="10070"/>
                  </a:lnTo>
                  <a:lnTo>
                    <a:pt x="334" y="8071"/>
                  </a:lnTo>
                  <a:lnTo>
                    <a:pt x="0" y="6995"/>
                  </a:lnTo>
                  <a:lnTo>
                    <a:pt x="251" y="5842"/>
                  </a:lnTo>
                  <a:lnTo>
                    <a:pt x="1044" y="5842"/>
                  </a:lnTo>
                  <a:lnTo>
                    <a:pt x="2423" y="5227"/>
                  </a:lnTo>
                  <a:lnTo>
                    <a:pt x="6768" y="1076"/>
                  </a:lnTo>
                  <a:lnTo>
                    <a:pt x="7687" y="0"/>
                  </a:lnTo>
                  <a:lnTo>
                    <a:pt x="8272" y="1307"/>
                  </a:lnTo>
                  <a:lnTo>
                    <a:pt x="9191" y="615"/>
                  </a:lnTo>
                  <a:lnTo>
                    <a:pt x="10069" y="692"/>
                  </a:lnTo>
                  <a:lnTo>
                    <a:pt x="10570" y="1384"/>
                  </a:lnTo>
                  <a:lnTo>
                    <a:pt x="10570" y="3228"/>
                  </a:lnTo>
                  <a:lnTo>
                    <a:pt x="12158" y="5150"/>
                  </a:lnTo>
                  <a:lnTo>
                    <a:pt x="12241" y="6380"/>
                  </a:lnTo>
                  <a:lnTo>
                    <a:pt x="12826" y="7917"/>
                  </a:lnTo>
                  <a:lnTo>
                    <a:pt x="13286" y="8456"/>
                  </a:lnTo>
                  <a:lnTo>
                    <a:pt x="13537" y="7917"/>
                  </a:lnTo>
                  <a:lnTo>
                    <a:pt x="14665" y="6841"/>
                  </a:lnTo>
                  <a:lnTo>
                    <a:pt x="15166" y="6995"/>
                  </a:lnTo>
                  <a:lnTo>
                    <a:pt x="16545" y="9839"/>
                  </a:lnTo>
                  <a:lnTo>
                    <a:pt x="16879" y="9762"/>
                  </a:lnTo>
                  <a:lnTo>
                    <a:pt x="18299" y="11377"/>
                  </a:lnTo>
                  <a:lnTo>
                    <a:pt x="20472" y="11146"/>
                  </a:lnTo>
                  <a:lnTo>
                    <a:pt x="21600" y="12453"/>
                  </a:lnTo>
                  <a:lnTo>
                    <a:pt x="19219" y="14836"/>
                  </a:lnTo>
                  <a:lnTo>
                    <a:pt x="19135" y="17757"/>
                  </a:lnTo>
                  <a:lnTo>
                    <a:pt x="17673" y="20216"/>
                  </a:lnTo>
                  <a:lnTo>
                    <a:pt x="16127" y="20140"/>
                  </a:lnTo>
                  <a:lnTo>
                    <a:pt x="15250" y="20831"/>
                  </a:lnTo>
                  <a:lnTo>
                    <a:pt x="14163" y="21600"/>
                  </a:lnTo>
                  <a:lnTo>
                    <a:pt x="12826" y="20063"/>
                  </a:lnTo>
                  <a:lnTo>
                    <a:pt x="11991" y="20831"/>
                  </a:lnTo>
                  <a:lnTo>
                    <a:pt x="11239" y="21139"/>
                  </a:lnTo>
                  <a:lnTo>
                    <a:pt x="10570" y="19217"/>
                  </a:lnTo>
                  <a:lnTo>
                    <a:pt x="8690" y="19371"/>
                  </a:lnTo>
                  <a:lnTo>
                    <a:pt x="8105" y="20140"/>
                  </a:lnTo>
                  <a:lnTo>
                    <a:pt x="7687" y="20908"/>
                  </a:lnTo>
                  <a:lnTo>
                    <a:pt x="6894" y="20908"/>
                  </a:lnTo>
                  <a:lnTo>
                    <a:pt x="6016" y="21216"/>
                  </a:lnTo>
                  <a:lnTo>
                    <a:pt x="5348" y="20754"/>
                  </a:lnTo>
                  <a:close/>
                  <a:moveTo>
                    <a:pt x="5348" y="20754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486" name="AutoShape 61"/>
            <p:cNvSpPr>
              <a:spLocks/>
            </p:cNvSpPr>
            <p:nvPr/>
          </p:nvSpPr>
          <p:spPr bwMode="auto">
            <a:xfrm>
              <a:off x="3048" y="2650"/>
              <a:ext cx="302" cy="31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4821"/>
                  </a:moveTo>
                  <a:lnTo>
                    <a:pt x="417" y="6192"/>
                  </a:lnTo>
                  <a:lnTo>
                    <a:pt x="881" y="7184"/>
                  </a:lnTo>
                  <a:lnTo>
                    <a:pt x="1298" y="7893"/>
                  </a:lnTo>
                  <a:lnTo>
                    <a:pt x="1854" y="7988"/>
                  </a:lnTo>
                  <a:lnTo>
                    <a:pt x="2410" y="7610"/>
                  </a:lnTo>
                  <a:lnTo>
                    <a:pt x="2735" y="6948"/>
                  </a:lnTo>
                  <a:lnTo>
                    <a:pt x="3337" y="5908"/>
                  </a:lnTo>
                  <a:lnTo>
                    <a:pt x="4079" y="6523"/>
                  </a:lnTo>
                  <a:lnTo>
                    <a:pt x="4867" y="6712"/>
                  </a:lnTo>
                  <a:lnTo>
                    <a:pt x="5423" y="7090"/>
                  </a:lnTo>
                  <a:lnTo>
                    <a:pt x="5284" y="8177"/>
                  </a:lnTo>
                  <a:lnTo>
                    <a:pt x="5284" y="8886"/>
                  </a:lnTo>
                  <a:lnTo>
                    <a:pt x="6072" y="10115"/>
                  </a:lnTo>
                  <a:lnTo>
                    <a:pt x="6953" y="11154"/>
                  </a:lnTo>
                  <a:lnTo>
                    <a:pt x="6814" y="11438"/>
                  </a:lnTo>
                  <a:lnTo>
                    <a:pt x="5840" y="11438"/>
                  </a:lnTo>
                  <a:lnTo>
                    <a:pt x="6304" y="12053"/>
                  </a:lnTo>
                  <a:lnTo>
                    <a:pt x="9270" y="15503"/>
                  </a:lnTo>
                  <a:lnTo>
                    <a:pt x="9595" y="15739"/>
                  </a:lnTo>
                  <a:lnTo>
                    <a:pt x="10476" y="15739"/>
                  </a:lnTo>
                  <a:lnTo>
                    <a:pt x="11124" y="15928"/>
                  </a:lnTo>
                  <a:lnTo>
                    <a:pt x="12422" y="16543"/>
                  </a:lnTo>
                  <a:lnTo>
                    <a:pt x="13581" y="17630"/>
                  </a:lnTo>
                  <a:lnTo>
                    <a:pt x="13813" y="18102"/>
                  </a:lnTo>
                  <a:lnTo>
                    <a:pt x="14230" y="18953"/>
                  </a:lnTo>
                  <a:lnTo>
                    <a:pt x="14555" y="18906"/>
                  </a:lnTo>
                  <a:lnTo>
                    <a:pt x="14879" y="18906"/>
                  </a:lnTo>
                  <a:lnTo>
                    <a:pt x="15760" y="19284"/>
                  </a:lnTo>
                  <a:lnTo>
                    <a:pt x="16316" y="19709"/>
                  </a:lnTo>
                  <a:lnTo>
                    <a:pt x="17985" y="21600"/>
                  </a:lnTo>
                  <a:lnTo>
                    <a:pt x="17243" y="19662"/>
                  </a:lnTo>
                  <a:lnTo>
                    <a:pt x="16826" y="18906"/>
                  </a:lnTo>
                  <a:lnTo>
                    <a:pt x="17197" y="18244"/>
                  </a:lnTo>
                  <a:lnTo>
                    <a:pt x="16965" y="17630"/>
                  </a:lnTo>
                  <a:lnTo>
                    <a:pt x="16130" y="16684"/>
                  </a:lnTo>
                  <a:lnTo>
                    <a:pt x="14555" y="14841"/>
                  </a:lnTo>
                  <a:lnTo>
                    <a:pt x="13581" y="14038"/>
                  </a:lnTo>
                  <a:lnTo>
                    <a:pt x="13210" y="13707"/>
                  </a:lnTo>
                  <a:lnTo>
                    <a:pt x="12654" y="13801"/>
                  </a:lnTo>
                  <a:lnTo>
                    <a:pt x="11912" y="13140"/>
                  </a:lnTo>
                  <a:lnTo>
                    <a:pt x="11773" y="13140"/>
                  </a:lnTo>
                  <a:lnTo>
                    <a:pt x="11356" y="12714"/>
                  </a:lnTo>
                  <a:lnTo>
                    <a:pt x="11124" y="11958"/>
                  </a:lnTo>
                  <a:lnTo>
                    <a:pt x="10893" y="11154"/>
                  </a:lnTo>
                  <a:lnTo>
                    <a:pt x="10058" y="9973"/>
                  </a:lnTo>
                  <a:lnTo>
                    <a:pt x="8251" y="8130"/>
                  </a:lnTo>
                  <a:lnTo>
                    <a:pt x="8158" y="7610"/>
                  </a:lnTo>
                  <a:lnTo>
                    <a:pt x="8251" y="7373"/>
                  </a:lnTo>
                  <a:lnTo>
                    <a:pt x="9178" y="7184"/>
                  </a:lnTo>
                  <a:lnTo>
                    <a:pt x="11588" y="7988"/>
                  </a:lnTo>
                  <a:lnTo>
                    <a:pt x="13210" y="6192"/>
                  </a:lnTo>
                  <a:lnTo>
                    <a:pt x="14555" y="7326"/>
                  </a:lnTo>
                  <a:lnTo>
                    <a:pt x="15111" y="7373"/>
                  </a:lnTo>
                  <a:lnTo>
                    <a:pt x="15389" y="7893"/>
                  </a:lnTo>
                  <a:lnTo>
                    <a:pt x="15899" y="7373"/>
                  </a:lnTo>
                  <a:lnTo>
                    <a:pt x="16779" y="7373"/>
                  </a:lnTo>
                  <a:lnTo>
                    <a:pt x="17567" y="7515"/>
                  </a:lnTo>
                  <a:lnTo>
                    <a:pt x="18633" y="6948"/>
                  </a:lnTo>
                  <a:lnTo>
                    <a:pt x="19746" y="7373"/>
                  </a:lnTo>
                  <a:lnTo>
                    <a:pt x="20395" y="7988"/>
                  </a:lnTo>
                  <a:lnTo>
                    <a:pt x="21183" y="8177"/>
                  </a:lnTo>
                  <a:lnTo>
                    <a:pt x="21229" y="7610"/>
                  </a:lnTo>
                  <a:lnTo>
                    <a:pt x="21600" y="6712"/>
                  </a:lnTo>
                  <a:lnTo>
                    <a:pt x="21183" y="6286"/>
                  </a:lnTo>
                  <a:lnTo>
                    <a:pt x="20488" y="5483"/>
                  </a:lnTo>
                  <a:lnTo>
                    <a:pt x="20395" y="4726"/>
                  </a:lnTo>
                  <a:lnTo>
                    <a:pt x="20395" y="4159"/>
                  </a:lnTo>
                  <a:lnTo>
                    <a:pt x="20488" y="3498"/>
                  </a:lnTo>
                  <a:lnTo>
                    <a:pt x="19514" y="3261"/>
                  </a:lnTo>
                  <a:lnTo>
                    <a:pt x="19051" y="3119"/>
                  </a:lnTo>
                  <a:lnTo>
                    <a:pt x="18541" y="3498"/>
                  </a:lnTo>
                  <a:lnTo>
                    <a:pt x="17985" y="3923"/>
                  </a:lnTo>
                  <a:lnTo>
                    <a:pt x="17428" y="3923"/>
                  </a:lnTo>
                  <a:lnTo>
                    <a:pt x="16548" y="3025"/>
                  </a:lnTo>
                  <a:lnTo>
                    <a:pt x="15760" y="2600"/>
                  </a:lnTo>
                  <a:lnTo>
                    <a:pt x="14972" y="2694"/>
                  </a:lnTo>
                  <a:lnTo>
                    <a:pt x="14323" y="1985"/>
                  </a:lnTo>
                  <a:lnTo>
                    <a:pt x="12561" y="95"/>
                  </a:lnTo>
                  <a:lnTo>
                    <a:pt x="11773" y="0"/>
                  </a:lnTo>
                  <a:lnTo>
                    <a:pt x="10568" y="1560"/>
                  </a:lnTo>
                  <a:lnTo>
                    <a:pt x="9317" y="1418"/>
                  </a:lnTo>
                  <a:lnTo>
                    <a:pt x="8807" y="1985"/>
                  </a:lnTo>
                  <a:lnTo>
                    <a:pt x="8621" y="2694"/>
                  </a:lnTo>
                  <a:lnTo>
                    <a:pt x="6304" y="5246"/>
                  </a:lnTo>
                  <a:lnTo>
                    <a:pt x="4774" y="4821"/>
                  </a:lnTo>
                  <a:lnTo>
                    <a:pt x="3198" y="4490"/>
                  </a:lnTo>
                  <a:lnTo>
                    <a:pt x="2410" y="4821"/>
                  </a:lnTo>
                  <a:lnTo>
                    <a:pt x="1437" y="5246"/>
                  </a:lnTo>
                  <a:lnTo>
                    <a:pt x="0" y="4821"/>
                  </a:lnTo>
                  <a:close/>
                  <a:moveTo>
                    <a:pt x="0" y="4821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grpSp>
          <p:nvGrpSpPr>
            <p:cNvPr id="19487" name="Group 62"/>
            <p:cNvGrpSpPr>
              <a:grpSpLocks/>
            </p:cNvGrpSpPr>
            <p:nvPr/>
          </p:nvGrpSpPr>
          <p:grpSpPr bwMode="auto">
            <a:xfrm>
              <a:off x="3402" y="2987"/>
              <a:ext cx="488" cy="534"/>
              <a:chOff x="0" y="0"/>
              <a:chExt cx="488" cy="533"/>
            </a:xfrm>
          </p:grpSpPr>
          <p:sp>
            <p:nvSpPr>
              <p:cNvPr id="19566" name="AutoShape 63"/>
              <p:cNvSpPr>
                <a:spLocks/>
              </p:cNvSpPr>
              <p:nvPr/>
            </p:nvSpPr>
            <p:spPr bwMode="auto">
              <a:xfrm>
                <a:off x="10" y="280"/>
                <a:ext cx="21" cy="2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6026" y="0"/>
                    </a:moveTo>
                    <a:lnTo>
                      <a:pt x="21600" y="6075"/>
                    </a:lnTo>
                    <a:lnTo>
                      <a:pt x="19510" y="14175"/>
                    </a:lnTo>
                    <a:lnTo>
                      <a:pt x="21600" y="20250"/>
                    </a:lnTo>
                    <a:lnTo>
                      <a:pt x="16026" y="21600"/>
                    </a:lnTo>
                    <a:lnTo>
                      <a:pt x="6271" y="20250"/>
                    </a:lnTo>
                    <a:lnTo>
                      <a:pt x="0" y="12150"/>
                    </a:lnTo>
                    <a:lnTo>
                      <a:pt x="16026" y="0"/>
                    </a:lnTo>
                    <a:close/>
                    <a:moveTo>
                      <a:pt x="16026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67" name="AutoShape 64"/>
              <p:cNvSpPr>
                <a:spLocks/>
              </p:cNvSpPr>
              <p:nvPr/>
            </p:nvSpPr>
            <p:spPr bwMode="auto">
              <a:xfrm>
                <a:off x="51" y="288"/>
                <a:ext cx="154" cy="14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3020" y="935"/>
                    </a:moveTo>
                    <a:lnTo>
                      <a:pt x="2014" y="1454"/>
                    </a:lnTo>
                    <a:lnTo>
                      <a:pt x="2380" y="2700"/>
                    </a:lnTo>
                    <a:lnTo>
                      <a:pt x="1281" y="4154"/>
                    </a:lnTo>
                    <a:lnTo>
                      <a:pt x="458" y="4050"/>
                    </a:lnTo>
                    <a:lnTo>
                      <a:pt x="0" y="4673"/>
                    </a:lnTo>
                    <a:lnTo>
                      <a:pt x="183" y="6127"/>
                    </a:lnTo>
                    <a:lnTo>
                      <a:pt x="3753" y="7581"/>
                    </a:lnTo>
                    <a:lnTo>
                      <a:pt x="4576" y="10904"/>
                    </a:lnTo>
                    <a:lnTo>
                      <a:pt x="5675" y="15058"/>
                    </a:lnTo>
                    <a:lnTo>
                      <a:pt x="6956" y="17342"/>
                    </a:lnTo>
                    <a:lnTo>
                      <a:pt x="8420" y="15888"/>
                    </a:lnTo>
                    <a:lnTo>
                      <a:pt x="10434" y="18796"/>
                    </a:lnTo>
                    <a:lnTo>
                      <a:pt x="12447" y="21600"/>
                    </a:lnTo>
                    <a:lnTo>
                      <a:pt x="13271" y="19523"/>
                    </a:lnTo>
                    <a:lnTo>
                      <a:pt x="12722" y="17965"/>
                    </a:lnTo>
                    <a:lnTo>
                      <a:pt x="13546" y="17342"/>
                    </a:lnTo>
                    <a:lnTo>
                      <a:pt x="16566" y="20042"/>
                    </a:lnTo>
                    <a:lnTo>
                      <a:pt x="17481" y="19212"/>
                    </a:lnTo>
                    <a:lnTo>
                      <a:pt x="17756" y="18277"/>
                    </a:lnTo>
                    <a:lnTo>
                      <a:pt x="16200" y="14850"/>
                    </a:lnTo>
                    <a:lnTo>
                      <a:pt x="16200" y="14123"/>
                    </a:lnTo>
                    <a:lnTo>
                      <a:pt x="14827" y="11319"/>
                    </a:lnTo>
                    <a:lnTo>
                      <a:pt x="14186" y="9346"/>
                    </a:lnTo>
                    <a:lnTo>
                      <a:pt x="14827" y="9242"/>
                    </a:lnTo>
                    <a:lnTo>
                      <a:pt x="16566" y="9658"/>
                    </a:lnTo>
                    <a:lnTo>
                      <a:pt x="18580" y="11631"/>
                    </a:lnTo>
                    <a:lnTo>
                      <a:pt x="19586" y="10177"/>
                    </a:lnTo>
                    <a:lnTo>
                      <a:pt x="21417" y="10385"/>
                    </a:lnTo>
                    <a:lnTo>
                      <a:pt x="21600" y="9865"/>
                    </a:lnTo>
                    <a:lnTo>
                      <a:pt x="19403" y="6646"/>
                    </a:lnTo>
                    <a:lnTo>
                      <a:pt x="17756" y="6958"/>
                    </a:lnTo>
                    <a:lnTo>
                      <a:pt x="17298" y="5919"/>
                    </a:lnTo>
                    <a:lnTo>
                      <a:pt x="16200" y="3427"/>
                    </a:lnTo>
                    <a:lnTo>
                      <a:pt x="15285" y="4362"/>
                    </a:lnTo>
                    <a:lnTo>
                      <a:pt x="13180" y="3427"/>
                    </a:lnTo>
                    <a:lnTo>
                      <a:pt x="11715" y="935"/>
                    </a:lnTo>
                    <a:lnTo>
                      <a:pt x="9153" y="1246"/>
                    </a:lnTo>
                    <a:lnTo>
                      <a:pt x="7139" y="1454"/>
                    </a:lnTo>
                    <a:lnTo>
                      <a:pt x="5858" y="0"/>
                    </a:lnTo>
                    <a:lnTo>
                      <a:pt x="4851" y="831"/>
                    </a:lnTo>
                    <a:lnTo>
                      <a:pt x="3020" y="935"/>
                    </a:lnTo>
                    <a:close/>
                    <a:moveTo>
                      <a:pt x="3020" y="935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68" name="AutoShape 65"/>
              <p:cNvSpPr>
                <a:spLocks/>
              </p:cNvSpPr>
              <p:nvPr/>
            </p:nvSpPr>
            <p:spPr bwMode="auto">
              <a:xfrm>
                <a:off x="0" y="0"/>
                <a:ext cx="358" cy="337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4391" y="5280"/>
                    </a:moveTo>
                    <a:lnTo>
                      <a:pt x="3920" y="5673"/>
                    </a:lnTo>
                    <a:lnTo>
                      <a:pt x="3450" y="7549"/>
                    </a:lnTo>
                    <a:lnTo>
                      <a:pt x="2783" y="9338"/>
                    </a:lnTo>
                    <a:lnTo>
                      <a:pt x="2509" y="9556"/>
                    </a:lnTo>
                    <a:lnTo>
                      <a:pt x="2234" y="10167"/>
                    </a:lnTo>
                    <a:lnTo>
                      <a:pt x="1882" y="10778"/>
                    </a:lnTo>
                    <a:lnTo>
                      <a:pt x="1215" y="11171"/>
                    </a:lnTo>
                    <a:lnTo>
                      <a:pt x="666" y="11389"/>
                    </a:lnTo>
                    <a:lnTo>
                      <a:pt x="0" y="11389"/>
                    </a:lnTo>
                    <a:lnTo>
                      <a:pt x="862" y="13484"/>
                    </a:lnTo>
                    <a:lnTo>
                      <a:pt x="1568" y="14531"/>
                    </a:lnTo>
                    <a:lnTo>
                      <a:pt x="2234" y="14531"/>
                    </a:lnTo>
                    <a:lnTo>
                      <a:pt x="2862" y="14531"/>
                    </a:lnTo>
                    <a:lnTo>
                      <a:pt x="3097" y="15055"/>
                    </a:lnTo>
                    <a:lnTo>
                      <a:pt x="2430" y="15535"/>
                    </a:lnTo>
                    <a:lnTo>
                      <a:pt x="2430" y="16233"/>
                    </a:lnTo>
                    <a:lnTo>
                      <a:pt x="2862" y="17236"/>
                    </a:lnTo>
                    <a:lnTo>
                      <a:pt x="3450" y="18065"/>
                    </a:lnTo>
                    <a:lnTo>
                      <a:pt x="3842" y="18458"/>
                    </a:lnTo>
                    <a:lnTo>
                      <a:pt x="4038" y="17847"/>
                    </a:lnTo>
                    <a:lnTo>
                      <a:pt x="4587" y="17716"/>
                    </a:lnTo>
                    <a:lnTo>
                      <a:pt x="5253" y="18371"/>
                    </a:lnTo>
                    <a:lnTo>
                      <a:pt x="5410" y="17847"/>
                    </a:lnTo>
                    <a:lnTo>
                      <a:pt x="6468" y="17978"/>
                    </a:lnTo>
                    <a:lnTo>
                      <a:pt x="7997" y="18196"/>
                    </a:lnTo>
                    <a:lnTo>
                      <a:pt x="9134" y="18589"/>
                    </a:lnTo>
                    <a:lnTo>
                      <a:pt x="9565" y="19069"/>
                    </a:lnTo>
                    <a:lnTo>
                      <a:pt x="10075" y="19811"/>
                    </a:lnTo>
                    <a:lnTo>
                      <a:pt x="10428" y="20247"/>
                    </a:lnTo>
                    <a:lnTo>
                      <a:pt x="10898" y="19811"/>
                    </a:lnTo>
                    <a:lnTo>
                      <a:pt x="11525" y="19767"/>
                    </a:lnTo>
                    <a:lnTo>
                      <a:pt x="12505" y="20465"/>
                    </a:lnTo>
                    <a:lnTo>
                      <a:pt x="13603" y="21600"/>
                    </a:lnTo>
                    <a:lnTo>
                      <a:pt x="13917" y="21382"/>
                    </a:lnTo>
                    <a:lnTo>
                      <a:pt x="13956" y="20553"/>
                    </a:lnTo>
                    <a:lnTo>
                      <a:pt x="13956" y="19636"/>
                    </a:lnTo>
                    <a:lnTo>
                      <a:pt x="13917" y="18807"/>
                    </a:lnTo>
                    <a:lnTo>
                      <a:pt x="13407" y="17847"/>
                    </a:lnTo>
                    <a:lnTo>
                      <a:pt x="13054" y="18065"/>
                    </a:lnTo>
                    <a:lnTo>
                      <a:pt x="12192" y="17629"/>
                    </a:lnTo>
                    <a:lnTo>
                      <a:pt x="10820" y="16495"/>
                    </a:lnTo>
                    <a:lnTo>
                      <a:pt x="10428" y="16102"/>
                    </a:lnTo>
                    <a:lnTo>
                      <a:pt x="9526" y="16015"/>
                    </a:lnTo>
                    <a:lnTo>
                      <a:pt x="9016" y="15665"/>
                    </a:lnTo>
                    <a:lnTo>
                      <a:pt x="9016" y="15273"/>
                    </a:lnTo>
                    <a:lnTo>
                      <a:pt x="9565" y="14662"/>
                    </a:lnTo>
                    <a:lnTo>
                      <a:pt x="9761" y="14444"/>
                    </a:lnTo>
                    <a:lnTo>
                      <a:pt x="9408" y="13920"/>
                    </a:lnTo>
                    <a:lnTo>
                      <a:pt x="9212" y="13178"/>
                    </a:lnTo>
                    <a:lnTo>
                      <a:pt x="9408" y="12873"/>
                    </a:lnTo>
                    <a:lnTo>
                      <a:pt x="10192" y="13702"/>
                    </a:lnTo>
                    <a:lnTo>
                      <a:pt x="10820" y="14051"/>
                    </a:lnTo>
                    <a:lnTo>
                      <a:pt x="10820" y="13309"/>
                    </a:lnTo>
                    <a:lnTo>
                      <a:pt x="10428" y="12480"/>
                    </a:lnTo>
                    <a:lnTo>
                      <a:pt x="9565" y="11302"/>
                    </a:lnTo>
                    <a:lnTo>
                      <a:pt x="8664" y="9731"/>
                    </a:lnTo>
                    <a:lnTo>
                      <a:pt x="8585" y="8945"/>
                    </a:lnTo>
                    <a:lnTo>
                      <a:pt x="8468" y="8204"/>
                    </a:lnTo>
                    <a:lnTo>
                      <a:pt x="8311" y="7505"/>
                    </a:lnTo>
                    <a:lnTo>
                      <a:pt x="8232" y="6764"/>
                    </a:lnTo>
                    <a:lnTo>
                      <a:pt x="8860" y="6545"/>
                    </a:lnTo>
                    <a:lnTo>
                      <a:pt x="8781" y="7025"/>
                    </a:lnTo>
                    <a:lnTo>
                      <a:pt x="9330" y="7767"/>
                    </a:lnTo>
                    <a:lnTo>
                      <a:pt x="9683" y="7767"/>
                    </a:lnTo>
                    <a:lnTo>
                      <a:pt x="9565" y="8204"/>
                    </a:lnTo>
                    <a:lnTo>
                      <a:pt x="11368" y="10167"/>
                    </a:lnTo>
                    <a:lnTo>
                      <a:pt x="11447" y="9818"/>
                    </a:lnTo>
                    <a:lnTo>
                      <a:pt x="11094" y="8945"/>
                    </a:lnTo>
                    <a:lnTo>
                      <a:pt x="11643" y="8727"/>
                    </a:lnTo>
                    <a:lnTo>
                      <a:pt x="12505" y="9120"/>
                    </a:lnTo>
                    <a:lnTo>
                      <a:pt x="12936" y="9818"/>
                    </a:lnTo>
                    <a:lnTo>
                      <a:pt x="13054" y="9338"/>
                    </a:lnTo>
                    <a:lnTo>
                      <a:pt x="12388" y="8509"/>
                    </a:lnTo>
                    <a:lnTo>
                      <a:pt x="12505" y="8116"/>
                    </a:lnTo>
                    <a:lnTo>
                      <a:pt x="12936" y="7898"/>
                    </a:lnTo>
                    <a:lnTo>
                      <a:pt x="14152" y="8509"/>
                    </a:lnTo>
                    <a:lnTo>
                      <a:pt x="14465" y="8247"/>
                    </a:lnTo>
                    <a:lnTo>
                      <a:pt x="14348" y="7636"/>
                    </a:lnTo>
                    <a:lnTo>
                      <a:pt x="13799" y="7244"/>
                    </a:lnTo>
                    <a:lnTo>
                      <a:pt x="12936" y="6807"/>
                    </a:lnTo>
                    <a:lnTo>
                      <a:pt x="12388" y="6327"/>
                    </a:lnTo>
                    <a:lnTo>
                      <a:pt x="12309" y="5935"/>
                    </a:lnTo>
                    <a:lnTo>
                      <a:pt x="12505" y="5455"/>
                    </a:lnTo>
                    <a:lnTo>
                      <a:pt x="13721" y="5280"/>
                    </a:lnTo>
                    <a:lnTo>
                      <a:pt x="15014" y="4844"/>
                    </a:lnTo>
                    <a:lnTo>
                      <a:pt x="15916" y="4975"/>
                    </a:lnTo>
                    <a:lnTo>
                      <a:pt x="17562" y="4582"/>
                    </a:lnTo>
                    <a:lnTo>
                      <a:pt x="17876" y="4364"/>
                    </a:lnTo>
                    <a:lnTo>
                      <a:pt x="18974" y="4844"/>
                    </a:lnTo>
                    <a:lnTo>
                      <a:pt x="19954" y="5411"/>
                    </a:lnTo>
                    <a:lnTo>
                      <a:pt x="20385" y="4233"/>
                    </a:lnTo>
                    <a:lnTo>
                      <a:pt x="21247" y="3011"/>
                    </a:lnTo>
                    <a:lnTo>
                      <a:pt x="21522" y="2662"/>
                    </a:lnTo>
                    <a:lnTo>
                      <a:pt x="21600" y="480"/>
                    </a:lnTo>
                    <a:lnTo>
                      <a:pt x="21522" y="305"/>
                    </a:lnTo>
                    <a:lnTo>
                      <a:pt x="21051" y="0"/>
                    </a:lnTo>
                    <a:lnTo>
                      <a:pt x="20502" y="0"/>
                    </a:lnTo>
                    <a:lnTo>
                      <a:pt x="20189" y="305"/>
                    </a:lnTo>
                    <a:lnTo>
                      <a:pt x="20189" y="1091"/>
                    </a:lnTo>
                    <a:lnTo>
                      <a:pt x="20306" y="1789"/>
                    </a:lnTo>
                    <a:lnTo>
                      <a:pt x="19562" y="1920"/>
                    </a:lnTo>
                    <a:lnTo>
                      <a:pt x="18974" y="2400"/>
                    </a:lnTo>
                    <a:lnTo>
                      <a:pt x="18621" y="2487"/>
                    </a:lnTo>
                    <a:lnTo>
                      <a:pt x="17445" y="2182"/>
                    </a:lnTo>
                    <a:lnTo>
                      <a:pt x="16974" y="1833"/>
                    </a:lnTo>
                    <a:lnTo>
                      <a:pt x="16308" y="2269"/>
                    </a:lnTo>
                    <a:lnTo>
                      <a:pt x="15367" y="1091"/>
                    </a:lnTo>
                    <a:lnTo>
                      <a:pt x="14348" y="1920"/>
                    </a:lnTo>
                    <a:lnTo>
                      <a:pt x="13603" y="2487"/>
                    </a:lnTo>
                    <a:lnTo>
                      <a:pt x="12858" y="2880"/>
                    </a:lnTo>
                    <a:lnTo>
                      <a:pt x="11643" y="3098"/>
                    </a:lnTo>
                    <a:lnTo>
                      <a:pt x="10820" y="3404"/>
                    </a:lnTo>
                    <a:lnTo>
                      <a:pt x="10192" y="3404"/>
                    </a:lnTo>
                    <a:lnTo>
                      <a:pt x="9879" y="3491"/>
                    </a:lnTo>
                    <a:lnTo>
                      <a:pt x="9212" y="4364"/>
                    </a:lnTo>
                    <a:lnTo>
                      <a:pt x="8664" y="4364"/>
                    </a:lnTo>
                    <a:lnTo>
                      <a:pt x="7723" y="4582"/>
                    </a:lnTo>
                    <a:lnTo>
                      <a:pt x="6821" y="4451"/>
                    </a:lnTo>
                    <a:lnTo>
                      <a:pt x="6351" y="5411"/>
                    </a:lnTo>
                    <a:lnTo>
                      <a:pt x="5606" y="5455"/>
                    </a:lnTo>
                    <a:lnTo>
                      <a:pt x="4939" y="5411"/>
                    </a:lnTo>
                    <a:lnTo>
                      <a:pt x="4391" y="5280"/>
                    </a:lnTo>
                    <a:close/>
                    <a:moveTo>
                      <a:pt x="4391" y="528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69" name="AutoShape 66"/>
              <p:cNvSpPr>
                <a:spLocks/>
              </p:cNvSpPr>
              <p:nvPr/>
            </p:nvSpPr>
            <p:spPr bwMode="auto">
              <a:xfrm>
                <a:off x="179" y="231"/>
                <a:ext cx="88" cy="7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906" y="0"/>
                    </a:moveTo>
                    <a:lnTo>
                      <a:pt x="0" y="1751"/>
                    </a:lnTo>
                    <a:lnTo>
                      <a:pt x="2224" y="6422"/>
                    </a:lnTo>
                    <a:lnTo>
                      <a:pt x="4924" y="7395"/>
                    </a:lnTo>
                    <a:lnTo>
                      <a:pt x="7941" y="11481"/>
                    </a:lnTo>
                    <a:lnTo>
                      <a:pt x="10641" y="13427"/>
                    </a:lnTo>
                    <a:lnTo>
                      <a:pt x="14929" y="17514"/>
                    </a:lnTo>
                    <a:lnTo>
                      <a:pt x="17629" y="18876"/>
                    </a:lnTo>
                    <a:lnTo>
                      <a:pt x="20806" y="21600"/>
                    </a:lnTo>
                    <a:lnTo>
                      <a:pt x="21600" y="20238"/>
                    </a:lnTo>
                    <a:lnTo>
                      <a:pt x="14929" y="14011"/>
                    </a:lnTo>
                    <a:lnTo>
                      <a:pt x="14453" y="10897"/>
                    </a:lnTo>
                    <a:lnTo>
                      <a:pt x="13659" y="8173"/>
                    </a:lnTo>
                    <a:lnTo>
                      <a:pt x="10959" y="4865"/>
                    </a:lnTo>
                    <a:lnTo>
                      <a:pt x="10165" y="5449"/>
                    </a:lnTo>
                    <a:lnTo>
                      <a:pt x="6512" y="2141"/>
                    </a:lnTo>
                    <a:lnTo>
                      <a:pt x="4447" y="973"/>
                    </a:lnTo>
                    <a:lnTo>
                      <a:pt x="1906" y="0"/>
                    </a:lnTo>
                    <a:close/>
                    <a:moveTo>
                      <a:pt x="1906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70" name="AutoShape 67"/>
              <p:cNvSpPr>
                <a:spLocks/>
              </p:cNvSpPr>
              <p:nvPr/>
            </p:nvSpPr>
            <p:spPr bwMode="auto">
              <a:xfrm>
                <a:off x="206" y="486"/>
                <a:ext cx="167" cy="47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4370" y="4383"/>
                    </a:moveTo>
                    <a:lnTo>
                      <a:pt x="6051" y="1565"/>
                    </a:lnTo>
                    <a:lnTo>
                      <a:pt x="6808" y="4383"/>
                    </a:lnTo>
                    <a:lnTo>
                      <a:pt x="7396" y="5322"/>
                    </a:lnTo>
                    <a:lnTo>
                      <a:pt x="8573" y="2817"/>
                    </a:lnTo>
                    <a:lnTo>
                      <a:pt x="9329" y="1565"/>
                    </a:lnTo>
                    <a:lnTo>
                      <a:pt x="12859" y="2817"/>
                    </a:lnTo>
                    <a:lnTo>
                      <a:pt x="16137" y="2504"/>
                    </a:lnTo>
                    <a:lnTo>
                      <a:pt x="17146" y="5948"/>
                    </a:lnTo>
                    <a:lnTo>
                      <a:pt x="17146" y="8139"/>
                    </a:lnTo>
                    <a:lnTo>
                      <a:pt x="19499" y="6887"/>
                    </a:lnTo>
                    <a:lnTo>
                      <a:pt x="20844" y="7826"/>
                    </a:lnTo>
                    <a:lnTo>
                      <a:pt x="21600" y="10643"/>
                    </a:lnTo>
                    <a:lnTo>
                      <a:pt x="20844" y="14087"/>
                    </a:lnTo>
                    <a:lnTo>
                      <a:pt x="18742" y="13774"/>
                    </a:lnTo>
                    <a:lnTo>
                      <a:pt x="17314" y="16591"/>
                    </a:lnTo>
                    <a:lnTo>
                      <a:pt x="14960" y="16591"/>
                    </a:lnTo>
                    <a:lnTo>
                      <a:pt x="12607" y="20035"/>
                    </a:lnTo>
                    <a:lnTo>
                      <a:pt x="10590" y="21600"/>
                    </a:lnTo>
                    <a:lnTo>
                      <a:pt x="8909" y="18157"/>
                    </a:lnTo>
                    <a:lnTo>
                      <a:pt x="6808" y="13774"/>
                    </a:lnTo>
                    <a:lnTo>
                      <a:pt x="4623" y="13774"/>
                    </a:lnTo>
                    <a:lnTo>
                      <a:pt x="1849" y="11270"/>
                    </a:lnTo>
                    <a:lnTo>
                      <a:pt x="756" y="8139"/>
                    </a:lnTo>
                    <a:lnTo>
                      <a:pt x="0" y="2504"/>
                    </a:lnTo>
                    <a:lnTo>
                      <a:pt x="420" y="0"/>
                    </a:lnTo>
                    <a:lnTo>
                      <a:pt x="2774" y="1565"/>
                    </a:lnTo>
                    <a:lnTo>
                      <a:pt x="4370" y="4383"/>
                    </a:lnTo>
                    <a:close/>
                    <a:moveTo>
                      <a:pt x="4370" y="4383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71" name="AutoShape 68"/>
              <p:cNvSpPr>
                <a:spLocks/>
              </p:cNvSpPr>
              <p:nvPr/>
            </p:nvSpPr>
            <p:spPr bwMode="auto">
              <a:xfrm>
                <a:off x="277" y="141"/>
                <a:ext cx="25" cy="25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0"/>
                    </a:moveTo>
                    <a:lnTo>
                      <a:pt x="7958" y="0"/>
                    </a:lnTo>
                    <a:lnTo>
                      <a:pt x="1137" y="4800"/>
                    </a:lnTo>
                    <a:lnTo>
                      <a:pt x="0" y="12000"/>
                    </a:lnTo>
                    <a:lnTo>
                      <a:pt x="0" y="20400"/>
                    </a:lnTo>
                    <a:lnTo>
                      <a:pt x="6253" y="21600"/>
                    </a:lnTo>
                    <a:lnTo>
                      <a:pt x="18758" y="13200"/>
                    </a:lnTo>
                    <a:lnTo>
                      <a:pt x="21600" y="0"/>
                    </a:lnTo>
                    <a:close/>
                    <a:moveTo>
                      <a:pt x="21600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72" name="AutoShape 69"/>
              <p:cNvSpPr>
                <a:spLocks/>
              </p:cNvSpPr>
              <p:nvPr/>
            </p:nvSpPr>
            <p:spPr bwMode="auto">
              <a:xfrm>
                <a:off x="447" y="371"/>
                <a:ext cx="34" cy="1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6171"/>
                    </a:moveTo>
                    <a:lnTo>
                      <a:pt x="11411" y="21600"/>
                    </a:lnTo>
                    <a:lnTo>
                      <a:pt x="4483" y="21600"/>
                    </a:lnTo>
                    <a:lnTo>
                      <a:pt x="0" y="14657"/>
                    </a:lnTo>
                    <a:lnTo>
                      <a:pt x="3260" y="2314"/>
                    </a:lnTo>
                    <a:lnTo>
                      <a:pt x="13449" y="0"/>
                    </a:lnTo>
                    <a:lnTo>
                      <a:pt x="21600" y="6171"/>
                    </a:lnTo>
                    <a:close/>
                    <a:moveTo>
                      <a:pt x="21600" y="6171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73" name="AutoShape 70"/>
              <p:cNvSpPr>
                <a:spLocks/>
              </p:cNvSpPr>
              <p:nvPr/>
            </p:nvSpPr>
            <p:spPr bwMode="auto">
              <a:xfrm>
                <a:off x="452" y="415"/>
                <a:ext cx="36" cy="2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0"/>
                    </a:moveTo>
                    <a:lnTo>
                      <a:pt x="21600" y="7033"/>
                    </a:lnTo>
                    <a:lnTo>
                      <a:pt x="8000" y="18084"/>
                    </a:lnTo>
                    <a:lnTo>
                      <a:pt x="2400" y="21600"/>
                    </a:lnTo>
                    <a:lnTo>
                      <a:pt x="0" y="20093"/>
                    </a:lnTo>
                    <a:lnTo>
                      <a:pt x="2000" y="12558"/>
                    </a:lnTo>
                    <a:lnTo>
                      <a:pt x="11200" y="4019"/>
                    </a:lnTo>
                    <a:lnTo>
                      <a:pt x="21600" y="0"/>
                    </a:lnTo>
                    <a:close/>
                    <a:moveTo>
                      <a:pt x="21600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74" name="AutoShape 71"/>
              <p:cNvSpPr>
                <a:spLocks/>
              </p:cNvSpPr>
              <p:nvPr/>
            </p:nvSpPr>
            <p:spPr bwMode="auto">
              <a:xfrm>
                <a:off x="324" y="183"/>
                <a:ext cx="43" cy="33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1606" y="0"/>
                    </a:moveTo>
                    <a:lnTo>
                      <a:pt x="21600" y="14850"/>
                    </a:lnTo>
                    <a:lnTo>
                      <a:pt x="19666" y="18900"/>
                    </a:lnTo>
                    <a:lnTo>
                      <a:pt x="14507" y="21600"/>
                    </a:lnTo>
                    <a:lnTo>
                      <a:pt x="13540" y="16200"/>
                    </a:lnTo>
                    <a:lnTo>
                      <a:pt x="11606" y="13950"/>
                    </a:lnTo>
                    <a:lnTo>
                      <a:pt x="8060" y="16200"/>
                    </a:lnTo>
                    <a:lnTo>
                      <a:pt x="4513" y="12600"/>
                    </a:lnTo>
                    <a:lnTo>
                      <a:pt x="2901" y="9900"/>
                    </a:lnTo>
                    <a:lnTo>
                      <a:pt x="5481" y="7650"/>
                    </a:lnTo>
                    <a:lnTo>
                      <a:pt x="645" y="10800"/>
                    </a:lnTo>
                    <a:lnTo>
                      <a:pt x="0" y="7650"/>
                    </a:lnTo>
                    <a:lnTo>
                      <a:pt x="6125" y="4050"/>
                    </a:lnTo>
                    <a:lnTo>
                      <a:pt x="11606" y="0"/>
                    </a:lnTo>
                    <a:close/>
                    <a:moveTo>
                      <a:pt x="11606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</p:grpSp>
        <p:grpSp>
          <p:nvGrpSpPr>
            <p:cNvPr id="19488" name="Group 72"/>
            <p:cNvGrpSpPr>
              <a:grpSpLocks/>
            </p:cNvGrpSpPr>
            <p:nvPr/>
          </p:nvGrpSpPr>
          <p:grpSpPr bwMode="auto">
            <a:xfrm>
              <a:off x="2189" y="2199"/>
              <a:ext cx="634" cy="790"/>
              <a:chOff x="0" y="0"/>
              <a:chExt cx="634" cy="789"/>
            </a:xfrm>
          </p:grpSpPr>
          <p:sp>
            <p:nvSpPr>
              <p:cNvPr id="19564" name="AutoShape 73"/>
              <p:cNvSpPr>
                <a:spLocks/>
              </p:cNvSpPr>
              <p:nvPr/>
            </p:nvSpPr>
            <p:spPr bwMode="auto">
              <a:xfrm>
                <a:off x="578" y="683"/>
                <a:ext cx="56" cy="10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0"/>
                    </a:moveTo>
                    <a:lnTo>
                      <a:pt x="14567" y="4708"/>
                    </a:lnTo>
                    <a:lnTo>
                      <a:pt x="6028" y="4708"/>
                    </a:lnTo>
                    <a:lnTo>
                      <a:pt x="0" y="7338"/>
                    </a:lnTo>
                    <a:lnTo>
                      <a:pt x="1256" y="10938"/>
                    </a:lnTo>
                    <a:lnTo>
                      <a:pt x="1256" y="16892"/>
                    </a:lnTo>
                    <a:lnTo>
                      <a:pt x="6028" y="21600"/>
                    </a:lnTo>
                    <a:lnTo>
                      <a:pt x="11805" y="20354"/>
                    </a:lnTo>
                    <a:lnTo>
                      <a:pt x="13060" y="17585"/>
                    </a:lnTo>
                    <a:lnTo>
                      <a:pt x="19340" y="11631"/>
                    </a:lnTo>
                    <a:lnTo>
                      <a:pt x="19340" y="8446"/>
                    </a:lnTo>
                    <a:lnTo>
                      <a:pt x="21600" y="0"/>
                    </a:lnTo>
                    <a:close/>
                    <a:moveTo>
                      <a:pt x="21600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65" name="AutoShape 74"/>
              <p:cNvSpPr>
                <a:spLocks/>
              </p:cNvSpPr>
              <p:nvPr/>
            </p:nvSpPr>
            <p:spPr bwMode="auto">
              <a:xfrm>
                <a:off x="0" y="0"/>
                <a:ext cx="634" cy="65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375" y="3070"/>
                    </a:moveTo>
                    <a:lnTo>
                      <a:pt x="574" y="3611"/>
                    </a:lnTo>
                    <a:lnTo>
                      <a:pt x="375" y="4040"/>
                    </a:lnTo>
                    <a:lnTo>
                      <a:pt x="309" y="4198"/>
                    </a:lnTo>
                    <a:lnTo>
                      <a:pt x="0" y="4085"/>
                    </a:lnTo>
                    <a:lnTo>
                      <a:pt x="110" y="4356"/>
                    </a:lnTo>
                    <a:lnTo>
                      <a:pt x="110" y="4604"/>
                    </a:lnTo>
                    <a:lnTo>
                      <a:pt x="375" y="5056"/>
                    </a:lnTo>
                    <a:lnTo>
                      <a:pt x="860" y="4898"/>
                    </a:lnTo>
                    <a:lnTo>
                      <a:pt x="1478" y="5597"/>
                    </a:lnTo>
                    <a:lnTo>
                      <a:pt x="1743" y="6071"/>
                    </a:lnTo>
                    <a:lnTo>
                      <a:pt x="2096" y="6410"/>
                    </a:lnTo>
                    <a:lnTo>
                      <a:pt x="2581" y="6410"/>
                    </a:lnTo>
                    <a:lnTo>
                      <a:pt x="2780" y="6816"/>
                    </a:lnTo>
                    <a:lnTo>
                      <a:pt x="3199" y="7200"/>
                    </a:lnTo>
                    <a:lnTo>
                      <a:pt x="3464" y="7245"/>
                    </a:lnTo>
                    <a:lnTo>
                      <a:pt x="3508" y="7403"/>
                    </a:lnTo>
                    <a:lnTo>
                      <a:pt x="3376" y="7742"/>
                    </a:lnTo>
                    <a:lnTo>
                      <a:pt x="3376" y="8058"/>
                    </a:lnTo>
                    <a:lnTo>
                      <a:pt x="3309" y="8374"/>
                    </a:lnTo>
                    <a:lnTo>
                      <a:pt x="3199" y="8938"/>
                    </a:lnTo>
                    <a:lnTo>
                      <a:pt x="3640" y="9457"/>
                    </a:lnTo>
                    <a:lnTo>
                      <a:pt x="4104" y="9818"/>
                    </a:lnTo>
                    <a:lnTo>
                      <a:pt x="4104" y="10089"/>
                    </a:lnTo>
                    <a:lnTo>
                      <a:pt x="4060" y="11014"/>
                    </a:lnTo>
                    <a:lnTo>
                      <a:pt x="3949" y="11759"/>
                    </a:lnTo>
                    <a:lnTo>
                      <a:pt x="4060" y="12098"/>
                    </a:lnTo>
                    <a:lnTo>
                      <a:pt x="4479" y="12414"/>
                    </a:lnTo>
                    <a:lnTo>
                      <a:pt x="4479" y="13046"/>
                    </a:lnTo>
                    <a:lnTo>
                      <a:pt x="4479" y="13475"/>
                    </a:lnTo>
                    <a:lnTo>
                      <a:pt x="3993" y="12843"/>
                    </a:lnTo>
                    <a:lnTo>
                      <a:pt x="3751" y="12414"/>
                    </a:lnTo>
                    <a:lnTo>
                      <a:pt x="3574" y="12527"/>
                    </a:lnTo>
                    <a:lnTo>
                      <a:pt x="3685" y="12843"/>
                    </a:lnTo>
                    <a:lnTo>
                      <a:pt x="3508" y="13226"/>
                    </a:lnTo>
                    <a:lnTo>
                      <a:pt x="3265" y="13587"/>
                    </a:lnTo>
                    <a:lnTo>
                      <a:pt x="3089" y="13858"/>
                    </a:lnTo>
                    <a:lnTo>
                      <a:pt x="3309" y="14107"/>
                    </a:lnTo>
                    <a:lnTo>
                      <a:pt x="3155" y="14400"/>
                    </a:lnTo>
                    <a:lnTo>
                      <a:pt x="2780" y="14784"/>
                    </a:lnTo>
                    <a:lnTo>
                      <a:pt x="2736" y="15100"/>
                    </a:lnTo>
                    <a:lnTo>
                      <a:pt x="2537" y="15483"/>
                    </a:lnTo>
                    <a:lnTo>
                      <a:pt x="1964" y="16183"/>
                    </a:lnTo>
                    <a:lnTo>
                      <a:pt x="1611" y="16860"/>
                    </a:lnTo>
                    <a:lnTo>
                      <a:pt x="1611" y="16996"/>
                    </a:lnTo>
                    <a:lnTo>
                      <a:pt x="1787" y="17199"/>
                    </a:lnTo>
                    <a:lnTo>
                      <a:pt x="1589" y="17515"/>
                    </a:lnTo>
                    <a:lnTo>
                      <a:pt x="1677" y="17876"/>
                    </a:lnTo>
                    <a:lnTo>
                      <a:pt x="1986" y="18372"/>
                    </a:lnTo>
                    <a:lnTo>
                      <a:pt x="3309" y="19140"/>
                    </a:lnTo>
                    <a:lnTo>
                      <a:pt x="4258" y="19930"/>
                    </a:lnTo>
                    <a:lnTo>
                      <a:pt x="4567" y="19817"/>
                    </a:lnTo>
                    <a:lnTo>
                      <a:pt x="5053" y="19659"/>
                    </a:lnTo>
                    <a:lnTo>
                      <a:pt x="6663" y="20336"/>
                    </a:lnTo>
                    <a:lnTo>
                      <a:pt x="6884" y="20584"/>
                    </a:lnTo>
                    <a:lnTo>
                      <a:pt x="7038" y="21013"/>
                    </a:lnTo>
                    <a:lnTo>
                      <a:pt x="7325" y="21149"/>
                    </a:lnTo>
                    <a:lnTo>
                      <a:pt x="7678" y="21216"/>
                    </a:lnTo>
                    <a:lnTo>
                      <a:pt x="8252" y="21532"/>
                    </a:lnTo>
                    <a:lnTo>
                      <a:pt x="9178" y="21600"/>
                    </a:lnTo>
                    <a:lnTo>
                      <a:pt x="9465" y="21216"/>
                    </a:lnTo>
                    <a:lnTo>
                      <a:pt x="9553" y="20787"/>
                    </a:lnTo>
                    <a:lnTo>
                      <a:pt x="9553" y="20313"/>
                    </a:lnTo>
                    <a:lnTo>
                      <a:pt x="9973" y="19930"/>
                    </a:lnTo>
                    <a:lnTo>
                      <a:pt x="10767" y="19501"/>
                    </a:lnTo>
                    <a:lnTo>
                      <a:pt x="11142" y="19456"/>
                    </a:lnTo>
                    <a:lnTo>
                      <a:pt x="11561" y="19208"/>
                    </a:lnTo>
                    <a:lnTo>
                      <a:pt x="11936" y="19208"/>
                    </a:lnTo>
                    <a:lnTo>
                      <a:pt x="12355" y="19501"/>
                    </a:lnTo>
                    <a:lnTo>
                      <a:pt x="12664" y="19885"/>
                    </a:lnTo>
                    <a:lnTo>
                      <a:pt x="13039" y="19885"/>
                    </a:lnTo>
                    <a:lnTo>
                      <a:pt x="13348" y="19975"/>
                    </a:lnTo>
                    <a:lnTo>
                      <a:pt x="13966" y="20020"/>
                    </a:lnTo>
                    <a:lnTo>
                      <a:pt x="14407" y="20584"/>
                    </a:lnTo>
                    <a:lnTo>
                      <a:pt x="14760" y="20833"/>
                    </a:lnTo>
                    <a:lnTo>
                      <a:pt x="15312" y="21013"/>
                    </a:lnTo>
                    <a:lnTo>
                      <a:pt x="15753" y="21261"/>
                    </a:lnTo>
                    <a:lnTo>
                      <a:pt x="16018" y="21329"/>
                    </a:lnTo>
                    <a:lnTo>
                      <a:pt x="16658" y="20675"/>
                    </a:lnTo>
                    <a:lnTo>
                      <a:pt x="17099" y="20584"/>
                    </a:lnTo>
                    <a:lnTo>
                      <a:pt x="17408" y="20313"/>
                    </a:lnTo>
                    <a:lnTo>
                      <a:pt x="17849" y="19975"/>
                    </a:lnTo>
                    <a:lnTo>
                      <a:pt x="18445" y="19930"/>
                    </a:lnTo>
                    <a:lnTo>
                      <a:pt x="18401" y="19185"/>
                    </a:lnTo>
                    <a:lnTo>
                      <a:pt x="18291" y="18959"/>
                    </a:lnTo>
                    <a:lnTo>
                      <a:pt x="18026" y="18576"/>
                    </a:lnTo>
                    <a:lnTo>
                      <a:pt x="17827" y="18643"/>
                    </a:lnTo>
                    <a:lnTo>
                      <a:pt x="17607" y="18576"/>
                    </a:lnTo>
                    <a:lnTo>
                      <a:pt x="17408" y="18260"/>
                    </a:lnTo>
                    <a:lnTo>
                      <a:pt x="17342" y="17515"/>
                    </a:lnTo>
                    <a:lnTo>
                      <a:pt x="17761" y="17018"/>
                    </a:lnTo>
                    <a:lnTo>
                      <a:pt x="17452" y="16612"/>
                    </a:lnTo>
                    <a:lnTo>
                      <a:pt x="17452" y="16431"/>
                    </a:lnTo>
                    <a:lnTo>
                      <a:pt x="18092" y="15799"/>
                    </a:lnTo>
                    <a:lnTo>
                      <a:pt x="18092" y="15574"/>
                    </a:lnTo>
                    <a:lnTo>
                      <a:pt x="17960" y="14784"/>
                    </a:lnTo>
                    <a:lnTo>
                      <a:pt x="18335" y="14400"/>
                    </a:lnTo>
                    <a:lnTo>
                      <a:pt x="18026" y="13971"/>
                    </a:lnTo>
                    <a:lnTo>
                      <a:pt x="18026" y="13655"/>
                    </a:lnTo>
                    <a:lnTo>
                      <a:pt x="17960" y="13113"/>
                    </a:lnTo>
                    <a:lnTo>
                      <a:pt x="17827" y="12955"/>
                    </a:lnTo>
                    <a:lnTo>
                      <a:pt x="17452" y="12955"/>
                    </a:lnTo>
                    <a:lnTo>
                      <a:pt x="17121" y="13046"/>
                    </a:lnTo>
                    <a:lnTo>
                      <a:pt x="17033" y="13159"/>
                    </a:lnTo>
                    <a:lnTo>
                      <a:pt x="16812" y="13362"/>
                    </a:lnTo>
                    <a:lnTo>
                      <a:pt x="16503" y="13475"/>
                    </a:lnTo>
                    <a:lnTo>
                      <a:pt x="16371" y="13159"/>
                    </a:lnTo>
                    <a:lnTo>
                      <a:pt x="16614" y="12910"/>
                    </a:lnTo>
                    <a:lnTo>
                      <a:pt x="16724" y="12662"/>
                    </a:lnTo>
                    <a:lnTo>
                      <a:pt x="16724" y="12414"/>
                    </a:lnTo>
                    <a:lnTo>
                      <a:pt x="17298" y="11827"/>
                    </a:lnTo>
                    <a:lnTo>
                      <a:pt x="17607" y="11714"/>
                    </a:lnTo>
                    <a:lnTo>
                      <a:pt x="17651" y="11285"/>
                    </a:lnTo>
                    <a:lnTo>
                      <a:pt x="17960" y="10902"/>
                    </a:lnTo>
                    <a:lnTo>
                      <a:pt x="18864" y="10202"/>
                    </a:lnTo>
                    <a:lnTo>
                      <a:pt x="19129" y="10202"/>
                    </a:lnTo>
                    <a:lnTo>
                      <a:pt x="19239" y="9954"/>
                    </a:lnTo>
                    <a:lnTo>
                      <a:pt x="19548" y="9615"/>
                    </a:lnTo>
                    <a:lnTo>
                      <a:pt x="19813" y="9615"/>
                    </a:lnTo>
                    <a:lnTo>
                      <a:pt x="19923" y="9457"/>
                    </a:lnTo>
                    <a:lnTo>
                      <a:pt x="20056" y="9344"/>
                    </a:lnTo>
                    <a:lnTo>
                      <a:pt x="20298" y="8961"/>
                    </a:lnTo>
                    <a:lnTo>
                      <a:pt x="20497" y="8374"/>
                    </a:lnTo>
                    <a:lnTo>
                      <a:pt x="20541" y="8013"/>
                    </a:lnTo>
                    <a:lnTo>
                      <a:pt x="20541" y="7674"/>
                    </a:lnTo>
                    <a:lnTo>
                      <a:pt x="20850" y="7313"/>
                    </a:lnTo>
                    <a:lnTo>
                      <a:pt x="21335" y="7042"/>
                    </a:lnTo>
                    <a:lnTo>
                      <a:pt x="21600" y="6794"/>
                    </a:lnTo>
                    <a:lnTo>
                      <a:pt x="21600" y="6681"/>
                    </a:lnTo>
                    <a:lnTo>
                      <a:pt x="21181" y="6342"/>
                    </a:lnTo>
                    <a:lnTo>
                      <a:pt x="20982" y="6229"/>
                    </a:lnTo>
                    <a:lnTo>
                      <a:pt x="20342" y="6184"/>
                    </a:lnTo>
                    <a:lnTo>
                      <a:pt x="19636" y="6071"/>
                    </a:lnTo>
                    <a:lnTo>
                      <a:pt x="19394" y="6026"/>
                    </a:lnTo>
                    <a:lnTo>
                      <a:pt x="19129" y="5913"/>
                    </a:lnTo>
                    <a:lnTo>
                      <a:pt x="18864" y="5665"/>
                    </a:lnTo>
                    <a:lnTo>
                      <a:pt x="18644" y="5214"/>
                    </a:lnTo>
                    <a:lnTo>
                      <a:pt x="18445" y="4966"/>
                    </a:lnTo>
                    <a:lnTo>
                      <a:pt x="18158" y="4853"/>
                    </a:lnTo>
                    <a:lnTo>
                      <a:pt x="17849" y="4740"/>
                    </a:lnTo>
                    <a:lnTo>
                      <a:pt x="17717" y="4672"/>
                    </a:lnTo>
                    <a:lnTo>
                      <a:pt x="17298" y="4288"/>
                    </a:lnTo>
                    <a:lnTo>
                      <a:pt x="16746" y="3860"/>
                    </a:lnTo>
                    <a:lnTo>
                      <a:pt x="16437" y="3453"/>
                    </a:lnTo>
                    <a:lnTo>
                      <a:pt x="16062" y="3340"/>
                    </a:lnTo>
                    <a:lnTo>
                      <a:pt x="15864" y="3160"/>
                    </a:lnTo>
                    <a:lnTo>
                      <a:pt x="15709" y="2754"/>
                    </a:lnTo>
                    <a:lnTo>
                      <a:pt x="15246" y="2212"/>
                    </a:lnTo>
                    <a:lnTo>
                      <a:pt x="15135" y="1828"/>
                    </a:lnTo>
                    <a:lnTo>
                      <a:pt x="14760" y="1467"/>
                    </a:lnTo>
                    <a:lnTo>
                      <a:pt x="14606" y="1129"/>
                    </a:lnTo>
                    <a:lnTo>
                      <a:pt x="14407" y="880"/>
                    </a:lnTo>
                    <a:lnTo>
                      <a:pt x="14032" y="587"/>
                    </a:lnTo>
                    <a:lnTo>
                      <a:pt x="13657" y="181"/>
                    </a:lnTo>
                    <a:lnTo>
                      <a:pt x="13348" y="0"/>
                    </a:lnTo>
                    <a:lnTo>
                      <a:pt x="12554" y="68"/>
                    </a:lnTo>
                    <a:lnTo>
                      <a:pt x="12245" y="68"/>
                    </a:lnTo>
                    <a:lnTo>
                      <a:pt x="11826" y="384"/>
                    </a:lnTo>
                    <a:lnTo>
                      <a:pt x="12069" y="655"/>
                    </a:lnTo>
                    <a:lnTo>
                      <a:pt x="11760" y="1016"/>
                    </a:lnTo>
                    <a:lnTo>
                      <a:pt x="10965" y="2031"/>
                    </a:lnTo>
                    <a:lnTo>
                      <a:pt x="10568" y="2257"/>
                    </a:lnTo>
                    <a:lnTo>
                      <a:pt x="9465" y="2392"/>
                    </a:lnTo>
                    <a:lnTo>
                      <a:pt x="8980" y="2528"/>
                    </a:lnTo>
                    <a:lnTo>
                      <a:pt x="8737" y="2799"/>
                    </a:lnTo>
                    <a:lnTo>
                      <a:pt x="8627" y="3024"/>
                    </a:lnTo>
                    <a:lnTo>
                      <a:pt x="8185" y="2912"/>
                    </a:lnTo>
                    <a:lnTo>
                      <a:pt x="7524" y="3024"/>
                    </a:lnTo>
                    <a:lnTo>
                      <a:pt x="7082" y="2957"/>
                    </a:lnTo>
                    <a:lnTo>
                      <a:pt x="6729" y="2708"/>
                    </a:lnTo>
                    <a:lnTo>
                      <a:pt x="6465" y="2392"/>
                    </a:lnTo>
                    <a:lnTo>
                      <a:pt x="6200" y="2257"/>
                    </a:lnTo>
                    <a:lnTo>
                      <a:pt x="6398" y="2009"/>
                    </a:lnTo>
                    <a:lnTo>
                      <a:pt x="6089" y="1715"/>
                    </a:lnTo>
                    <a:lnTo>
                      <a:pt x="5847" y="1670"/>
                    </a:lnTo>
                    <a:lnTo>
                      <a:pt x="5626" y="1625"/>
                    </a:lnTo>
                    <a:lnTo>
                      <a:pt x="5582" y="1715"/>
                    </a:lnTo>
                    <a:lnTo>
                      <a:pt x="5781" y="1941"/>
                    </a:lnTo>
                    <a:lnTo>
                      <a:pt x="5670" y="2099"/>
                    </a:lnTo>
                    <a:lnTo>
                      <a:pt x="5781" y="2415"/>
                    </a:lnTo>
                    <a:lnTo>
                      <a:pt x="5847" y="2799"/>
                    </a:lnTo>
                    <a:lnTo>
                      <a:pt x="5847" y="3070"/>
                    </a:lnTo>
                    <a:lnTo>
                      <a:pt x="5781" y="3137"/>
                    </a:lnTo>
                    <a:lnTo>
                      <a:pt x="5582" y="3273"/>
                    </a:lnTo>
                    <a:lnTo>
                      <a:pt x="5538" y="3544"/>
                    </a:lnTo>
                    <a:lnTo>
                      <a:pt x="5538" y="3837"/>
                    </a:lnTo>
                    <a:lnTo>
                      <a:pt x="5472" y="4040"/>
                    </a:lnTo>
                    <a:lnTo>
                      <a:pt x="5163" y="3972"/>
                    </a:lnTo>
                    <a:lnTo>
                      <a:pt x="4788" y="3769"/>
                    </a:lnTo>
                    <a:lnTo>
                      <a:pt x="4567" y="3972"/>
                    </a:lnTo>
                    <a:lnTo>
                      <a:pt x="4192" y="3724"/>
                    </a:lnTo>
                    <a:lnTo>
                      <a:pt x="3993" y="3656"/>
                    </a:lnTo>
                    <a:lnTo>
                      <a:pt x="3751" y="3860"/>
                    </a:lnTo>
                    <a:lnTo>
                      <a:pt x="3508" y="3837"/>
                    </a:lnTo>
                    <a:lnTo>
                      <a:pt x="3508" y="3656"/>
                    </a:lnTo>
                    <a:lnTo>
                      <a:pt x="2648" y="2799"/>
                    </a:lnTo>
                    <a:lnTo>
                      <a:pt x="2405" y="2754"/>
                    </a:lnTo>
                    <a:lnTo>
                      <a:pt x="2273" y="2912"/>
                    </a:lnTo>
                    <a:lnTo>
                      <a:pt x="1897" y="3070"/>
                    </a:lnTo>
                    <a:lnTo>
                      <a:pt x="1677" y="3137"/>
                    </a:lnTo>
                    <a:lnTo>
                      <a:pt x="1412" y="2844"/>
                    </a:lnTo>
                    <a:lnTo>
                      <a:pt x="794" y="2844"/>
                    </a:lnTo>
                    <a:lnTo>
                      <a:pt x="375" y="3070"/>
                    </a:lnTo>
                    <a:close/>
                    <a:moveTo>
                      <a:pt x="375" y="307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</p:grpSp>
        <p:sp>
          <p:nvSpPr>
            <p:cNvPr id="19489" name="AutoShape 75"/>
            <p:cNvSpPr>
              <a:spLocks/>
            </p:cNvSpPr>
            <p:nvPr/>
          </p:nvSpPr>
          <p:spPr bwMode="auto">
            <a:xfrm>
              <a:off x="3425" y="1761"/>
              <a:ext cx="308" cy="16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6366" y="8535"/>
                  </a:moveTo>
                  <a:lnTo>
                    <a:pt x="5320" y="7316"/>
                  </a:lnTo>
                  <a:lnTo>
                    <a:pt x="5093" y="5835"/>
                  </a:lnTo>
                  <a:lnTo>
                    <a:pt x="4866" y="4355"/>
                  </a:lnTo>
                  <a:lnTo>
                    <a:pt x="4320" y="2961"/>
                  </a:lnTo>
                  <a:lnTo>
                    <a:pt x="3456" y="2961"/>
                  </a:lnTo>
                  <a:lnTo>
                    <a:pt x="2819" y="3571"/>
                  </a:lnTo>
                  <a:lnTo>
                    <a:pt x="1955" y="5139"/>
                  </a:lnTo>
                  <a:lnTo>
                    <a:pt x="864" y="8971"/>
                  </a:lnTo>
                  <a:lnTo>
                    <a:pt x="1000" y="10016"/>
                  </a:lnTo>
                  <a:lnTo>
                    <a:pt x="1000" y="10974"/>
                  </a:lnTo>
                  <a:lnTo>
                    <a:pt x="773" y="11671"/>
                  </a:lnTo>
                  <a:lnTo>
                    <a:pt x="364" y="12455"/>
                  </a:lnTo>
                  <a:lnTo>
                    <a:pt x="0" y="13326"/>
                  </a:lnTo>
                  <a:lnTo>
                    <a:pt x="227" y="14371"/>
                  </a:lnTo>
                  <a:lnTo>
                    <a:pt x="227" y="16723"/>
                  </a:lnTo>
                  <a:lnTo>
                    <a:pt x="409" y="18465"/>
                  </a:lnTo>
                  <a:lnTo>
                    <a:pt x="864" y="18900"/>
                  </a:lnTo>
                  <a:lnTo>
                    <a:pt x="1773" y="18290"/>
                  </a:lnTo>
                  <a:lnTo>
                    <a:pt x="2819" y="16984"/>
                  </a:lnTo>
                  <a:lnTo>
                    <a:pt x="3274" y="16200"/>
                  </a:lnTo>
                  <a:lnTo>
                    <a:pt x="4093" y="16723"/>
                  </a:lnTo>
                  <a:lnTo>
                    <a:pt x="4957" y="16984"/>
                  </a:lnTo>
                  <a:lnTo>
                    <a:pt x="5730" y="17506"/>
                  </a:lnTo>
                  <a:lnTo>
                    <a:pt x="6275" y="17942"/>
                  </a:lnTo>
                  <a:lnTo>
                    <a:pt x="7367" y="16723"/>
                  </a:lnTo>
                  <a:lnTo>
                    <a:pt x="7912" y="16723"/>
                  </a:lnTo>
                  <a:lnTo>
                    <a:pt x="8413" y="17245"/>
                  </a:lnTo>
                  <a:lnTo>
                    <a:pt x="9186" y="17681"/>
                  </a:lnTo>
                  <a:lnTo>
                    <a:pt x="9822" y="16723"/>
                  </a:lnTo>
                  <a:lnTo>
                    <a:pt x="10823" y="16200"/>
                  </a:lnTo>
                  <a:lnTo>
                    <a:pt x="11459" y="16461"/>
                  </a:lnTo>
                  <a:lnTo>
                    <a:pt x="11960" y="18290"/>
                  </a:lnTo>
                  <a:lnTo>
                    <a:pt x="13096" y="18465"/>
                  </a:lnTo>
                  <a:lnTo>
                    <a:pt x="14370" y="18290"/>
                  </a:lnTo>
                  <a:lnTo>
                    <a:pt x="15234" y="20294"/>
                  </a:lnTo>
                  <a:lnTo>
                    <a:pt x="15916" y="21339"/>
                  </a:lnTo>
                  <a:lnTo>
                    <a:pt x="16552" y="21600"/>
                  </a:lnTo>
                  <a:lnTo>
                    <a:pt x="17507" y="20816"/>
                  </a:lnTo>
                  <a:lnTo>
                    <a:pt x="18462" y="20555"/>
                  </a:lnTo>
                  <a:lnTo>
                    <a:pt x="19099" y="19684"/>
                  </a:lnTo>
                  <a:lnTo>
                    <a:pt x="19463" y="18726"/>
                  </a:lnTo>
                  <a:lnTo>
                    <a:pt x="20645" y="16200"/>
                  </a:lnTo>
                  <a:lnTo>
                    <a:pt x="21282" y="14981"/>
                  </a:lnTo>
                  <a:lnTo>
                    <a:pt x="21600" y="13065"/>
                  </a:lnTo>
                  <a:lnTo>
                    <a:pt x="21373" y="10190"/>
                  </a:lnTo>
                  <a:lnTo>
                    <a:pt x="20872" y="9494"/>
                  </a:lnTo>
                  <a:lnTo>
                    <a:pt x="19872" y="7752"/>
                  </a:lnTo>
                  <a:lnTo>
                    <a:pt x="19463" y="5835"/>
                  </a:lnTo>
                  <a:lnTo>
                    <a:pt x="19053" y="3745"/>
                  </a:lnTo>
                  <a:lnTo>
                    <a:pt x="18189" y="2265"/>
                  </a:lnTo>
                  <a:lnTo>
                    <a:pt x="17644" y="2177"/>
                  </a:lnTo>
                  <a:lnTo>
                    <a:pt x="15916" y="2265"/>
                  </a:lnTo>
                  <a:lnTo>
                    <a:pt x="15143" y="3397"/>
                  </a:lnTo>
                  <a:lnTo>
                    <a:pt x="14597" y="3745"/>
                  </a:lnTo>
                  <a:lnTo>
                    <a:pt x="13733" y="2177"/>
                  </a:lnTo>
                  <a:lnTo>
                    <a:pt x="12960" y="1481"/>
                  </a:lnTo>
                  <a:lnTo>
                    <a:pt x="12460" y="435"/>
                  </a:lnTo>
                  <a:lnTo>
                    <a:pt x="12096" y="261"/>
                  </a:lnTo>
                  <a:lnTo>
                    <a:pt x="11187" y="0"/>
                  </a:lnTo>
                  <a:lnTo>
                    <a:pt x="10413" y="435"/>
                  </a:lnTo>
                  <a:lnTo>
                    <a:pt x="9777" y="435"/>
                  </a:lnTo>
                  <a:lnTo>
                    <a:pt x="9413" y="1045"/>
                  </a:lnTo>
                  <a:lnTo>
                    <a:pt x="9049" y="2177"/>
                  </a:lnTo>
                  <a:lnTo>
                    <a:pt x="9049" y="4355"/>
                  </a:lnTo>
                  <a:lnTo>
                    <a:pt x="9277" y="6881"/>
                  </a:lnTo>
                  <a:lnTo>
                    <a:pt x="9277" y="7926"/>
                  </a:lnTo>
                  <a:lnTo>
                    <a:pt x="8413" y="9494"/>
                  </a:lnTo>
                  <a:lnTo>
                    <a:pt x="7912" y="10452"/>
                  </a:lnTo>
                  <a:lnTo>
                    <a:pt x="7503" y="9406"/>
                  </a:lnTo>
                  <a:lnTo>
                    <a:pt x="6366" y="8535"/>
                  </a:lnTo>
                  <a:close/>
                  <a:moveTo>
                    <a:pt x="6366" y="8535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grpSp>
          <p:nvGrpSpPr>
            <p:cNvPr id="19490" name="Group 76"/>
            <p:cNvGrpSpPr>
              <a:grpSpLocks/>
            </p:cNvGrpSpPr>
            <p:nvPr/>
          </p:nvGrpSpPr>
          <p:grpSpPr bwMode="auto">
            <a:xfrm>
              <a:off x="2195" y="1535"/>
              <a:ext cx="374" cy="658"/>
              <a:chOff x="0" y="0"/>
              <a:chExt cx="374" cy="658"/>
            </a:xfrm>
          </p:grpSpPr>
          <p:sp>
            <p:nvSpPr>
              <p:cNvPr id="19558" name="AutoShape 77"/>
              <p:cNvSpPr>
                <a:spLocks/>
              </p:cNvSpPr>
              <p:nvPr/>
            </p:nvSpPr>
            <p:spPr bwMode="auto">
              <a:xfrm>
                <a:off x="0" y="8"/>
                <a:ext cx="374" cy="650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6454" y="13865"/>
                    </a:moveTo>
                    <a:lnTo>
                      <a:pt x="7461" y="14408"/>
                    </a:lnTo>
                    <a:lnTo>
                      <a:pt x="7013" y="14928"/>
                    </a:lnTo>
                    <a:lnTo>
                      <a:pt x="6417" y="15357"/>
                    </a:lnTo>
                    <a:lnTo>
                      <a:pt x="5409" y="15652"/>
                    </a:lnTo>
                    <a:lnTo>
                      <a:pt x="4626" y="15923"/>
                    </a:lnTo>
                    <a:lnTo>
                      <a:pt x="3805" y="15968"/>
                    </a:lnTo>
                    <a:lnTo>
                      <a:pt x="3395" y="16172"/>
                    </a:lnTo>
                    <a:lnTo>
                      <a:pt x="3992" y="16828"/>
                    </a:lnTo>
                    <a:lnTo>
                      <a:pt x="4962" y="16828"/>
                    </a:lnTo>
                    <a:lnTo>
                      <a:pt x="5409" y="16873"/>
                    </a:lnTo>
                    <a:lnTo>
                      <a:pt x="5409" y="17303"/>
                    </a:lnTo>
                    <a:lnTo>
                      <a:pt x="5932" y="17303"/>
                    </a:lnTo>
                    <a:lnTo>
                      <a:pt x="6305" y="17190"/>
                    </a:lnTo>
                    <a:lnTo>
                      <a:pt x="6528" y="17642"/>
                    </a:lnTo>
                    <a:lnTo>
                      <a:pt x="7088" y="18004"/>
                    </a:lnTo>
                    <a:lnTo>
                      <a:pt x="7983" y="18004"/>
                    </a:lnTo>
                    <a:lnTo>
                      <a:pt x="8618" y="17891"/>
                    </a:lnTo>
                    <a:lnTo>
                      <a:pt x="9140" y="18004"/>
                    </a:lnTo>
                    <a:lnTo>
                      <a:pt x="7797" y="18705"/>
                    </a:lnTo>
                    <a:lnTo>
                      <a:pt x="7275" y="18886"/>
                    </a:lnTo>
                    <a:lnTo>
                      <a:pt x="6528" y="18705"/>
                    </a:lnTo>
                    <a:lnTo>
                      <a:pt x="4962" y="18320"/>
                    </a:lnTo>
                    <a:lnTo>
                      <a:pt x="4141" y="18320"/>
                    </a:lnTo>
                    <a:lnTo>
                      <a:pt x="3432" y="18705"/>
                    </a:lnTo>
                    <a:lnTo>
                      <a:pt x="2462" y="19203"/>
                    </a:lnTo>
                    <a:lnTo>
                      <a:pt x="1940" y="19451"/>
                    </a:lnTo>
                    <a:lnTo>
                      <a:pt x="1306" y="19587"/>
                    </a:lnTo>
                    <a:lnTo>
                      <a:pt x="597" y="19791"/>
                    </a:lnTo>
                    <a:lnTo>
                      <a:pt x="75" y="20039"/>
                    </a:lnTo>
                    <a:lnTo>
                      <a:pt x="0" y="20220"/>
                    </a:lnTo>
                    <a:lnTo>
                      <a:pt x="597" y="20266"/>
                    </a:lnTo>
                    <a:lnTo>
                      <a:pt x="1045" y="20537"/>
                    </a:lnTo>
                    <a:lnTo>
                      <a:pt x="1641" y="20718"/>
                    </a:lnTo>
                    <a:lnTo>
                      <a:pt x="2276" y="20537"/>
                    </a:lnTo>
                    <a:lnTo>
                      <a:pt x="2798" y="20356"/>
                    </a:lnTo>
                    <a:lnTo>
                      <a:pt x="3432" y="20424"/>
                    </a:lnTo>
                    <a:lnTo>
                      <a:pt x="4327" y="20741"/>
                    </a:lnTo>
                    <a:lnTo>
                      <a:pt x="5260" y="20967"/>
                    </a:lnTo>
                    <a:lnTo>
                      <a:pt x="5820" y="20741"/>
                    </a:lnTo>
                    <a:lnTo>
                      <a:pt x="6118" y="20333"/>
                    </a:lnTo>
                    <a:lnTo>
                      <a:pt x="7088" y="19972"/>
                    </a:lnTo>
                    <a:lnTo>
                      <a:pt x="7685" y="19972"/>
                    </a:lnTo>
                    <a:lnTo>
                      <a:pt x="8282" y="20356"/>
                    </a:lnTo>
                    <a:lnTo>
                      <a:pt x="8692" y="20582"/>
                    </a:lnTo>
                    <a:lnTo>
                      <a:pt x="9401" y="20582"/>
                    </a:lnTo>
                    <a:lnTo>
                      <a:pt x="10371" y="20650"/>
                    </a:lnTo>
                    <a:lnTo>
                      <a:pt x="11005" y="20786"/>
                    </a:lnTo>
                    <a:lnTo>
                      <a:pt x="11639" y="20537"/>
                    </a:lnTo>
                    <a:lnTo>
                      <a:pt x="12162" y="20537"/>
                    </a:lnTo>
                    <a:lnTo>
                      <a:pt x="12684" y="20718"/>
                    </a:lnTo>
                    <a:lnTo>
                      <a:pt x="13318" y="21125"/>
                    </a:lnTo>
                    <a:lnTo>
                      <a:pt x="14102" y="21170"/>
                    </a:lnTo>
                    <a:lnTo>
                      <a:pt x="15034" y="21283"/>
                    </a:lnTo>
                    <a:lnTo>
                      <a:pt x="15631" y="21487"/>
                    </a:lnTo>
                    <a:lnTo>
                      <a:pt x="16415" y="21600"/>
                    </a:lnTo>
                    <a:lnTo>
                      <a:pt x="17049" y="21396"/>
                    </a:lnTo>
                    <a:lnTo>
                      <a:pt x="17869" y="21125"/>
                    </a:lnTo>
                    <a:lnTo>
                      <a:pt x="18392" y="21057"/>
                    </a:lnTo>
                    <a:lnTo>
                      <a:pt x="18989" y="20967"/>
                    </a:lnTo>
                    <a:lnTo>
                      <a:pt x="19623" y="20650"/>
                    </a:lnTo>
                    <a:lnTo>
                      <a:pt x="19175" y="20333"/>
                    </a:lnTo>
                    <a:lnTo>
                      <a:pt x="18168" y="19972"/>
                    </a:lnTo>
                    <a:lnTo>
                      <a:pt x="17869" y="19791"/>
                    </a:lnTo>
                    <a:lnTo>
                      <a:pt x="17869" y="19587"/>
                    </a:lnTo>
                    <a:lnTo>
                      <a:pt x="18280" y="19338"/>
                    </a:lnTo>
                    <a:lnTo>
                      <a:pt x="18989" y="19293"/>
                    </a:lnTo>
                    <a:lnTo>
                      <a:pt x="19735" y="19089"/>
                    </a:lnTo>
                    <a:lnTo>
                      <a:pt x="20854" y="18320"/>
                    </a:lnTo>
                    <a:lnTo>
                      <a:pt x="21413" y="17959"/>
                    </a:lnTo>
                    <a:lnTo>
                      <a:pt x="21600" y="17303"/>
                    </a:lnTo>
                    <a:lnTo>
                      <a:pt x="21600" y="16941"/>
                    </a:lnTo>
                    <a:lnTo>
                      <a:pt x="21078" y="16669"/>
                    </a:lnTo>
                    <a:lnTo>
                      <a:pt x="20332" y="16353"/>
                    </a:lnTo>
                    <a:lnTo>
                      <a:pt x="19735" y="16172"/>
                    </a:lnTo>
                    <a:lnTo>
                      <a:pt x="18989" y="16240"/>
                    </a:lnTo>
                    <a:lnTo>
                      <a:pt x="18578" y="16375"/>
                    </a:lnTo>
                    <a:lnTo>
                      <a:pt x="18392" y="16126"/>
                    </a:lnTo>
                    <a:lnTo>
                      <a:pt x="18765" y="15697"/>
                    </a:lnTo>
                    <a:lnTo>
                      <a:pt x="18914" y="15357"/>
                    </a:lnTo>
                    <a:lnTo>
                      <a:pt x="18802" y="14792"/>
                    </a:lnTo>
                    <a:lnTo>
                      <a:pt x="18765" y="13978"/>
                    </a:lnTo>
                    <a:lnTo>
                      <a:pt x="18989" y="13345"/>
                    </a:lnTo>
                    <a:lnTo>
                      <a:pt x="18802" y="12960"/>
                    </a:lnTo>
                    <a:lnTo>
                      <a:pt x="18392" y="12530"/>
                    </a:lnTo>
                    <a:lnTo>
                      <a:pt x="17310" y="11399"/>
                    </a:lnTo>
                    <a:lnTo>
                      <a:pt x="16899" y="10857"/>
                    </a:lnTo>
                    <a:lnTo>
                      <a:pt x="16713" y="10223"/>
                    </a:lnTo>
                    <a:lnTo>
                      <a:pt x="16601" y="9861"/>
                    </a:lnTo>
                    <a:lnTo>
                      <a:pt x="16899" y="9205"/>
                    </a:lnTo>
                    <a:lnTo>
                      <a:pt x="16899" y="8708"/>
                    </a:lnTo>
                    <a:lnTo>
                      <a:pt x="16713" y="8165"/>
                    </a:lnTo>
                    <a:lnTo>
                      <a:pt x="16265" y="7916"/>
                    </a:lnTo>
                    <a:lnTo>
                      <a:pt x="15445" y="7419"/>
                    </a:lnTo>
                    <a:lnTo>
                      <a:pt x="14848" y="7260"/>
                    </a:lnTo>
                    <a:lnTo>
                      <a:pt x="14213" y="7215"/>
                    </a:lnTo>
                    <a:lnTo>
                      <a:pt x="13766" y="7147"/>
                    </a:lnTo>
                    <a:lnTo>
                      <a:pt x="13766" y="6898"/>
                    </a:lnTo>
                    <a:lnTo>
                      <a:pt x="14027" y="6695"/>
                    </a:lnTo>
                    <a:lnTo>
                      <a:pt x="14736" y="6627"/>
                    </a:lnTo>
                    <a:lnTo>
                      <a:pt x="15370" y="6763"/>
                    </a:lnTo>
                    <a:lnTo>
                      <a:pt x="15780" y="6831"/>
                    </a:lnTo>
                    <a:lnTo>
                      <a:pt x="16079" y="6559"/>
                    </a:lnTo>
                    <a:lnTo>
                      <a:pt x="15967" y="6243"/>
                    </a:lnTo>
                    <a:lnTo>
                      <a:pt x="18578" y="4795"/>
                    </a:lnTo>
                    <a:lnTo>
                      <a:pt x="18989" y="4478"/>
                    </a:lnTo>
                    <a:lnTo>
                      <a:pt x="18989" y="3822"/>
                    </a:lnTo>
                    <a:lnTo>
                      <a:pt x="18392" y="3483"/>
                    </a:lnTo>
                    <a:lnTo>
                      <a:pt x="17646" y="3438"/>
                    </a:lnTo>
                    <a:lnTo>
                      <a:pt x="17049" y="2850"/>
                    </a:lnTo>
                    <a:lnTo>
                      <a:pt x="15780" y="2850"/>
                    </a:lnTo>
                    <a:lnTo>
                      <a:pt x="14624" y="2963"/>
                    </a:lnTo>
                    <a:lnTo>
                      <a:pt x="14400" y="2918"/>
                    </a:lnTo>
                    <a:lnTo>
                      <a:pt x="14102" y="2646"/>
                    </a:lnTo>
                    <a:lnTo>
                      <a:pt x="14624" y="2420"/>
                    </a:lnTo>
                    <a:lnTo>
                      <a:pt x="15183" y="2103"/>
                    </a:lnTo>
                    <a:lnTo>
                      <a:pt x="16265" y="1515"/>
                    </a:lnTo>
                    <a:lnTo>
                      <a:pt x="17123" y="1470"/>
                    </a:lnTo>
                    <a:lnTo>
                      <a:pt x="17944" y="1086"/>
                    </a:lnTo>
                    <a:lnTo>
                      <a:pt x="18765" y="701"/>
                    </a:lnTo>
                    <a:lnTo>
                      <a:pt x="16937" y="452"/>
                    </a:lnTo>
                    <a:lnTo>
                      <a:pt x="16191" y="385"/>
                    </a:lnTo>
                    <a:lnTo>
                      <a:pt x="15258" y="339"/>
                    </a:lnTo>
                    <a:lnTo>
                      <a:pt x="14213" y="0"/>
                    </a:lnTo>
                    <a:lnTo>
                      <a:pt x="13244" y="656"/>
                    </a:lnTo>
                    <a:lnTo>
                      <a:pt x="13318" y="973"/>
                    </a:lnTo>
                    <a:lnTo>
                      <a:pt x="12759" y="1086"/>
                    </a:lnTo>
                    <a:lnTo>
                      <a:pt x="11901" y="1402"/>
                    </a:lnTo>
                    <a:lnTo>
                      <a:pt x="11080" y="1583"/>
                    </a:lnTo>
                    <a:lnTo>
                      <a:pt x="11080" y="2036"/>
                    </a:lnTo>
                    <a:lnTo>
                      <a:pt x="11005" y="2420"/>
                    </a:lnTo>
                    <a:lnTo>
                      <a:pt x="10296" y="3031"/>
                    </a:lnTo>
                    <a:lnTo>
                      <a:pt x="9140" y="3777"/>
                    </a:lnTo>
                    <a:lnTo>
                      <a:pt x="8692" y="4162"/>
                    </a:lnTo>
                    <a:lnTo>
                      <a:pt x="8953" y="4433"/>
                    </a:lnTo>
                    <a:lnTo>
                      <a:pt x="10147" y="4365"/>
                    </a:lnTo>
                    <a:lnTo>
                      <a:pt x="10184" y="4501"/>
                    </a:lnTo>
                    <a:lnTo>
                      <a:pt x="10184" y="4795"/>
                    </a:lnTo>
                    <a:lnTo>
                      <a:pt x="8618" y="6016"/>
                    </a:lnTo>
                    <a:lnTo>
                      <a:pt x="8095" y="6695"/>
                    </a:lnTo>
                    <a:lnTo>
                      <a:pt x="7685" y="7260"/>
                    </a:lnTo>
                    <a:lnTo>
                      <a:pt x="8095" y="7532"/>
                    </a:lnTo>
                    <a:lnTo>
                      <a:pt x="8804" y="7012"/>
                    </a:lnTo>
                    <a:lnTo>
                      <a:pt x="9513" y="6401"/>
                    </a:lnTo>
                    <a:lnTo>
                      <a:pt x="10035" y="6559"/>
                    </a:lnTo>
                    <a:lnTo>
                      <a:pt x="10147" y="7464"/>
                    </a:lnTo>
                    <a:lnTo>
                      <a:pt x="10184" y="8075"/>
                    </a:lnTo>
                    <a:lnTo>
                      <a:pt x="9215" y="8391"/>
                    </a:lnTo>
                    <a:lnTo>
                      <a:pt x="8618" y="8776"/>
                    </a:lnTo>
                    <a:lnTo>
                      <a:pt x="8431" y="9092"/>
                    </a:lnTo>
                    <a:lnTo>
                      <a:pt x="9662" y="9726"/>
                    </a:lnTo>
                    <a:lnTo>
                      <a:pt x="10744" y="9613"/>
                    </a:lnTo>
                    <a:lnTo>
                      <a:pt x="11005" y="9997"/>
                    </a:lnTo>
                    <a:lnTo>
                      <a:pt x="12162" y="9567"/>
                    </a:lnTo>
                    <a:lnTo>
                      <a:pt x="12050" y="9907"/>
                    </a:lnTo>
                    <a:lnTo>
                      <a:pt x="11080" y="10608"/>
                    </a:lnTo>
                    <a:lnTo>
                      <a:pt x="11527" y="11354"/>
                    </a:lnTo>
                    <a:lnTo>
                      <a:pt x="11639" y="11761"/>
                    </a:lnTo>
                    <a:lnTo>
                      <a:pt x="12647" y="11829"/>
                    </a:lnTo>
                    <a:lnTo>
                      <a:pt x="12684" y="12214"/>
                    </a:lnTo>
                    <a:lnTo>
                      <a:pt x="11527" y="13005"/>
                    </a:lnTo>
                    <a:lnTo>
                      <a:pt x="11080" y="12892"/>
                    </a:lnTo>
                    <a:lnTo>
                      <a:pt x="10669" y="13164"/>
                    </a:lnTo>
                    <a:lnTo>
                      <a:pt x="10558" y="13593"/>
                    </a:lnTo>
                    <a:lnTo>
                      <a:pt x="9401" y="13209"/>
                    </a:lnTo>
                    <a:lnTo>
                      <a:pt x="6454" y="13865"/>
                    </a:lnTo>
                    <a:close/>
                    <a:moveTo>
                      <a:pt x="6454" y="13865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59" name="AutoShape 78"/>
              <p:cNvSpPr>
                <a:spLocks/>
              </p:cNvSpPr>
              <p:nvPr/>
            </p:nvSpPr>
            <p:spPr bwMode="auto">
              <a:xfrm>
                <a:off x="134" y="322"/>
                <a:ext cx="31" cy="25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1030" y="0"/>
                    </a:moveTo>
                    <a:lnTo>
                      <a:pt x="20681" y="1271"/>
                    </a:lnTo>
                    <a:lnTo>
                      <a:pt x="21600" y="9529"/>
                    </a:lnTo>
                    <a:lnTo>
                      <a:pt x="11949" y="18424"/>
                    </a:lnTo>
                    <a:lnTo>
                      <a:pt x="919" y="21600"/>
                    </a:lnTo>
                    <a:lnTo>
                      <a:pt x="0" y="12071"/>
                    </a:lnTo>
                    <a:lnTo>
                      <a:pt x="11030" y="0"/>
                    </a:lnTo>
                    <a:close/>
                    <a:moveTo>
                      <a:pt x="11030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60" name="AutoShape 79"/>
              <p:cNvSpPr>
                <a:spLocks/>
              </p:cNvSpPr>
              <p:nvPr/>
            </p:nvSpPr>
            <p:spPr bwMode="auto">
              <a:xfrm>
                <a:off x="113" y="170"/>
                <a:ext cx="30" cy="23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8000" y="0"/>
                    </a:moveTo>
                    <a:lnTo>
                      <a:pt x="21600" y="10491"/>
                    </a:lnTo>
                    <a:lnTo>
                      <a:pt x="11250" y="18514"/>
                    </a:lnTo>
                    <a:lnTo>
                      <a:pt x="2700" y="21600"/>
                    </a:lnTo>
                    <a:lnTo>
                      <a:pt x="0" y="11109"/>
                    </a:lnTo>
                    <a:lnTo>
                      <a:pt x="4050" y="4320"/>
                    </a:lnTo>
                    <a:lnTo>
                      <a:pt x="18000" y="0"/>
                    </a:lnTo>
                    <a:close/>
                    <a:moveTo>
                      <a:pt x="18000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61" name="AutoShape 80"/>
              <p:cNvSpPr>
                <a:spLocks/>
              </p:cNvSpPr>
              <p:nvPr/>
            </p:nvSpPr>
            <p:spPr bwMode="auto">
              <a:xfrm>
                <a:off x="157" y="51"/>
                <a:ext cx="17" cy="45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9504" y="21600"/>
                    </a:moveTo>
                    <a:lnTo>
                      <a:pt x="21600" y="16364"/>
                    </a:lnTo>
                    <a:lnTo>
                      <a:pt x="17280" y="9164"/>
                    </a:lnTo>
                    <a:lnTo>
                      <a:pt x="13824" y="5236"/>
                    </a:lnTo>
                    <a:lnTo>
                      <a:pt x="9504" y="0"/>
                    </a:lnTo>
                    <a:lnTo>
                      <a:pt x="0" y="2291"/>
                    </a:lnTo>
                    <a:lnTo>
                      <a:pt x="5184" y="9818"/>
                    </a:lnTo>
                    <a:lnTo>
                      <a:pt x="9504" y="21600"/>
                    </a:lnTo>
                    <a:close/>
                    <a:moveTo>
                      <a:pt x="9504" y="2160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62" name="AutoShape 81"/>
              <p:cNvSpPr>
                <a:spLocks/>
              </p:cNvSpPr>
              <p:nvPr/>
            </p:nvSpPr>
            <p:spPr bwMode="auto">
              <a:xfrm>
                <a:off x="36" y="228"/>
                <a:ext cx="80" cy="8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7603" y="0"/>
                    </a:moveTo>
                    <a:lnTo>
                      <a:pt x="12442" y="0"/>
                    </a:lnTo>
                    <a:lnTo>
                      <a:pt x="16243" y="850"/>
                    </a:lnTo>
                    <a:lnTo>
                      <a:pt x="18662" y="4422"/>
                    </a:lnTo>
                    <a:lnTo>
                      <a:pt x="21082" y="10035"/>
                    </a:lnTo>
                    <a:lnTo>
                      <a:pt x="21600" y="14797"/>
                    </a:lnTo>
                    <a:lnTo>
                      <a:pt x="19008" y="17348"/>
                    </a:lnTo>
                    <a:lnTo>
                      <a:pt x="18144" y="20580"/>
                    </a:lnTo>
                    <a:lnTo>
                      <a:pt x="15725" y="21600"/>
                    </a:lnTo>
                    <a:lnTo>
                      <a:pt x="13306" y="18879"/>
                    </a:lnTo>
                    <a:lnTo>
                      <a:pt x="11059" y="13606"/>
                    </a:lnTo>
                    <a:lnTo>
                      <a:pt x="9504" y="11565"/>
                    </a:lnTo>
                    <a:lnTo>
                      <a:pt x="5357" y="11225"/>
                    </a:lnTo>
                    <a:lnTo>
                      <a:pt x="0" y="5783"/>
                    </a:lnTo>
                    <a:lnTo>
                      <a:pt x="7603" y="0"/>
                    </a:lnTo>
                    <a:close/>
                    <a:moveTo>
                      <a:pt x="7603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63" name="AutoShape 82"/>
              <p:cNvSpPr>
                <a:spLocks/>
              </p:cNvSpPr>
              <p:nvPr/>
            </p:nvSpPr>
            <p:spPr bwMode="auto">
              <a:xfrm>
                <a:off x="155" y="0"/>
                <a:ext cx="41" cy="3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8900" y="0"/>
                    </a:moveTo>
                    <a:lnTo>
                      <a:pt x="21600" y="5055"/>
                    </a:lnTo>
                    <a:lnTo>
                      <a:pt x="13162" y="11949"/>
                    </a:lnTo>
                    <a:lnTo>
                      <a:pt x="5400" y="21600"/>
                    </a:lnTo>
                    <a:lnTo>
                      <a:pt x="675" y="19302"/>
                    </a:lnTo>
                    <a:lnTo>
                      <a:pt x="0" y="7813"/>
                    </a:lnTo>
                    <a:lnTo>
                      <a:pt x="0" y="3677"/>
                    </a:lnTo>
                    <a:lnTo>
                      <a:pt x="12825" y="0"/>
                    </a:lnTo>
                    <a:lnTo>
                      <a:pt x="18900" y="0"/>
                    </a:lnTo>
                    <a:close/>
                    <a:moveTo>
                      <a:pt x="18900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</p:grpSp>
        <p:sp>
          <p:nvSpPr>
            <p:cNvPr id="19491" name="AutoShape 83"/>
            <p:cNvSpPr>
              <a:spLocks/>
            </p:cNvSpPr>
            <p:nvPr/>
          </p:nvSpPr>
          <p:spPr bwMode="auto">
            <a:xfrm>
              <a:off x="2093" y="704"/>
              <a:ext cx="308" cy="28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634" y="5073"/>
                  </a:moveTo>
                  <a:lnTo>
                    <a:pt x="953" y="5962"/>
                  </a:lnTo>
                  <a:lnTo>
                    <a:pt x="1724" y="7427"/>
                  </a:lnTo>
                  <a:lnTo>
                    <a:pt x="2587" y="7740"/>
                  </a:lnTo>
                  <a:lnTo>
                    <a:pt x="3358" y="8316"/>
                  </a:lnTo>
                  <a:lnTo>
                    <a:pt x="3403" y="10669"/>
                  </a:lnTo>
                  <a:lnTo>
                    <a:pt x="2677" y="12291"/>
                  </a:lnTo>
                  <a:lnTo>
                    <a:pt x="2042" y="12709"/>
                  </a:lnTo>
                  <a:lnTo>
                    <a:pt x="227" y="12291"/>
                  </a:lnTo>
                  <a:lnTo>
                    <a:pt x="0" y="12552"/>
                  </a:lnTo>
                  <a:lnTo>
                    <a:pt x="2133" y="15010"/>
                  </a:lnTo>
                  <a:lnTo>
                    <a:pt x="2768" y="15429"/>
                  </a:lnTo>
                  <a:lnTo>
                    <a:pt x="3131" y="17102"/>
                  </a:lnTo>
                  <a:lnTo>
                    <a:pt x="3903" y="18880"/>
                  </a:lnTo>
                  <a:lnTo>
                    <a:pt x="5173" y="20136"/>
                  </a:lnTo>
                  <a:lnTo>
                    <a:pt x="6580" y="20345"/>
                  </a:lnTo>
                  <a:lnTo>
                    <a:pt x="7442" y="21129"/>
                  </a:lnTo>
                  <a:lnTo>
                    <a:pt x="8213" y="21129"/>
                  </a:lnTo>
                  <a:lnTo>
                    <a:pt x="9166" y="20606"/>
                  </a:lnTo>
                  <a:lnTo>
                    <a:pt x="11118" y="21234"/>
                  </a:lnTo>
                  <a:lnTo>
                    <a:pt x="12116" y="21600"/>
                  </a:lnTo>
                  <a:lnTo>
                    <a:pt x="13387" y="21339"/>
                  </a:lnTo>
                  <a:lnTo>
                    <a:pt x="14249" y="21129"/>
                  </a:lnTo>
                  <a:lnTo>
                    <a:pt x="15020" y="20345"/>
                  </a:lnTo>
                  <a:lnTo>
                    <a:pt x="15519" y="20606"/>
                  </a:lnTo>
                  <a:lnTo>
                    <a:pt x="16291" y="21339"/>
                  </a:lnTo>
                  <a:lnTo>
                    <a:pt x="17062" y="20868"/>
                  </a:lnTo>
                  <a:lnTo>
                    <a:pt x="17697" y="20292"/>
                  </a:lnTo>
                  <a:lnTo>
                    <a:pt x="18151" y="19717"/>
                  </a:lnTo>
                  <a:lnTo>
                    <a:pt x="19830" y="19246"/>
                  </a:lnTo>
                  <a:lnTo>
                    <a:pt x="20193" y="18671"/>
                  </a:lnTo>
                  <a:lnTo>
                    <a:pt x="20420" y="17782"/>
                  </a:lnTo>
                  <a:lnTo>
                    <a:pt x="21464" y="16788"/>
                  </a:lnTo>
                  <a:lnTo>
                    <a:pt x="21600" y="16108"/>
                  </a:lnTo>
                  <a:lnTo>
                    <a:pt x="21192" y="15638"/>
                  </a:lnTo>
                  <a:lnTo>
                    <a:pt x="20602" y="14749"/>
                  </a:lnTo>
                  <a:lnTo>
                    <a:pt x="20511" y="11663"/>
                  </a:lnTo>
                  <a:lnTo>
                    <a:pt x="21373" y="11297"/>
                  </a:lnTo>
                  <a:lnTo>
                    <a:pt x="20829" y="10199"/>
                  </a:lnTo>
                  <a:lnTo>
                    <a:pt x="20193" y="10355"/>
                  </a:lnTo>
                  <a:lnTo>
                    <a:pt x="19739" y="10199"/>
                  </a:lnTo>
                  <a:lnTo>
                    <a:pt x="19966" y="9676"/>
                  </a:lnTo>
                  <a:lnTo>
                    <a:pt x="19739" y="8734"/>
                  </a:lnTo>
                  <a:lnTo>
                    <a:pt x="19195" y="8473"/>
                  </a:lnTo>
                  <a:lnTo>
                    <a:pt x="18333" y="9048"/>
                  </a:lnTo>
                  <a:lnTo>
                    <a:pt x="17561" y="9780"/>
                  </a:lnTo>
                  <a:lnTo>
                    <a:pt x="17062" y="9676"/>
                  </a:lnTo>
                  <a:lnTo>
                    <a:pt x="16518" y="9309"/>
                  </a:lnTo>
                  <a:lnTo>
                    <a:pt x="15655" y="8734"/>
                  </a:lnTo>
                  <a:lnTo>
                    <a:pt x="14793" y="8473"/>
                  </a:lnTo>
                  <a:lnTo>
                    <a:pt x="14249" y="8734"/>
                  </a:lnTo>
                  <a:lnTo>
                    <a:pt x="13795" y="8316"/>
                  </a:lnTo>
                  <a:lnTo>
                    <a:pt x="13750" y="7584"/>
                  </a:lnTo>
                  <a:lnTo>
                    <a:pt x="13250" y="7427"/>
                  </a:lnTo>
                  <a:lnTo>
                    <a:pt x="12388" y="7740"/>
                  </a:lnTo>
                  <a:lnTo>
                    <a:pt x="11481" y="7584"/>
                  </a:lnTo>
                  <a:lnTo>
                    <a:pt x="11481" y="6956"/>
                  </a:lnTo>
                  <a:lnTo>
                    <a:pt x="11118" y="6433"/>
                  </a:lnTo>
                  <a:lnTo>
                    <a:pt x="10482" y="6328"/>
                  </a:lnTo>
                  <a:lnTo>
                    <a:pt x="10119" y="6956"/>
                  </a:lnTo>
                  <a:lnTo>
                    <a:pt x="9938" y="7322"/>
                  </a:lnTo>
                  <a:lnTo>
                    <a:pt x="9484" y="6956"/>
                  </a:lnTo>
                  <a:lnTo>
                    <a:pt x="8849" y="7165"/>
                  </a:lnTo>
                  <a:lnTo>
                    <a:pt x="8213" y="7845"/>
                  </a:lnTo>
                  <a:lnTo>
                    <a:pt x="7805" y="7322"/>
                  </a:lnTo>
                  <a:lnTo>
                    <a:pt x="7850" y="5439"/>
                  </a:lnTo>
                  <a:lnTo>
                    <a:pt x="8304" y="4498"/>
                  </a:lnTo>
                  <a:lnTo>
                    <a:pt x="8849" y="3975"/>
                  </a:lnTo>
                  <a:lnTo>
                    <a:pt x="8713" y="2772"/>
                  </a:lnTo>
                  <a:lnTo>
                    <a:pt x="8849" y="1464"/>
                  </a:lnTo>
                  <a:lnTo>
                    <a:pt x="8622" y="0"/>
                  </a:lnTo>
                  <a:lnTo>
                    <a:pt x="8213" y="0"/>
                  </a:lnTo>
                  <a:lnTo>
                    <a:pt x="7805" y="575"/>
                  </a:lnTo>
                  <a:lnTo>
                    <a:pt x="7578" y="1883"/>
                  </a:lnTo>
                  <a:lnTo>
                    <a:pt x="7215" y="2772"/>
                  </a:lnTo>
                  <a:lnTo>
                    <a:pt x="6671" y="1987"/>
                  </a:lnTo>
                  <a:lnTo>
                    <a:pt x="7034" y="994"/>
                  </a:lnTo>
                  <a:lnTo>
                    <a:pt x="6444" y="418"/>
                  </a:lnTo>
                  <a:lnTo>
                    <a:pt x="5582" y="575"/>
                  </a:lnTo>
                  <a:lnTo>
                    <a:pt x="5173" y="1255"/>
                  </a:lnTo>
                  <a:lnTo>
                    <a:pt x="5400" y="1883"/>
                  </a:lnTo>
                  <a:lnTo>
                    <a:pt x="5037" y="2458"/>
                  </a:lnTo>
                  <a:lnTo>
                    <a:pt x="4629" y="2197"/>
                  </a:lnTo>
                  <a:lnTo>
                    <a:pt x="4039" y="1726"/>
                  </a:lnTo>
                  <a:lnTo>
                    <a:pt x="3630" y="1883"/>
                  </a:lnTo>
                  <a:lnTo>
                    <a:pt x="3222" y="2458"/>
                  </a:lnTo>
                  <a:lnTo>
                    <a:pt x="3766" y="3504"/>
                  </a:lnTo>
                  <a:lnTo>
                    <a:pt x="4538" y="3609"/>
                  </a:lnTo>
                  <a:lnTo>
                    <a:pt x="5536" y="4602"/>
                  </a:lnTo>
                  <a:lnTo>
                    <a:pt x="5945" y="4969"/>
                  </a:lnTo>
                  <a:lnTo>
                    <a:pt x="5945" y="5544"/>
                  </a:lnTo>
                  <a:lnTo>
                    <a:pt x="5037" y="5858"/>
                  </a:lnTo>
                  <a:lnTo>
                    <a:pt x="5173" y="6694"/>
                  </a:lnTo>
                  <a:lnTo>
                    <a:pt x="5536" y="7322"/>
                  </a:lnTo>
                  <a:lnTo>
                    <a:pt x="5173" y="7845"/>
                  </a:lnTo>
                  <a:lnTo>
                    <a:pt x="4402" y="7740"/>
                  </a:lnTo>
                  <a:lnTo>
                    <a:pt x="3358" y="6433"/>
                  </a:lnTo>
                  <a:lnTo>
                    <a:pt x="2587" y="5544"/>
                  </a:lnTo>
                  <a:lnTo>
                    <a:pt x="1634" y="5073"/>
                  </a:lnTo>
                  <a:close/>
                  <a:moveTo>
                    <a:pt x="1634" y="5073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grpSp>
          <p:nvGrpSpPr>
            <p:cNvPr id="19492" name="Group 84"/>
            <p:cNvGrpSpPr>
              <a:grpSpLocks/>
            </p:cNvGrpSpPr>
            <p:nvPr/>
          </p:nvGrpSpPr>
          <p:grpSpPr bwMode="auto">
            <a:xfrm>
              <a:off x="3730" y="2839"/>
              <a:ext cx="1135" cy="584"/>
              <a:chOff x="0" y="0"/>
              <a:chExt cx="1135" cy="584"/>
            </a:xfrm>
          </p:grpSpPr>
          <p:sp>
            <p:nvSpPr>
              <p:cNvPr id="19553" name="AutoShape 85"/>
              <p:cNvSpPr>
                <a:spLocks/>
              </p:cNvSpPr>
              <p:nvPr/>
            </p:nvSpPr>
            <p:spPr bwMode="auto">
              <a:xfrm>
                <a:off x="0" y="140"/>
                <a:ext cx="166" cy="1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3812" y="3535"/>
                    </a:moveTo>
                    <a:lnTo>
                      <a:pt x="3473" y="8935"/>
                    </a:lnTo>
                    <a:lnTo>
                      <a:pt x="0" y="14727"/>
                    </a:lnTo>
                    <a:lnTo>
                      <a:pt x="762" y="15905"/>
                    </a:lnTo>
                    <a:lnTo>
                      <a:pt x="4659" y="15513"/>
                    </a:lnTo>
                    <a:lnTo>
                      <a:pt x="2795" y="18065"/>
                    </a:lnTo>
                    <a:lnTo>
                      <a:pt x="2033" y="19047"/>
                    </a:lnTo>
                    <a:lnTo>
                      <a:pt x="2372" y="21600"/>
                    </a:lnTo>
                    <a:lnTo>
                      <a:pt x="5421" y="17575"/>
                    </a:lnTo>
                    <a:lnTo>
                      <a:pt x="7285" y="16396"/>
                    </a:lnTo>
                    <a:lnTo>
                      <a:pt x="10504" y="11487"/>
                    </a:lnTo>
                    <a:lnTo>
                      <a:pt x="14315" y="8935"/>
                    </a:lnTo>
                    <a:lnTo>
                      <a:pt x="20245" y="8738"/>
                    </a:lnTo>
                    <a:lnTo>
                      <a:pt x="21600" y="7953"/>
                    </a:lnTo>
                    <a:lnTo>
                      <a:pt x="21431" y="6578"/>
                    </a:lnTo>
                    <a:lnTo>
                      <a:pt x="18551" y="3829"/>
                    </a:lnTo>
                    <a:lnTo>
                      <a:pt x="17195" y="4025"/>
                    </a:lnTo>
                    <a:lnTo>
                      <a:pt x="16772" y="3338"/>
                    </a:lnTo>
                    <a:lnTo>
                      <a:pt x="15078" y="3338"/>
                    </a:lnTo>
                    <a:lnTo>
                      <a:pt x="12706" y="295"/>
                    </a:lnTo>
                    <a:lnTo>
                      <a:pt x="10080" y="0"/>
                    </a:lnTo>
                    <a:lnTo>
                      <a:pt x="7708" y="785"/>
                    </a:lnTo>
                    <a:lnTo>
                      <a:pt x="5675" y="1964"/>
                    </a:lnTo>
                    <a:lnTo>
                      <a:pt x="3812" y="3535"/>
                    </a:lnTo>
                    <a:close/>
                    <a:moveTo>
                      <a:pt x="3812" y="3535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54" name="AutoShape 86"/>
              <p:cNvSpPr>
                <a:spLocks/>
              </p:cNvSpPr>
              <p:nvPr/>
            </p:nvSpPr>
            <p:spPr bwMode="auto">
              <a:xfrm>
                <a:off x="25" y="0"/>
                <a:ext cx="1110" cy="58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891" y="9138"/>
                    </a:moveTo>
                    <a:lnTo>
                      <a:pt x="2954" y="8333"/>
                    </a:lnTo>
                    <a:lnTo>
                      <a:pt x="3560" y="8207"/>
                    </a:lnTo>
                    <a:lnTo>
                      <a:pt x="3712" y="8207"/>
                    </a:lnTo>
                    <a:lnTo>
                      <a:pt x="3421" y="7703"/>
                    </a:lnTo>
                    <a:lnTo>
                      <a:pt x="3005" y="7477"/>
                    </a:lnTo>
                    <a:lnTo>
                      <a:pt x="3005" y="6999"/>
                    </a:lnTo>
                    <a:lnTo>
                      <a:pt x="3876" y="6520"/>
                    </a:lnTo>
                    <a:lnTo>
                      <a:pt x="4595" y="6394"/>
                    </a:lnTo>
                    <a:lnTo>
                      <a:pt x="5075" y="5916"/>
                    </a:lnTo>
                    <a:lnTo>
                      <a:pt x="5391" y="6168"/>
                    </a:lnTo>
                    <a:lnTo>
                      <a:pt x="5618" y="5463"/>
                    </a:lnTo>
                    <a:lnTo>
                      <a:pt x="6161" y="4481"/>
                    </a:lnTo>
                    <a:lnTo>
                      <a:pt x="6527" y="3877"/>
                    </a:lnTo>
                    <a:lnTo>
                      <a:pt x="6817" y="3524"/>
                    </a:lnTo>
                    <a:lnTo>
                      <a:pt x="7360" y="3524"/>
                    </a:lnTo>
                    <a:lnTo>
                      <a:pt x="7903" y="3197"/>
                    </a:lnTo>
                    <a:lnTo>
                      <a:pt x="8736" y="2643"/>
                    </a:lnTo>
                    <a:lnTo>
                      <a:pt x="8925" y="2643"/>
                    </a:lnTo>
                    <a:lnTo>
                      <a:pt x="9165" y="3097"/>
                    </a:lnTo>
                    <a:lnTo>
                      <a:pt x="9405" y="3449"/>
                    </a:lnTo>
                    <a:lnTo>
                      <a:pt x="9759" y="3097"/>
                    </a:lnTo>
                    <a:lnTo>
                      <a:pt x="10125" y="3449"/>
                    </a:lnTo>
                    <a:lnTo>
                      <a:pt x="10364" y="3776"/>
                    </a:lnTo>
                    <a:lnTo>
                      <a:pt x="10667" y="3877"/>
                    </a:lnTo>
                    <a:lnTo>
                      <a:pt x="10844" y="4129"/>
                    </a:lnTo>
                    <a:lnTo>
                      <a:pt x="11034" y="3650"/>
                    </a:lnTo>
                    <a:lnTo>
                      <a:pt x="11564" y="4003"/>
                    </a:lnTo>
                    <a:lnTo>
                      <a:pt x="12473" y="4129"/>
                    </a:lnTo>
                    <a:lnTo>
                      <a:pt x="13243" y="3877"/>
                    </a:lnTo>
                    <a:lnTo>
                      <a:pt x="13609" y="3524"/>
                    </a:lnTo>
                    <a:lnTo>
                      <a:pt x="13786" y="3323"/>
                    </a:lnTo>
                    <a:lnTo>
                      <a:pt x="14025" y="2996"/>
                    </a:lnTo>
                    <a:lnTo>
                      <a:pt x="14455" y="3197"/>
                    </a:lnTo>
                    <a:lnTo>
                      <a:pt x="14808" y="3097"/>
                    </a:lnTo>
                    <a:lnTo>
                      <a:pt x="15174" y="2517"/>
                    </a:lnTo>
                    <a:lnTo>
                      <a:pt x="15717" y="1813"/>
                    </a:lnTo>
                    <a:lnTo>
                      <a:pt x="15780" y="1309"/>
                    </a:lnTo>
                    <a:lnTo>
                      <a:pt x="15831" y="831"/>
                    </a:lnTo>
                    <a:lnTo>
                      <a:pt x="16134" y="705"/>
                    </a:lnTo>
                    <a:lnTo>
                      <a:pt x="16424" y="831"/>
                    </a:lnTo>
                    <a:lnTo>
                      <a:pt x="16916" y="831"/>
                    </a:lnTo>
                    <a:lnTo>
                      <a:pt x="17093" y="478"/>
                    </a:lnTo>
                    <a:lnTo>
                      <a:pt x="17333" y="0"/>
                    </a:lnTo>
                    <a:lnTo>
                      <a:pt x="17573" y="126"/>
                    </a:lnTo>
                    <a:lnTo>
                      <a:pt x="17687" y="604"/>
                    </a:lnTo>
                    <a:lnTo>
                      <a:pt x="18356" y="831"/>
                    </a:lnTo>
                    <a:lnTo>
                      <a:pt x="18772" y="2744"/>
                    </a:lnTo>
                    <a:lnTo>
                      <a:pt x="20085" y="2870"/>
                    </a:lnTo>
                    <a:lnTo>
                      <a:pt x="20514" y="3877"/>
                    </a:lnTo>
                    <a:lnTo>
                      <a:pt x="19908" y="5463"/>
                    </a:lnTo>
                    <a:lnTo>
                      <a:pt x="20224" y="5916"/>
                    </a:lnTo>
                    <a:lnTo>
                      <a:pt x="20161" y="6999"/>
                    </a:lnTo>
                    <a:lnTo>
                      <a:pt x="20641" y="7351"/>
                    </a:lnTo>
                    <a:lnTo>
                      <a:pt x="20401" y="8912"/>
                    </a:lnTo>
                    <a:lnTo>
                      <a:pt x="20754" y="8912"/>
                    </a:lnTo>
                    <a:lnTo>
                      <a:pt x="21171" y="9138"/>
                    </a:lnTo>
                    <a:lnTo>
                      <a:pt x="21108" y="9617"/>
                    </a:lnTo>
                    <a:lnTo>
                      <a:pt x="21247" y="10372"/>
                    </a:lnTo>
                    <a:lnTo>
                      <a:pt x="21600" y="11077"/>
                    </a:lnTo>
                    <a:lnTo>
                      <a:pt x="21360" y="11303"/>
                    </a:lnTo>
                    <a:lnTo>
                      <a:pt x="21057" y="11429"/>
                    </a:lnTo>
                    <a:lnTo>
                      <a:pt x="20464" y="11656"/>
                    </a:lnTo>
                    <a:lnTo>
                      <a:pt x="20224" y="11908"/>
                    </a:lnTo>
                    <a:lnTo>
                      <a:pt x="19908" y="11429"/>
                    </a:lnTo>
                    <a:lnTo>
                      <a:pt x="19908" y="11782"/>
                    </a:lnTo>
                    <a:lnTo>
                      <a:pt x="19732" y="12008"/>
                    </a:lnTo>
                    <a:lnTo>
                      <a:pt x="19441" y="12134"/>
                    </a:lnTo>
                    <a:lnTo>
                      <a:pt x="19201" y="11555"/>
                    </a:lnTo>
                    <a:lnTo>
                      <a:pt x="18848" y="11908"/>
                    </a:lnTo>
                    <a:lnTo>
                      <a:pt x="18962" y="12411"/>
                    </a:lnTo>
                    <a:lnTo>
                      <a:pt x="18646" y="12411"/>
                    </a:lnTo>
                    <a:lnTo>
                      <a:pt x="18179" y="12411"/>
                    </a:lnTo>
                    <a:lnTo>
                      <a:pt x="18002" y="12839"/>
                    </a:lnTo>
                    <a:lnTo>
                      <a:pt x="17750" y="12764"/>
                    </a:lnTo>
                    <a:lnTo>
                      <a:pt x="17510" y="12839"/>
                    </a:lnTo>
                    <a:lnTo>
                      <a:pt x="17510" y="13217"/>
                    </a:lnTo>
                    <a:lnTo>
                      <a:pt x="17156" y="13947"/>
                    </a:lnTo>
                    <a:lnTo>
                      <a:pt x="16664" y="14803"/>
                    </a:lnTo>
                    <a:lnTo>
                      <a:pt x="15894" y="14878"/>
                    </a:lnTo>
                    <a:lnTo>
                      <a:pt x="15831" y="15382"/>
                    </a:lnTo>
                    <a:lnTo>
                      <a:pt x="15780" y="15634"/>
                    </a:lnTo>
                    <a:lnTo>
                      <a:pt x="15351" y="15634"/>
                    </a:lnTo>
                    <a:lnTo>
                      <a:pt x="14934" y="15860"/>
                    </a:lnTo>
                    <a:lnTo>
                      <a:pt x="14568" y="15634"/>
                    </a:lnTo>
                    <a:lnTo>
                      <a:pt x="14379" y="15382"/>
                    </a:lnTo>
                    <a:lnTo>
                      <a:pt x="14152" y="15860"/>
                    </a:lnTo>
                    <a:lnTo>
                      <a:pt x="13609" y="16338"/>
                    </a:lnTo>
                    <a:lnTo>
                      <a:pt x="12940" y="16338"/>
                    </a:lnTo>
                    <a:lnTo>
                      <a:pt x="12586" y="16087"/>
                    </a:lnTo>
                    <a:lnTo>
                      <a:pt x="12296" y="16691"/>
                    </a:lnTo>
                    <a:lnTo>
                      <a:pt x="12346" y="17673"/>
                    </a:lnTo>
                    <a:lnTo>
                      <a:pt x="11980" y="18957"/>
                    </a:lnTo>
                    <a:lnTo>
                      <a:pt x="11690" y="19208"/>
                    </a:lnTo>
                    <a:lnTo>
                      <a:pt x="11450" y="18378"/>
                    </a:lnTo>
                    <a:lnTo>
                      <a:pt x="11324" y="18025"/>
                    </a:lnTo>
                    <a:lnTo>
                      <a:pt x="11450" y="17396"/>
                    </a:lnTo>
                    <a:lnTo>
                      <a:pt x="11564" y="17043"/>
                    </a:lnTo>
                    <a:lnTo>
                      <a:pt x="11450" y="16817"/>
                    </a:lnTo>
                    <a:lnTo>
                      <a:pt x="11273" y="16817"/>
                    </a:lnTo>
                    <a:lnTo>
                      <a:pt x="11097" y="17396"/>
                    </a:lnTo>
                    <a:lnTo>
                      <a:pt x="10718" y="18025"/>
                    </a:lnTo>
                    <a:lnTo>
                      <a:pt x="10364" y="17773"/>
                    </a:lnTo>
                    <a:lnTo>
                      <a:pt x="9872" y="17673"/>
                    </a:lnTo>
                    <a:lnTo>
                      <a:pt x="9342" y="19083"/>
                    </a:lnTo>
                    <a:lnTo>
                      <a:pt x="9165" y="19334"/>
                    </a:lnTo>
                    <a:lnTo>
                      <a:pt x="9102" y="19712"/>
                    </a:lnTo>
                    <a:lnTo>
                      <a:pt x="8319" y="20190"/>
                    </a:lnTo>
                    <a:lnTo>
                      <a:pt x="8143" y="20190"/>
                    </a:lnTo>
                    <a:lnTo>
                      <a:pt x="6767" y="19334"/>
                    </a:lnTo>
                    <a:lnTo>
                      <a:pt x="6337" y="19208"/>
                    </a:lnTo>
                    <a:lnTo>
                      <a:pt x="5858" y="18957"/>
                    </a:lnTo>
                    <a:lnTo>
                      <a:pt x="5391" y="18856"/>
                    </a:lnTo>
                    <a:lnTo>
                      <a:pt x="5252" y="19435"/>
                    </a:lnTo>
                    <a:lnTo>
                      <a:pt x="5189" y="20291"/>
                    </a:lnTo>
                    <a:lnTo>
                      <a:pt x="5138" y="20543"/>
                    </a:lnTo>
                    <a:lnTo>
                      <a:pt x="4772" y="20769"/>
                    </a:lnTo>
                    <a:lnTo>
                      <a:pt x="4721" y="20769"/>
                    </a:lnTo>
                    <a:lnTo>
                      <a:pt x="4305" y="21600"/>
                    </a:lnTo>
                    <a:lnTo>
                      <a:pt x="4052" y="21600"/>
                    </a:lnTo>
                    <a:lnTo>
                      <a:pt x="3939" y="20996"/>
                    </a:lnTo>
                    <a:lnTo>
                      <a:pt x="3762" y="20895"/>
                    </a:lnTo>
                    <a:lnTo>
                      <a:pt x="3560" y="20543"/>
                    </a:lnTo>
                    <a:lnTo>
                      <a:pt x="3484" y="20064"/>
                    </a:lnTo>
                    <a:lnTo>
                      <a:pt x="3005" y="19938"/>
                    </a:lnTo>
                    <a:lnTo>
                      <a:pt x="2765" y="19712"/>
                    </a:lnTo>
                    <a:lnTo>
                      <a:pt x="2714" y="19435"/>
                    </a:lnTo>
                    <a:lnTo>
                      <a:pt x="2399" y="19435"/>
                    </a:lnTo>
                    <a:lnTo>
                      <a:pt x="2159" y="18957"/>
                    </a:lnTo>
                    <a:lnTo>
                      <a:pt x="2108" y="18730"/>
                    </a:lnTo>
                    <a:lnTo>
                      <a:pt x="1868" y="18957"/>
                    </a:lnTo>
                    <a:lnTo>
                      <a:pt x="1629" y="18856"/>
                    </a:lnTo>
                    <a:lnTo>
                      <a:pt x="1515" y="18730"/>
                    </a:lnTo>
                    <a:lnTo>
                      <a:pt x="1565" y="18252"/>
                    </a:lnTo>
                    <a:lnTo>
                      <a:pt x="1199" y="17773"/>
                    </a:lnTo>
                    <a:lnTo>
                      <a:pt x="1262" y="17396"/>
                    </a:lnTo>
                    <a:lnTo>
                      <a:pt x="1376" y="17169"/>
                    </a:lnTo>
                    <a:lnTo>
                      <a:pt x="1023" y="16691"/>
                    </a:lnTo>
                    <a:lnTo>
                      <a:pt x="114" y="15986"/>
                    </a:lnTo>
                    <a:lnTo>
                      <a:pt x="252" y="15281"/>
                    </a:lnTo>
                    <a:lnTo>
                      <a:pt x="543" y="15281"/>
                    </a:lnTo>
                    <a:lnTo>
                      <a:pt x="669" y="15734"/>
                    </a:lnTo>
                    <a:lnTo>
                      <a:pt x="606" y="15004"/>
                    </a:lnTo>
                    <a:lnTo>
                      <a:pt x="783" y="14425"/>
                    </a:lnTo>
                    <a:lnTo>
                      <a:pt x="909" y="13821"/>
                    </a:lnTo>
                    <a:lnTo>
                      <a:pt x="606" y="13343"/>
                    </a:lnTo>
                    <a:lnTo>
                      <a:pt x="366" y="12839"/>
                    </a:lnTo>
                    <a:lnTo>
                      <a:pt x="366" y="12411"/>
                    </a:lnTo>
                    <a:lnTo>
                      <a:pt x="114" y="12411"/>
                    </a:lnTo>
                    <a:lnTo>
                      <a:pt x="0" y="12260"/>
                    </a:lnTo>
                    <a:lnTo>
                      <a:pt x="63" y="11178"/>
                    </a:lnTo>
                    <a:lnTo>
                      <a:pt x="492" y="9617"/>
                    </a:lnTo>
                    <a:lnTo>
                      <a:pt x="543" y="9617"/>
                    </a:lnTo>
                    <a:lnTo>
                      <a:pt x="909" y="9617"/>
                    </a:lnTo>
                    <a:lnTo>
                      <a:pt x="1199" y="9869"/>
                    </a:lnTo>
                    <a:lnTo>
                      <a:pt x="1376" y="9869"/>
                    </a:lnTo>
                    <a:lnTo>
                      <a:pt x="1376" y="9390"/>
                    </a:lnTo>
                    <a:lnTo>
                      <a:pt x="1742" y="9264"/>
                    </a:lnTo>
                    <a:lnTo>
                      <a:pt x="2399" y="9264"/>
                    </a:lnTo>
                    <a:lnTo>
                      <a:pt x="2891" y="9138"/>
                    </a:lnTo>
                    <a:close/>
                    <a:moveTo>
                      <a:pt x="2891" y="9138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grpSp>
            <p:nvGrpSpPr>
              <p:cNvPr id="19555" name="Group 87"/>
              <p:cNvGrpSpPr>
                <a:grpSpLocks/>
              </p:cNvGrpSpPr>
              <p:nvPr/>
            </p:nvGrpSpPr>
            <p:grpSpPr bwMode="auto">
              <a:xfrm>
                <a:off x="421" y="179"/>
                <a:ext cx="593" cy="172"/>
                <a:chOff x="0" y="0"/>
                <a:chExt cx="592" cy="171"/>
              </a:xfrm>
            </p:grpSpPr>
            <p:sp>
              <p:nvSpPr>
                <p:cNvPr id="19556" name="AutoShape 88"/>
                <p:cNvSpPr>
                  <a:spLocks/>
                </p:cNvSpPr>
                <p:nvPr/>
              </p:nvSpPr>
              <p:spPr bwMode="auto">
                <a:xfrm>
                  <a:off x="0" y="130"/>
                  <a:ext cx="31" cy="4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4136" y="0"/>
                      </a:moveTo>
                      <a:lnTo>
                        <a:pt x="4136" y="5858"/>
                      </a:lnTo>
                      <a:lnTo>
                        <a:pt x="0" y="14278"/>
                      </a:lnTo>
                      <a:lnTo>
                        <a:pt x="0" y="19403"/>
                      </a:lnTo>
                      <a:lnTo>
                        <a:pt x="8732" y="19403"/>
                      </a:lnTo>
                      <a:lnTo>
                        <a:pt x="15166" y="21600"/>
                      </a:lnTo>
                      <a:lnTo>
                        <a:pt x="21600" y="16475"/>
                      </a:lnTo>
                      <a:lnTo>
                        <a:pt x="9651" y="5858"/>
                      </a:lnTo>
                      <a:lnTo>
                        <a:pt x="4136" y="0"/>
                      </a:lnTo>
                      <a:close/>
                      <a:moveTo>
                        <a:pt x="4136" y="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57" name="AutoShape 89"/>
                <p:cNvSpPr>
                  <a:spLocks/>
                </p:cNvSpPr>
                <p:nvPr/>
              </p:nvSpPr>
              <p:spPr bwMode="auto">
                <a:xfrm>
                  <a:off x="531" y="0"/>
                  <a:ext cx="61" cy="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200"/>
                      </a:moveTo>
                      <a:lnTo>
                        <a:pt x="14936" y="10080"/>
                      </a:lnTo>
                      <a:lnTo>
                        <a:pt x="16315" y="16080"/>
                      </a:lnTo>
                      <a:lnTo>
                        <a:pt x="16315" y="18240"/>
                      </a:lnTo>
                      <a:lnTo>
                        <a:pt x="4366" y="21600"/>
                      </a:lnTo>
                      <a:lnTo>
                        <a:pt x="1149" y="20400"/>
                      </a:lnTo>
                      <a:lnTo>
                        <a:pt x="1149" y="16080"/>
                      </a:lnTo>
                      <a:lnTo>
                        <a:pt x="0" y="11520"/>
                      </a:lnTo>
                      <a:lnTo>
                        <a:pt x="5285" y="5520"/>
                      </a:lnTo>
                      <a:lnTo>
                        <a:pt x="8502" y="4560"/>
                      </a:lnTo>
                      <a:lnTo>
                        <a:pt x="11719" y="0"/>
                      </a:lnTo>
                      <a:lnTo>
                        <a:pt x="21600" y="1200"/>
                      </a:lnTo>
                      <a:close/>
                      <a:moveTo>
                        <a:pt x="21600" y="120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</p:grpSp>
        </p:grpSp>
        <p:grpSp>
          <p:nvGrpSpPr>
            <p:cNvPr id="19493" name="Group 90"/>
            <p:cNvGrpSpPr>
              <a:grpSpLocks/>
            </p:cNvGrpSpPr>
            <p:nvPr/>
          </p:nvGrpSpPr>
          <p:grpSpPr bwMode="auto">
            <a:xfrm>
              <a:off x="3056" y="918"/>
              <a:ext cx="462" cy="1036"/>
              <a:chOff x="0" y="0"/>
              <a:chExt cx="462" cy="1036"/>
            </a:xfrm>
          </p:grpSpPr>
          <p:grpSp>
            <p:nvGrpSpPr>
              <p:cNvPr id="19542" name="Group 91"/>
              <p:cNvGrpSpPr>
                <a:grpSpLocks/>
              </p:cNvGrpSpPr>
              <p:nvPr/>
            </p:nvGrpSpPr>
            <p:grpSpPr bwMode="auto">
              <a:xfrm>
                <a:off x="0" y="0"/>
                <a:ext cx="462" cy="1036"/>
                <a:chOff x="0" y="0"/>
                <a:chExt cx="462" cy="1036"/>
              </a:xfrm>
            </p:grpSpPr>
            <p:sp>
              <p:nvSpPr>
                <p:cNvPr id="19548" name="AutoShape 92"/>
                <p:cNvSpPr>
                  <a:spLocks/>
                </p:cNvSpPr>
                <p:nvPr/>
              </p:nvSpPr>
              <p:spPr bwMode="auto">
                <a:xfrm>
                  <a:off x="184" y="897"/>
                  <a:ext cx="31" cy="80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0250" y="7322"/>
                      </a:lnTo>
                      <a:lnTo>
                        <a:pt x="13950" y="12997"/>
                      </a:lnTo>
                      <a:lnTo>
                        <a:pt x="4050" y="16475"/>
                      </a:lnTo>
                      <a:lnTo>
                        <a:pt x="6750" y="20319"/>
                      </a:lnTo>
                      <a:lnTo>
                        <a:pt x="2700" y="21600"/>
                      </a:lnTo>
                      <a:lnTo>
                        <a:pt x="0" y="17024"/>
                      </a:lnTo>
                      <a:lnTo>
                        <a:pt x="3600" y="13363"/>
                      </a:lnTo>
                      <a:lnTo>
                        <a:pt x="6750" y="9519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49" name="AutoShape 93"/>
                <p:cNvSpPr>
                  <a:spLocks/>
                </p:cNvSpPr>
                <p:nvPr/>
              </p:nvSpPr>
              <p:spPr bwMode="auto">
                <a:xfrm>
                  <a:off x="253" y="859"/>
                  <a:ext cx="41" cy="64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6875" y="0"/>
                      </a:moveTo>
                      <a:lnTo>
                        <a:pt x="21600" y="0"/>
                      </a:lnTo>
                      <a:lnTo>
                        <a:pt x="15863" y="4366"/>
                      </a:lnTo>
                      <a:lnTo>
                        <a:pt x="15188" y="7583"/>
                      </a:lnTo>
                      <a:lnTo>
                        <a:pt x="16875" y="12179"/>
                      </a:lnTo>
                      <a:lnTo>
                        <a:pt x="11138" y="16545"/>
                      </a:lnTo>
                      <a:lnTo>
                        <a:pt x="3713" y="21600"/>
                      </a:lnTo>
                      <a:lnTo>
                        <a:pt x="2363" y="16545"/>
                      </a:lnTo>
                      <a:lnTo>
                        <a:pt x="0" y="14477"/>
                      </a:lnTo>
                      <a:lnTo>
                        <a:pt x="0" y="10570"/>
                      </a:lnTo>
                      <a:lnTo>
                        <a:pt x="6413" y="6434"/>
                      </a:lnTo>
                      <a:lnTo>
                        <a:pt x="16875" y="0"/>
                      </a:lnTo>
                      <a:close/>
                      <a:moveTo>
                        <a:pt x="16875" y="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grpSp>
              <p:nvGrpSpPr>
                <p:cNvPr id="19550" name="Group 9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62" cy="1036"/>
                  <a:chOff x="0" y="0"/>
                  <a:chExt cx="462" cy="1036"/>
                </a:xfrm>
              </p:grpSpPr>
              <p:sp>
                <p:nvSpPr>
                  <p:cNvPr id="19551" name="AutoShape 9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62" cy="10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16253" y="0"/>
                        </a:moveTo>
                        <a:lnTo>
                          <a:pt x="16527" y="57"/>
                        </a:lnTo>
                        <a:lnTo>
                          <a:pt x="16952" y="383"/>
                        </a:lnTo>
                        <a:lnTo>
                          <a:pt x="18866" y="1264"/>
                        </a:lnTo>
                        <a:lnTo>
                          <a:pt x="19139" y="1065"/>
                        </a:lnTo>
                        <a:lnTo>
                          <a:pt x="19899" y="1335"/>
                        </a:lnTo>
                        <a:lnTo>
                          <a:pt x="20172" y="1605"/>
                        </a:lnTo>
                        <a:lnTo>
                          <a:pt x="20172" y="1804"/>
                        </a:lnTo>
                        <a:lnTo>
                          <a:pt x="20172" y="2159"/>
                        </a:lnTo>
                        <a:lnTo>
                          <a:pt x="19899" y="2357"/>
                        </a:lnTo>
                        <a:lnTo>
                          <a:pt x="20446" y="2627"/>
                        </a:lnTo>
                        <a:lnTo>
                          <a:pt x="20871" y="2883"/>
                        </a:lnTo>
                        <a:lnTo>
                          <a:pt x="20871" y="3110"/>
                        </a:lnTo>
                        <a:lnTo>
                          <a:pt x="20871" y="3437"/>
                        </a:lnTo>
                        <a:lnTo>
                          <a:pt x="20749" y="3834"/>
                        </a:lnTo>
                        <a:lnTo>
                          <a:pt x="20446" y="3976"/>
                        </a:lnTo>
                        <a:lnTo>
                          <a:pt x="20871" y="4175"/>
                        </a:lnTo>
                        <a:lnTo>
                          <a:pt x="21327" y="4502"/>
                        </a:lnTo>
                        <a:lnTo>
                          <a:pt x="21600" y="4857"/>
                        </a:lnTo>
                        <a:lnTo>
                          <a:pt x="21600" y="4985"/>
                        </a:lnTo>
                        <a:lnTo>
                          <a:pt x="21175" y="5056"/>
                        </a:lnTo>
                        <a:lnTo>
                          <a:pt x="19291" y="5056"/>
                        </a:lnTo>
                        <a:lnTo>
                          <a:pt x="18866" y="5056"/>
                        </a:lnTo>
                        <a:lnTo>
                          <a:pt x="18562" y="5183"/>
                        </a:lnTo>
                        <a:lnTo>
                          <a:pt x="18562" y="5453"/>
                        </a:lnTo>
                        <a:lnTo>
                          <a:pt x="18289" y="5652"/>
                        </a:lnTo>
                        <a:lnTo>
                          <a:pt x="17438" y="6007"/>
                        </a:lnTo>
                        <a:lnTo>
                          <a:pt x="17559" y="6277"/>
                        </a:lnTo>
                        <a:lnTo>
                          <a:pt x="17438" y="6476"/>
                        </a:lnTo>
                        <a:lnTo>
                          <a:pt x="17104" y="6604"/>
                        </a:lnTo>
                        <a:lnTo>
                          <a:pt x="17438" y="7030"/>
                        </a:lnTo>
                        <a:lnTo>
                          <a:pt x="17559" y="7285"/>
                        </a:lnTo>
                        <a:lnTo>
                          <a:pt x="17286" y="7484"/>
                        </a:lnTo>
                        <a:lnTo>
                          <a:pt x="16678" y="7697"/>
                        </a:lnTo>
                        <a:lnTo>
                          <a:pt x="16527" y="7953"/>
                        </a:lnTo>
                        <a:lnTo>
                          <a:pt x="16405" y="8293"/>
                        </a:lnTo>
                        <a:lnTo>
                          <a:pt x="15403" y="8507"/>
                        </a:lnTo>
                        <a:lnTo>
                          <a:pt x="14825" y="8705"/>
                        </a:lnTo>
                        <a:lnTo>
                          <a:pt x="13944" y="8975"/>
                        </a:lnTo>
                        <a:lnTo>
                          <a:pt x="14066" y="9174"/>
                        </a:lnTo>
                        <a:lnTo>
                          <a:pt x="13367" y="9245"/>
                        </a:lnTo>
                        <a:lnTo>
                          <a:pt x="13063" y="9373"/>
                        </a:lnTo>
                        <a:lnTo>
                          <a:pt x="12365" y="9856"/>
                        </a:lnTo>
                        <a:lnTo>
                          <a:pt x="11757" y="10054"/>
                        </a:lnTo>
                        <a:lnTo>
                          <a:pt x="11939" y="10395"/>
                        </a:lnTo>
                        <a:lnTo>
                          <a:pt x="11575" y="10480"/>
                        </a:lnTo>
                        <a:lnTo>
                          <a:pt x="11271" y="10637"/>
                        </a:lnTo>
                        <a:lnTo>
                          <a:pt x="11575" y="11162"/>
                        </a:lnTo>
                        <a:lnTo>
                          <a:pt x="11423" y="11503"/>
                        </a:lnTo>
                        <a:lnTo>
                          <a:pt x="10663" y="11702"/>
                        </a:lnTo>
                        <a:lnTo>
                          <a:pt x="10572" y="12256"/>
                        </a:lnTo>
                        <a:lnTo>
                          <a:pt x="10663" y="12923"/>
                        </a:lnTo>
                        <a:lnTo>
                          <a:pt x="10997" y="13264"/>
                        </a:lnTo>
                        <a:lnTo>
                          <a:pt x="12030" y="13676"/>
                        </a:lnTo>
                        <a:lnTo>
                          <a:pt x="12486" y="14073"/>
                        </a:lnTo>
                        <a:lnTo>
                          <a:pt x="12942" y="14485"/>
                        </a:lnTo>
                        <a:lnTo>
                          <a:pt x="13215" y="14755"/>
                        </a:lnTo>
                        <a:lnTo>
                          <a:pt x="12942" y="15025"/>
                        </a:lnTo>
                        <a:lnTo>
                          <a:pt x="12365" y="15224"/>
                        </a:lnTo>
                        <a:lnTo>
                          <a:pt x="11939" y="15153"/>
                        </a:lnTo>
                        <a:lnTo>
                          <a:pt x="11575" y="14954"/>
                        </a:lnTo>
                        <a:lnTo>
                          <a:pt x="10997" y="15025"/>
                        </a:lnTo>
                        <a:lnTo>
                          <a:pt x="10846" y="15224"/>
                        </a:lnTo>
                        <a:lnTo>
                          <a:pt x="9965" y="15224"/>
                        </a:lnTo>
                        <a:lnTo>
                          <a:pt x="8658" y="15153"/>
                        </a:lnTo>
                        <a:lnTo>
                          <a:pt x="8385" y="15295"/>
                        </a:lnTo>
                        <a:lnTo>
                          <a:pt x="9235" y="15493"/>
                        </a:lnTo>
                        <a:lnTo>
                          <a:pt x="10420" y="15295"/>
                        </a:lnTo>
                        <a:lnTo>
                          <a:pt x="10663" y="15550"/>
                        </a:lnTo>
                        <a:lnTo>
                          <a:pt x="11575" y="15621"/>
                        </a:lnTo>
                        <a:lnTo>
                          <a:pt x="12213" y="15749"/>
                        </a:lnTo>
                        <a:lnTo>
                          <a:pt x="11939" y="15905"/>
                        </a:lnTo>
                        <a:lnTo>
                          <a:pt x="11119" y="15834"/>
                        </a:lnTo>
                        <a:lnTo>
                          <a:pt x="10997" y="15976"/>
                        </a:lnTo>
                        <a:lnTo>
                          <a:pt x="11119" y="16175"/>
                        </a:lnTo>
                        <a:lnTo>
                          <a:pt x="10663" y="16445"/>
                        </a:lnTo>
                        <a:lnTo>
                          <a:pt x="9965" y="16701"/>
                        </a:lnTo>
                        <a:lnTo>
                          <a:pt x="9661" y="16772"/>
                        </a:lnTo>
                        <a:lnTo>
                          <a:pt x="9387" y="16843"/>
                        </a:lnTo>
                        <a:lnTo>
                          <a:pt x="9539" y="17169"/>
                        </a:lnTo>
                        <a:lnTo>
                          <a:pt x="9235" y="17382"/>
                        </a:lnTo>
                        <a:lnTo>
                          <a:pt x="8810" y="17794"/>
                        </a:lnTo>
                        <a:lnTo>
                          <a:pt x="8962" y="18192"/>
                        </a:lnTo>
                        <a:lnTo>
                          <a:pt x="8658" y="18802"/>
                        </a:lnTo>
                        <a:lnTo>
                          <a:pt x="8385" y="19072"/>
                        </a:lnTo>
                        <a:lnTo>
                          <a:pt x="8385" y="19470"/>
                        </a:lnTo>
                        <a:lnTo>
                          <a:pt x="7959" y="19740"/>
                        </a:lnTo>
                        <a:lnTo>
                          <a:pt x="7352" y="20222"/>
                        </a:lnTo>
                        <a:lnTo>
                          <a:pt x="7200" y="20563"/>
                        </a:lnTo>
                        <a:lnTo>
                          <a:pt x="6197" y="20492"/>
                        </a:lnTo>
                        <a:lnTo>
                          <a:pt x="5165" y="20492"/>
                        </a:lnTo>
                        <a:lnTo>
                          <a:pt x="5073" y="20691"/>
                        </a:lnTo>
                        <a:lnTo>
                          <a:pt x="4466" y="20762"/>
                        </a:lnTo>
                        <a:lnTo>
                          <a:pt x="4162" y="20833"/>
                        </a:lnTo>
                        <a:lnTo>
                          <a:pt x="4314" y="21060"/>
                        </a:lnTo>
                        <a:lnTo>
                          <a:pt x="4162" y="21401"/>
                        </a:lnTo>
                        <a:lnTo>
                          <a:pt x="3463" y="21600"/>
                        </a:lnTo>
                        <a:lnTo>
                          <a:pt x="3038" y="21401"/>
                        </a:lnTo>
                        <a:lnTo>
                          <a:pt x="2461" y="21600"/>
                        </a:lnTo>
                        <a:lnTo>
                          <a:pt x="1701" y="21600"/>
                        </a:lnTo>
                        <a:lnTo>
                          <a:pt x="1428" y="21401"/>
                        </a:lnTo>
                        <a:lnTo>
                          <a:pt x="1701" y="21259"/>
                        </a:lnTo>
                        <a:lnTo>
                          <a:pt x="1853" y="20890"/>
                        </a:lnTo>
                        <a:lnTo>
                          <a:pt x="1276" y="20364"/>
                        </a:lnTo>
                        <a:lnTo>
                          <a:pt x="1003" y="20095"/>
                        </a:lnTo>
                        <a:lnTo>
                          <a:pt x="1154" y="19953"/>
                        </a:lnTo>
                        <a:lnTo>
                          <a:pt x="1428" y="19953"/>
                        </a:lnTo>
                        <a:lnTo>
                          <a:pt x="1580" y="19825"/>
                        </a:lnTo>
                        <a:lnTo>
                          <a:pt x="1701" y="19669"/>
                        </a:lnTo>
                        <a:lnTo>
                          <a:pt x="1853" y="19541"/>
                        </a:lnTo>
                        <a:lnTo>
                          <a:pt x="1701" y="19413"/>
                        </a:lnTo>
                        <a:lnTo>
                          <a:pt x="1428" y="19143"/>
                        </a:lnTo>
                        <a:lnTo>
                          <a:pt x="851" y="18746"/>
                        </a:lnTo>
                        <a:lnTo>
                          <a:pt x="1003" y="18320"/>
                        </a:lnTo>
                        <a:lnTo>
                          <a:pt x="577" y="17993"/>
                        </a:lnTo>
                        <a:lnTo>
                          <a:pt x="152" y="17794"/>
                        </a:lnTo>
                        <a:lnTo>
                          <a:pt x="425" y="17453"/>
                        </a:lnTo>
                        <a:lnTo>
                          <a:pt x="729" y="16772"/>
                        </a:lnTo>
                        <a:lnTo>
                          <a:pt x="152" y="16445"/>
                        </a:lnTo>
                        <a:lnTo>
                          <a:pt x="0" y="16104"/>
                        </a:lnTo>
                        <a:lnTo>
                          <a:pt x="0" y="15905"/>
                        </a:lnTo>
                        <a:lnTo>
                          <a:pt x="273" y="15493"/>
                        </a:lnTo>
                        <a:lnTo>
                          <a:pt x="729" y="15550"/>
                        </a:lnTo>
                        <a:lnTo>
                          <a:pt x="1154" y="15025"/>
                        </a:lnTo>
                        <a:lnTo>
                          <a:pt x="1154" y="14400"/>
                        </a:lnTo>
                        <a:lnTo>
                          <a:pt x="1276" y="14201"/>
                        </a:lnTo>
                        <a:lnTo>
                          <a:pt x="1853" y="14002"/>
                        </a:lnTo>
                        <a:lnTo>
                          <a:pt x="2734" y="13733"/>
                        </a:lnTo>
                        <a:lnTo>
                          <a:pt x="2734" y="13406"/>
                        </a:lnTo>
                        <a:lnTo>
                          <a:pt x="2613" y="12383"/>
                        </a:lnTo>
                        <a:lnTo>
                          <a:pt x="2278" y="12256"/>
                        </a:lnTo>
                        <a:lnTo>
                          <a:pt x="2278" y="11986"/>
                        </a:lnTo>
                        <a:lnTo>
                          <a:pt x="3038" y="11830"/>
                        </a:lnTo>
                        <a:lnTo>
                          <a:pt x="3311" y="11702"/>
                        </a:lnTo>
                        <a:lnTo>
                          <a:pt x="2886" y="11304"/>
                        </a:lnTo>
                        <a:lnTo>
                          <a:pt x="2278" y="10907"/>
                        </a:lnTo>
                        <a:lnTo>
                          <a:pt x="2461" y="10452"/>
                        </a:lnTo>
                        <a:lnTo>
                          <a:pt x="2613" y="10125"/>
                        </a:lnTo>
                        <a:lnTo>
                          <a:pt x="3190" y="9515"/>
                        </a:lnTo>
                        <a:lnTo>
                          <a:pt x="3190" y="9245"/>
                        </a:lnTo>
                        <a:lnTo>
                          <a:pt x="3190" y="8705"/>
                        </a:lnTo>
                        <a:lnTo>
                          <a:pt x="3615" y="8222"/>
                        </a:lnTo>
                        <a:lnTo>
                          <a:pt x="4314" y="7953"/>
                        </a:lnTo>
                        <a:lnTo>
                          <a:pt x="5073" y="7754"/>
                        </a:lnTo>
                        <a:lnTo>
                          <a:pt x="5772" y="7825"/>
                        </a:lnTo>
                        <a:lnTo>
                          <a:pt x="6501" y="7953"/>
                        </a:lnTo>
                        <a:lnTo>
                          <a:pt x="6775" y="7484"/>
                        </a:lnTo>
                        <a:lnTo>
                          <a:pt x="6501" y="7072"/>
                        </a:lnTo>
                        <a:lnTo>
                          <a:pt x="6197" y="6802"/>
                        </a:lnTo>
                        <a:lnTo>
                          <a:pt x="6076" y="6604"/>
                        </a:lnTo>
                        <a:lnTo>
                          <a:pt x="6197" y="6405"/>
                        </a:lnTo>
                        <a:lnTo>
                          <a:pt x="6653" y="6334"/>
                        </a:lnTo>
                        <a:lnTo>
                          <a:pt x="6775" y="5879"/>
                        </a:lnTo>
                        <a:lnTo>
                          <a:pt x="7078" y="5453"/>
                        </a:lnTo>
                        <a:lnTo>
                          <a:pt x="7200" y="5127"/>
                        </a:lnTo>
                        <a:lnTo>
                          <a:pt x="7200" y="4786"/>
                        </a:lnTo>
                        <a:lnTo>
                          <a:pt x="7625" y="4459"/>
                        </a:lnTo>
                        <a:lnTo>
                          <a:pt x="8537" y="4175"/>
                        </a:lnTo>
                        <a:lnTo>
                          <a:pt x="9114" y="4104"/>
                        </a:lnTo>
                        <a:lnTo>
                          <a:pt x="9114" y="3778"/>
                        </a:lnTo>
                        <a:lnTo>
                          <a:pt x="9387" y="3564"/>
                        </a:lnTo>
                        <a:lnTo>
                          <a:pt x="9965" y="3238"/>
                        </a:lnTo>
                        <a:lnTo>
                          <a:pt x="10572" y="3025"/>
                        </a:lnTo>
                        <a:lnTo>
                          <a:pt x="10238" y="2443"/>
                        </a:lnTo>
                        <a:lnTo>
                          <a:pt x="11332" y="1889"/>
                        </a:lnTo>
                        <a:lnTo>
                          <a:pt x="11575" y="1647"/>
                        </a:lnTo>
                        <a:lnTo>
                          <a:pt x="12365" y="1576"/>
                        </a:lnTo>
                        <a:lnTo>
                          <a:pt x="12851" y="1264"/>
                        </a:lnTo>
                        <a:lnTo>
                          <a:pt x="12851" y="1065"/>
                        </a:lnTo>
                        <a:lnTo>
                          <a:pt x="13367" y="824"/>
                        </a:lnTo>
                        <a:lnTo>
                          <a:pt x="14309" y="767"/>
                        </a:lnTo>
                        <a:lnTo>
                          <a:pt x="15403" y="767"/>
                        </a:lnTo>
                        <a:lnTo>
                          <a:pt x="16253" y="383"/>
                        </a:lnTo>
                        <a:lnTo>
                          <a:pt x="16101" y="0"/>
                        </a:lnTo>
                        <a:lnTo>
                          <a:pt x="16253" y="0"/>
                        </a:lnTo>
                        <a:close/>
                        <a:moveTo>
                          <a:pt x="16253" y="0"/>
                        </a:moveTo>
                      </a:path>
                    </a:pathLst>
                  </a:custGeom>
                  <a:solidFill>
                    <a:srgbClr val="C0CCCB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 sz="2400">
                      <a:solidFill>
                        <a:srgbClr val="FFFFFF"/>
                      </a:solidFill>
                      <a:ea typeface="ヒラギノ角ゴ Pro W3"/>
                      <a:cs typeface="ヒラギノ角ゴ Pro W3"/>
                      <a:sym typeface="Arial" pitchFamily="34" charset="0"/>
                    </a:endParaRPr>
                  </a:p>
                </p:txBody>
              </p:sp>
              <p:sp>
                <p:nvSpPr>
                  <p:cNvPr id="19552" name="AutoShape 9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62" cy="10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16253" y="0"/>
                        </a:moveTo>
                        <a:lnTo>
                          <a:pt x="16527" y="57"/>
                        </a:lnTo>
                        <a:lnTo>
                          <a:pt x="16952" y="383"/>
                        </a:lnTo>
                        <a:lnTo>
                          <a:pt x="18866" y="1264"/>
                        </a:lnTo>
                        <a:lnTo>
                          <a:pt x="19139" y="1065"/>
                        </a:lnTo>
                        <a:lnTo>
                          <a:pt x="19899" y="1335"/>
                        </a:lnTo>
                        <a:lnTo>
                          <a:pt x="20172" y="1605"/>
                        </a:lnTo>
                        <a:lnTo>
                          <a:pt x="20172" y="1804"/>
                        </a:lnTo>
                        <a:lnTo>
                          <a:pt x="20172" y="2159"/>
                        </a:lnTo>
                        <a:lnTo>
                          <a:pt x="19899" y="2357"/>
                        </a:lnTo>
                        <a:lnTo>
                          <a:pt x="20446" y="2627"/>
                        </a:lnTo>
                        <a:lnTo>
                          <a:pt x="20871" y="2883"/>
                        </a:lnTo>
                        <a:lnTo>
                          <a:pt x="20871" y="3110"/>
                        </a:lnTo>
                        <a:lnTo>
                          <a:pt x="20871" y="3437"/>
                        </a:lnTo>
                        <a:lnTo>
                          <a:pt x="20749" y="3834"/>
                        </a:lnTo>
                        <a:lnTo>
                          <a:pt x="20446" y="3976"/>
                        </a:lnTo>
                        <a:lnTo>
                          <a:pt x="20871" y="4175"/>
                        </a:lnTo>
                        <a:lnTo>
                          <a:pt x="21327" y="4502"/>
                        </a:lnTo>
                        <a:lnTo>
                          <a:pt x="21600" y="4857"/>
                        </a:lnTo>
                        <a:lnTo>
                          <a:pt x="21600" y="4985"/>
                        </a:lnTo>
                        <a:lnTo>
                          <a:pt x="21175" y="5056"/>
                        </a:lnTo>
                        <a:lnTo>
                          <a:pt x="19291" y="5056"/>
                        </a:lnTo>
                        <a:lnTo>
                          <a:pt x="18866" y="5056"/>
                        </a:lnTo>
                        <a:lnTo>
                          <a:pt x="18562" y="5183"/>
                        </a:lnTo>
                        <a:lnTo>
                          <a:pt x="18562" y="5453"/>
                        </a:lnTo>
                        <a:lnTo>
                          <a:pt x="18289" y="5652"/>
                        </a:lnTo>
                        <a:lnTo>
                          <a:pt x="17438" y="6007"/>
                        </a:lnTo>
                        <a:lnTo>
                          <a:pt x="17559" y="6277"/>
                        </a:lnTo>
                        <a:lnTo>
                          <a:pt x="17438" y="6476"/>
                        </a:lnTo>
                        <a:lnTo>
                          <a:pt x="17104" y="6604"/>
                        </a:lnTo>
                        <a:lnTo>
                          <a:pt x="17438" y="7030"/>
                        </a:lnTo>
                        <a:lnTo>
                          <a:pt x="17559" y="7285"/>
                        </a:lnTo>
                        <a:lnTo>
                          <a:pt x="17286" y="7484"/>
                        </a:lnTo>
                        <a:lnTo>
                          <a:pt x="16678" y="7697"/>
                        </a:lnTo>
                        <a:lnTo>
                          <a:pt x="16527" y="7953"/>
                        </a:lnTo>
                        <a:lnTo>
                          <a:pt x="16405" y="8293"/>
                        </a:lnTo>
                        <a:lnTo>
                          <a:pt x="15403" y="8507"/>
                        </a:lnTo>
                        <a:lnTo>
                          <a:pt x="14825" y="8705"/>
                        </a:lnTo>
                        <a:lnTo>
                          <a:pt x="13944" y="8975"/>
                        </a:lnTo>
                        <a:lnTo>
                          <a:pt x="14066" y="9174"/>
                        </a:lnTo>
                        <a:lnTo>
                          <a:pt x="13367" y="9245"/>
                        </a:lnTo>
                        <a:lnTo>
                          <a:pt x="13063" y="9373"/>
                        </a:lnTo>
                        <a:lnTo>
                          <a:pt x="12365" y="9856"/>
                        </a:lnTo>
                        <a:lnTo>
                          <a:pt x="11757" y="10054"/>
                        </a:lnTo>
                        <a:lnTo>
                          <a:pt x="11939" y="10395"/>
                        </a:lnTo>
                        <a:lnTo>
                          <a:pt x="11575" y="10480"/>
                        </a:lnTo>
                        <a:lnTo>
                          <a:pt x="11271" y="10637"/>
                        </a:lnTo>
                        <a:lnTo>
                          <a:pt x="11575" y="11162"/>
                        </a:lnTo>
                        <a:lnTo>
                          <a:pt x="11423" y="11503"/>
                        </a:lnTo>
                        <a:lnTo>
                          <a:pt x="10663" y="11702"/>
                        </a:lnTo>
                        <a:lnTo>
                          <a:pt x="10572" y="12256"/>
                        </a:lnTo>
                        <a:lnTo>
                          <a:pt x="10663" y="12923"/>
                        </a:lnTo>
                        <a:lnTo>
                          <a:pt x="10997" y="13264"/>
                        </a:lnTo>
                        <a:lnTo>
                          <a:pt x="12030" y="13676"/>
                        </a:lnTo>
                        <a:lnTo>
                          <a:pt x="12486" y="14073"/>
                        </a:lnTo>
                        <a:lnTo>
                          <a:pt x="12942" y="14485"/>
                        </a:lnTo>
                        <a:lnTo>
                          <a:pt x="13215" y="14755"/>
                        </a:lnTo>
                        <a:lnTo>
                          <a:pt x="12942" y="15025"/>
                        </a:lnTo>
                        <a:lnTo>
                          <a:pt x="12365" y="15224"/>
                        </a:lnTo>
                        <a:lnTo>
                          <a:pt x="11939" y="15153"/>
                        </a:lnTo>
                        <a:lnTo>
                          <a:pt x="11575" y="14954"/>
                        </a:lnTo>
                        <a:lnTo>
                          <a:pt x="10997" y="15025"/>
                        </a:lnTo>
                        <a:lnTo>
                          <a:pt x="10846" y="15224"/>
                        </a:lnTo>
                        <a:lnTo>
                          <a:pt x="9965" y="15224"/>
                        </a:lnTo>
                        <a:lnTo>
                          <a:pt x="8658" y="15153"/>
                        </a:lnTo>
                        <a:lnTo>
                          <a:pt x="8385" y="15295"/>
                        </a:lnTo>
                        <a:lnTo>
                          <a:pt x="9235" y="15493"/>
                        </a:lnTo>
                        <a:lnTo>
                          <a:pt x="10420" y="15295"/>
                        </a:lnTo>
                        <a:lnTo>
                          <a:pt x="10663" y="15550"/>
                        </a:lnTo>
                        <a:lnTo>
                          <a:pt x="11575" y="15621"/>
                        </a:lnTo>
                        <a:lnTo>
                          <a:pt x="12213" y="15749"/>
                        </a:lnTo>
                        <a:lnTo>
                          <a:pt x="11939" y="15905"/>
                        </a:lnTo>
                        <a:lnTo>
                          <a:pt x="11119" y="15834"/>
                        </a:lnTo>
                        <a:lnTo>
                          <a:pt x="10997" y="15976"/>
                        </a:lnTo>
                        <a:lnTo>
                          <a:pt x="11119" y="16175"/>
                        </a:lnTo>
                        <a:lnTo>
                          <a:pt x="10663" y="16445"/>
                        </a:lnTo>
                        <a:lnTo>
                          <a:pt x="9965" y="16701"/>
                        </a:lnTo>
                        <a:lnTo>
                          <a:pt x="9661" y="16772"/>
                        </a:lnTo>
                        <a:lnTo>
                          <a:pt x="9387" y="16843"/>
                        </a:lnTo>
                        <a:lnTo>
                          <a:pt x="9539" y="17169"/>
                        </a:lnTo>
                        <a:lnTo>
                          <a:pt x="9235" y="17382"/>
                        </a:lnTo>
                        <a:lnTo>
                          <a:pt x="8810" y="17794"/>
                        </a:lnTo>
                        <a:lnTo>
                          <a:pt x="8962" y="18192"/>
                        </a:lnTo>
                        <a:lnTo>
                          <a:pt x="8658" y="18802"/>
                        </a:lnTo>
                        <a:lnTo>
                          <a:pt x="8385" y="19072"/>
                        </a:lnTo>
                        <a:lnTo>
                          <a:pt x="8385" y="19470"/>
                        </a:lnTo>
                        <a:lnTo>
                          <a:pt x="7959" y="19740"/>
                        </a:lnTo>
                        <a:lnTo>
                          <a:pt x="7352" y="20222"/>
                        </a:lnTo>
                        <a:lnTo>
                          <a:pt x="7200" y="20563"/>
                        </a:lnTo>
                        <a:lnTo>
                          <a:pt x="6197" y="20492"/>
                        </a:lnTo>
                        <a:lnTo>
                          <a:pt x="5165" y="20492"/>
                        </a:lnTo>
                        <a:lnTo>
                          <a:pt x="5073" y="20691"/>
                        </a:lnTo>
                        <a:lnTo>
                          <a:pt x="4466" y="20762"/>
                        </a:lnTo>
                        <a:lnTo>
                          <a:pt x="4162" y="20833"/>
                        </a:lnTo>
                        <a:lnTo>
                          <a:pt x="4314" y="21060"/>
                        </a:lnTo>
                        <a:lnTo>
                          <a:pt x="4162" y="21401"/>
                        </a:lnTo>
                        <a:lnTo>
                          <a:pt x="3463" y="21600"/>
                        </a:lnTo>
                        <a:lnTo>
                          <a:pt x="3038" y="21401"/>
                        </a:lnTo>
                        <a:lnTo>
                          <a:pt x="2461" y="21600"/>
                        </a:lnTo>
                        <a:lnTo>
                          <a:pt x="1701" y="21600"/>
                        </a:lnTo>
                        <a:lnTo>
                          <a:pt x="1428" y="21401"/>
                        </a:lnTo>
                        <a:lnTo>
                          <a:pt x="1701" y="21259"/>
                        </a:lnTo>
                        <a:lnTo>
                          <a:pt x="1853" y="20890"/>
                        </a:lnTo>
                        <a:lnTo>
                          <a:pt x="1276" y="20364"/>
                        </a:lnTo>
                        <a:lnTo>
                          <a:pt x="1003" y="20095"/>
                        </a:lnTo>
                        <a:lnTo>
                          <a:pt x="1154" y="19953"/>
                        </a:lnTo>
                        <a:lnTo>
                          <a:pt x="1428" y="19953"/>
                        </a:lnTo>
                        <a:lnTo>
                          <a:pt x="1580" y="19825"/>
                        </a:lnTo>
                        <a:lnTo>
                          <a:pt x="1701" y="19669"/>
                        </a:lnTo>
                        <a:lnTo>
                          <a:pt x="1853" y="19541"/>
                        </a:lnTo>
                        <a:lnTo>
                          <a:pt x="1701" y="19413"/>
                        </a:lnTo>
                        <a:lnTo>
                          <a:pt x="1428" y="19143"/>
                        </a:lnTo>
                        <a:lnTo>
                          <a:pt x="851" y="18746"/>
                        </a:lnTo>
                        <a:lnTo>
                          <a:pt x="1003" y="18320"/>
                        </a:lnTo>
                        <a:lnTo>
                          <a:pt x="577" y="17993"/>
                        </a:lnTo>
                        <a:lnTo>
                          <a:pt x="152" y="17794"/>
                        </a:lnTo>
                        <a:lnTo>
                          <a:pt x="425" y="17453"/>
                        </a:lnTo>
                        <a:lnTo>
                          <a:pt x="729" y="16772"/>
                        </a:lnTo>
                        <a:lnTo>
                          <a:pt x="152" y="16445"/>
                        </a:lnTo>
                        <a:lnTo>
                          <a:pt x="0" y="16104"/>
                        </a:lnTo>
                        <a:lnTo>
                          <a:pt x="0" y="15905"/>
                        </a:lnTo>
                        <a:lnTo>
                          <a:pt x="273" y="15493"/>
                        </a:lnTo>
                        <a:lnTo>
                          <a:pt x="729" y="15550"/>
                        </a:lnTo>
                        <a:lnTo>
                          <a:pt x="1154" y="15025"/>
                        </a:lnTo>
                        <a:lnTo>
                          <a:pt x="1154" y="14400"/>
                        </a:lnTo>
                        <a:lnTo>
                          <a:pt x="1276" y="14201"/>
                        </a:lnTo>
                        <a:lnTo>
                          <a:pt x="1853" y="14002"/>
                        </a:lnTo>
                        <a:lnTo>
                          <a:pt x="2734" y="13733"/>
                        </a:lnTo>
                        <a:lnTo>
                          <a:pt x="2734" y="13406"/>
                        </a:lnTo>
                        <a:lnTo>
                          <a:pt x="2613" y="12383"/>
                        </a:lnTo>
                        <a:lnTo>
                          <a:pt x="2278" y="12256"/>
                        </a:lnTo>
                        <a:lnTo>
                          <a:pt x="2278" y="11986"/>
                        </a:lnTo>
                        <a:lnTo>
                          <a:pt x="3038" y="11830"/>
                        </a:lnTo>
                        <a:lnTo>
                          <a:pt x="3311" y="11702"/>
                        </a:lnTo>
                        <a:lnTo>
                          <a:pt x="2886" y="11304"/>
                        </a:lnTo>
                        <a:lnTo>
                          <a:pt x="2278" y="10907"/>
                        </a:lnTo>
                        <a:lnTo>
                          <a:pt x="2461" y="10452"/>
                        </a:lnTo>
                        <a:lnTo>
                          <a:pt x="2613" y="10125"/>
                        </a:lnTo>
                        <a:lnTo>
                          <a:pt x="3190" y="9515"/>
                        </a:lnTo>
                        <a:lnTo>
                          <a:pt x="3190" y="9245"/>
                        </a:lnTo>
                        <a:lnTo>
                          <a:pt x="3190" y="8705"/>
                        </a:lnTo>
                        <a:lnTo>
                          <a:pt x="3615" y="8222"/>
                        </a:lnTo>
                        <a:lnTo>
                          <a:pt x="4314" y="7953"/>
                        </a:lnTo>
                        <a:lnTo>
                          <a:pt x="5073" y="7754"/>
                        </a:lnTo>
                        <a:lnTo>
                          <a:pt x="5772" y="7825"/>
                        </a:lnTo>
                        <a:lnTo>
                          <a:pt x="6501" y="7953"/>
                        </a:lnTo>
                        <a:lnTo>
                          <a:pt x="6775" y="7484"/>
                        </a:lnTo>
                        <a:lnTo>
                          <a:pt x="6501" y="7072"/>
                        </a:lnTo>
                        <a:lnTo>
                          <a:pt x="6197" y="6802"/>
                        </a:lnTo>
                        <a:lnTo>
                          <a:pt x="6076" y="6604"/>
                        </a:lnTo>
                        <a:lnTo>
                          <a:pt x="6197" y="6405"/>
                        </a:lnTo>
                        <a:lnTo>
                          <a:pt x="6653" y="6334"/>
                        </a:lnTo>
                        <a:lnTo>
                          <a:pt x="6775" y="5879"/>
                        </a:lnTo>
                        <a:lnTo>
                          <a:pt x="7078" y="5453"/>
                        </a:lnTo>
                        <a:lnTo>
                          <a:pt x="7200" y="5127"/>
                        </a:lnTo>
                        <a:lnTo>
                          <a:pt x="7200" y="4786"/>
                        </a:lnTo>
                        <a:lnTo>
                          <a:pt x="7625" y="4459"/>
                        </a:lnTo>
                        <a:lnTo>
                          <a:pt x="8537" y="4175"/>
                        </a:lnTo>
                        <a:lnTo>
                          <a:pt x="9114" y="4104"/>
                        </a:lnTo>
                        <a:lnTo>
                          <a:pt x="9114" y="3778"/>
                        </a:lnTo>
                        <a:lnTo>
                          <a:pt x="9387" y="3564"/>
                        </a:lnTo>
                        <a:lnTo>
                          <a:pt x="9965" y="3238"/>
                        </a:lnTo>
                        <a:lnTo>
                          <a:pt x="10572" y="3025"/>
                        </a:lnTo>
                        <a:lnTo>
                          <a:pt x="10238" y="2443"/>
                        </a:lnTo>
                        <a:lnTo>
                          <a:pt x="11332" y="1889"/>
                        </a:lnTo>
                        <a:lnTo>
                          <a:pt x="11575" y="1647"/>
                        </a:lnTo>
                        <a:lnTo>
                          <a:pt x="12365" y="1576"/>
                        </a:lnTo>
                        <a:lnTo>
                          <a:pt x="12851" y="1264"/>
                        </a:lnTo>
                        <a:lnTo>
                          <a:pt x="12851" y="1065"/>
                        </a:lnTo>
                        <a:lnTo>
                          <a:pt x="13367" y="824"/>
                        </a:lnTo>
                        <a:lnTo>
                          <a:pt x="14309" y="767"/>
                        </a:lnTo>
                        <a:lnTo>
                          <a:pt x="15403" y="767"/>
                        </a:lnTo>
                        <a:lnTo>
                          <a:pt x="16253" y="383"/>
                        </a:lnTo>
                        <a:lnTo>
                          <a:pt x="16101" y="0"/>
                        </a:lnTo>
                      </a:path>
                    </a:pathLst>
                  </a:custGeom>
                  <a:solidFill>
                    <a:srgbClr val="C0CCCB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 sz="2400">
                      <a:solidFill>
                        <a:srgbClr val="FFFFFF"/>
                      </a:solidFill>
                      <a:ea typeface="ヒラギノ角ゴ Pro W3"/>
                      <a:cs typeface="ヒラギノ角ゴ Pro W3"/>
                      <a:sym typeface="Arial" pitchFamily="34" charset="0"/>
                    </a:endParaRPr>
                  </a:p>
                </p:txBody>
              </p:sp>
            </p:grpSp>
          </p:grpSp>
          <p:grpSp>
            <p:nvGrpSpPr>
              <p:cNvPr id="19543" name="Group 97"/>
              <p:cNvGrpSpPr>
                <a:grpSpLocks/>
              </p:cNvGrpSpPr>
              <p:nvPr/>
            </p:nvGrpSpPr>
            <p:grpSpPr bwMode="auto">
              <a:xfrm>
                <a:off x="41" y="726"/>
                <a:ext cx="106" cy="120"/>
                <a:chOff x="0" y="0"/>
                <a:chExt cx="106" cy="119"/>
              </a:xfrm>
            </p:grpSpPr>
            <p:grpSp>
              <p:nvGrpSpPr>
                <p:cNvPr id="19544" name="Group 98"/>
                <p:cNvGrpSpPr>
                  <a:grpSpLocks/>
                </p:cNvGrpSpPr>
                <p:nvPr/>
              </p:nvGrpSpPr>
              <p:grpSpPr bwMode="auto">
                <a:xfrm>
                  <a:off x="55" y="35"/>
                  <a:ext cx="51" cy="84"/>
                  <a:chOff x="0" y="0"/>
                  <a:chExt cx="50" cy="84"/>
                </a:xfrm>
              </p:grpSpPr>
              <p:sp>
                <p:nvSpPr>
                  <p:cNvPr id="19546" name="AutoShape 9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50" cy="8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19075" y="0"/>
                        </a:moveTo>
                        <a:lnTo>
                          <a:pt x="19075" y="3658"/>
                        </a:lnTo>
                        <a:lnTo>
                          <a:pt x="21600" y="7142"/>
                        </a:lnTo>
                        <a:lnTo>
                          <a:pt x="19075" y="10974"/>
                        </a:lnTo>
                        <a:lnTo>
                          <a:pt x="15429" y="14110"/>
                        </a:lnTo>
                        <a:lnTo>
                          <a:pt x="8696" y="17768"/>
                        </a:lnTo>
                        <a:lnTo>
                          <a:pt x="3086" y="21600"/>
                        </a:lnTo>
                        <a:lnTo>
                          <a:pt x="0" y="17768"/>
                        </a:lnTo>
                        <a:lnTo>
                          <a:pt x="2244" y="16200"/>
                        </a:lnTo>
                        <a:lnTo>
                          <a:pt x="8696" y="12019"/>
                        </a:lnTo>
                        <a:lnTo>
                          <a:pt x="8135" y="9581"/>
                        </a:lnTo>
                        <a:lnTo>
                          <a:pt x="11501" y="6271"/>
                        </a:lnTo>
                        <a:lnTo>
                          <a:pt x="19356" y="1916"/>
                        </a:lnTo>
                        <a:lnTo>
                          <a:pt x="19356" y="3310"/>
                        </a:lnTo>
                        <a:lnTo>
                          <a:pt x="20758" y="5226"/>
                        </a:lnTo>
                        <a:lnTo>
                          <a:pt x="19075" y="0"/>
                        </a:lnTo>
                        <a:close/>
                        <a:moveTo>
                          <a:pt x="19075" y="0"/>
                        </a:moveTo>
                      </a:path>
                    </a:pathLst>
                  </a:custGeom>
                  <a:solidFill>
                    <a:srgbClr val="C0CCCB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 sz="2400">
                      <a:solidFill>
                        <a:srgbClr val="FFFFFF"/>
                      </a:solidFill>
                      <a:ea typeface="ヒラギノ角ゴ Pro W3"/>
                      <a:cs typeface="ヒラギノ角ゴ Pro W3"/>
                      <a:sym typeface="Arial" pitchFamily="34" charset="0"/>
                    </a:endParaRPr>
                  </a:p>
                </p:txBody>
              </p:sp>
              <p:sp>
                <p:nvSpPr>
                  <p:cNvPr id="19547" name="AutoShape 10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50" cy="8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19075" y="0"/>
                        </a:moveTo>
                        <a:lnTo>
                          <a:pt x="19075" y="3658"/>
                        </a:lnTo>
                        <a:lnTo>
                          <a:pt x="21600" y="7142"/>
                        </a:lnTo>
                        <a:lnTo>
                          <a:pt x="19075" y="10974"/>
                        </a:lnTo>
                        <a:lnTo>
                          <a:pt x="15429" y="14110"/>
                        </a:lnTo>
                        <a:lnTo>
                          <a:pt x="8696" y="17768"/>
                        </a:lnTo>
                        <a:lnTo>
                          <a:pt x="3086" y="21600"/>
                        </a:lnTo>
                        <a:lnTo>
                          <a:pt x="0" y="17768"/>
                        </a:lnTo>
                        <a:lnTo>
                          <a:pt x="2244" y="16200"/>
                        </a:lnTo>
                        <a:lnTo>
                          <a:pt x="8696" y="12019"/>
                        </a:lnTo>
                        <a:lnTo>
                          <a:pt x="8135" y="9581"/>
                        </a:lnTo>
                        <a:lnTo>
                          <a:pt x="11501" y="6271"/>
                        </a:lnTo>
                        <a:lnTo>
                          <a:pt x="19356" y="1916"/>
                        </a:lnTo>
                        <a:lnTo>
                          <a:pt x="19356" y="3310"/>
                        </a:lnTo>
                        <a:lnTo>
                          <a:pt x="20758" y="5226"/>
                        </a:lnTo>
                      </a:path>
                    </a:pathLst>
                  </a:custGeom>
                  <a:solidFill>
                    <a:srgbClr val="C0CCCB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 sz="2400">
                      <a:solidFill>
                        <a:srgbClr val="FFFFFF"/>
                      </a:solidFill>
                      <a:ea typeface="ヒラギノ角ゴ Pro W3"/>
                      <a:cs typeface="ヒラギノ角ゴ Pro W3"/>
                      <a:sym typeface="Arial" pitchFamily="34" charset="0"/>
                    </a:endParaRPr>
                  </a:p>
                </p:txBody>
              </p:sp>
            </p:grpSp>
            <p:sp>
              <p:nvSpPr>
                <p:cNvPr id="19545" name="AutoShape 101"/>
                <p:cNvSpPr>
                  <a:spLocks/>
                </p:cNvSpPr>
                <p:nvPr/>
              </p:nvSpPr>
              <p:spPr bwMode="auto">
                <a:xfrm>
                  <a:off x="0" y="0"/>
                  <a:ext cx="63" cy="68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6924" y="0"/>
                      </a:moveTo>
                      <a:lnTo>
                        <a:pt x="14252" y="3024"/>
                      </a:lnTo>
                      <a:lnTo>
                        <a:pt x="10021" y="2592"/>
                      </a:lnTo>
                      <a:lnTo>
                        <a:pt x="7348" y="1944"/>
                      </a:lnTo>
                      <a:lnTo>
                        <a:pt x="8462" y="5616"/>
                      </a:lnTo>
                      <a:lnTo>
                        <a:pt x="9130" y="8424"/>
                      </a:lnTo>
                      <a:lnTo>
                        <a:pt x="9353" y="10368"/>
                      </a:lnTo>
                      <a:lnTo>
                        <a:pt x="8016" y="10800"/>
                      </a:lnTo>
                      <a:lnTo>
                        <a:pt x="5344" y="9720"/>
                      </a:lnTo>
                      <a:lnTo>
                        <a:pt x="5344" y="8424"/>
                      </a:lnTo>
                      <a:lnTo>
                        <a:pt x="3118" y="8424"/>
                      </a:lnTo>
                      <a:lnTo>
                        <a:pt x="3786" y="10800"/>
                      </a:lnTo>
                      <a:lnTo>
                        <a:pt x="2449" y="13392"/>
                      </a:lnTo>
                      <a:lnTo>
                        <a:pt x="0" y="16848"/>
                      </a:lnTo>
                      <a:lnTo>
                        <a:pt x="1113" y="19872"/>
                      </a:lnTo>
                      <a:lnTo>
                        <a:pt x="3786" y="21600"/>
                      </a:lnTo>
                      <a:lnTo>
                        <a:pt x="6235" y="19872"/>
                      </a:lnTo>
                      <a:lnTo>
                        <a:pt x="9353" y="17928"/>
                      </a:lnTo>
                      <a:lnTo>
                        <a:pt x="15365" y="16416"/>
                      </a:lnTo>
                      <a:lnTo>
                        <a:pt x="18037" y="16848"/>
                      </a:lnTo>
                      <a:lnTo>
                        <a:pt x="16924" y="13392"/>
                      </a:lnTo>
                      <a:lnTo>
                        <a:pt x="19151" y="11448"/>
                      </a:lnTo>
                      <a:lnTo>
                        <a:pt x="21600" y="7776"/>
                      </a:lnTo>
                      <a:lnTo>
                        <a:pt x="20487" y="5616"/>
                      </a:lnTo>
                      <a:lnTo>
                        <a:pt x="18482" y="3024"/>
                      </a:lnTo>
                      <a:lnTo>
                        <a:pt x="16924" y="0"/>
                      </a:lnTo>
                      <a:close/>
                      <a:moveTo>
                        <a:pt x="16924" y="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</p:grpSp>
        </p:grpSp>
        <p:grpSp>
          <p:nvGrpSpPr>
            <p:cNvPr id="19494" name="Group 102"/>
            <p:cNvGrpSpPr>
              <a:grpSpLocks/>
            </p:cNvGrpSpPr>
            <p:nvPr/>
          </p:nvGrpSpPr>
          <p:grpSpPr bwMode="auto">
            <a:xfrm>
              <a:off x="2832" y="752"/>
              <a:ext cx="840" cy="968"/>
              <a:chOff x="0" y="0"/>
              <a:chExt cx="839" cy="968"/>
            </a:xfrm>
          </p:grpSpPr>
          <p:grpSp>
            <p:nvGrpSpPr>
              <p:cNvPr id="19527" name="Group 103"/>
              <p:cNvGrpSpPr>
                <a:grpSpLocks/>
              </p:cNvGrpSpPr>
              <p:nvPr/>
            </p:nvGrpSpPr>
            <p:grpSpPr bwMode="auto">
              <a:xfrm>
                <a:off x="0" y="0"/>
                <a:ext cx="839" cy="968"/>
                <a:chOff x="0" y="0"/>
                <a:chExt cx="839" cy="968"/>
              </a:xfrm>
            </p:grpSpPr>
            <p:sp>
              <p:nvSpPr>
                <p:cNvPr id="19539" name="AutoShape 104"/>
                <p:cNvSpPr>
                  <a:spLocks/>
                </p:cNvSpPr>
                <p:nvPr/>
              </p:nvSpPr>
              <p:spPr bwMode="auto">
                <a:xfrm>
                  <a:off x="0" y="0"/>
                  <a:ext cx="839" cy="968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5796" y="20339"/>
                      </a:moveTo>
                      <a:lnTo>
                        <a:pt x="5862" y="20294"/>
                      </a:lnTo>
                      <a:lnTo>
                        <a:pt x="6095" y="20248"/>
                      </a:lnTo>
                      <a:lnTo>
                        <a:pt x="6262" y="20005"/>
                      </a:lnTo>
                      <a:lnTo>
                        <a:pt x="6345" y="19732"/>
                      </a:lnTo>
                      <a:lnTo>
                        <a:pt x="6412" y="19580"/>
                      </a:lnTo>
                      <a:lnTo>
                        <a:pt x="6345" y="19154"/>
                      </a:lnTo>
                      <a:lnTo>
                        <a:pt x="6412" y="18851"/>
                      </a:lnTo>
                      <a:lnTo>
                        <a:pt x="6645" y="18714"/>
                      </a:lnTo>
                      <a:lnTo>
                        <a:pt x="7211" y="18501"/>
                      </a:lnTo>
                      <a:lnTo>
                        <a:pt x="7294" y="18273"/>
                      </a:lnTo>
                      <a:lnTo>
                        <a:pt x="7211" y="17544"/>
                      </a:lnTo>
                      <a:lnTo>
                        <a:pt x="7144" y="17408"/>
                      </a:lnTo>
                      <a:lnTo>
                        <a:pt x="7144" y="16982"/>
                      </a:lnTo>
                      <a:lnTo>
                        <a:pt x="6978" y="16830"/>
                      </a:lnTo>
                      <a:lnTo>
                        <a:pt x="7061" y="16481"/>
                      </a:lnTo>
                      <a:lnTo>
                        <a:pt x="7211" y="16481"/>
                      </a:lnTo>
                      <a:lnTo>
                        <a:pt x="7611" y="16268"/>
                      </a:lnTo>
                      <a:lnTo>
                        <a:pt x="7294" y="15600"/>
                      </a:lnTo>
                      <a:lnTo>
                        <a:pt x="7144" y="15387"/>
                      </a:lnTo>
                      <a:lnTo>
                        <a:pt x="7144" y="15327"/>
                      </a:lnTo>
                      <a:lnTo>
                        <a:pt x="7144" y="14780"/>
                      </a:lnTo>
                      <a:lnTo>
                        <a:pt x="7378" y="14354"/>
                      </a:lnTo>
                      <a:lnTo>
                        <a:pt x="7444" y="13899"/>
                      </a:lnTo>
                      <a:lnTo>
                        <a:pt x="7528" y="13397"/>
                      </a:lnTo>
                      <a:lnTo>
                        <a:pt x="7444" y="12972"/>
                      </a:lnTo>
                      <a:lnTo>
                        <a:pt x="7611" y="12684"/>
                      </a:lnTo>
                      <a:lnTo>
                        <a:pt x="7694" y="12456"/>
                      </a:lnTo>
                      <a:lnTo>
                        <a:pt x="8160" y="12167"/>
                      </a:lnTo>
                      <a:lnTo>
                        <a:pt x="8643" y="12030"/>
                      </a:lnTo>
                      <a:lnTo>
                        <a:pt x="9043" y="12167"/>
                      </a:lnTo>
                      <a:lnTo>
                        <a:pt x="9193" y="12243"/>
                      </a:lnTo>
                      <a:lnTo>
                        <a:pt x="9426" y="11954"/>
                      </a:lnTo>
                      <a:lnTo>
                        <a:pt x="9426" y="11605"/>
                      </a:lnTo>
                      <a:lnTo>
                        <a:pt x="9193" y="10937"/>
                      </a:lnTo>
                      <a:lnTo>
                        <a:pt x="9110" y="10663"/>
                      </a:lnTo>
                      <a:lnTo>
                        <a:pt x="9193" y="10511"/>
                      </a:lnTo>
                      <a:lnTo>
                        <a:pt x="9343" y="10511"/>
                      </a:lnTo>
                      <a:lnTo>
                        <a:pt x="9509" y="10299"/>
                      </a:lnTo>
                      <a:lnTo>
                        <a:pt x="9593" y="9873"/>
                      </a:lnTo>
                      <a:lnTo>
                        <a:pt x="9659" y="9281"/>
                      </a:lnTo>
                      <a:lnTo>
                        <a:pt x="9742" y="8719"/>
                      </a:lnTo>
                      <a:lnTo>
                        <a:pt x="9992" y="8491"/>
                      </a:lnTo>
                      <a:lnTo>
                        <a:pt x="10459" y="8218"/>
                      </a:lnTo>
                      <a:lnTo>
                        <a:pt x="10775" y="8051"/>
                      </a:lnTo>
                      <a:lnTo>
                        <a:pt x="10858" y="7625"/>
                      </a:lnTo>
                      <a:lnTo>
                        <a:pt x="11008" y="7337"/>
                      </a:lnTo>
                      <a:lnTo>
                        <a:pt x="11425" y="7048"/>
                      </a:lnTo>
                      <a:lnTo>
                        <a:pt x="11508" y="6820"/>
                      </a:lnTo>
                      <a:lnTo>
                        <a:pt x="11425" y="6608"/>
                      </a:lnTo>
                      <a:lnTo>
                        <a:pt x="11425" y="6319"/>
                      </a:lnTo>
                      <a:lnTo>
                        <a:pt x="11741" y="6106"/>
                      </a:lnTo>
                      <a:lnTo>
                        <a:pt x="12124" y="5468"/>
                      </a:lnTo>
                      <a:lnTo>
                        <a:pt x="12407" y="5514"/>
                      </a:lnTo>
                      <a:lnTo>
                        <a:pt x="12873" y="5165"/>
                      </a:lnTo>
                      <a:lnTo>
                        <a:pt x="12807" y="4876"/>
                      </a:lnTo>
                      <a:lnTo>
                        <a:pt x="13107" y="4587"/>
                      </a:lnTo>
                      <a:lnTo>
                        <a:pt x="13273" y="4663"/>
                      </a:lnTo>
                      <a:lnTo>
                        <a:pt x="13606" y="4587"/>
                      </a:lnTo>
                      <a:lnTo>
                        <a:pt x="14072" y="4663"/>
                      </a:lnTo>
                      <a:lnTo>
                        <a:pt x="14689" y="4162"/>
                      </a:lnTo>
                      <a:lnTo>
                        <a:pt x="14622" y="3858"/>
                      </a:lnTo>
                      <a:lnTo>
                        <a:pt x="14689" y="3722"/>
                      </a:lnTo>
                      <a:lnTo>
                        <a:pt x="14539" y="3676"/>
                      </a:lnTo>
                      <a:lnTo>
                        <a:pt x="14855" y="3403"/>
                      </a:lnTo>
                      <a:lnTo>
                        <a:pt x="15338" y="3342"/>
                      </a:lnTo>
                      <a:lnTo>
                        <a:pt x="15655" y="3722"/>
                      </a:lnTo>
                      <a:lnTo>
                        <a:pt x="16204" y="4299"/>
                      </a:lnTo>
                      <a:lnTo>
                        <a:pt x="16437" y="4299"/>
                      </a:lnTo>
                      <a:lnTo>
                        <a:pt x="16770" y="4071"/>
                      </a:lnTo>
                      <a:lnTo>
                        <a:pt x="17004" y="4025"/>
                      </a:lnTo>
                      <a:lnTo>
                        <a:pt x="17153" y="4071"/>
                      </a:lnTo>
                      <a:lnTo>
                        <a:pt x="17403" y="4299"/>
                      </a:lnTo>
                      <a:lnTo>
                        <a:pt x="17703" y="4375"/>
                      </a:lnTo>
                      <a:lnTo>
                        <a:pt x="17786" y="4299"/>
                      </a:lnTo>
                      <a:lnTo>
                        <a:pt x="17936" y="4025"/>
                      </a:lnTo>
                      <a:lnTo>
                        <a:pt x="18019" y="3858"/>
                      </a:lnTo>
                      <a:lnTo>
                        <a:pt x="18353" y="3403"/>
                      </a:lnTo>
                      <a:lnTo>
                        <a:pt x="18436" y="3342"/>
                      </a:lnTo>
                      <a:lnTo>
                        <a:pt x="18353" y="2597"/>
                      </a:lnTo>
                      <a:lnTo>
                        <a:pt x="18752" y="2248"/>
                      </a:lnTo>
                      <a:lnTo>
                        <a:pt x="18902" y="2324"/>
                      </a:lnTo>
                      <a:lnTo>
                        <a:pt x="19368" y="1868"/>
                      </a:lnTo>
                      <a:lnTo>
                        <a:pt x="19785" y="2324"/>
                      </a:lnTo>
                      <a:lnTo>
                        <a:pt x="19935" y="2461"/>
                      </a:lnTo>
                      <a:lnTo>
                        <a:pt x="20168" y="2385"/>
                      </a:lnTo>
                      <a:lnTo>
                        <a:pt x="20334" y="2597"/>
                      </a:lnTo>
                      <a:lnTo>
                        <a:pt x="20334" y="2749"/>
                      </a:lnTo>
                      <a:lnTo>
                        <a:pt x="20484" y="2886"/>
                      </a:lnTo>
                      <a:lnTo>
                        <a:pt x="20484" y="3099"/>
                      </a:lnTo>
                      <a:lnTo>
                        <a:pt x="20717" y="2825"/>
                      </a:lnTo>
                      <a:lnTo>
                        <a:pt x="21134" y="2537"/>
                      </a:lnTo>
                      <a:lnTo>
                        <a:pt x="21367" y="2096"/>
                      </a:lnTo>
                      <a:lnTo>
                        <a:pt x="21200" y="2035"/>
                      </a:lnTo>
                      <a:lnTo>
                        <a:pt x="20951" y="2248"/>
                      </a:lnTo>
                      <a:lnTo>
                        <a:pt x="20901" y="1868"/>
                      </a:lnTo>
                      <a:lnTo>
                        <a:pt x="20717" y="1823"/>
                      </a:lnTo>
                      <a:lnTo>
                        <a:pt x="20651" y="1595"/>
                      </a:lnTo>
                      <a:lnTo>
                        <a:pt x="21284" y="1154"/>
                      </a:lnTo>
                      <a:lnTo>
                        <a:pt x="21517" y="1230"/>
                      </a:lnTo>
                      <a:lnTo>
                        <a:pt x="21600" y="942"/>
                      </a:lnTo>
                      <a:lnTo>
                        <a:pt x="21450" y="866"/>
                      </a:lnTo>
                      <a:lnTo>
                        <a:pt x="21050" y="729"/>
                      </a:lnTo>
                      <a:lnTo>
                        <a:pt x="20801" y="653"/>
                      </a:lnTo>
                      <a:lnTo>
                        <a:pt x="20484" y="380"/>
                      </a:lnTo>
                      <a:lnTo>
                        <a:pt x="20168" y="289"/>
                      </a:lnTo>
                      <a:lnTo>
                        <a:pt x="19851" y="592"/>
                      </a:lnTo>
                      <a:lnTo>
                        <a:pt x="19701" y="805"/>
                      </a:lnTo>
                      <a:lnTo>
                        <a:pt x="19368" y="592"/>
                      </a:lnTo>
                      <a:lnTo>
                        <a:pt x="19552" y="425"/>
                      </a:lnTo>
                      <a:lnTo>
                        <a:pt x="19602" y="76"/>
                      </a:lnTo>
                      <a:lnTo>
                        <a:pt x="19552" y="0"/>
                      </a:lnTo>
                      <a:lnTo>
                        <a:pt x="19135" y="0"/>
                      </a:lnTo>
                      <a:lnTo>
                        <a:pt x="19052" y="137"/>
                      </a:lnTo>
                      <a:lnTo>
                        <a:pt x="18985" y="380"/>
                      </a:lnTo>
                      <a:lnTo>
                        <a:pt x="19052" y="592"/>
                      </a:lnTo>
                      <a:lnTo>
                        <a:pt x="18752" y="866"/>
                      </a:lnTo>
                      <a:lnTo>
                        <a:pt x="18502" y="425"/>
                      </a:lnTo>
                      <a:lnTo>
                        <a:pt x="18269" y="516"/>
                      </a:lnTo>
                      <a:lnTo>
                        <a:pt x="18203" y="866"/>
                      </a:lnTo>
                      <a:lnTo>
                        <a:pt x="18019" y="1367"/>
                      </a:lnTo>
                      <a:lnTo>
                        <a:pt x="17636" y="1732"/>
                      </a:lnTo>
                      <a:lnTo>
                        <a:pt x="17403" y="1306"/>
                      </a:lnTo>
                      <a:lnTo>
                        <a:pt x="17786" y="1018"/>
                      </a:lnTo>
                      <a:lnTo>
                        <a:pt x="17870" y="592"/>
                      </a:lnTo>
                      <a:lnTo>
                        <a:pt x="17636" y="592"/>
                      </a:lnTo>
                      <a:lnTo>
                        <a:pt x="17237" y="592"/>
                      </a:lnTo>
                      <a:lnTo>
                        <a:pt x="16920" y="1018"/>
                      </a:lnTo>
                      <a:lnTo>
                        <a:pt x="16537" y="1595"/>
                      </a:lnTo>
                      <a:lnTo>
                        <a:pt x="16687" y="1868"/>
                      </a:lnTo>
                      <a:lnTo>
                        <a:pt x="16437" y="2035"/>
                      </a:lnTo>
                      <a:lnTo>
                        <a:pt x="16121" y="1823"/>
                      </a:lnTo>
                      <a:lnTo>
                        <a:pt x="15804" y="1959"/>
                      </a:lnTo>
                      <a:lnTo>
                        <a:pt x="15888" y="2248"/>
                      </a:lnTo>
                      <a:lnTo>
                        <a:pt x="15505" y="2248"/>
                      </a:lnTo>
                      <a:lnTo>
                        <a:pt x="15255" y="2324"/>
                      </a:lnTo>
                      <a:lnTo>
                        <a:pt x="14955" y="2673"/>
                      </a:lnTo>
                      <a:lnTo>
                        <a:pt x="14539" y="2597"/>
                      </a:lnTo>
                      <a:lnTo>
                        <a:pt x="14539" y="2825"/>
                      </a:lnTo>
                      <a:lnTo>
                        <a:pt x="14222" y="2597"/>
                      </a:lnTo>
                      <a:lnTo>
                        <a:pt x="13839" y="2749"/>
                      </a:lnTo>
                      <a:lnTo>
                        <a:pt x="13756" y="3038"/>
                      </a:lnTo>
                      <a:lnTo>
                        <a:pt x="13423" y="3099"/>
                      </a:lnTo>
                      <a:lnTo>
                        <a:pt x="13190" y="2825"/>
                      </a:lnTo>
                      <a:lnTo>
                        <a:pt x="12724" y="2886"/>
                      </a:lnTo>
                      <a:lnTo>
                        <a:pt x="12257" y="3038"/>
                      </a:lnTo>
                      <a:lnTo>
                        <a:pt x="12257" y="3478"/>
                      </a:lnTo>
                      <a:lnTo>
                        <a:pt x="12557" y="3554"/>
                      </a:lnTo>
                      <a:lnTo>
                        <a:pt x="12557" y="3676"/>
                      </a:lnTo>
                      <a:lnTo>
                        <a:pt x="12557" y="3934"/>
                      </a:lnTo>
                      <a:lnTo>
                        <a:pt x="12324" y="3858"/>
                      </a:lnTo>
                      <a:lnTo>
                        <a:pt x="12041" y="4025"/>
                      </a:lnTo>
                      <a:lnTo>
                        <a:pt x="12124" y="4299"/>
                      </a:lnTo>
                      <a:lnTo>
                        <a:pt x="12407" y="4527"/>
                      </a:lnTo>
                      <a:lnTo>
                        <a:pt x="12407" y="4876"/>
                      </a:lnTo>
                      <a:lnTo>
                        <a:pt x="12124" y="4739"/>
                      </a:lnTo>
                      <a:lnTo>
                        <a:pt x="11891" y="4800"/>
                      </a:lnTo>
                      <a:lnTo>
                        <a:pt x="11891" y="5089"/>
                      </a:lnTo>
                      <a:lnTo>
                        <a:pt x="11508" y="5089"/>
                      </a:lnTo>
                      <a:lnTo>
                        <a:pt x="11191" y="5089"/>
                      </a:lnTo>
                      <a:lnTo>
                        <a:pt x="11091" y="5301"/>
                      </a:lnTo>
                      <a:lnTo>
                        <a:pt x="11008" y="5468"/>
                      </a:lnTo>
                      <a:lnTo>
                        <a:pt x="10775" y="5514"/>
                      </a:lnTo>
                      <a:lnTo>
                        <a:pt x="10692" y="5681"/>
                      </a:lnTo>
                      <a:lnTo>
                        <a:pt x="10775" y="5894"/>
                      </a:lnTo>
                      <a:lnTo>
                        <a:pt x="10309" y="6030"/>
                      </a:lnTo>
                      <a:lnTo>
                        <a:pt x="10625" y="6319"/>
                      </a:lnTo>
                      <a:lnTo>
                        <a:pt x="10692" y="6471"/>
                      </a:lnTo>
                      <a:lnTo>
                        <a:pt x="10392" y="6684"/>
                      </a:lnTo>
                      <a:lnTo>
                        <a:pt x="9842" y="7048"/>
                      </a:lnTo>
                      <a:lnTo>
                        <a:pt x="9426" y="7337"/>
                      </a:lnTo>
                      <a:lnTo>
                        <a:pt x="9193" y="7762"/>
                      </a:lnTo>
                      <a:lnTo>
                        <a:pt x="8793" y="8051"/>
                      </a:lnTo>
                      <a:lnTo>
                        <a:pt x="8793" y="8263"/>
                      </a:lnTo>
                      <a:lnTo>
                        <a:pt x="8876" y="8491"/>
                      </a:lnTo>
                      <a:lnTo>
                        <a:pt x="8560" y="8719"/>
                      </a:lnTo>
                      <a:lnTo>
                        <a:pt x="8643" y="8992"/>
                      </a:lnTo>
                      <a:lnTo>
                        <a:pt x="8310" y="9494"/>
                      </a:lnTo>
                      <a:lnTo>
                        <a:pt x="8077" y="9570"/>
                      </a:lnTo>
                      <a:lnTo>
                        <a:pt x="8077" y="9949"/>
                      </a:lnTo>
                      <a:lnTo>
                        <a:pt x="8260" y="10162"/>
                      </a:lnTo>
                      <a:lnTo>
                        <a:pt x="7994" y="10375"/>
                      </a:lnTo>
                      <a:lnTo>
                        <a:pt x="7844" y="10223"/>
                      </a:lnTo>
                      <a:lnTo>
                        <a:pt x="7528" y="10375"/>
                      </a:lnTo>
                      <a:lnTo>
                        <a:pt x="7611" y="10800"/>
                      </a:lnTo>
                      <a:lnTo>
                        <a:pt x="7294" y="10937"/>
                      </a:lnTo>
                      <a:lnTo>
                        <a:pt x="6828" y="11013"/>
                      </a:lnTo>
                      <a:lnTo>
                        <a:pt x="6495" y="11392"/>
                      </a:lnTo>
                      <a:lnTo>
                        <a:pt x="6412" y="11742"/>
                      </a:lnTo>
                      <a:lnTo>
                        <a:pt x="6095" y="12030"/>
                      </a:lnTo>
                      <a:lnTo>
                        <a:pt x="6095" y="12243"/>
                      </a:lnTo>
                      <a:lnTo>
                        <a:pt x="6495" y="11954"/>
                      </a:lnTo>
                      <a:lnTo>
                        <a:pt x="6978" y="11666"/>
                      </a:lnTo>
                      <a:lnTo>
                        <a:pt x="7144" y="11742"/>
                      </a:lnTo>
                      <a:lnTo>
                        <a:pt x="6978" y="12167"/>
                      </a:lnTo>
                      <a:lnTo>
                        <a:pt x="6578" y="12410"/>
                      </a:lnTo>
                      <a:lnTo>
                        <a:pt x="6179" y="12319"/>
                      </a:lnTo>
                      <a:lnTo>
                        <a:pt x="6262" y="12623"/>
                      </a:lnTo>
                      <a:lnTo>
                        <a:pt x="5712" y="12835"/>
                      </a:lnTo>
                      <a:lnTo>
                        <a:pt x="5629" y="12410"/>
                      </a:lnTo>
                      <a:lnTo>
                        <a:pt x="5396" y="12243"/>
                      </a:lnTo>
                      <a:lnTo>
                        <a:pt x="5063" y="12684"/>
                      </a:lnTo>
                      <a:lnTo>
                        <a:pt x="4746" y="12684"/>
                      </a:lnTo>
                      <a:lnTo>
                        <a:pt x="4397" y="12759"/>
                      </a:lnTo>
                      <a:lnTo>
                        <a:pt x="4363" y="13124"/>
                      </a:lnTo>
                      <a:lnTo>
                        <a:pt x="4197" y="13185"/>
                      </a:lnTo>
                      <a:lnTo>
                        <a:pt x="4197" y="13382"/>
                      </a:lnTo>
                      <a:lnTo>
                        <a:pt x="3997" y="13306"/>
                      </a:lnTo>
                      <a:lnTo>
                        <a:pt x="3714" y="13139"/>
                      </a:lnTo>
                      <a:lnTo>
                        <a:pt x="3297" y="13185"/>
                      </a:lnTo>
                      <a:lnTo>
                        <a:pt x="3297" y="13397"/>
                      </a:lnTo>
                      <a:lnTo>
                        <a:pt x="3331" y="13595"/>
                      </a:lnTo>
                      <a:lnTo>
                        <a:pt x="3164" y="13656"/>
                      </a:lnTo>
                      <a:lnTo>
                        <a:pt x="2781" y="13473"/>
                      </a:lnTo>
                      <a:lnTo>
                        <a:pt x="2415" y="13732"/>
                      </a:lnTo>
                      <a:lnTo>
                        <a:pt x="2498" y="13944"/>
                      </a:lnTo>
                      <a:lnTo>
                        <a:pt x="2465" y="14096"/>
                      </a:lnTo>
                      <a:lnTo>
                        <a:pt x="2098" y="13944"/>
                      </a:lnTo>
                      <a:lnTo>
                        <a:pt x="1982" y="14142"/>
                      </a:lnTo>
                      <a:lnTo>
                        <a:pt x="1865" y="14278"/>
                      </a:lnTo>
                      <a:lnTo>
                        <a:pt x="1432" y="14203"/>
                      </a:lnTo>
                      <a:lnTo>
                        <a:pt x="1199" y="14233"/>
                      </a:lnTo>
                      <a:lnTo>
                        <a:pt x="1149" y="14522"/>
                      </a:lnTo>
                      <a:lnTo>
                        <a:pt x="983" y="14613"/>
                      </a:lnTo>
                      <a:lnTo>
                        <a:pt x="749" y="14916"/>
                      </a:lnTo>
                      <a:lnTo>
                        <a:pt x="783" y="15327"/>
                      </a:lnTo>
                      <a:lnTo>
                        <a:pt x="699" y="15889"/>
                      </a:lnTo>
                      <a:lnTo>
                        <a:pt x="600" y="16481"/>
                      </a:lnTo>
                      <a:lnTo>
                        <a:pt x="516" y="17028"/>
                      </a:lnTo>
                      <a:lnTo>
                        <a:pt x="433" y="17301"/>
                      </a:lnTo>
                      <a:lnTo>
                        <a:pt x="633" y="17544"/>
                      </a:lnTo>
                      <a:lnTo>
                        <a:pt x="983" y="17332"/>
                      </a:lnTo>
                      <a:lnTo>
                        <a:pt x="1216" y="17453"/>
                      </a:lnTo>
                      <a:lnTo>
                        <a:pt x="1216" y="17666"/>
                      </a:lnTo>
                      <a:lnTo>
                        <a:pt x="883" y="17848"/>
                      </a:lnTo>
                      <a:lnTo>
                        <a:pt x="833" y="18213"/>
                      </a:lnTo>
                      <a:lnTo>
                        <a:pt x="749" y="18395"/>
                      </a:lnTo>
                      <a:lnTo>
                        <a:pt x="400" y="18349"/>
                      </a:lnTo>
                      <a:lnTo>
                        <a:pt x="283" y="18775"/>
                      </a:lnTo>
                      <a:lnTo>
                        <a:pt x="433" y="18896"/>
                      </a:lnTo>
                      <a:lnTo>
                        <a:pt x="749" y="18820"/>
                      </a:lnTo>
                      <a:lnTo>
                        <a:pt x="916" y="19018"/>
                      </a:lnTo>
                      <a:lnTo>
                        <a:pt x="933" y="19109"/>
                      </a:lnTo>
                      <a:lnTo>
                        <a:pt x="683" y="19261"/>
                      </a:lnTo>
                      <a:lnTo>
                        <a:pt x="699" y="19519"/>
                      </a:lnTo>
                      <a:lnTo>
                        <a:pt x="400" y="19580"/>
                      </a:lnTo>
                      <a:lnTo>
                        <a:pt x="183" y="19443"/>
                      </a:lnTo>
                      <a:lnTo>
                        <a:pt x="233" y="19792"/>
                      </a:lnTo>
                      <a:lnTo>
                        <a:pt x="183" y="20051"/>
                      </a:lnTo>
                      <a:lnTo>
                        <a:pt x="0" y="20051"/>
                      </a:lnTo>
                      <a:lnTo>
                        <a:pt x="466" y="20491"/>
                      </a:lnTo>
                      <a:lnTo>
                        <a:pt x="699" y="20749"/>
                      </a:lnTo>
                      <a:lnTo>
                        <a:pt x="833" y="21099"/>
                      </a:lnTo>
                      <a:lnTo>
                        <a:pt x="1299" y="21357"/>
                      </a:lnTo>
                      <a:lnTo>
                        <a:pt x="1815" y="21600"/>
                      </a:lnTo>
                      <a:lnTo>
                        <a:pt x="2315" y="21600"/>
                      </a:lnTo>
                      <a:lnTo>
                        <a:pt x="3014" y="21175"/>
                      </a:lnTo>
                      <a:lnTo>
                        <a:pt x="3714" y="20704"/>
                      </a:lnTo>
                      <a:lnTo>
                        <a:pt x="4363" y="19914"/>
                      </a:lnTo>
                      <a:lnTo>
                        <a:pt x="4463" y="19838"/>
                      </a:lnTo>
                      <a:lnTo>
                        <a:pt x="4646" y="20081"/>
                      </a:lnTo>
                      <a:lnTo>
                        <a:pt x="4963" y="19914"/>
                      </a:lnTo>
                      <a:lnTo>
                        <a:pt x="5063" y="19610"/>
                      </a:lnTo>
                      <a:lnTo>
                        <a:pt x="5113" y="19261"/>
                      </a:lnTo>
                      <a:lnTo>
                        <a:pt x="5429" y="18820"/>
                      </a:lnTo>
                      <a:lnTo>
                        <a:pt x="5296" y="19322"/>
                      </a:lnTo>
                      <a:lnTo>
                        <a:pt x="5479" y="19397"/>
                      </a:lnTo>
                      <a:lnTo>
                        <a:pt x="5396" y="19610"/>
                      </a:lnTo>
                      <a:lnTo>
                        <a:pt x="5479" y="20005"/>
                      </a:lnTo>
                      <a:lnTo>
                        <a:pt x="5629" y="20339"/>
                      </a:lnTo>
                      <a:lnTo>
                        <a:pt x="5812" y="20248"/>
                      </a:lnTo>
                      <a:lnTo>
                        <a:pt x="5796" y="20339"/>
                      </a:lnTo>
                      <a:close/>
                      <a:moveTo>
                        <a:pt x="5796" y="20339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40" name="AutoShape 105"/>
                <p:cNvSpPr>
                  <a:spLocks/>
                </p:cNvSpPr>
                <p:nvPr/>
              </p:nvSpPr>
              <p:spPr bwMode="auto">
                <a:xfrm>
                  <a:off x="0" y="0"/>
                  <a:ext cx="839" cy="968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5796" y="20339"/>
                      </a:moveTo>
                      <a:lnTo>
                        <a:pt x="5862" y="20294"/>
                      </a:lnTo>
                      <a:lnTo>
                        <a:pt x="6095" y="20248"/>
                      </a:lnTo>
                      <a:lnTo>
                        <a:pt x="6262" y="20005"/>
                      </a:lnTo>
                      <a:lnTo>
                        <a:pt x="6345" y="19732"/>
                      </a:lnTo>
                      <a:lnTo>
                        <a:pt x="6412" y="19580"/>
                      </a:lnTo>
                      <a:lnTo>
                        <a:pt x="6345" y="19154"/>
                      </a:lnTo>
                      <a:lnTo>
                        <a:pt x="6412" y="18851"/>
                      </a:lnTo>
                      <a:lnTo>
                        <a:pt x="6645" y="18714"/>
                      </a:lnTo>
                      <a:lnTo>
                        <a:pt x="7211" y="18501"/>
                      </a:lnTo>
                      <a:lnTo>
                        <a:pt x="7294" y="18273"/>
                      </a:lnTo>
                      <a:lnTo>
                        <a:pt x="7211" y="17544"/>
                      </a:lnTo>
                      <a:lnTo>
                        <a:pt x="7144" y="17408"/>
                      </a:lnTo>
                      <a:lnTo>
                        <a:pt x="7144" y="16982"/>
                      </a:lnTo>
                      <a:lnTo>
                        <a:pt x="6978" y="16830"/>
                      </a:lnTo>
                      <a:lnTo>
                        <a:pt x="7061" y="16481"/>
                      </a:lnTo>
                      <a:lnTo>
                        <a:pt x="7211" y="16481"/>
                      </a:lnTo>
                      <a:lnTo>
                        <a:pt x="7611" y="16268"/>
                      </a:lnTo>
                      <a:lnTo>
                        <a:pt x="7294" y="15600"/>
                      </a:lnTo>
                      <a:lnTo>
                        <a:pt x="7144" y="15387"/>
                      </a:lnTo>
                      <a:lnTo>
                        <a:pt x="7144" y="15327"/>
                      </a:lnTo>
                      <a:lnTo>
                        <a:pt x="7144" y="14780"/>
                      </a:lnTo>
                      <a:lnTo>
                        <a:pt x="7378" y="14354"/>
                      </a:lnTo>
                      <a:lnTo>
                        <a:pt x="7444" y="13899"/>
                      </a:lnTo>
                      <a:lnTo>
                        <a:pt x="7528" y="13397"/>
                      </a:lnTo>
                      <a:lnTo>
                        <a:pt x="7444" y="12972"/>
                      </a:lnTo>
                      <a:lnTo>
                        <a:pt x="7611" y="12684"/>
                      </a:lnTo>
                      <a:lnTo>
                        <a:pt x="7694" y="12456"/>
                      </a:lnTo>
                      <a:lnTo>
                        <a:pt x="8160" y="12167"/>
                      </a:lnTo>
                      <a:lnTo>
                        <a:pt x="8643" y="12030"/>
                      </a:lnTo>
                      <a:lnTo>
                        <a:pt x="9043" y="12167"/>
                      </a:lnTo>
                      <a:lnTo>
                        <a:pt x="9193" y="12243"/>
                      </a:lnTo>
                      <a:lnTo>
                        <a:pt x="9426" y="11954"/>
                      </a:lnTo>
                      <a:lnTo>
                        <a:pt x="9426" y="11605"/>
                      </a:lnTo>
                      <a:lnTo>
                        <a:pt x="9193" y="10937"/>
                      </a:lnTo>
                      <a:lnTo>
                        <a:pt x="9110" y="10663"/>
                      </a:lnTo>
                      <a:lnTo>
                        <a:pt x="9193" y="10511"/>
                      </a:lnTo>
                      <a:lnTo>
                        <a:pt x="9343" y="10511"/>
                      </a:lnTo>
                      <a:lnTo>
                        <a:pt x="9509" y="10299"/>
                      </a:lnTo>
                      <a:lnTo>
                        <a:pt x="9593" y="9873"/>
                      </a:lnTo>
                      <a:lnTo>
                        <a:pt x="9659" y="9281"/>
                      </a:lnTo>
                      <a:lnTo>
                        <a:pt x="9742" y="8719"/>
                      </a:lnTo>
                      <a:lnTo>
                        <a:pt x="9992" y="8491"/>
                      </a:lnTo>
                      <a:lnTo>
                        <a:pt x="10459" y="8218"/>
                      </a:lnTo>
                      <a:lnTo>
                        <a:pt x="10775" y="8051"/>
                      </a:lnTo>
                      <a:lnTo>
                        <a:pt x="10858" y="7625"/>
                      </a:lnTo>
                      <a:lnTo>
                        <a:pt x="11008" y="7337"/>
                      </a:lnTo>
                      <a:lnTo>
                        <a:pt x="11425" y="7048"/>
                      </a:lnTo>
                      <a:lnTo>
                        <a:pt x="11508" y="6820"/>
                      </a:lnTo>
                      <a:lnTo>
                        <a:pt x="11425" y="6608"/>
                      </a:lnTo>
                      <a:lnTo>
                        <a:pt x="11425" y="6319"/>
                      </a:lnTo>
                      <a:lnTo>
                        <a:pt x="11741" y="6106"/>
                      </a:lnTo>
                      <a:lnTo>
                        <a:pt x="12124" y="5468"/>
                      </a:lnTo>
                      <a:lnTo>
                        <a:pt x="12407" y="5514"/>
                      </a:lnTo>
                      <a:lnTo>
                        <a:pt x="12873" y="5165"/>
                      </a:lnTo>
                      <a:lnTo>
                        <a:pt x="12807" y="4876"/>
                      </a:lnTo>
                      <a:lnTo>
                        <a:pt x="13107" y="4587"/>
                      </a:lnTo>
                      <a:lnTo>
                        <a:pt x="13273" y="4663"/>
                      </a:lnTo>
                      <a:lnTo>
                        <a:pt x="13606" y="4587"/>
                      </a:lnTo>
                      <a:lnTo>
                        <a:pt x="14072" y="4663"/>
                      </a:lnTo>
                      <a:lnTo>
                        <a:pt x="14689" y="4162"/>
                      </a:lnTo>
                      <a:lnTo>
                        <a:pt x="14622" y="3858"/>
                      </a:lnTo>
                      <a:lnTo>
                        <a:pt x="14689" y="3722"/>
                      </a:lnTo>
                      <a:lnTo>
                        <a:pt x="14539" y="3676"/>
                      </a:lnTo>
                      <a:lnTo>
                        <a:pt x="14855" y="3403"/>
                      </a:lnTo>
                      <a:lnTo>
                        <a:pt x="15338" y="3342"/>
                      </a:lnTo>
                      <a:lnTo>
                        <a:pt x="15655" y="3722"/>
                      </a:lnTo>
                      <a:lnTo>
                        <a:pt x="16204" y="4299"/>
                      </a:lnTo>
                      <a:lnTo>
                        <a:pt x="16437" y="4299"/>
                      </a:lnTo>
                      <a:lnTo>
                        <a:pt x="16770" y="4071"/>
                      </a:lnTo>
                      <a:lnTo>
                        <a:pt x="17004" y="4025"/>
                      </a:lnTo>
                      <a:lnTo>
                        <a:pt x="17153" y="4071"/>
                      </a:lnTo>
                      <a:lnTo>
                        <a:pt x="17403" y="4299"/>
                      </a:lnTo>
                      <a:lnTo>
                        <a:pt x="17703" y="4375"/>
                      </a:lnTo>
                      <a:lnTo>
                        <a:pt x="17786" y="4299"/>
                      </a:lnTo>
                      <a:lnTo>
                        <a:pt x="17936" y="4025"/>
                      </a:lnTo>
                      <a:lnTo>
                        <a:pt x="18019" y="3858"/>
                      </a:lnTo>
                      <a:lnTo>
                        <a:pt x="18353" y="3403"/>
                      </a:lnTo>
                      <a:lnTo>
                        <a:pt x="18436" y="3342"/>
                      </a:lnTo>
                      <a:lnTo>
                        <a:pt x="18353" y="2597"/>
                      </a:lnTo>
                      <a:lnTo>
                        <a:pt x="18752" y="2248"/>
                      </a:lnTo>
                      <a:lnTo>
                        <a:pt x="18902" y="2324"/>
                      </a:lnTo>
                      <a:lnTo>
                        <a:pt x="19368" y="1868"/>
                      </a:lnTo>
                      <a:lnTo>
                        <a:pt x="19785" y="2324"/>
                      </a:lnTo>
                      <a:lnTo>
                        <a:pt x="19935" y="2461"/>
                      </a:lnTo>
                      <a:lnTo>
                        <a:pt x="20168" y="2385"/>
                      </a:lnTo>
                      <a:lnTo>
                        <a:pt x="20334" y="2597"/>
                      </a:lnTo>
                      <a:lnTo>
                        <a:pt x="20334" y="2749"/>
                      </a:lnTo>
                      <a:lnTo>
                        <a:pt x="20484" y="2886"/>
                      </a:lnTo>
                      <a:lnTo>
                        <a:pt x="20484" y="3099"/>
                      </a:lnTo>
                      <a:lnTo>
                        <a:pt x="20717" y="2825"/>
                      </a:lnTo>
                      <a:lnTo>
                        <a:pt x="21134" y="2537"/>
                      </a:lnTo>
                      <a:lnTo>
                        <a:pt x="21367" y="2096"/>
                      </a:lnTo>
                      <a:lnTo>
                        <a:pt x="21200" y="2035"/>
                      </a:lnTo>
                      <a:lnTo>
                        <a:pt x="20951" y="2248"/>
                      </a:lnTo>
                      <a:lnTo>
                        <a:pt x="20901" y="1868"/>
                      </a:lnTo>
                      <a:lnTo>
                        <a:pt x="20717" y="1823"/>
                      </a:lnTo>
                      <a:lnTo>
                        <a:pt x="20651" y="1595"/>
                      </a:lnTo>
                      <a:lnTo>
                        <a:pt x="21284" y="1154"/>
                      </a:lnTo>
                      <a:lnTo>
                        <a:pt x="21517" y="1230"/>
                      </a:lnTo>
                      <a:lnTo>
                        <a:pt x="21600" y="942"/>
                      </a:lnTo>
                      <a:lnTo>
                        <a:pt x="21450" y="866"/>
                      </a:lnTo>
                      <a:lnTo>
                        <a:pt x="21050" y="729"/>
                      </a:lnTo>
                      <a:lnTo>
                        <a:pt x="20801" y="653"/>
                      </a:lnTo>
                      <a:lnTo>
                        <a:pt x="20484" y="380"/>
                      </a:lnTo>
                      <a:lnTo>
                        <a:pt x="20168" y="289"/>
                      </a:lnTo>
                      <a:lnTo>
                        <a:pt x="19851" y="592"/>
                      </a:lnTo>
                      <a:lnTo>
                        <a:pt x="19701" y="805"/>
                      </a:lnTo>
                      <a:lnTo>
                        <a:pt x="19368" y="592"/>
                      </a:lnTo>
                      <a:lnTo>
                        <a:pt x="19552" y="425"/>
                      </a:lnTo>
                      <a:lnTo>
                        <a:pt x="19602" y="76"/>
                      </a:lnTo>
                      <a:lnTo>
                        <a:pt x="19552" y="0"/>
                      </a:lnTo>
                      <a:lnTo>
                        <a:pt x="19135" y="0"/>
                      </a:lnTo>
                      <a:lnTo>
                        <a:pt x="19052" y="137"/>
                      </a:lnTo>
                      <a:lnTo>
                        <a:pt x="18985" y="380"/>
                      </a:lnTo>
                      <a:lnTo>
                        <a:pt x="19052" y="592"/>
                      </a:lnTo>
                      <a:lnTo>
                        <a:pt x="18752" y="866"/>
                      </a:lnTo>
                      <a:lnTo>
                        <a:pt x="18502" y="425"/>
                      </a:lnTo>
                      <a:lnTo>
                        <a:pt x="18269" y="516"/>
                      </a:lnTo>
                      <a:lnTo>
                        <a:pt x="18203" y="866"/>
                      </a:lnTo>
                      <a:lnTo>
                        <a:pt x="18019" y="1367"/>
                      </a:lnTo>
                      <a:lnTo>
                        <a:pt x="17636" y="1732"/>
                      </a:lnTo>
                      <a:lnTo>
                        <a:pt x="17403" y="1306"/>
                      </a:lnTo>
                      <a:lnTo>
                        <a:pt x="17786" y="1018"/>
                      </a:lnTo>
                      <a:lnTo>
                        <a:pt x="17870" y="592"/>
                      </a:lnTo>
                      <a:lnTo>
                        <a:pt x="17636" y="592"/>
                      </a:lnTo>
                      <a:lnTo>
                        <a:pt x="17237" y="592"/>
                      </a:lnTo>
                      <a:lnTo>
                        <a:pt x="16920" y="1018"/>
                      </a:lnTo>
                      <a:lnTo>
                        <a:pt x="16537" y="1595"/>
                      </a:lnTo>
                      <a:lnTo>
                        <a:pt x="16687" y="1868"/>
                      </a:lnTo>
                      <a:lnTo>
                        <a:pt x="16437" y="2035"/>
                      </a:lnTo>
                      <a:lnTo>
                        <a:pt x="16121" y="1823"/>
                      </a:lnTo>
                      <a:lnTo>
                        <a:pt x="15804" y="1959"/>
                      </a:lnTo>
                      <a:lnTo>
                        <a:pt x="15888" y="2248"/>
                      </a:lnTo>
                      <a:lnTo>
                        <a:pt x="15505" y="2248"/>
                      </a:lnTo>
                      <a:lnTo>
                        <a:pt x="15255" y="2324"/>
                      </a:lnTo>
                      <a:lnTo>
                        <a:pt x="14955" y="2673"/>
                      </a:lnTo>
                      <a:lnTo>
                        <a:pt x="14539" y="2597"/>
                      </a:lnTo>
                      <a:lnTo>
                        <a:pt x="14539" y="2825"/>
                      </a:lnTo>
                      <a:lnTo>
                        <a:pt x="14222" y="2597"/>
                      </a:lnTo>
                      <a:lnTo>
                        <a:pt x="13839" y="2749"/>
                      </a:lnTo>
                      <a:lnTo>
                        <a:pt x="13756" y="3038"/>
                      </a:lnTo>
                      <a:lnTo>
                        <a:pt x="13423" y="3099"/>
                      </a:lnTo>
                      <a:lnTo>
                        <a:pt x="13190" y="2825"/>
                      </a:lnTo>
                      <a:lnTo>
                        <a:pt x="12724" y="2886"/>
                      </a:lnTo>
                      <a:lnTo>
                        <a:pt x="12257" y="3038"/>
                      </a:lnTo>
                      <a:lnTo>
                        <a:pt x="12257" y="3478"/>
                      </a:lnTo>
                      <a:lnTo>
                        <a:pt x="12557" y="3554"/>
                      </a:lnTo>
                      <a:lnTo>
                        <a:pt x="12557" y="3676"/>
                      </a:lnTo>
                      <a:lnTo>
                        <a:pt x="12557" y="3934"/>
                      </a:lnTo>
                      <a:lnTo>
                        <a:pt x="12324" y="3858"/>
                      </a:lnTo>
                      <a:lnTo>
                        <a:pt x="12041" y="4025"/>
                      </a:lnTo>
                      <a:lnTo>
                        <a:pt x="12124" y="4299"/>
                      </a:lnTo>
                      <a:lnTo>
                        <a:pt x="12407" y="4527"/>
                      </a:lnTo>
                      <a:lnTo>
                        <a:pt x="12407" y="4876"/>
                      </a:lnTo>
                      <a:lnTo>
                        <a:pt x="12124" y="4739"/>
                      </a:lnTo>
                      <a:lnTo>
                        <a:pt x="11891" y="4800"/>
                      </a:lnTo>
                      <a:lnTo>
                        <a:pt x="11891" y="5089"/>
                      </a:lnTo>
                      <a:lnTo>
                        <a:pt x="11508" y="5089"/>
                      </a:lnTo>
                      <a:lnTo>
                        <a:pt x="11191" y="5089"/>
                      </a:lnTo>
                      <a:lnTo>
                        <a:pt x="11091" y="5301"/>
                      </a:lnTo>
                      <a:lnTo>
                        <a:pt x="11008" y="5468"/>
                      </a:lnTo>
                      <a:lnTo>
                        <a:pt x="10775" y="5514"/>
                      </a:lnTo>
                      <a:lnTo>
                        <a:pt x="10692" y="5681"/>
                      </a:lnTo>
                      <a:lnTo>
                        <a:pt x="10775" y="5894"/>
                      </a:lnTo>
                      <a:lnTo>
                        <a:pt x="10309" y="6030"/>
                      </a:lnTo>
                      <a:lnTo>
                        <a:pt x="10625" y="6319"/>
                      </a:lnTo>
                      <a:lnTo>
                        <a:pt x="10692" y="6471"/>
                      </a:lnTo>
                      <a:lnTo>
                        <a:pt x="10392" y="6684"/>
                      </a:lnTo>
                      <a:lnTo>
                        <a:pt x="9842" y="7048"/>
                      </a:lnTo>
                      <a:lnTo>
                        <a:pt x="9426" y="7337"/>
                      </a:lnTo>
                      <a:lnTo>
                        <a:pt x="9193" y="7762"/>
                      </a:lnTo>
                      <a:lnTo>
                        <a:pt x="8793" y="8051"/>
                      </a:lnTo>
                      <a:lnTo>
                        <a:pt x="8793" y="8263"/>
                      </a:lnTo>
                      <a:lnTo>
                        <a:pt x="8876" y="8491"/>
                      </a:lnTo>
                      <a:lnTo>
                        <a:pt x="8560" y="8719"/>
                      </a:lnTo>
                      <a:lnTo>
                        <a:pt x="8643" y="8992"/>
                      </a:lnTo>
                      <a:lnTo>
                        <a:pt x="8310" y="9494"/>
                      </a:lnTo>
                      <a:lnTo>
                        <a:pt x="8077" y="9570"/>
                      </a:lnTo>
                      <a:lnTo>
                        <a:pt x="8077" y="9949"/>
                      </a:lnTo>
                      <a:lnTo>
                        <a:pt x="8260" y="10162"/>
                      </a:lnTo>
                      <a:lnTo>
                        <a:pt x="7994" y="10375"/>
                      </a:lnTo>
                      <a:lnTo>
                        <a:pt x="7844" y="10223"/>
                      </a:lnTo>
                      <a:lnTo>
                        <a:pt x="7528" y="10375"/>
                      </a:lnTo>
                      <a:lnTo>
                        <a:pt x="7611" y="10800"/>
                      </a:lnTo>
                      <a:lnTo>
                        <a:pt x="7294" y="10937"/>
                      </a:lnTo>
                      <a:lnTo>
                        <a:pt x="6828" y="11013"/>
                      </a:lnTo>
                      <a:lnTo>
                        <a:pt x="6495" y="11392"/>
                      </a:lnTo>
                      <a:lnTo>
                        <a:pt x="6412" y="11742"/>
                      </a:lnTo>
                      <a:lnTo>
                        <a:pt x="6095" y="12030"/>
                      </a:lnTo>
                      <a:lnTo>
                        <a:pt x="6095" y="12243"/>
                      </a:lnTo>
                      <a:lnTo>
                        <a:pt x="6495" y="11954"/>
                      </a:lnTo>
                      <a:lnTo>
                        <a:pt x="6978" y="11666"/>
                      </a:lnTo>
                      <a:lnTo>
                        <a:pt x="7144" y="11742"/>
                      </a:lnTo>
                      <a:lnTo>
                        <a:pt x="6978" y="12167"/>
                      </a:lnTo>
                      <a:lnTo>
                        <a:pt x="6578" y="12410"/>
                      </a:lnTo>
                      <a:lnTo>
                        <a:pt x="6179" y="12319"/>
                      </a:lnTo>
                      <a:lnTo>
                        <a:pt x="6262" y="12623"/>
                      </a:lnTo>
                      <a:lnTo>
                        <a:pt x="5712" y="12835"/>
                      </a:lnTo>
                      <a:lnTo>
                        <a:pt x="5629" y="12410"/>
                      </a:lnTo>
                      <a:lnTo>
                        <a:pt x="5396" y="12243"/>
                      </a:lnTo>
                      <a:lnTo>
                        <a:pt x="5063" y="12684"/>
                      </a:lnTo>
                      <a:lnTo>
                        <a:pt x="4746" y="12684"/>
                      </a:lnTo>
                      <a:lnTo>
                        <a:pt x="4397" y="12759"/>
                      </a:lnTo>
                      <a:lnTo>
                        <a:pt x="4363" y="13124"/>
                      </a:lnTo>
                      <a:lnTo>
                        <a:pt x="4197" y="13185"/>
                      </a:lnTo>
                      <a:lnTo>
                        <a:pt x="4197" y="13382"/>
                      </a:lnTo>
                      <a:lnTo>
                        <a:pt x="3997" y="13306"/>
                      </a:lnTo>
                      <a:lnTo>
                        <a:pt x="3714" y="13139"/>
                      </a:lnTo>
                      <a:lnTo>
                        <a:pt x="3297" y="13185"/>
                      </a:lnTo>
                      <a:lnTo>
                        <a:pt x="3297" y="13397"/>
                      </a:lnTo>
                      <a:lnTo>
                        <a:pt x="3331" y="13595"/>
                      </a:lnTo>
                      <a:lnTo>
                        <a:pt x="3164" y="13656"/>
                      </a:lnTo>
                      <a:lnTo>
                        <a:pt x="2781" y="13473"/>
                      </a:lnTo>
                      <a:lnTo>
                        <a:pt x="2415" y="13732"/>
                      </a:lnTo>
                      <a:lnTo>
                        <a:pt x="2498" y="13944"/>
                      </a:lnTo>
                      <a:lnTo>
                        <a:pt x="2465" y="14096"/>
                      </a:lnTo>
                      <a:lnTo>
                        <a:pt x="2098" y="13944"/>
                      </a:lnTo>
                      <a:lnTo>
                        <a:pt x="1982" y="14142"/>
                      </a:lnTo>
                      <a:lnTo>
                        <a:pt x="1865" y="14278"/>
                      </a:lnTo>
                      <a:lnTo>
                        <a:pt x="1432" y="14203"/>
                      </a:lnTo>
                      <a:lnTo>
                        <a:pt x="1199" y="14233"/>
                      </a:lnTo>
                      <a:lnTo>
                        <a:pt x="1149" y="14522"/>
                      </a:lnTo>
                      <a:lnTo>
                        <a:pt x="983" y="14613"/>
                      </a:lnTo>
                      <a:lnTo>
                        <a:pt x="749" y="14916"/>
                      </a:lnTo>
                      <a:lnTo>
                        <a:pt x="783" y="15327"/>
                      </a:lnTo>
                      <a:lnTo>
                        <a:pt x="699" y="15889"/>
                      </a:lnTo>
                      <a:lnTo>
                        <a:pt x="600" y="16481"/>
                      </a:lnTo>
                      <a:lnTo>
                        <a:pt x="516" y="17028"/>
                      </a:lnTo>
                      <a:lnTo>
                        <a:pt x="433" y="17301"/>
                      </a:lnTo>
                      <a:lnTo>
                        <a:pt x="633" y="17544"/>
                      </a:lnTo>
                      <a:lnTo>
                        <a:pt x="983" y="17332"/>
                      </a:lnTo>
                      <a:lnTo>
                        <a:pt x="1216" y="17453"/>
                      </a:lnTo>
                      <a:lnTo>
                        <a:pt x="1216" y="17666"/>
                      </a:lnTo>
                      <a:lnTo>
                        <a:pt x="883" y="17848"/>
                      </a:lnTo>
                      <a:lnTo>
                        <a:pt x="833" y="18213"/>
                      </a:lnTo>
                      <a:lnTo>
                        <a:pt x="749" y="18395"/>
                      </a:lnTo>
                      <a:lnTo>
                        <a:pt x="400" y="18349"/>
                      </a:lnTo>
                      <a:lnTo>
                        <a:pt x="283" y="18775"/>
                      </a:lnTo>
                      <a:lnTo>
                        <a:pt x="433" y="18896"/>
                      </a:lnTo>
                      <a:lnTo>
                        <a:pt x="749" y="18820"/>
                      </a:lnTo>
                      <a:lnTo>
                        <a:pt x="916" y="19018"/>
                      </a:lnTo>
                      <a:lnTo>
                        <a:pt x="933" y="19109"/>
                      </a:lnTo>
                      <a:lnTo>
                        <a:pt x="683" y="19261"/>
                      </a:lnTo>
                      <a:lnTo>
                        <a:pt x="699" y="19519"/>
                      </a:lnTo>
                      <a:lnTo>
                        <a:pt x="400" y="19580"/>
                      </a:lnTo>
                      <a:lnTo>
                        <a:pt x="183" y="19443"/>
                      </a:lnTo>
                      <a:lnTo>
                        <a:pt x="233" y="19792"/>
                      </a:lnTo>
                      <a:lnTo>
                        <a:pt x="183" y="20051"/>
                      </a:lnTo>
                      <a:lnTo>
                        <a:pt x="0" y="20051"/>
                      </a:lnTo>
                      <a:lnTo>
                        <a:pt x="466" y="20491"/>
                      </a:lnTo>
                      <a:lnTo>
                        <a:pt x="699" y="20749"/>
                      </a:lnTo>
                      <a:lnTo>
                        <a:pt x="833" y="21099"/>
                      </a:lnTo>
                      <a:lnTo>
                        <a:pt x="1299" y="21357"/>
                      </a:lnTo>
                      <a:lnTo>
                        <a:pt x="1815" y="21600"/>
                      </a:lnTo>
                      <a:lnTo>
                        <a:pt x="2315" y="21600"/>
                      </a:lnTo>
                      <a:lnTo>
                        <a:pt x="3014" y="21175"/>
                      </a:lnTo>
                      <a:lnTo>
                        <a:pt x="3714" y="20704"/>
                      </a:lnTo>
                      <a:lnTo>
                        <a:pt x="4363" y="19914"/>
                      </a:lnTo>
                      <a:lnTo>
                        <a:pt x="4463" y="19838"/>
                      </a:lnTo>
                      <a:lnTo>
                        <a:pt x="4646" y="20081"/>
                      </a:lnTo>
                      <a:lnTo>
                        <a:pt x="4963" y="19914"/>
                      </a:lnTo>
                      <a:lnTo>
                        <a:pt x="5063" y="19610"/>
                      </a:lnTo>
                      <a:lnTo>
                        <a:pt x="5113" y="19261"/>
                      </a:lnTo>
                      <a:lnTo>
                        <a:pt x="5429" y="18820"/>
                      </a:lnTo>
                      <a:lnTo>
                        <a:pt x="5296" y="19322"/>
                      </a:lnTo>
                      <a:lnTo>
                        <a:pt x="5479" y="19397"/>
                      </a:lnTo>
                      <a:lnTo>
                        <a:pt x="5396" y="19610"/>
                      </a:lnTo>
                      <a:lnTo>
                        <a:pt x="5479" y="20005"/>
                      </a:lnTo>
                      <a:lnTo>
                        <a:pt x="5629" y="20339"/>
                      </a:lnTo>
                      <a:lnTo>
                        <a:pt x="5812" y="20248"/>
                      </a:lnTo>
                      <a:lnTo>
                        <a:pt x="5796" y="20339"/>
                      </a:lnTo>
                      <a:close/>
                      <a:moveTo>
                        <a:pt x="5796" y="20339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41" name="AutoShape 106"/>
                <p:cNvSpPr>
                  <a:spLocks/>
                </p:cNvSpPr>
                <p:nvPr/>
              </p:nvSpPr>
              <p:spPr bwMode="auto">
                <a:xfrm>
                  <a:off x="0" y="0"/>
                  <a:ext cx="839" cy="968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5796" y="20339"/>
                      </a:moveTo>
                      <a:lnTo>
                        <a:pt x="5862" y="20294"/>
                      </a:lnTo>
                      <a:lnTo>
                        <a:pt x="6095" y="20248"/>
                      </a:lnTo>
                      <a:lnTo>
                        <a:pt x="6262" y="20005"/>
                      </a:lnTo>
                      <a:lnTo>
                        <a:pt x="6345" y="19732"/>
                      </a:lnTo>
                      <a:lnTo>
                        <a:pt x="6412" y="19580"/>
                      </a:lnTo>
                      <a:lnTo>
                        <a:pt x="6345" y="19154"/>
                      </a:lnTo>
                      <a:lnTo>
                        <a:pt x="6412" y="18851"/>
                      </a:lnTo>
                      <a:lnTo>
                        <a:pt x="6645" y="18714"/>
                      </a:lnTo>
                      <a:lnTo>
                        <a:pt x="7211" y="18501"/>
                      </a:lnTo>
                      <a:lnTo>
                        <a:pt x="7294" y="18273"/>
                      </a:lnTo>
                      <a:lnTo>
                        <a:pt x="7211" y="17544"/>
                      </a:lnTo>
                      <a:lnTo>
                        <a:pt x="7144" y="17408"/>
                      </a:lnTo>
                      <a:lnTo>
                        <a:pt x="7144" y="16982"/>
                      </a:lnTo>
                      <a:lnTo>
                        <a:pt x="6978" y="16830"/>
                      </a:lnTo>
                      <a:lnTo>
                        <a:pt x="7061" y="16481"/>
                      </a:lnTo>
                      <a:lnTo>
                        <a:pt x="7211" y="16481"/>
                      </a:lnTo>
                      <a:lnTo>
                        <a:pt x="7611" y="16268"/>
                      </a:lnTo>
                      <a:lnTo>
                        <a:pt x="7294" y="15600"/>
                      </a:lnTo>
                      <a:lnTo>
                        <a:pt x="7144" y="15387"/>
                      </a:lnTo>
                      <a:lnTo>
                        <a:pt x="7144" y="15327"/>
                      </a:lnTo>
                      <a:lnTo>
                        <a:pt x="7144" y="14780"/>
                      </a:lnTo>
                      <a:lnTo>
                        <a:pt x="7378" y="14354"/>
                      </a:lnTo>
                      <a:lnTo>
                        <a:pt x="7444" y="13899"/>
                      </a:lnTo>
                      <a:lnTo>
                        <a:pt x="7528" y="13397"/>
                      </a:lnTo>
                      <a:lnTo>
                        <a:pt x="7444" y="12972"/>
                      </a:lnTo>
                      <a:lnTo>
                        <a:pt x="7611" y="12684"/>
                      </a:lnTo>
                      <a:lnTo>
                        <a:pt x="7694" y="12456"/>
                      </a:lnTo>
                      <a:lnTo>
                        <a:pt x="8160" y="12167"/>
                      </a:lnTo>
                      <a:lnTo>
                        <a:pt x="8643" y="12030"/>
                      </a:lnTo>
                      <a:lnTo>
                        <a:pt x="9043" y="12167"/>
                      </a:lnTo>
                      <a:lnTo>
                        <a:pt x="9193" y="12243"/>
                      </a:lnTo>
                      <a:lnTo>
                        <a:pt x="9426" y="11954"/>
                      </a:lnTo>
                      <a:lnTo>
                        <a:pt x="9426" y="11605"/>
                      </a:lnTo>
                      <a:lnTo>
                        <a:pt x="9193" y="10937"/>
                      </a:lnTo>
                      <a:lnTo>
                        <a:pt x="9110" y="10663"/>
                      </a:lnTo>
                      <a:lnTo>
                        <a:pt x="9193" y="10511"/>
                      </a:lnTo>
                      <a:lnTo>
                        <a:pt x="9343" y="10511"/>
                      </a:lnTo>
                      <a:lnTo>
                        <a:pt x="9509" y="10299"/>
                      </a:lnTo>
                      <a:lnTo>
                        <a:pt x="9593" y="9873"/>
                      </a:lnTo>
                      <a:lnTo>
                        <a:pt x="9659" y="9281"/>
                      </a:lnTo>
                      <a:lnTo>
                        <a:pt x="9742" y="8719"/>
                      </a:lnTo>
                      <a:lnTo>
                        <a:pt x="9992" y="8491"/>
                      </a:lnTo>
                      <a:lnTo>
                        <a:pt x="10459" y="8218"/>
                      </a:lnTo>
                      <a:lnTo>
                        <a:pt x="10775" y="8051"/>
                      </a:lnTo>
                      <a:lnTo>
                        <a:pt x="10858" y="7625"/>
                      </a:lnTo>
                      <a:lnTo>
                        <a:pt x="11008" y="7337"/>
                      </a:lnTo>
                      <a:lnTo>
                        <a:pt x="11425" y="7048"/>
                      </a:lnTo>
                      <a:lnTo>
                        <a:pt x="11508" y="6820"/>
                      </a:lnTo>
                      <a:lnTo>
                        <a:pt x="11425" y="6608"/>
                      </a:lnTo>
                      <a:lnTo>
                        <a:pt x="11425" y="6319"/>
                      </a:lnTo>
                      <a:lnTo>
                        <a:pt x="11741" y="6106"/>
                      </a:lnTo>
                      <a:lnTo>
                        <a:pt x="12124" y="5468"/>
                      </a:lnTo>
                      <a:lnTo>
                        <a:pt x="12407" y="5514"/>
                      </a:lnTo>
                      <a:lnTo>
                        <a:pt x="12873" y="5165"/>
                      </a:lnTo>
                      <a:lnTo>
                        <a:pt x="12807" y="4876"/>
                      </a:lnTo>
                      <a:lnTo>
                        <a:pt x="13107" y="4587"/>
                      </a:lnTo>
                      <a:lnTo>
                        <a:pt x="13273" y="4663"/>
                      </a:lnTo>
                      <a:lnTo>
                        <a:pt x="13606" y="4587"/>
                      </a:lnTo>
                      <a:lnTo>
                        <a:pt x="14072" y="4663"/>
                      </a:lnTo>
                      <a:lnTo>
                        <a:pt x="14689" y="4162"/>
                      </a:lnTo>
                      <a:lnTo>
                        <a:pt x="14622" y="3858"/>
                      </a:lnTo>
                      <a:lnTo>
                        <a:pt x="14689" y="3722"/>
                      </a:lnTo>
                      <a:lnTo>
                        <a:pt x="14539" y="3676"/>
                      </a:lnTo>
                      <a:lnTo>
                        <a:pt x="14855" y="3403"/>
                      </a:lnTo>
                      <a:lnTo>
                        <a:pt x="15338" y="3342"/>
                      </a:lnTo>
                      <a:lnTo>
                        <a:pt x="15655" y="3722"/>
                      </a:lnTo>
                      <a:lnTo>
                        <a:pt x="16204" y="4299"/>
                      </a:lnTo>
                      <a:lnTo>
                        <a:pt x="16437" y="4299"/>
                      </a:lnTo>
                      <a:lnTo>
                        <a:pt x="16770" y="4071"/>
                      </a:lnTo>
                      <a:lnTo>
                        <a:pt x="17004" y="4025"/>
                      </a:lnTo>
                      <a:lnTo>
                        <a:pt x="17153" y="4071"/>
                      </a:lnTo>
                      <a:lnTo>
                        <a:pt x="17403" y="4299"/>
                      </a:lnTo>
                      <a:lnTo>
                        <a:pt x="17703" y="4375"/>
                      </a:lnTo>
                      <a:lnTo>
                        <a:pt x="17786" y="4299"/>
                      </a:lnTo>
                      <a:lnTo>
                        <a:pt x="17936" y="4025"/>
                      </a:lnTo>
                      <a:lnTo>
                        <a:pt x="18019" y="3858"/>
                      </a:lnTo>
                      <a:lnTo>
                        <a:pt x="18353" y="3403"/>
                      </a:lnTo>
                      <a:lnTo>
                        <a:pt x="18436" y="3342"/>
                      </a:lnTo>
                      <a:lnTo>
                        <a:pt x="18353" y="2597"/>
                      </a:lnTo>
                      <a:lnTo>
                        <a:pt x="18752" y="2248"/>
                      </a:lnTo>
                      <a:lnTo>
                        <a:pt x="18902" y="2324"/>
                      </a:lnTo>
                      <a:lnTo>
                        <a:pt x="19368" y="1868"/>
                      </a:lnTo>
                      <a:lnTo>
                        <a:pt x="19785" y="2324"/>
                      </a:lnTo>
                      <a:lnTo>
                        <a:pt x="19935" y="2461"/>
                      </a:lnTo>
                      <a:lnTo>
                        <a:pt x="20168" y="2385"/>
                      </a:lnTo>
                      <a:lnTo>
                        <a:pt x="20334" y="2597"/>
                      </a:lnTo>
                      <a:lnTo>
                        <a:pt x="20334" y="2749"/>
                      </a:lnTo>
                      <a:lnTo>
                        <a:pt x="20484" y="2886"/>
                      </a:lnTo>
                      <a:lnTo>
                        <a:pt x="20484" y="3099"/>
                      </a:lnTo>
                      <a:lnTo>
                        <a:pt x="20717" y="2825"/>
                      </a:lnTo>
                      <a:lnTo>
                        <a:pt x="21134" y="2537"/>
                      </a:lnTo>
                      <a:lnTo>
                        <a:pt x="21367" y="2096"/>
                      </a:lnTo>
                      <a:lnTo>
                        <a:pt x="21200" y="2035"/>
                      </a:lnTo>
                      <a:lnTo>
                        <a:pt x="20951" y="2248"/>
                      </a:lnTo>
                      <a:lnTo>
                        <a:pt x="20901" y="1868"/>
                      </a:lnTo>
                      <a:lnTo>
                        <a:pt x="20717" y="1823"/>
                      </a:lnTo>
                      <a:lnTo>
                        <a:pt x="20651" y="1595"/>
                      </a:lnTo>
                      <a:lnTo>
                        <a:pt x="21284" y="1154"/>
                      </a:lnTo>
                      <a:lnTo>
                        <a:pt x="21517" y="1230"/>
                      </a:lnTo>
                      <a:lnTo>
                        <a:pt x="21600" y="942"/>
                      </a:lnTo>
                      <a:lnTo>
                        <a:pt x="21450" y="866"/>
                      </a:lnTo>
                      <a:lnTo>
                        <a:pt x="21050" y="729"/>
                      </a:lnTo>
                      <a:lnTo>
                        <a:pt x="20801" y="653"/>
                      </a:lnTo>
                      <a:lnTo>
                        <a:pt x="20484" y="380"/>
                      </a:lnTo>
                      <a:lnTo>
                        <a:pt x="20168" y="289"/>
                      </a:lnTo>
                      <a:lnTo>
                        <a:pt x="19851" y="592"/>
                      </a:lnTo>
                      <a:lnTo>
                        <a:pt x="19701" y="805"/>
                      </a:lnTo>
                      <a:lnTo>
                        <a:pt x="19368" y="592"/>
                      </a:lnTo>
                      <a:lnTo>
                        <a:pt x="19552" y="425"/>
                      </a:lnTo>
                      <a:lnTo>
                        <a:pt x="19602" y="76"/>
                      </a:lnTo>
                      <a:lnTo>
                        <a:pt x="19552" y="0"/>
                      </a:lnTo>
                      <a:lnTo>
                        <a:pt x="19135" y="0"/>
                      </a:lnTo>
                      <a:lnTo>
                        <a:pt x="19052" y="137"/>
                      </a:lnTo>
                      <a:lnTo>
                        <a:pt x="18985" y="380"/>
                      </a:lnTo>
                      <a:lnTo>
                        <a:pt x="19052" y="592"/>
                      </a:lnTo>
                      <a:lnTo>
                        <a:pt x="18752" y="866"/>
                      </a:lnTo>
                      <a:lnTo>
                        <a:pt x="18502" y="425"/>
                      </a:lnTo>
                      <a:lnTo>
                        <a:pt x="18269" y="516"/>
                      </a:lnTo>
                      <a:lnTo>
                        <a:pt x="18203" y="866"/>
                      </a:lnTo>
                      <a:lnTo>
                        <a:pt x="18019" y="1367"/>
                      </a:lnTo>
                      <a:lnTo>
                        <a:pt x="17636" y="1732"/>
                      </a:lnTo>
                      <a:lnTo>
                        <a:pt x="17403" y="1306"/>
                      </a:lnTo>
                      <a:lnTo>
                        <a:pt x="17786" y="1018"/>
                      </a:lnTo>
                      <a:lnTo>
                        <a:pt x="17870" y="592"/>
                      </a:lnTo>
                      <a:lnTo>
                        <a:pt x="17636" y="592"/>
                      </a:lnTo>
                      <a:lnTo>
                        <a:pt x="17237" y="592"/>
                      </a:lnTo>
                      <a:lnTo>
                        <a:pt x="16920" y="1018"/>
                      </a:lnTo>
                      <a:lnTo>
                        <a:pt x="16537" y="1595"/>
                      </a:lnTo>
                      <a:lnTo>
                        <a:pt x="16687" y="1868"/>
                      </a:lnTo>
                      <a:lnTo>
                        <a:pt x="16437" y="2035"/>
                      </a:lnTo>
                      <a:lnTo>
                        <a:pt x="16121" y="1823"/>
                      </a:lnTo>
                      <a:lnTo>
                        <a:pt x="15804" y="1959"/>
                      </a:lnTo>
                      <a:lnTo>
                        <a:pt x="15888" y="2248"/>
                      </a:lnTo>
                      <a:lnTo>
                        <a:pt x="15505" y="2248"/>
                      </a:lnTo>
                      <a:lnTo>
                        <a:pt x="15255" y="2324"/>
                      </a:lnTo>
                      <a:lnTo>
                        <a:pt x="14955" y="2673"/>
                      </a:lnTo>
                      <a:lnTo>
                        <a:pt x="14539" y="2597"/>
                      </a:lnTo>
                      <a:lnTo>
                        <a:pt x="14539" y="2825"/>
                      </a:lnTo>
                      <a:lnTo>
                        <a:pt x="14222" y="2597"/>
                      </a:lnTo>
                      <a:lnTo>
                        <a:pt x="13839" y="2749"/>
                      </a:lnTo>
                      <a:lnTo>
                        <a:pt x="13756" y="3038"/>
                      </a:lnTo>
                      <a:lnTo>
                        <a:pt x="13423" y="3099"/>
                      </a:lnTo>
                      <a:lnTo>
                        <a:pt x="13190" y="2825"/>
                      </a:lnTo>
                      <a:lnTo>
                        <a:pt x="12724" y="2886"/>
                      </a:lnTo>
                      <a:lnTo>
                        <a:pt x="12257" y="3038"/>
                      </a:lnTo>
                      <a:lnTo>
                        <a:pt x="12257" y="3478"/>
                      </a:lnTo>
                      <a:lnTo>
                        <a:pt x="12557" y="3554"/>
                      </a:lnTo>
                      <a:lnTo>
                        <a:pt x="12557" y="3676"/>
                      </a:lnTo>
                      <a:lnTo>
                        <a:pt x="12557" y="3934"/>
                      </a:lnTo>
                      <a:lnTo>
                        <a:pt x="12324" y="3858"/>
                      </a:lnTo>
                      <a:lnTo>
                        <a:pt x="12041" y="4025"/>
                      </a:lnTo>
                      <a:lnTo>
                        <a:pt x="12124" y="4299"/>
                      </a:lnTo>
                      <a:lnTo>
                        <a:pt x="12407" y="4527"/>
                      </a:lnTo>
                      <a:lnTo>
                        <a:pt x="12407" y="4876"/>
                      </a:lnTo>
                      <a:lnTo>
                        <a:pt x="12124" y="4739"/>
                      </a:lnTo>
                      <a:lnTo>
                        <a:pt x="11891" y="4800"/>
                      </a:lnTo>
                      <a:lnTo>
                        <a:pt x="11891" y="5089"/>
                      </a:lnTo>
                      <a:lnTo>
                        <a:pt x="11508" y="5089"/>
                      </a:lnTo>
                      <a:lnTo>
                        <a:pt x="11191" y="5089"/>
                      </a:lnTo>
                      <a:lnTo>
                        <a:pt x="11091" y="5301"/>
                      </a:lnTo>
                      <a:lnTo>
                        <a:pt x="11008" y="5468"/>
                      </a:lnTo>
                      <a:lnTo>
                        <a:pt x="10775" y="5514"/>
                      </a:lnTo>
                      <a:lnTo>
                        <a:pt x="10692" y="5681"/>
                      </a:lnTo>
                      <a:lnTo>
                        <a:pt x="10775" y="5894"/>
                      </a:lnTo>
                      <a:lnTo>
                        <a:pt x="10309" y="6030"/>
                      </a:lnTo>
                      <a:lnTo>
                        <a:pt x="10625" y="6319"/>
                      </a:lnTo>
                      <a:lnTo>
                        <a:pt x="10692" y="6471"/>
                      </a:lnTo>
                      <a:lnTo>
                        <a:pt x="10392" y="6684"/>
                      </a:lnTo>
                      <a:lnTo>
                        <a:pt x="9842" y="7048"/>
                      </a:lnTo>
                      <a:lnTo>
                        <a:pt x="9426" y="7337"/>
                      </a:lnTo>
                      <a:lnTo>
                        <a:pt x="9193" y="7762"/>
                      </a:lnTo>
                      <a:lnTo>
                        <a:pt x="8793" y="8051"/>
                      </a:lnTo>
                      <a:lnTo>
                        <a:pt x="8793" y="8263"/>
                      </a:lnTo>
                      <a:lnTo>
                        <a:pt x="8876" y="8491"/>
                      </a:lnTo>
                      <a:lnTo>
                        <a:pt x="8560" y="8719"/>
                      </a:lnTo>
                      <a:lnTo>
                        <a:pt x="8643" y="8992"/>
                      </a:lnTo>
                      <a:lnTo>
                        <a:pt x="8310" y="9494"/>
                      </a:lnTo>
                      <a:lnTo>
                        <a:pt x="8077" y="9570"/>
                      </a:lnTo>
                      <a:lnTo>
                        <a:pt x="8077" y="9949"/>
                      </a:lnTo>
                      <a:lnTo>
                        <a:pt x="8260" y="10162"/>
                      </a:lnTo>
                      <a:lnTo>
                        <a:pt x="7994" y="10375"/>
                      </a:lnTo>
                      <a:lnTo>
                        <a:pt x="7844" y="10223"/>
                      </a:lnTo>
                      <a:lnTo>
                        <a:pt x="7528" y="10375"/>
                      </a:lnTo>
                      <a:lnTo>
                        <a:pt x="7611" y="10800"/>
                      </a:lnTo>
                      <a:lnTo>
                        <a:pt x="7294" y="10937"/>
                      </a:lnTo>
                      <a:lnTo>
                        <a:pt x="6828" y="11013"/>
                      </a:lnTo>
                      <a:lnTo>
                        <a:pt x="6495" y="11392"/>
                      </a:lnTo>
                      <a:lnTo>
                        <a:pt x="6412" y="11742"/>
                      </a:lnTo>
                      <a:lnTo>
                        <a:pt x="6095" y="12030"/>
                      </a:lnTo>
                      <a:lnTo>
                        <a:pt x="6095" y="12243"/>
                      </a:lnTo>
                      <a:lnTo>
                        <a:pt x="6495" y="11954"/>
                      </a:lnTo>
                      <a:lnTo>
                        <a:pt x="6978" y="11666"/>
                      </a:lnTo>
                      <a:lnTo>
                        <a:pt x="7144" y="11742"/>
                      </a:lnTo>
                      <a:lnTo>
                        <a:pt x="6978" y="12167"/>
                      </a:lnTo>
                      <a:lnTo>
                        <a:pt x="6578" y="12410"/>
                      </a:lnTo>
                      <a:lnTo>
                        <a:pt x="6179" y="12319"/>
                      </a:lnTo>
                      <a:lnTo>
                        <a:pt x="6262" y="12623"/>
                      </a:lnTo>
                      <a:lnTo>
                        <a:pt x="5712" y="12835"/>
                      </a:lnTo>
                      <a:lnTo>
                        <a:pt x="5629" y="12410"/>
                      </a:lnTo>
                      <a:lnTo>
                        <a:pt x="5396" y="12243"/>
                      </a:lnTo>
                      <a:lnTo>
                        <a:pt x="5063" y="12684"/>
                      </a:lnTo>
                      <a:lnTo>
                        <a:pt x="4746" y="12684"/>
                      </a:lnTo>
                      <a:lnTo>
                        <a:pt x="4397" y="12759"/>
                      </a:lnTo>
                      <a:lnTo>
                        <a:pt x="4363" y="13124"/>
                      </a:lnTo>
                      <a:lnTo>
                        <a:pt x="4197" y="13185"/>
                      </a:lnTo>
                      <a:lnTo>
                        <a:pt x="4197" y="13382"/>
                      </a:lnTo>
                      <a:lnTo>
                        <a:pt x="3997" y="13306"/>
                      </a:lnTo>
                      <a:lnTo>
                        <a:pt x="3714" y="13139"/>
                      </a:lnTo>
                      <a:lnTo>
                        <a:pt x="3297" y="13185"/>
                      </a:lnTo>
                      <a:lnTo>
                        <a:pt x="3297" y="13397"/>
                      </a:lnTo>
                      <a:lnTo>
                        <a:pt x="3331" y="13595"/>
                      </a:lnTo>
                      <a:lnTo>
                        <a:pt x="3164" y="13656"/>
                      </a:lnTo>
                      <a:lnTo>
                        <a:pt x="2781" y="13473"/>
                      </a:lnTo>
                      <a:lnTo>
                        <a:pt x="2415" y="13732"/>
                      </a:lnTo>
                      <a:lnTo>
                        <a:pt x="2498" y="13944"/>
                      </a:lnTo>
                      <a:lnTo>
                        <a:pt x="2465" y="14096"/>
                      </a:lnTo>
                      <a:lnTo>
                        <a:pt x="2098" y="13944"/>
                      </a:lnTo>
                      <a:lnTo>
                        <a:pt x="1982" y="14142"/>
                      </a:lnTo>
                      <a:lnTo>
                        <a:pt x="1865" y="14278"/>
                      </a:lnTo>
                      <a:lnTo>
                        <a:pt x="1432" y="14203"/>
                      </a:lnTo>
                      <a:lnTo>
                        <a:pt x="1199" y="14233"/>
                      </a:lnTo>
                      <a:lnTo>
                        <a:pt x="1149" y="14522"/>
                      </a:lnTo>
                      <a:lnTo>
                        <a:pt x="983" y="14613"/>
                      </a:lnTo>
                      <a:lnTo>
                        <a:pt x="749" y="14916"/>
                      </a:lnTo>
                      <a:lnTo>
                        <a:pt x="783" y="15327"/>
                      </a:lnTo>
                      <a:lnTo>
                        <a:pt x="699" y="15889"/>
                      </a:lnTo>
                      <a:lnTo>
                        <a:pt x="600" y="16481"/>
                      </a:lnTo>
                      <a:lnTo>
                        <a:pt x="516" y="17028"/>
                      </a:lnTo>
                      <a:lnTo>
                        <a:pt x="433" y="17301"/>
                      </a:lnTo>
                      <a:lnTo>
                        <a:pt x="633" y="17544"/>
                      </a:lnTo>
                      <a:lnTo>
                        <a:pt x="983" y="17332"/>
                      </a:lnTo>
                      <a:lnTo>
                        <a:pt x="1216" y="17453"/>
                      </a:lnTo>
                      <a:lnTo>
                        <a:pt x="1216" y="17666"/>
                      </a:lnTo>
                      <a:lnTo>
                        <a:pt x="883" y="17848"/>
                      </a:lnTo>
                      <a:lnTo>
                        <a:pt x="833" y="18213"/>
                      </a:lnTo>
                      <a:lnTo>
                        <a:pt x="749" y="18395"/>
                      </a:lnTo>
                      <a:lnTo>
                        <a:pt x="400" y="18349"/>
                      </a:lnTo>
                      <a:lnTo>
                        <a:pt x="283" y="18775"/>
                      </a:lnTo>
                      <a:lnTo>
                        <a:pt x="433" y="18896"/>
                      </a:lnTo>
                      <a:lnTo>
                        <a:pt x="749" y="18820"/>
                      </a:lnTo>
                      <a:lnTo>
                        <a:pt x="916" y="19018"/>
                      </a:lnTo>
                      <a:lnTo>
                        <a:pt x="933" y="19109"/>
                      </a:lnTo>
                      <a:lnTo>
                        <a:pt x="683" y="19261"/>
                      </a:lnTo>
                      <a:lnTo>
                        <a:pt x="699" y="19519"/>
                      </a:lnTo>
                      <a:lnTo>
                        <a:pt x="400" y="19580"/>
                      </a:lnTo>
                      <a:lnTo>
                        <a:pt x="183" y="19443"/>
                      </a:lnTo>
                      <a:lnTo>
                        <a:pt x="233" y="19792"/>
                      </a:lnTo>
                      <a:lnTo>
                        <a:pt x="183" y="20051"/>
                      </a:lnTo>
                      <a:lnTo>
                        <a:pt x="0" y="20051"/>
                      </a:lnTo>
                      <a:lnTo>
                        <a:pt x="466" y="20491"/>
                      </a:lnTo>
                      <a:lnTo>
                        <a:pt x="699" y="20749"/>
                      </a:lnTo>
                      <a:lnTo>
                        <a:pt x="833" y="21099"/>
                      </a:lnTo>
                      <a:lnTo>
                        <a:pt x="1299" y="21357"/>
                      </a:lnTo>
                      <a:lnTo>
                        <a:pt x="1815" y="21600"/>
                      </a:lnTo>
                      <a:lnTo>
                        <a:pt x="2315" y="21600"/>
                      </a:lnTo>
                      <a:lnTo>
                        <a:pt x="3014" y="21175"/>
                      </a:lnTo>
                      <a:lnTo>
                        <a:pt x="3714" y="20704"/>
                      </a:lnTo>
                      <a:lnTo>
                        <a:pt x="4363" y="19914"/>
                      </a:lnTo>
                      <a:lnTo>
                        <a:pt x="4463" y="19838"/>
                      </a:lnTo>
                      <a:lnTo>
                        <a:pt x="4646" y="20081"/>
                      </a:lnTo>
                      <a:lnTo>
                        <a:pt x="4963" y="19914"/>
                      </a:lnTo>
                      <a:lnTo>
                        <a:pt x="5063" y="19610"/>
                      </a:lnTo>
                      <a:lnTo>
                        <a:pt x="5113" y="19261"/>
                      </a:lnTo>
                      <a:lnTo>
                        <a:pt x="5429" y="18820"/>
                      </a:lnTo>
                      <a:lnTo>
                        <a:pt x="5296" y="19322"/>
                      </a:lnTo>
                      <a:lnTo>
                        <a:pt x="5479" y="19397"/>
                      </a:lnTo>
                      <a:lnTo>
                        <a:pt x="5396" y="19610"/>
                      </a:lnTo>
                      <a:lnTo>
                        <a:pt x="5479" y="20005"/>
                      </a:lnTo>
                      <a:lnTo>
                        <a:pt x="5629" y="20339"/>
                      </a:lnTo>
                      <a:lnTo>
                        <a:pt x="5812" y="20248"/>
                      </a:ln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</p:grpSp>
          <p:grpSp>
            <p:nvGrpSpPr>
              <p:cNvPr id="19528" name="Group 107"/>
              <p:cNvGrpSpPr>
                <a:grpSpLocks/>
              </p:cNvGrpSpPr>
              <p:nvPr/>
            </p:nvGrpSpPr>
            <p:grpSpPr bwMode="auto">
              <a:xfrm>
                <a:off x="169" y="0"/>
                <a:ext cx="533" cy="552"/>
                <a:chOff x="0" y="0"/>
                <a:chExt cx="532" cy="552"/>
              </a:xfrm>
            </p:grpSpPr>
            <p:sp>
              <p:nvSpPr>
                <p:cNvPr id="19529" name="AutoShape 108"/>
                <p:cNvSpPr>
                  <a:spLocks/>
                </p:cNvSpPr>
                <p:nvPr/>
              </p:nvSpPr>
              <p:spPr bwMode="auto">
                <a:xfrm>
                  <a:off x="251" y="167"/>
                  <a:ext cx="26" cy="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3456"/>
                      </a:moveTo>
                      <a:lnTo>
                        <a:pt x="19385" y="8208"/>
                      </a:lnTo>
                      <a:lnTo>
                        <a:pt x="21600" y="18144"/>
                      </a:lnTo>
                      <a:lnTo>
                        <a:pt x="6646" y="21600"/>
                      </a:lnTo>
                      <a:lnTo>
                        <a:pt x="0" y="16416"/>
                      </a:lnTo>
                      <a:lnTo>
                        <a:pt x="0" y="8208"/>
                      </a:lnTo>
                      <a:lnTo>
                        <a:pt x="4431" y="0"/>
                      </a:lnTo>
                      <a:lnTo>
                        <a:pt x="21600" y="3456"/>
                      </a:lnTo>
                      <a:close/>
                      <a:moveTo>
                        <a:pt x="21600" y="3456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30" name="AutoShape 109"/>
                <p:cNvSpPr>
                  <a:spLocks/>
                </p:cNvSpPr>
                <p:nvPr/>
              </p:nvSpPr>
              <p:spPr bwMode="auto">
                <a:xfrm>
                  <a:off x="212" y="191"/>
                  <a:ext cx="22" cy="18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9131" y="0"/>
                      </a:moveTo>
                      <a:lnTo>
                        <a:pt x="21600" y="15200"/>
                      </a:lnTo>
                      <a:lnTo>
                        <a:pt x="4937" y="21600"/>
                      </a:lnTo>
                      <a:lnTo>
                        <a:pt x="0" y="5600"/>
                      </a:lnTo>
                      <a:lnTo>
                        <a:pt x="19131" y="0"/>
                      </a:lnTo>
                      <a:close/>
                      <a:moveTo>
                        <a:pt x="19131" y="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31" name="AutoShape 110"/>
                <p:cNvSpPr>
                  <a:spLocks/>
                </p:cNvSpPr>
                <p:nvPr/>
              </p:nvSpPr>
              <p:spPr bwMode="auto">
                <a:xfrm>
                  <a:off x="219" y="153"/>
                  <a:ext cx="28" cy="22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14175"/>
                      </a:moveTo>
                      <a:lnTo>
                        <a:pt x="15943" y="21600"/>
                      </a:lnTo>
                      <a:lnTo>
                        <a:pt x="21600" y="5400"/>
                      </a:lnTo>
                      <a:lnTo>
                        <a:pt x="11829" y="0"/>
                      </a:lnTo>
                      <a:lnTo>
                        <a:pt x="5657" y="5400"/>
                      </a:lnTo>
                      <a:lnTo>
                        <a:pt x="0" y="10125"/>
                      </a:lnTo>
                      <a:lnTo>
                        <a:pt x="0" y="14175"/>
                      </a:lnTo>
                      <a:close/>
                      <a:moveTo>
                        <a:pt x="0" y="14175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32" name="AutoShape 111"/>
                <p:cNvSpPr>
                  <a:spLocks/>
                </p:cNvSpPr>
                <p:nvPr/>
              </p:nvSpPr>
              <p:spPr bwMode="auto">
                <a:xfrm>
                  <a:off x="251" y="133"/>
                  <a:ext cx="21" cy="1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21600"/>
                      </a:moveTo>
                      <a:lnTo>
                        <a:pt x="16026" y="0"/>
                      </a:lnTo>
                      <a:lnTo>
                        <a:pt x="21600" y="864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33" name="AutoShape 112"/>
                <p:cNvSpPr>
                  <a:spLocks/>
                </p:cNvSpPr>
                <p:nvPr/>
              </p:nvSpPr>
              <p:spPr bwMode="auto">
                <a:xfrm>
                  <a:off x="180" y="200"/>
                  <a:ext cx="14" cy="1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8783" y="0"/>
                      </a:moveTo>
                      <a:lnTo>
                        <a:pt x="21600" y="17843"/>
                      </a:lnTo>
                      <a:lnTo>
                        <a:pt x="0" y="21600"/>
                      </a:lnTo>
                      <a:lnTo>
                        <a:pt x="18783" y="0"/>
                      </a:lnTo>
                      <a:close/>
                      <a:moveTo>
                        <a:pt x="18783" y="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34" name="AutoShape 113"/>
                <p:cNvSpPr>
                  <a:spLocks/>
                </p:cNvSpPr>
                <p:nvPr/>
              </p:nvSpPr>
              <p:spPr bwMode="auto">
                <a:xfrm>
                  <a:off x="338" y="91"/>
                  <a:ext cx="27" cy="2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047" y="0"/>
                      </a:moveTo>
                      <a:lnTo>
                        <a:pt x="0" y="9257"/>
                      </a:lnTo>
                      <a:lnTo>
                        <a:pt x="13563" y="21600"/>
                      </a:lnTo>
                      <a:lnTo>
                        <a:pt x="21600" y="9257"/>
                      </a:lnTo>
                      <a:lnTo>
                        <a:pt x="10047" y="0"/>
                      </a:lnTo>
                      <a:close/>
                      <a:moveTo>
                        <a:pt x="10047" y="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35" name="AutoShape 114"/>
                <p:cNvSpPr>
                  <a:spLocks/>
                </p:cNvSpPr>
                <p:nvPr/>
              </p:nvSpPr>
              <p:spPr bwMode="auto">
                <a:xfrm>
                  <a:off x="362" y="70"/>
                  <a:ext cx="28" cy="2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7406"/>
                      </a:moveTo>
                      <a:lnTo>
                        <a:pt x="9771" y="21600"/>
                      </a:lnTo>
                      <a:lnTo>
                        <a:pt x="21600" y="11726"/>
                      </a:lnTo>
                      <a:lnTo>
                        <a:pt x="11829" y="0"/>
                      </a:lnTo>
                      <a:lnTo>
                        <a:pt x="0" y="7406"/>
                      </a:lnTo>
                      <a:close/>
                      <a:moveTo>
                        <a:pt x="0" y="7406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36" name="AutoShape 115"/>
                <p:cNvSpPr>
                  <a:spLocks/>
                </p:cNvSpPr>
                <p:nvPr/>
              </p:nvSpPr>
              <p:spPr bwMode="auto">
                <a:xfrm>
                  <a:off x="435" y="25"/>
                  <a:ext cx="40" cy="29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9406" y="5657"/>
                      </a:moveTo>
                      <a:lnTo>
                        <a:pt x="13587" y="9771"/>
                      </a:lnTo>
                      <a:lnTo>
                        <a:pt x="21600" y="0"/>
                      </a:lnTo>
                      <a:lnTo>
                        <a:pt x="17768" y="19543"/>
                      </a:lnTo>
                      <a:lnTo>
                        <a:pt x="9406" y="21600"/>
                      </a:lnTo>
                      <a:lnTo>
                        <a:pt x="0" y="7714"/>
                      </a:lnTo>
                      <a:lnTo>
                        <a:pt x="9406" y="5657"/>
                      </a:lnTo>
                      <a:close/>
                      <a:moveTo>
                        <a:pt x="9406" y="5657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37" name="AutoShape 116"/>
                <p:cNvSpPr>
                  <a:spLocks/>
                </p:cNvSpPr>
                <p:nvPr/>
              </p:nvSpPr>
              <p:spPr bwMode="auto">
                <a:xfrm>
                  <a:off x="512" y="0"/>
                  <a:ext cx="20" cy="14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452" y="0"/>
                      </a:moveTo>
                      <a:lnTo>
                        <a:pt x="18813" y="7513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10452" y="0"/>
                      </a:lnTo>
                      <a:close/>
                      <a:moveTo>
                        <a:pt x="10452" y="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  <p:sp>
              <p:nvSpPr>
                <p:cNvPr id="19538" name="AutoShape 117"/>
                <p:cNvSpPr>
                  <a:spLocks/>
                </p:cNvSpPr>
                <p:nvPr/>
              </p:nvSpPr>
              <p:spPr bwMode="auto">
                <a:xfrm>
                  <a:off x="0" y="535"/>
                  <a:ext cx="29" cy="17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2000"/>
                      </a:moveTo>
                      <a:lnTo>
                        <a:pt x="5165" y="0"/>
                      </a:lnTo>
                      <a:lnTo>
                        <a:pt x="0" y="9600"/>
                      </a:lnTo>
                      <a:lnTo>
                        <a:pt x="1878" y="21600"/>
                      </a:lnTo>
                      <a:lnTo>
                        <a:pt x="21600" y="12000"/>
                      </a:lnTo>
                      <a:close/>
                      <a:moveTo>
                        <a:pt x="21600" y="12000"/>
                      </a:moveTo>
                    </a:path>
                  </a:pathLst>
                </a:custGeom>
                <a:solidFill>
                  <a:srgbClr val="C0CCC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rgbClr val="FFFFFF"/>
                    </a:solidFill>
                    <a:ea typeface="ヒラギノ角ゴ Pro W3"/>
                    <a:cs typeface="ヒラギノ角ゴ Pro W3"/>
                    <a:sym typeface="Arial" pitchFamily="34" charset="0"/>
                  </a:endParaRPr>
                </a:p>
              </p:txBody>
            </p:sp>
          </p:grpSp>
        </p:grpSp>
        <p:sp>
          <p:nvSpPr>
            <p:cNvPr id="19495" name="AutoShape 118"/>
            <p:cNvSpPr>
              <a:spLocks/>
            </p:cNvSpPr>
            <p:nvPr/>
          </p:nvSpPr>
          <p:spPr bwMode="auto">
            <a:xfrm>
              <a:off x="3234" y="2407"/>
              <a:ext cx="293" cy="13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7359" y="1080"/>
                  </a:moveTo>
                  <a:lnTo>
                    <a:pt x="8124" y="0"/>
                  </a:lnTo>
                  <a:lnTo>
                    <a:pt x="8984" y="0"/>
                  </a:lnTo>
                  <a:lnTo>
                    <a:pt x="9319" y="1512"/>
                  </a:lnTo>
                  <a:lnTo>
                    <a:pt x="10131" y="216"/>
                  </a:lnTo>
                  <a:lnTo>
                    <a:pt x="10943" y="756"/>
                  </a:lnTo>
                  <a:lnTo>
                    <a:pt x="12138" y="3564"/>
                  </a:lnTo>
                  <a:lnTo>
                    <a:pt x="13524" y="4752"/>
                  </a:lnTo>
                  <a:lnTo>
                    <a:pt x="14002" y="5076"/>
                  </a:lnTo>
                  <a:lnTo>
                    <a:pt x="14671" y="3780"/>
                  </a:lnTo>
                  <a:lnTo>
                    <a:pt x="15340" y="3240"/>
                  </a:lnTo>
                  <a:lnTo>
                    <a:pt x="17204" y="4428"/>
                  </a:lnTo>
                  <a:lnTo>
                    <a:pt x="19641" y="5616"/>
                  </a:lnTo>
                  <a:lnTo>
                    <a:pt x="21600" y="6912"/>
                  </a:lnTo>
                  <a:lnTo>
                    <a:pt x="20931" y="8640"/>
                  </a:lnTo>
                  <a:lnTo>
                    <a:pt x="19641" y="11556"/>
                  </a:lnTo>
                  <a:lnTo>
                    <a:pt x="19354" y="12528"/>
                  </a:lnTo>
                  <a:lnTo>
                    <a:pt x="19450" y="14688"/>
                  </a:lnTo>
                  <a:lnTo>
                    <a:pt x="18542" y="14688"/>
                  </a:lnTo>
                  <a:lnTo>
                    <a:pt x="17634" y="13068"/>
                  </a:lnTo>
                  <a:lnTo>
                    <a:pt x="16678" y="12528"/>
                  </a:lnTo>
                  <a:lnTo>
                    <a:pt x="14288" y="13824"/>
                  </a:lnTo>
                  <a:lnTo>
                    <a:pt x="13715" y="15012"/>
                  </a:lnTo>
                  <a:lnTo>
                    <a:pt x="12998" y="16956"/>
                  </a:lnTo>
                  <a:lnTo>
                    <a:pt x="11708" y="18792"/>
                  </a:lnTo>
                  <a:lnTo>
                    <a:pt x="10991" y="18792"/>
                  </a:lnTo>
                  <a:lnTo>
                    <a:pt x="10179" y="17280"/>
                  </a:lnTo>
                  <a:lnTo>
                    <a:pt x="9510" y="17280"/>
                  </a:lnTo>
                  <a:lnTo>
                    <a:pt x="7073" y="19872"/>
                  </a:lnTo>
                  <a:lnTo>
                    <a:pt x="5878" y="21276"/>
                  </a:lnTo>
                  <a:lnTo>
                    <a:pt x="5018" y="21600"/>
                  </a:lnTo>
                  <a:lnTo>
                    <a:pt x="3058" y="21276"/>
                  </a:lnTo>
                  <a:lnTo>
                    <a:pt x="2294" y="21276"/>
                  </a:lnTo>
                  <a:lnTo>
                    <a:pt x="1673" y="19224"/>
                  </a:lnTo>
                  <a:lnTo>
                    <a:pt x="1338" y="18576"/>
                  </a:lnTo>
                  <a:lnTo>
                    <a:pt x="669" y="17712"/>
                  </a:lnTo>
                  <a:lnTo>
                    <a:pt x="335" y="16740"/>
                  </a:lnTo>
                  <a:lnTo>
                    <a:pt x="0" y="14688"/>
                  </a:lnTo>
                  <a:lnTo>
                    <a:pt x="0" y="12312"/>
                  </a:lnTo>
                  <a:lnTo>
                    <a:pt x="2103" y="10368"/>
                  </a:lnTo>
                  <a:lnTo>
                    <a:pt x="4444" y="10368"/>
                  </a:lnTo>
                  <a:lnTo>
                    <a:pt x="5830" y="7452"/>
                  </a:lnTo>
                  <a:lnTo>
                    <a:pt x="6021" y="2484"/>
                  </a:lnTo>
                  <a:lnTo>
                    <a:pt x="7359" y="1080"/>
                  </a:lnTo>
                  <a:close/>
                  <a:moveTo>
                    <a:pt x="7359" y="1080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496" name="AutoShape 119"/>
            <p:cNvSpPr>
              <a:spLocks/>
            </p:cNvSpPr>
            <p:nvPr/>
          </p:nvSpPr>
          <p:spPr bwMode="auto">
            <a:xfrm>
              <a:off x="3162" y="2738"/>
              <a:ext cx="197" cy="19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9966" y="2987"/>
                  </a:moveTo>
                  <a:lnTo>
                    <a:pt x="18900" y="2987"/>
                  </a:lnTo>
                  <a:lnTo>
                    <a:pt x="17692" y="2145"/>
                  </a:lnTo>
                  <a:lnTo>
                    <a:pt x="16129" y="1226"/>
                  </a:lnTo>
                  <a:lnTo>
                    <a:pt x="14211" y="2298"/>
                  </a:lnTo>
                  <a:lnTo>
                    <a:pt x="12505" y="1838"/>
                  </a:lnTo>
                  <a:lnTo>
                    <a:pt x="10942" y="2604"/>
                  </a:lnTo>
                  <a:lnTo>
                    <a:pt x="10871" y="1838"/>
                  </a:lnTo>
                  <a:lnTo>
                    <a:pt x="9450" y="1762"/>
                  </a:lnTo>
                  <a:lnTo>
                    <a:pt x="7816" y="0"/>
                  </a:lnTo>
                  <a:lnTo>
                    <a:pt x="5329" y="2911"/>
                  </a:lnTo>
                  <a:lnTo>
                    <a:pt x="1563" y="1532"/>
                  </a:lnTo>
                  <a:lnTo>
                    <a:pt x="0" y="2068"/>
                  </a:lnTo>
                  <a:lnTo>
                    <a:pt x="0" y="2987"/>
                  </a:lnTo>
                  <a:lnTo>
                    <a:pt x="4121" y="7660"/>
                  </a:lnTo>
                  <a:lnTo>
                    <a:pt x="5116" y="10723"/>
                  </a:lnTo>
                  <a:lnTo>
                    <a:pt x="7247" y="12485"/>
                  </a:lnTo>
                  <a:lnTo>
                    <a:pt x="8171" y="12179"/>
                  </a:lnTo>
                  <a:lnTo>
                    <a:pt x="13571" y="18383"/>
                  </a:lnTo>
                  <a:lnTo>
                    <a:pt x="13926" y="19762"/>
                  </a:lnTo>
                  <a:lnTo>
                    <a:pt x="13571" y="20604"/>
                  </a:lnTo>
                  <a:lnTo>
                    <a:pt x="13926" y="21600"/>
                  </a:lnTo>
                  <a:lnTo>
                    <a:pt x="15489" y="20681"/>
                  </a:lnTo>
                  <a:lnTo>
                    <a:pt x="16697" y="20298"/>
                  </a:lnTo>
                  <a:lnTo>
                    <a:pt x="16697" y="18230"/>
                  </a:lnTo>
                  <a:lnTo>
                    <a:pt x="18261" y="16851"/>
                  </a:lnTo>
                  <a:lnTo>
                    <a:pt x="18900" y="15396"/>
                  </a:lnTo>
                  <a:lnTo>
                    <a:pt x="20534" y="14706"/>
                  </a:lnTo>
                  <a:lnTo>
                    <a:pt x="20818" y="12945"/>
                  </a:lnTo>
                  <a:lnTo>
                    <a:pt x="20534" y="11260"/>
                  </a:lnTo>
                  <a:lnTo>
                    <a:pt x="21316" y="10570"/>
                  </a:lnTo>
                  <a:lnTo>
                    <a:pt x="19895" y="8349"/>
                  </a:lnTo>
                  <a:lnTo>
                    <a:pt x="21600" y="5055"/>
                  </a:lnTo>
                  <a:lnTo>
                    <a:pt x="19966" y="2987"/>
                  </a:lnTo>
                  <a:close/>
                  <a:moveTo>
                    <a:pt x="19966" y="2987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497" name="AutoShape 120"/>
            <p:cNvSpPr>
              <a:spLocks/>
            </p:cNvSpPr>
            <p:nvPr/>
          </p:nvSpPr>
          <p:spPr bwMode="auto">
            <a:xfrm>
              <a:off x="3432" y="2989"/>
              <a:ext cx="135" cy="9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727" y="6434"/>
                  </a:moveTo>
                  <a:lnTo>
                    <a:pt x="4465" y="2757"/>
                  </a:lnTo>
                  <a:lnTo>
                    <a:pt x="6958" y="2145"/>
                  </a:lnTo>
                  <a:lnTo>
                    <a:pt x="9346" y="1072"/>
                  </a:lnTo>
                  <a:lnTo>
                    <a:pt x="11319" y="1072"/>
                  </a:lnTo>
                  <a:lnTo>
                    <a:pt x="13292" y="0"/>
                  </a:lnTo>
                  <a:lnTo>
                    <a:pt x="16823" y="1072"/>
                  </a:lnTo>
                  <a:lnTo>
                    <a:pt x="18796" y="919"/>
                  </a:lnTo>
                  <a:lnTo>
                    <a:pt x="20769" y="3830"/>
                  </a:lnTo>
                  <a:lnTo>
                    <a:pt x="20562" y="12409"/>
                  </a:lnTo>
                  <a:lnTo>
                    <a:pt x="21600" y="13328"/>
                  </a:lnTo>
                  <a:lnTo>
                    <a:pt x="20146" y="16851"/>
                  </a:lnTo>
                  <a:lnTo>
                    <a:pt x="15265" y="18230"/>
                  </a:lnTo>
                  <a:lnTo>
                    <a:pt x="13292" y="17464"/>
                  </a:lnTo>
                  <a:lnTo>
                    <a:pt x="11942" y="21600"/>
                  </a:lnTo>
                  <a:lnTo>
                    <a:pt x="8412" y="21140"/>
                  </a:lnTo>
                  <a:lnTo>
                    <a:pt x="6958" y="20528"/>
                  </a:lnTo>
                  <a:lnTo>
                    <a:pt x="4777" y="20374"/>
                  </a:lnTo>
                  <a:lnTo>
                    <a:pt x="3531" y="18689"/>
                  </a:lnTo>
                  <a:lnTo>
                    <a:pt x="2804" y="19149"/>
                  </a:lnTo>
                  <a:lnTo>
                    <a:pt x="1142" y="17464"/>
                  </a:lnTo>
                  <a:lnTo>
                    <a:pt x="0" y="12409"/>
                  </a:lnTo>
                  <a:lnTo>
                    <a:pt x="935" y="9804"/>
                  </a:lnTo>
                  <a:lnTo>
                    <a:pt x="727" y="6434"/>
                  </a:lnTo>
                  <a:close/>
                  <a:moveTo>
                    <a:pt x="727" y="6434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498" name="AutoShape 121"/>
            <p:cNvSpPr>
              <a:spLocks/>
            </p:cNvSpPr>
            <p:nvPr/>
          </p:nvSpPr>
          <p:spPr bwMode="auto">
            <a:xfrm>
              <a:off x="3288" y="2679"/>
              <a:ext cx="272" cy="33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3600" y="1521"/>
                  </a:moveTo>
                  <a:lnTo>
                    <a:pt x="7920" y="174"/>
                  </a:lnTo>
                  <a:lnTo>
                    <a:pt x="9874" y="0"/>
                  </a:lnTo>
                  <a:lnTo>
                    <a:pt x="11057" y="43"/>
                  </a:lnTo>
                  <a:lnTo>
                    <a:pt x="11520" y="348"/>
                  </a:lnTo>
                  <a:lnTo>
                    <a:pt x="11880" y="652"/>
                  </a:lnTo>
                  <a:lnTo>
                    <a:pt x="11931" y="1043"/>
                  </a:lnTo>
                  <a:lnTo>
                    <a:pt x="12343" y="1173"/>
                  </a:lnTo>
                  <a:lnTo>
                    <a:pt x="12857" y="1999"/>
                  </a:lnTo>
                  <a:lnTo>
                    <a:pt x="12909" y="3216"/>
                  </a:lnTo>
                  <a:lnTo>
                    <a:pt x="13474" y="3694"/>
                  </a:lnTo>
                  <a:lnTo>
                    <a:pt x="14709" y="3694"/>
                  </a:lnTo>
                  <a:lnTo>
                    <a:pt x="15480" y="5433"/>
                  </a:lnTo>
                  <a:lnTo>
                    <a:pt x="15480" y="6563"/>
                  </a:lnTo>
                  <a:lnTo>
                    <a:pt x="16046" y="7345"/>
                  </a:lnTo>
                  <a:lnTo>
                    <a:pt x="16611" y="7345"/>
                  </a:lnTo>
                  <a:lnTo>
                    <a:pt x="17897" y="6563"/>
                  </a:lnTo>
                  <a:lnTo>
                    <a:pt x="18617" y="7084"/>
                  </a:lnTo>
                  <a:lnTo>
                    <a:pt x="18669" y="8084"/>
                  </a:lnTo>
                  <a:lnTo>
                    <a:pt x="20006" y="8692"/>
                  </a:lnTo>
                  <a:lnTo>
                    <a:pt x="19800" y="9779"/>
                  </a:lnTo>
                  <a:lnTo>
                    <a:pt x="19851" y="10039"/>
                  </a:lnTo>
                  <a:lnTo>
                    <a:pt x="20057" y="10213"/>
                  </a:lnTo>
                  <a:lnTo>
                    <a:pt x="19594" y="10778"/>
                  </a:lnTo>
                  <a:lnTo>
                    <a:pt x="19440" y="11430"/>
                  </a:lnTo>
                  <a:lnTo>
                    <a:pt x="20211" y="12777"/>
                  </a:lnTo>
                  <a:lnTo>
                    <a:pt x="21240" y="12951"/>
                  </a:lnTo>
                  <a:lnTo>
                    <a:pt x="21600" y="13603"/>
                  </a:lnTo>
                  <a:lnTo>
                    <a:pt x="21240" y="14951"/>
                  </a:lnTo>
                  <a:lnTo>
                    <a:pt x="19646" y="16124"/>
                  </a:lnTo>
                  <a:lnTo>
                    <a:pt x="20057" y="18254"/>
                  </a:lnTo>
                  <a:lnTo>
                    <a:pt x="19440" y="19123"/>
                  </a:lnTo>
                  <a:lnTo>
                    <a:pt x="19851" y="20122"/>
                  </a:lnTo>
                  <a:lnTo>
                    <a:pt x="17897" y="19818"/>
                  </a:lnTo>
                  <a:lnTo>
                    <a:pt x="16869" y="20122"/>
                  </a:lnTo>
                  <a:lnTo>
                    <a:pt x="15891" y="20122"/>
                  </a:lnTo>
                  <a:lnTo>
                    <a:pt x="14709" y="20427"/>
                  </a:lnTo>
                  <a:lnTo>
                    <a:pt x="13526" y="20600"/>
                  </a:lnTo>
                  <a:lnTo>
                    <a:pt x="11674" y="21600"/>
                  </a:lnTo>
                  <a:lnTo>
                    <a:pt x="11726" y="19644"/>
                  </a:lnTo>
                  <a:lnTo>
                    <a:pt x="11366" y="19123"/>
                  </a:lnTo>
                  <a:lnTo>
                    <a:pt x="10080" y="18949"/>
                  </a:lnTo>
                  <a:lnTo>
                    <a:pt x="9669" y="18123"/>
                  </a:lnTo>
                  <a:lnTo>
                    <a:pt x="8897" y="18080"/>
                  </a:lnTo>
                  <a:lnTo>
                    <a:pt x="8589" y="18297"/>
                  </a:lnTo>
                  <a:lnTo>
                    <a:pt x="6891" y="18080"/>
                  </a:lnTo>
                  <a:lnTo>
                    <a:pt x="6326" y="18471"/>
                  </a:lnTo>
                  <a:lnTo>
                    <a:pt x="5966" y="19992"/>
                  </a:lnTo>
                  <a:lnTo>
                    <a:pt x="5349" y="21122"/>
                  </a:lnTo>
                  <a:lnTo>
                    <a:pt x="823" y="17775"/>
                  </a:lnTo>
                  <a:lnTo>
                    <a:pt x="0" y="16254"/>
                  </a:lnTo>
                  <a:lnTo>
                    <a:pt x="1183" y="15776"/>
                  </a:lnTo>
                  <a:lnTo>
                    <a:pt x="2160" y="15385"/>
                  </a:lnTo>
                  <a:lnTo>
                    <a:pt x="2160" y="14125"/>
                  </a:lnTo>
                  <a:lnTo>
                    <a:pt x="3137" y="13603"/>
                  </a:lnTo>
                  <a:lnTo>
                    <a:pt x="3600" y="12734"/>
                  </a:lnTo>
                  <a:lnTo>
                    <a:pt x="4731" y="12126"/>
                  </a:lnTo>
                  <a:lnTo>
                    <a:pt x="4937" y="11256"/>
                  </a:lnTo>
                  <a:lnTo>
                    <a:pt x="4783" y="10387"/>
                  </a:lnTo>
                  <a:lnTo>
                    <a:pt x="5503" y="9866"/>
                  </a:lnTo>
                  <a:lnTo>
                    <a:pt x="4526" y="8605"/>
                  </a:lnTo>
                  <a:lnTo>
                    <a:pt x="5606" y="6867"/>
                  </a:lnTo>
                  <a:lnTo>
                    <a:pt x="4423" y="5693"/>
                  </a:lnTo>
                  <a:lnTo>
                    <a:pt x="4731" y="4390"/>
                  </a:lnTo>
                  <a:lnTo>
                    <a:pt x="3600" y="3216"/>
                  </a:lnTo>
                  <a:lnTo>
                    <a:pt x="3600" y="1521"/>
                  </a:lnTo>
                  <a:close/>
                  <a:moveTo>
                    <a:pt x="3600" y="1521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499" name="AutoShape 122"/>
            <p:cNvSpPr>
              <a:spLocks/>
            </p:cNvSpPr>
            <p:nvPr/>
          </p:nvSpPr>
          <p:spPr bwMode="auto">
            <a:xfrm>
              <a:off x="4054" y="2502"/>
              <a:ext cx="223" cy="21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0"/>
                  </a:moveTo>
                  <a:lnTo>
                    <a:pt x="15777" y="1678"/>
                  </a:lnTo>
                  <a:lnTo>
                    <a:pt x="11833" y="4614"/>
                  </a:lnTo>
                  <a:lnTo>
                    <a:pt x="6323" y="7060"/>
                  </a:lnTo>
                  <a:lnTo>
                    <a:pt x="4696" y="9157"/>
                  </a:lnTo>
                  <a:lnTo>
                    <a:pt x="2254" y="9786"/>
                  </a:lnTo>
                  <a:lnTo>
                    <a:pt x="0" y="10066"/>
                  </a:lnTo>
                  <a:lnTo>
                    <a:pt x="1565" y="11814"/>
                  </a:lnTo>
                  <a:lnTo>
                    <a:pt x="3506" y="12093"/>
                  </a:lnTo>
                  <a:lnTo>
                    <a:pt x="4696" y="12932"/>
                  </a:lnTo>
                  <a:lnTo>
                    <a:pt x="6887" y="15309"/>
                  </a:lnTo>
                  <a:lnTo>
                    <a:pt x="7263" y="17476"/>
                  </a:lnTo>
                  <a:lnTo>
                    <a:pt x="8327" y="18035"/>
                  </a:lnTo>
                  <a:lnTo>
                    <a:pt x="9767" y="18105"/>
                  </a:lnTo>
                  <a:lnTo>
                    <a:pt x="10894" y="17056"/>
                  </a:lnTo>
                  <a:lnTo>
                    <a:pt x="11457" y="18035"/>
                  </a:lnTo>
                  <a:lnTo>
                    <a:pt x="12647" y="17266"/>
                  </a:lnTo>
                  <a:lnTo>
                    <a:pt x="14588" y="17196"/>
                  </a:lnTo>
                  <a:lnTo>
                    <a:pt x="13398" y="19992"/>
                  </a:lnTo>
                  <a:lnTo>
                    <a:pt x="11583" y="20971"/>
                  </a:lnTo>
                  <a:lnTo>
                    <a:pt x="10393" y="20831"/>
                  </a:lnTo>
                  <a:lnTo>
                    <a:pt x="8515" y="19922"/>
                  </a:lnTo>
                  <a:lnTo>
                    <a:pt x="7951" y="2160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500" name="AutoShape 123"/>
            <p:cNvSpPr>
              <a:spLocks/>
            </p:cNvSpPr>
            <p:nvPr/>
          </p:nvSpPr>
          <p:spPr bwMode="auto">
            <a:xfrm>
              <a:off x="3725" y="2493"/>
              <a:ext cx="187" cy="21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1585" y="21600"/>
                  </a:moveTo>
                  <a:lnTo>
                    <a:pt x="10389" y="20385"/>
                  </a:lnTo>
                  <a:lnTo>
                    <a:pt x="10090" y="17550"/>
                  </a:lnTo>
                  <a:lnTo>
                    <a:pt x="8745" y="15458"/>
                  </a:lnTo>
                  <a:lnTo>
                    <a:pt x="8595" y="13635"/>
                  </a:lnTo>
                  <a:lnTo>
                    <a:pt x="9044" y="12353"/>
                  </a:lnTo>
                  <a:lnTo>
                    <a:pt x="7848" y="10395"/>
                  </a:lnTo>
                  <a:lnTo>
                    <a:pt x="6428" y="8978"/>
                  </a:lnTo>
                  <a:lnTo>
                    <a:pt x="5830" y="7358"/>
                  </a:lnTo>
                  <a:lnTo>
                    <a:pt x="5531" y="6345"/>
                  </a:lnTo>
                  <a:lnTo>
                    <a:pt x="3812" y="5333"/>
                  </a:lnTo>
                  <a:lnTo>
                    <a:pt x="2840" y="3915"/>
                  </a:lnTo>
                  <a:lnTo>
                    <a:pt x="1794" y="2363"/>
                  </a:lnTo>
                  <a:lnTo>
                    <a:pt x="0" y="1350"/>
                  </a:lnTo>
                  <a:lnTo>
                    <a:pt x="2840" y="0"/>
                  </a:lnTo>
                  <a:lnTo>
                    <a:pt x="5157" y="270"/>
                  </a:lnTo>
                  <a:lnTo>
                    <a:pt x="6577" y="540"/>
                  </a:lnTo>
                  <a:lnTo>
                    <a:pt x="10389" y="2970"/>
                  </a:lnTo>
                  <a:lnTo>
                    <a:pt x="11211" y="3375"/>
                  </a:lnTo>
                  <a:lnTo>
                    <a:pt x="13902" y="3915"/>
                  </a:lnTo>
                  <a:lnTo>
                    <a:pt x="15546" y="6008"/>
                  </a:lnTo>
                  <a:lnTo>
                    <a:pt x="14799" y="7560"/>
                  </a:lnTo>
                  <a:lnTo>
                    <a:pt x="15845" y="9653"/>
                  </a:lnTo>
                  <a:lnTo>
                    <a:pt x="18386" y="11205"/>
                  </a:lnTo>
                  <a:lnTo>
                    <a:pt x="19358" y="12488"/>
                  </a:lnTo>
                  <a:lnTo>
                    <a:pt x="21002" y="13028"/>
                  </a:lnTo>
                  <a:lnTo>
                    <a:pt x="21600" y="13095"/>
                  </a:lnTo>
                  <a:lnTo>
                    <a:pt x="20554" y="13770"/>
                  </a:lnTo>
                  <a:lnTo>
                    <a:pt x="17863" y="13770"/>
                  </a:lnTo>
                  <a:lnTo>
                    <a:pt x="15546" y="13635"/>
                  </a:lnTo>
                  <a:lnTo>
                    <a:pt x="14500" y="14040"/>
                  </a:lnTo>
                  <a:lnTo>
                    <a:pt x="14799" y="16403"/>
                  </a:lnTo>
                  <a:lnTo>
                    <a:pt x="14350" y="18225"/>
                  </a:lnTo>
                  <a:lnTo>
                    <a:pt x="12108" y="20385"/>
                  </a:lnTo>
                  <a:lnTo>
                    <a:pt x="11585" y="21600"/>
                  </a:lnTo>
                  <a:close/>
                  <a:moveTo>
                    <a:pt x="11585" y="21600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501" name="AutoShape 124"/>
            <p:cNvSpPr>
              <a:spLocks/>
            </p:cNvSpPr>
            <p:nvPr/>
          </p:nvSpPr>
          <p:spPr bwMode="auto">
            <a:xfrm>
              <a:off x="3536" y="1882"/>
              <a:ext cx="443" cy="38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8722" y="502"/>
                  </a:moveTo>
                  <a:lnTo>
                    <a:pt x="8155" y="1391"/>
                  </a:lnTo>
                  <a:lnTo>
                    <a:pt x="7777" y="2164"/>
                  </a:lnTo>
                  <a:lnTo>
                    <a:pt x="7022" y="2280"/>
                  </a:lnTo>
                  <a:lnTo>
                    <a:pt x="6297" y="2550"/>
                  </a:lnTo>
                  <a:lnTo>
                    <a:pt x="6644" y="3169"/>
                  </a:lnTo>
                  <a:lnTo>
                    <a:pt x="6644" y="3478"/>
                  </a:lnTo>
                  <a:lnTo>
                    <a:pt x="6644" y="4637"/>
                  </a:lnTo>
                  <a:lnTo>
                    <a:pt x="5983" y="4753"/>
                  </a:lnTo>
                  <a:lnTo>
                    <a:pt x="5353" y="5526"/>
                  </a:lnTo>
                  <a:lnTo>
                    <a:pt x="5353" y="6453"/>
                  </a:lnTo>
                  <a:lnTo>
                    <a:pt x="5258" y="6839"/>
                  </a:lnTo>
                  <a:lnTo>
                    <a:pt x="5006" y="7342"/>
                  </a:lnTo>
                  <a:lnTo>
                    <a:pt x="5006" y="9699"/>
                  </a:lnTo>
                  <a:lnTo>
                    <a:pt x="4597" y="10008"/>
                  </a:lnTo>
                  <a:lnTo>
                    <a:pt x="4030" y="9621"/>
                  </a:lnTo>
                  <a:lnTo>
                    <a:pt x="2991" y="10587"/>
                  </a:lnTo>
                  <a:lnTo>
                    <a:pt x="2267" y="11476"/>
                  </a:lnTo>
                  <a:lnTo>
                    <a:pt x="1543" y="10897"/>
                  </a:lnTo>
                  <a:lnTo>
                    <a:pt x="1228" y="10897"/>
                  </a:lnTo>
                  <a:lnTo>
                    <a:pt x="567" y="11090"/>
                  </a:lnTo>
                  <a:lnTo>
                    <a:pt x="724" y="12404"/>
                  </a:lnTo>
                  <a:lnTo>
                    <a:pt x="1039" y="13679"/>
                  </a:lnTo>
                  <a:lnTo>
                    <a:pt x="1228" y="14567"/>
                  </a:lnTo>
                  <a:lnTo>
                    <a:pt x="1134" y="15765"/>
                  </a:lnTo>
                  <a:lnTo>
                    <a:pt x="724" y="16770"/>
                  </a:lnTo>
                  <a:lnTo>
                    <a:pt x="0" y="17543"/>
                  </a:lnTo>
                  <a:lnTo>
                    <a:pt x="252" y="17929"/>
                  </a:lnTo>
                  <a:lnTo>
                    <a:pt x="819" y="18431"/>
                  </a:lnTo>
                  <a:lnTo>
                    <a:pt x="409" y="19320"/>
                  </a:lnTo>
                  <a:lnTo>
                    <a:pt x="472" y="21020"/>
                  </a:lnTo>
                  <a:lnTo>
                    <a:pt x="1543" y="21020"/>
                  </a:lnTo>
                  <a:lnTo>
                    <a:pt x="2015" y="20441"/>
                  </a:lnTo>
                  <a:lnTo>
                    <a:pt x="4440" y="20209"/>
                  </a:lnTo>
                  <a:lnTo>
                    <a:pt x="6549" y="20325"/>
                  </a:lnTo>
                  <a:lnTo>
                    <a:pt x="8564" y="20711"/>
                  </a:lnTo>
                  <a:lnTo>
                    <a:pt x="10359" y="21136"/>
                  </a:lnTo>
                  <a:lnTo>
                    <a:pt x="12122" y="21020"/>
                  </a:lnTo>
                  <a:lnTo>
                    <a:pt x="12941" y="20711"/>
                  </a:lnTo>
                  <a:lnTo>
                    <a:pt x="13760" y="20634"/>
                  </a:lnTo>
                  <a:lnTo>
                    <a:pt x="14704" y="21214"/>
                  </a:lnTo>
                  <a:lnTo>
                    <a:pt x="16405" y="20711"/>
                  </a:lnTo>
                  <a:lnTo>
                    <a:pt x="16814" y="21600"/>
                  </a:lnTo>
                  <a:lnTo>
                    <a:pt x="17318" y="20634"/>
                  </a:lnTo>
                  <a:lnTo>
                    <a:pt x="17381" y="18934"/>
                  </a:lnTo>
                  <a:lnTo>
                    <a:pt x="18609" y="18122"/>
                  </a:lnTo>
                  <a:lnTo>
                    <a:pt x="19648" y="17929"/>
                  </a:lnTo>
                  <a:lnTo>
                    <a:pt x="19648" y="17659"/>
                  </a:lnTo>
                  <a:lnTo>
                    <a:pt x="18924" y="15649"/>
                  </a:lnTo>
                  <a:lnTo>
                    <a:pt x="18609" y="14490"/>
                  </a:lnTo>
                  <a:lnTo>
                    <a:pt x="19238" y="14065"/>
                  </a:lnTo>
                  <a:lnTo>
                    <a:pt x="20215" y="14258"/>
                  </a:lnTo>
                  <a:lnTo>
                    <a:pt x="21600" y="13563"/>
                  </a:lnTo>
                  <a:lnTo>
                    <a:pt x="21600" y="11708"/>
                  </a:lnTo>
                  <a:lnTo>
                    <a:pt x="20152" y="11090"/>
                  </a:lnTo>
                  <a:lnTo>
                    <a:pt x="18829" y="10819"/>
                  </a:lnTo>
                  <a:lnTo>
                    <a:pt x="18105" y="9196"/>
                  </a:lnTo>
                  <a:lnTo>
                    <a:pt x="18199" y="7612"/>
                  </a:lnTo>
                  <a:lnTo>
                    <a:pt x="16908" y="6028"/>
                  </a:lnTo>
                  <a:lnTo>
                    <a:pt x="16184" y="4830"/>
                  </a:lnTo>
                  <a:lnTo>
                    <a:pt x="16090" y="3748"/>
                  </a:lnTo>
                  <a:lnTo>
                    <a:pt x="16247" y="3053"/>
                  </a:lnTo>
                  <a:lnTo>
                    <a:pt x="16247" y="1662"/>
                  </a:lnTo>
                  <a:lnTo>
                    <a:pt x="14956" y="580"/>
                  </a:lnTo>
                  <a:lnTo>
                    <a:pt x="13508" y="580"/>
                  </a:lnTo>
                  <a:lnTo>
                    <a:pt x="12217" y="889"/>
                  </a:lnTo>
                  <a:lnTo>
                    <a:pt x="11650" y="270"/>
                  </a:lnTo>
                  <a:lnTo>
                    <a:pt x="10107" y="0"/>
                  </a:lnTo>
                  <a:lnTo>
                    <a:pt x="8722" y="502"/>
                  </a:lnTo>
                  <a:close/>
                  <a:moveTo>
                    <a:pt x="8722" y="502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502" name="AutoShape 125"/>
            <p:cNvSpPr>
              <a:spLocks/>
            </p:cNvSpPr>
            <p:nvPr/>
          </p:nvSpPr>
          <p:spPr bwMode="auto">
            <a:xfrm>
              <a:off x="3493" y="2182"/>
              <a:ext cx="858" cy="59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1233" y="623"/>
                  </a:moveTo>
                  <a:lnTo>
                    <a:pt x="11788" y="498"/>
                  </a:lnTo>
                  <a:lnTo>
                    <a:pt x="12490" y="174"/>
                  </a:lnTo>
                  <a:lnTo>
                    <a:pt x="13208" y="0"/>
                  </a:lnTo>
                  <a:lnTo>
                    <a:pt x="13927" y="174"/>
                  </a:lnTo>
                  <a:lnTo>
                    <a:pt x="14253" y="1146"/>
                  </a:lnTo>
                  <a:lnTo>
                    <a:pt x="14759" y="1968"/>
                  </a:lnTo>
                  <a:lnTo>
                    <a:pt x="15722" y="2740"/>
                  </a:lnTo>
                  <a:lnTo>
                    <a:pt x="16343" y="3563"/>
                  </a:lnTo>
                  <a:lnTo>
                    <a:pt x="16898" y="4460"/>
                  </a:lnTo>
                  <a:lnTo>
                    <a:pt x="18237" y="4460"/>
                  </a:lnTo>
                  <a:lnTo>
                    <a:pt x="18661" y="4908"/>
                  </a:lnTo>
                  <a:lnTo>
                    <a:pt x="19412" y="5356"/>
                  </a:lnTo>
                  <a:lnTo>
                    <a:pt x="20245" y="5431"/>
                  </a:lnTo>
                  <a:lnTo>
                    <a:pt x="21176" y="5805"/>
                  </a:lnTo>
                  <a:lnTo>
                    <a:pt x="21600" y="7474"/>
                  </a:lnTo>
                  <a:lnTo>
                    <a:pt x="21388" y="9318"/>
                  </a:lnTo>
                  <a:lnTo>
                    <a:pt x="20914" y="10215"/>
                  </a:lnTo>
                  <a:lnTo>
                    <a:pt x="20163" y="10613"/>
                  </a:lnTo>
                  <a:lnTo>
                    <a:pt x="19918" y="11111"/>
                  </a:lnTo>
                  <a:lnTo>
                    <a:pt x="19837" y="11684"/>
                  </a:lnTo>
                  <a:lnTo>
                    <a:pt x="18106" y="12457"/>
                  </a:lnTo>
                  <a:lnTo>
                    <a:pt x="17143" y="13478"/>
                  </a:lnTo>
                  <a:lnTo>
                    <a:pt x="15673" y="14375"/>
                  </a:lnTo>
                  <a:lnTo>
                    <a:pt x="15265" y="15098"/>
                  </a:lnTo>
                  <a:lnTo>
                    <a:pt x="14122" y="15347"/>
                  </a:lnTo>
                  <a:lnTo>
                    <a:pt x="14547" y="16044"/>
                  </a:lnTo>
                  <a:lnTo>
                    <a:pt x="15086" y="16044"/>
                  </a:lnTo>
                  <a:lnTo>
                    <a:pt x="15935" y="17265"/>
                  </a:lnTo>
                  <a:lnTo>
                    <a:pt x="16016" y="18087"/>
                  </a:lnTo>
                  <a:lnTo>
                    <a:pt x="16473" y="18212"/>
                  </a:lnTo>
                  <a:lnTo>
                    <a:pt x="16735" y="18212"/>
                  </a:lnTo>
                  <a:lnTo>
                    <a:pt x="16931" y="17838"/>
                  </a:lnTo>
                  <a:lnTo>
                    <a:pt x="17224" y="18212"/>
                  </a:lnTo>
                  <a:lnTo>
                    <a:pt x="17518" y="17838"/>
                  </a:lnTo>
                  <a:lnTo>
                    <a:pt x="17894" y="17888"/>
                  </a:lnTo>
                  <a:lnTo>
                    <a:pt x="17567" y="18934"/>
                  </a:lnTo>
                  <a:lnTo>
                    <a:pt x="17143" y="19308"/>
                  </a:lnTo>
                  <a:lnTo>
                    <a:pt x="16637" y="18984"/>
                  </a:lnTo>
                  <a:lnTo>
                    <a:pt x="16392" y="18785"/>
                  </a:lnTo>
                  <a:lnTo>
                    <a:pt x="16261" y="19433"/>
                  </a:lnTo>
                  <a:lnTo>
                    <a:pt x="15429" y="20329"/>
                  </a:lnTo>
                  <a:lnTo>
                    <a:pt x="15184" y="20902"/>
                  </a:lnTo>
                  <a:lnTo>
                    <a:pt x="14922" y="21600"/>
                  </a:lnTo>
                  <a:lnTo>
                    <a:pt x="14302" y="21351"/>
                  </a:lnTo>
                  <a:lnTo>
                    <a:pt x="14302" y="20977"/>
                  </a:lnTo>
                  <a:lnTo>
                    <a:pt x="14416" y="20329"/>
                  </a:lnTo>
                  <a:lnTo>
                    <a:pt x="14171" y="19183"/>
                  </a:lnTo>
                  <a:lnTo>
                    <a:pt x="13829" y="19109"/>
                  </a:lnTo>
                  <a:lnTo>
                    <a:pt x="13502" y="19109"/>
                  </a:lnTo>
                  <a:lnTo>
                    <a:pt x="12914" y="18860"/>
                  </a:lnTo>
                  <a:lnTo>
                    <a:pt x="13045" y="18212"/>
                  </a:lnTo>
                  <a:lnTo>
                    <a:pt x="13339" y="17589"/>
                  </a:lnTo>
                  <a:lnTo>
                    <a:pt x="13420" y="16941"/>
                  </a:lnTo>
                  <a:lnTo>
                    <a:pt x="13959" y="16368"/>
                  </a:lnTo>
                  <a:lnTo>
                    <a:pt x="13829" y="15795"/>
                  </a:lnTo>
                  <a:lnTo>
                    <a:pt x="13208" y="16044"/>
                  </a:lnTo>
                  <a:lnTo>
                    <a:pt x="12833" y="16293"/>
                  </a:lnTo>
                  <a:lnTo>
                    <a:pt x="12408" y="16169"/>
                  </a:lnTo>
                  <a:lnTo>
                    <a:pt x="12408" y="16418"/>
                  </a:lnTo>
                  <a:lnTo>
                    <a:pt x="11869" y="15970"/>
                  </a:lnTo>
                  <a:lnTo>
                    <a:pt x="11902" y="15720"/>
                  </a:lnTo>
                  <a:lnTo>
                    <a:pt x="12359" y="15471"/>
                  </a:lnTo>
                  <a:lnTo>
                    <a:pt x="12114" y="14948"/>
                  </a:lnTo>
                  <a:lnTo>
                    <a:pt x="11690" y="15098"/>
                  </a:lnTo>
                  <a:lnTo>
                    <a:pt x="11396" y="15521"/>
                  </a:lnTo>
                  <a:lnTo>
                    <a:pt x="11151" y="15720"/>
                  </a:lnTo>
                  <a:lnTo>
                    <a:pt x="11102" y="16293"/>
                  </a:lnTo>
                  <a:lnTo>
                    <a:pt x="10808" y="16368"/>
                  </a:lnTo>
                  <a:lnTo>
                    <a:pt x="11102" y="16817"/>
                  </a:lnTo>
                  <a:lnTo>
                    <a:pt x="11102" y="17265"/>
                  </a:lnTo>
                  <a:lnTo>
                    <a:pt x="10776" y="17838"/>
                  </a:lnTo>
                  <a:lnTo>
                    <a:pt x="10351" y="17589"/>
                  </a:lnTo>
                  <a:lnTo>
                    <a:pt x="10645" y="18212"/>
                  </a:lnTo>
                  <a:lnTo>
                    <a:pt x="10482" y="18336"/>
                  </a:lnTo>
                  <a:lnTo>
                    <a:pt x="9943" y="17589"/>
                  </a:lnTo>
                  <a:lnTo>
                    <a:pt x="10106" y="18610"/>
                  </a:lnTo>
                  <a:lnTo>
                    <a:pt x="10482" y="18984"/>
                  </a:lnTo>
                  <a:lnTo>
                    <a:pt x="10106" y="19557"/>
                  </a:lnTo>
                  <a:lnTo>
                    <a:pt x="9943" y="19233"/>
                  </a:lnTo>
                  <a:lnTo>
                    <a:pt x="9518" y="19183"/>
                  </a:lnTo>
                  <a:lnTo>
                    <a:pt x="9257" y="19383"/>
                  </a:lnTo>
                  <a:lnTo>
                    <a:pt x="8376" y="19433"/>
                  </a:lnTo>
                  <a:lnTo>
                    <a:pt x="8424" y="18860"/>
                  </a:lnTo>
                  <a:lnTo>
                    <a:pt x="9012" y="17963"/>
                  </a:lnTo>
                  <a:lnTo>
                    <a:pt x="9061" y="17140"/>
                  </a:lnTo>
                  <a:lnTo>
                    <a:pt x="9094" y="16493"/>
                  </a:lnTo>
                  <a:lnTo>
                    <a:pt x="9600" y="16368"/>
                  </a:lnTo>
                  <a:lnTo>
                    <a:pt x="10351" y="16418"/>
                  </a:lnTo>
                  <a:lnTo>
                    <a:pt x="10514" y="16169"/>
                  </a:lnTo>
                  <a:lnTo>
                    <a:pt x="10024" y="15920"/>
                  </a:lnTo>
                  <a:lnTo>
                    <a:pt x="9845" y="15471"/>
                  </a:lnTo>
                  <a:lnTo>
                    <a:pt x="9257" y="14948"/>
                  </a:lnTo>
                  <a:lnTo>
                    <a:pt x="9061" y="14051"/>
                  </a:lnTo>
                  <a:lnTo>
                    <a:pt x="9176" y="13603"/>
                  </a:lnTo>
                  <a:lnTo>
                    <a:pt x="8849" y="12731"/>
                  </a:lnTo>
                  <a:lnTo>
                    <a:pt x="8049" y="12531"/>
                  </a:lnTo>
                  <a:lnTo>
                    <a:pt x="7216" y="11510"/>
                  </a:lnTo>
                  <a:lnTo>
                    <a:pt x="6449" y="11435"/>
                  </a:lnTo>
                  <a:lnTo>
                    <a:pt x="5910" y="11684"/>
                  </a:lnTo>
                  <a:lnTo>
                    <a:pt x="5698" y="12133"/>
                  </a:lnTo>
                  <a:lnTo>
                    <a:pt x="5453" y="12407"/>
                  </a:lnTo>
                  <a:lnTo>
                    <a:pt x="4816" y="12457"/>
                  </a:lnTo>
                  <a:lnTo>
                    <a:pt x="4490" y="12905"/>
                  </a:lnTo>
                  <a:lnTo>
                    <a:pt x="3902" y="12905"/>
                  </a:lnTo>
                  <a:lnTo>
                    <a:pt x="3690" y="12531"/>
                  </a:lnTo>
                  <a:lnTo>
                    <a:pt x="3429" y="12407"/>
                  </a:lnTo>
                  <a:lnTo>
                    <a:pt x="2841" y="12731"/>
                  </a:lnTo>
                  <a:lnTo>
                    <a:pt x="2433" y="12781"/>
                  </a:lnTo>
                  <a:lnTo>
                    <a:pt x="2139" y="12407"/>
                  </a:lnTo>
                  <a:lnTo>
                    <a:pt x="1682" y="12531"/>
                  </a:lnTo>
                  <a:lnTo>
                    <a:pt x="1257" y="12905"/>
                  </a:lnTo>
                  <a:lnTo>
                    <a:pt x="1045" y="12781"/>
                  </a:lnTo>
                  <a:lnTo>
                    <a:pt x="506" y="12781"/>
                  </a:lnTo>
                  <a:lnTo>
                    <a:pt x="0" y="11510"/>
                  </a:lnTo>
                  <a:lnTo>
                    <a:pt x="82" y="10937"/>
                  </a:lnTo>
                  <a:lnTo>
                    <a:pt x="1045" y="9592"/>
                  </a:lnTo>
                  <a:lnTo>
                    <a:pt x="751" y="8047"/>
                  </a:lnTo>
                  <a:lnTo>
                    <a:pt x="1878" y="6652"/>
                  </a:lnTo>
                  <a:lnTo>
                    <a:pt x="2220" y="5805"/>
                  </a:lnTo>
                  <a:lnTo>
                    <a:pt x="2171" y="4983"/>
                  </a:lnTo>
                  <a:lnTo>
                    <a:pt x="1927" y="3961"/>
                  </a:lnTo>
                  <a:lnTo>
                    <a:pt x="1633" y="3064"/>
                  </a:lnTo>
                  <a:lnTo>
                    <a:pt x="1257" y="2616"/>
                  </a:lnTo>
                  <a:lnTo>
                    <a:pt x="1878" y="2691"/>
                  </a:lnTo>
                  <a:lnTo>
                    <a:pt x="2139" y="2242"/>
                  </a:lnTo>
                  <a:lnTo>
                    <a:pt x="3314" y="2167"/>
                  </a:lnTo>
                  <a:lnTo>
                    <a:pt x="4441" y="2167"/>
                  </a:lnTo>
                  <a:lnTo>
                    <a:pt x="4735" y="2167"/>
                  </a:lnTo>
                  <a:lnTo>
                    <a:pt x="6237" y="2691"/>
                  </a:lnTo>
                  <a:lnTo>
                    <a:pt x="7331" y="2691"/>
                  </a:lnTo>
                  <a:lnTo>
                    <a:pt x="7804" y="2417"/>
                  </a:lnTo>
                  <a:lnTo>
                    <a:pt x="8212" y="2417"/>
                  </a:lnTo>
                  <a:lnTo>
                    <a:pt x="8669" y="2691"/>
                  </a:lnTo>
                  <a:lnTo>
                    <a:pt x="9600" y="2491"/>
                  </a:lnTo>
                  <a:lnTo>
                    <a:pt x="9763" y="2940"/>
                  </a:lnTo>
                  <a:lnTo>
                    <a:pt x="10106" y="2367"/>
                  </a:lnTo>
                  <a:lnTo>
                    <a:pt x="10057" y="1345"/>
                  </a:lnTo>
                  <a:lnTo>
                    <a:pt x="10808" y="698"/>
                  </a:lnTo>
                  <a:lnTo>
                    <a:pt x="11233" y="623"/>
                  </a:lnTo>
                  <a:close/>
                  <a:moveTo>
                    <a:pt x="11233" y="623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503" name="AutoShape 126"/>
            <p:cNvSpPr>
              <a:spLocks/>
            </p:cNvSpPr>
            <p:nvPr/>
          </p:nvSpPr>
          <p:spPr bwMode="auto">
            <a:xfrm>
              <a:off x="4428" y="2730"/>
              <a:ext cx="500" cy="13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4043"/>
                  </a:moveTo>
                  <a:lnTo>
                    <a:pt x="2107" y="5746"/>
                  </a:lnTo>
                  <a:lnTo>
                    <a:pt x="3764" y="7342"/>
                  </a:lnTo>
                  <a:lnTo>
                    <a:pt x="5337" y="8725"/>
                  </a:lnTo>
                  <a:lnTo>
                    <a:pt x="6292" y="12768"/>
                  </a:lnTo>
                  <a:lnTo>
                    <a:pt x="6488" y="16599"/>
                  </a:lnTo>
                  <a:lnTo>
                    <a:pt x="6657" y="20217"/>
                  </a:lnTo>
                  <a:lnTo>
                    <a:pt x="8567" y="20430"/>
                  </a:lnTo>
                  <a:lnTo>
                    <a:pt x="9353" y="16918"/>
                  </a:lnTo>
                  <a:lnTo>
                    <a:pt x="9915" y="17450"/>
                  </a:lnTo>
                  <a:lnTo>
                    <a:pt x="10365" y="19685"/>
                  </a:lnTo>
                  <a:lnTo>
                    <a:pt x="11741" y="20430"/>
                  </a:lnTo>
                  <a:lnTo>
                    <a:pt x="12584" y="21600"/>
                  </a:lnTo>
                  <a:lnTo>
                    <a:pt x="14100" y="18833"/>
                  </a:lnTo>
                  <a:lnTo>
                    <a:pt x="15561" y="18514"/>
                  </a:lnTo>
                  <a:lnTo>
                    <a:pt x="16769" y="15322"/>
                  </a:lnTo>
                  <a:lnTo>
                    <a:pt x="17724" y="13939"/>
                  </a:lnTo>
                  <a:lnTo>
                    <a:pt x="18875" y="16067"/>
                  </a:lnTo>
                  <a:lnTo>
                    <a:pt x="20757" y="16599"/>
                  </a:lnTo>
                  <a:lnTo>
                    <a:pt x="21600" y="15535"/>
                  </a:lnTo>
                  <a:lnTo>
                    <a:pt x="21038" y="13088"/>
                  </a:lnTo>
                  <a:lnTo>
                    <a:pt x="19521" y="11492"/>
                  </a:lnTo>
                  <a:lnTo>
                    <a:pt x="18932" y="7129"/>
                  </a:lnTo>
                  <a:lnTo>
                    <a:pt x="18089" y="5746"/>
                  </a:lnTo>
                  <a:lnTo>
                    <a:pt x="15926" y="4575"/>
                  </a:lnTo>
                  <a:lnTo>
                    <a:pt x="14690" y="1064"/>
                  </a:lnTo>
                  <a:lnTo>
                    <a:pt x="13679" y="0"/>
                  </a:lnTo>
                  <a:lnTo>
                    <a:pt x="11881" y="213"/>
                  </a:lnTo>
                  <a:lnTo>
                    <a:pt x="10561" y="3299"/>
                  </a:lnTo>
                  <a:lnTo>
                    <a:pt x="9213" y="3831"/>
                  </a:lnTo>
                  <a:lnTo>
                    <a:pt x="7472" y="1383"/>
                  </a:lnTo>
                  <a:lnTo>
                    <a:pt x="5562" y="213"/>
                  </a:lnTo>
                  <a:lnTo>
                    <a:pt x="3258" y="1383"/>
                  </a:lnTo>
                  <a:lnTo>
                    <a:pt x="1601" y="1596"/>
                  </a:lnTo>
                  <a:lnTo>
                    <a:pt x="449" y="2447"/>
                  </a:lnTo>
                  <a:lnTo>
                    <a:pt x="0" y="4043"/>
                  </a:lnTo>
                  <a:close/>
                  <a:moveTo>
                    <a:pt x="0" y="4043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504" name="AutoShape 127"/>
            <p:cNvSpPr>
              <a:spLocks/>
            </p:cNvSpPr>
            <p:nvPr/>
          </p:nvSpPr>
          <p:spPr bwMode="auto">
            <a:xfrm>
              <a:off x="4698" y="2841"/>
              <a:ext cx="212" cy="13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3709"/>
                  </a:moveTo>
                  <a:lnTo>
                    <a:pt x="2054" y="11782"/>
                  </a:lnTo>
                  <a:lnTo>
                    <a:pt x="9210" y="11782"/>
                  </a:lnTo>
                  <a:lnTo>
                    <a:pt x="11728" y="17455"/>
                  </a:lnTo>
                  <a:lnTo>
                    <a:pt x="12589" y="18000"/>
                  </a:lnTo>
                  <a:lnTo>
                    <a:pt x="14775" y="16255"/>
                  </a:lnTo>
                  <a:lnTo>
                    <a:pt x="16697" y="16909"/>
                  </a:lnTo>
                  <a:lnTo>
                    <a:pt x="18751" y="18000"/>
                  </a:lnTo>
                  <a:lnTo>
                    <a:pt x="19944" y="21600"/>
                  </a:lnTo>
                  <a:lnTo>
                    <a:pt x="21600" y="20727"/>
                  </a:lnTo>
                  <a:lnTo>
                    <a:pt x="21269" y="17127"/>
                  </a:lnTo>
                  <a:lnTo>
                    <a:pt x="20606" y="12327"/>
                  </a:lnTo>
                  <a:lnTo>
                    <a:pt x="16697" y="10364"/>
                  </a:lnTo>
                  <a:lnTo>
                    <a:pt x="15306" y="9273"/>
                  </a:lnTo>
                  <a:lnTo>
                    <a:pt x="16366" y="7309"/>
                  </a:lnTo>
                  <a:lnTo>
                    <a:pt x="15504" y="4800"/>
                  </a:lnTo>
                  <a:lnTo>
                    <a:pt x="13583" y="4800"/>
                  </a:lnTo>
                  <a:lnTo>
                    <a:pt x="13583" y="2291"/>
                  </a:lnTo>
                  <a:lnTo>
                    <a:pt x="12589" y="873"/>
                  </a:lnTo>
                  <a:lnTo>
                    <a:pt x="10535" y="0"/>
                  </a:lnTo>
                  <a:lnTo>
                    <a:pt x="8879" y="1745"/>
                  </a:lnTo>
                  <a:lnTo>
                    <a:pt x="5963" y="1745"/>
                  </a:lnTo>
                  <a:lnTo>
                    <a:pt x="1855" y="4800"/>
                  </a:lnTo>
                  <a:lnTo>
                    <a:pt x="0" y="3709"/>
                  </a:lnTo>
                  <a:close/>
                  <a:moveTo>
                    <a:pt x="0" y="3709"/>
                  </a:moveTo>
                </a:path>
              </a:pathLst>
            </a:custGeom>
            <a:solidFill>
              <a:srgbClr val="C0CC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grpSp>
          <p:nvGrpSpPr>
            <p:cNvPr id="19505" name="Group 128"/>
            <p:cNvGrpSpPr>
              <a:grpSpLocks/>
            </p:cNvGrpSpPr>
            <p:nvPr/>
          </p:nvGrpSpPr>
          <p:grpSpPr bwMode="auto">
            <a:xfrm>
              <a:off x="4802" y="2778"/>
              <a:ext cx="282" cy="235"/>
              <a:chOff x="0" y="0"/>
              <a:chExt cx="282" cy="235"/>
            </a:xfrm>
          </p:grpSpPr>
          <p:sp>
            <p:nvSpPr>
              <p:cNvPr id="19525" name="AutoShape 129"/>
              <p:cNvSpPr>
                <a:spLocks/>
              </p:cNvSpPr>
              <p:nvPr/>
            </p:nvSpPr>
            <p:spPr bwMode="auto">
              <a:xfrm>
                <a:off x="20" y="163"/>
                <a:ext cx="73" cy="40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5858"/>
                    </a:moveTo>
                    <a:lnTo>
                      <a:pt x="6308" y="0"/>
                    </a:lnTo>
                    <a:lnTo>
                      <a:pt x="12807" y="2197"/>
                    </a:lnTo>
                    <a:lnTo>
                      <a:pt x="18733" y="5858"/>
                    </a:lnTo>
                    <a:lnTo>
                      <a:pt x="21600" y="17939"/>
                    </a:lnTo>
                    <a:lnTo>
                      <a:pt x="16630" y="21600"/>
                    </a:lnTo>
                    <a:lnTo>
                      <a:pt x="8411" y="10617"/>
                    </a:lnTo>
                    <a:lnTo>
                      <a:pt x="2485" y="11349"/>
                    </a:lnTo>
                    <a:lnTo>
                      <a:pt x="0" y="5858"/>
                    </a:lnTo>
                    <a:close/>
                    <a:moveTo>
                      <a:pt x="0" y="5858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26" name="AutoShape 130"/>
              <p:cNvSpPr>
                <a:spLocks/>
              </p:cNvSpPr>
              <p:nvPr/>
            </p:nvSpPr>
            <p:spPr bwMode="auto">
              <a:xfrm>
                <a:off x="0" y="0"/>
                <a:ext cx="282" cy="235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5091" y="0"/>
                    </a:moveTo>
                    <a:lnTo>
                      <a:pt x="7760" y="622"/>
                    </a:lnTo>
                    <a:lnTo>
                      <a:pt x="10182" y="1432"/>
                    </a:lnTo>
                    <a:lnTo>
                      <a:pt x="11714" y="2863"/>
                    </a:lnTo>
                    <a:lnTo>
                      <a:pt x="12950" y="2428"/>
                    </a:lnTo>
                    <a:lnTo>
                      <a:pt x="13098" y="311"/>
                    </a:lnTo>
                    <a:lnTo>
                      <a:pt x="16410" y="4171"/>
                    </a:lnTo>
                    <a:lnTo>
                      <a:pt x="18535" y="3859"/>
                    </a:lnTo>
                    <a:lnTo>
                      <a:pt x="21600" y="4793"/>
                    </a:lnTo>
                    <a:lnTo>
                      <a:pt x="19573" y="6723"/>
                    </a:lnTo>
                    <a:lnTo>
                      <a:pt x="18783" y="7843"/>
                    </a:lnTo>
                    <a:lnTo>
                      <a:pt x="17794" y="10893"/>
                    </a:lnTo>
                    <a:lnTo>
                      <a:pt x="18535" y="17243"/>
                    </a:lnTo>
                    <a:lnTo>
                      <a:pt x="17300" y="15002"/>
                    </a:lnTo>
                    <a:lnTo>
                      <a:pt x="16410" y="15998"/>
                    </a:lnTo>
                    <a:lnTo>
                      <a:pt x="16509" y="21600"/>
                    </a:lnTo>
                    <a:lnTo>
                      <a:pt x="12703" y="18363"/>
                    </a:lnTo>
                    <a:lnTo>
                      <a:pt x="13444" y="15375"/>
                    </a:lnTo>
                    <a:lnTo>
                      <a:pt x="12456" y="13881"/>
                    </a:lnTo>
                    <a:lnTo>
                      <a:pt x="10281" y="13757"/>
                    </a:lnTo>
                    <a:lnTo>
                      <a:pt x="8502" y="17429"/>
                    </a:lnTo>
                    <a:lnTo>
                      <a:pt x="8502" y="16931"/>
                    </a:lnTo>
                    <a:lnTo>
                      <a:pt x="7513" y="12761"/>
                    </a:lnTo>
                    <a:lnTo>
                      <a:pt x="4449" y="11640"/>
                    </a:lnTo>
                    <a:lnTo>
                      <a:pt x="3460" y="11018"/>
                    </a:lnTo>
                    <a:lnTo>
                      <a:pt x="4350" y="10209"/>
                    </a:lnTo>
                    <a:lnTo>
                      <a:pt x="3707" y="8466"/>
                    </a:lnTo>
                    <a:lnTo>
                      <a:pt x="2175" y="8466"/>
                    </a:lnTo>
                    <a:lnTo>
                      <a:pt x="2175" y="7034"/>
                    </a:lnTo>
                    <a:lnTo>
                      <a:pt x="1285" y="6100"/>
                    </a:lnTo>
                    <a:lnTo>
                      <a:pt x="0" y="5914"/>
                    </a:lnTo>
                    <a:lnTo>
                      <a:pt x="1137" y="4793"/>
                    </a:lnTo>
                    <a:lnTo>
                      <a:pt x="2817" y="3984"/>
                    </a:lnTo>
                    <a:lnTo>
                      <a:pt x="4696" y="5104"/>
                    </a:lnTo>
                    <a:lnTo>
                      <a:pt x="6623" y="5416"/>
                    </a:lnTo>
                    <a:lnTo>
                      <a:pt x="8156" y="5602"/>
                    </a:lnTo>
                    <a:lnTo>
                      <a:pt x="9540" y="4669"/>
                    </a:lnTo>
                    <a:lnTo>
                      <a:pt x="8254" y="3175"/>
                    </a:lnTo>
                    <a:lnTo>
                      <a:pt x="5981" y="2428"/>
                    </a:lnTo>
                    <a:lnTo>
                      <a:pt x="5091" y="0"/>
                    </a:lnTo>
                    <a:close/>
                    <a:moveTo>
                      <a:pt x="5091" y="0"/>
                    </a:moveTo>
                  </a:path>
                </a:pathLst>
              </a:custGeom>
              <a:solidFill>
                <a:srgbClr val="C0CCC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</p:grpSp>
        <p:sp>
          <p:nvSpPr>
            <p:cNvPr id="19506" name="AutoShape 133"/>
            <p:cNvSpPr>
              <a:spLocks/>
            </p:cNvSpPr>
            <p:nvPr/>
          </p:nvSpPr>
          <p:spPr bwMode="auto">
            <a:xfrm>
              <a:off x="3199" y="2485"/>
              <a:ext cx="351" cy="22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20" y="13649"/>
                  </a:moveTo>
                  <a:lnTo>
                    <a:pt x="760" y="14577"/>
                  </a:lnTo>
                  <a:lnTo>
                    <a:pt x="680" y="15107"/>
                  </a:lnTo>
                  <a:lnTo>
                    <a:pt x="880" y="16034"/>
                  </a:lnTo>
                  <a:lnTo>
                    <a:pt x="1440" y="16034"/>
                  </a:lnTo>
                  <a:lnTo>
                    <a:pt x="3600" y="19546"/>
                  </a:lnTo>
                  <a:lnTo>
                    <a:pt x="4280" y="19679"/>
                  </a:lnTo>
                  <a:lnTo>
                    <a:pt x="6000" y="21600"/>
                  </a:lnTo>
                  <a:lnTo>
                    <a:pt x="6840" y="20474"/>
                  </a:lnTo>
                  <a:lnTo>
                    <a:pt x="8080" y="20672"/>
                  </a:lnTo>
                  <a:lnTo>
                    <a:pt x="8480" y="21070"/>
                  </a:lnTo>
                  <a:lnTo>
                    <a:pt x="9400" y="20474"/>
                  </a:lnTo>
                  <a:lnTo>
                    <a:pt x="11320" y="19215"/>
                  </a:lnTo>
                  <a:lnTo>
                    <a:pt x="13520" y="18618"/>
                  </a:lnTo>
                  <a:lnTo>
                    <a:pt x="14440" y="18883"/>
                  </a:lnTo>
                  <a:lnTo>
                    <a:pt x="14760" y="19679"/>
                  </a:lnTo>
                  <a:lnTo>
                    <a:pt x="15520" y="18287"/>
                  </a:lnTo>
                  <a:lnTo>
                    <a:pt x="16560" y="17691"/>
                  </a:lnTo>
                  <a:lnTo>
                    <a:pt x="17520" y="17426"/>
                  </a:lnTo>
                  <a:lnTo>
                    <a:pt x="19240" y="14577"/>
                  </a:lnTo>
                  <a:lnTo>
                    <a:pt x="19680" y="12920"/>
                  </a:lnTo>
                  <a:lnTo>
                    <a:pt x="19880" y="9607"/>
                  </a:lnTo>
                  <a:lnTo>
                    <a:pt x="20080" y="6891"/>
                  </a:lnTo>
                  <a:lnTo>
                    <a:pt x="20760" y="6758"/>
                  </a:lnTo>
                  <a:lnTo>
                    <a:pt x="21280" y="5764"/>
                  </a:lnTo>
                  <a:lnTo>
                    <a:pt x="21600" y="4969"/>
                  </a:lnTo>
                  <a:lnTo>
                    <a:pt x="20920" y="4240"/>
                  </a:lnTo>
                  <a:lnTo>
                    <a:pt x="20560" y="4572"/>
                  </a:lnTo>
                  <a:lnTo>
                    <a:pt x="19560" y="4240"/>
                  </a:lnTo>
                  <a:lnTo>
                    <a:pt x="19000" y="2982"/>
                  </a:lnTo>
                  <a:lnTo>
                    <a:pt x="18440" y="1259"/>
                  </a:lnTo>
                  <a:lnTo>
                    <a:pt x="17800" y="1259"/>
                  </a:lnTo>
                  <a:lnTo>
                    <a:pt x="16760" y="0"/>
                  </a:lnTo>
                  <a:lnTo>
                    <a:pt x="16200" y="133"/>
                  </a:lnTo>
                  <a:lnTo>
                    <a:pt x="14080" y="596"/>
                  </a:lnTo>
                  <a:lnTo>
                    <a:pt x="13680" y="1590"/>
                  </a:lnTo>
                  <a:lnTo>
                    <a:pt x="13120" y="2783"/>
                  </a:lnTo>
                  <a:lnTo>
                    <a:pt x="12320" y="3445"/>
                  </a:lnTo>
                  <a:lnTo>
                    <a:pt x="11600" y="3710"/>
                  </a:lnTo>
                  <a:lnTo>
                    <a:pt x="11120" y="3445"/>
                  </a:lnTo>
                  <a:lnTo>
                    <a:pt x="10640" y="2982"/>
                  </a:lnTo>
                  <a:lnTo>
                    <a:pt x="10280" y="2783"/>
                  </a:lnTo>
                  <a:lnTo>
                    <a:pt x="9600" y="3313"/>
                  </a:lnTo>
                  <a:lnTo>
                    <a:pt x="8760" y="4042"/>
                  </a:lnTo>
                  <a:lnTo>
                    <a:pt x="6960" y="5367"/>
                  </a:lnTo>
                  <a:lnTo>
                    <a:pt x="6160" y="5499"/>
                  </a:lnTo>
                  <a:lnTo>
                    <a:pt x="4280" y="5367"/>
                  </a:lnTo>
                  <a:lnTo>
                    <a:pt x="4000" y="5168"/>
                  </a:lnTo>
                  <a:lnTo>
                    <a:pt x="3520" y="3909"/>
                  </a:lnTo>
                  <a:lnTo>
                    <a:pt x="2880" y="3313"/>
                  </a:lnTo>
                  <a:lnTo>
                    <a:pt x="2680" y="3710"/>
                  </a:lnTo>
                  <a:lnTo>
                    <a:pt x="2560" y="4969"/>
                  </a:lnTo>
                  <a:lnTo>
                    <a:pt x="2200" y="6294"/>
                  </a:lnTo>
                  <a:lnTo>
                    <a:pt x="1560" y="6294"/>
                  </a:lnTo>
                  <a:lnTo>
                    <a:pt x="1360" y="6626"/>
                  </a:lnTo>
                  <a:lnTo>
                    <a:pt x="1720" y="7885"/>
                  </a:lnTo>
                  <a:lnTo>
                    <a:pt x="1600" y="9144"/>
                  </a:lnTo>
                  <a:lnTo>
                    <a:pt x="1120" y="10336"/>
                  </a:lnTo>
                  <a:lnTo>
                    <a:pt x="760" y="10866"/>
                  </a:lnTo>
                  <a:lnTo>
                    <a:pt x="200" y="11264"/>
                  </a:lnTo>
                  <a:lnTo>
                    <a:pt x="0" y="12324"/>
                  </a:lnTo>
                  <a:lnTo>
                    <a:pt x="120" y="13649"/>
                  </a:lnTo>
                  <a:close/>
                  <a:moveTo>
                    <a:pt x="120" y="13649"/>
                  </a:moveTo>
                </a:path>
              </a:pathLst>
            </a:custGeom>
            <a:solidFill>
              <a:srgbClr val="0093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507" name="AutoShape 134"/>
            <p:cNvSpPr>
              <a:spLocks/>
            </p:cNvSpPr>
            <p:nvPr/>
          </p:nvSpPr>
          <p:spPr bwMode="auto">
            <a:xfrm>
              <a:off x="3049" y="2625"/>
              <a:ext cx="164" cy="9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871" y="11822"/>
                  </a:moveTo>
                  <a:lnTo>
                    <a:pt x="3997" y="15616"/>
                  </a:lnTo>
                  <a:lnTo>
                    <a:pt x="3402" y="17368"/>
                  </a:lnTo>
                  <a:lnTo>
                    <a:pt x="2381" y="18681"/>
                  </a:lnTo>
                  <a:lnTo>
                    <a:pt x="1191" y="19119"/>
                  </a:lnTo>
                  <a:lnTo>
                    <a:pt x="0" y="19557"/>
                  </a:lnTo>
                  <a:lnTo>
                    <a:pt x="2126" y="21162"/>
                  </a:lnTo>
                  <a:lnTo>
                    <a:pt x="3061" y="21600"/>
                  </a:lnTo>
                  <a:lnTo>
                    <a:pt x="5783" y="18681"/>
                  </a:lnTo>
                  <a:lnTo>
                    <a:pt x="11735" y="21308"/>
                  </a:lnTo>
                  <a:lnTo>
                    <a:pt x="15732" y="13865"/>
                  </a:lnTo>
                  <a:lnTo>
                    <a:pt x="16498" y="10654"/>
                  </a:lnTo>
                  <a:lnTo>
                    <a:pt x="17263" y="9778"/>
                  </a:lnTo>
                  <a:lnTo>
                    <a:pt x="19389" y="10070"/>
                  </a:lnTo>
                  <a:lnTo>
                    <a:pt x="21600" y="5692"/>
                  </a:lnTo>
                  <a:lnTo>
                    <a:pt x="21345" y="2773"/>
                  </a:lnTo>
                  <a:lnTo>
                    <a:pt x="19899" y="0"/>
                  </a:lnTo>
                  <a:lnTo>
                    <a:pt x="18879" y="438"/>
                  </a:lnTo>
                  <a:lnTo>
                    <a:pt x="17773" y="876"/>
                  </a:lnTo>
                  <a:lnTo>
                    <a:pt x="15817" y="146"/>
                  </a:lnTo>
                  <a:lnTo>
                    <a:pt x="13861" y="438"/>
                  </a:lnTo>
                  <a:lnTo>
                    <a:pt x="11906" y="1314"/>
                  </a:lnTo>
                  <a:lnTo>
                    <a:pt x="9184" y="876"/>
                  </a:lnTo>
                  <a:lnTo>
                    <a:pt x="7994" y="3795"/>
                  </a:lnTo>
                  <a:lnTo>
                    <a:pt x="3402" y="1314"/>
                  </a:lnTo>
                  <a:lnTo>
                    <a:pt x="1616" y="1314"/>
                  </a:lnTo>
                  <a:lnTo>
                    <a:pt x="1616" y="5984"/>
                  </a:lnTo>
                  <a:lnTo>
                    <a:pt x="1871" y="11822"/>
                  </a:lnTo>
                  <a:close/>
                  <a:moveTo>
                    <a:pt x="1871" y="11822"/>
                  </a:moveTo>
                </a:path>
              </a:pathLst>
            </a:custGeom>
            <a:solidFill>
              <a:srgbClr val="0093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508" name="AutoShape 135"/>
            <p:cNvSpPr>
              <a:spLocks/>
            </p:cNvSpPr>
            <p:nvPr/>
          </p:nvSpPr>
          <p:spPr bwMode="auto">
            <a:xfrm>
              <a:off x="3534" y="2808"/>
              <a:ext cx="319" cy="24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527" y="2527"/>
                  </a:moveTo>
                  <a:lnTo>
                    <a:pt x="395" y="3008"/>
                  </a:lnTo>
                  <a:lnTo>
                    <a:pt x="0" y="3550"/>
                  </a:lnTo>
                  <a:lnTo>
                    <a:pt x="132" y="4513"/>
                  </a:lnTo>
                  <a:lnTo>
                    <a:pt x="746" y="6137"/>
                  </a:lnTo>
                  <a:lnTo>
                    <a:pt x="1580" y="6318"/>
                  </a:lnTo>
                  <a:lnTo>
                    <a:pt x="1756" y="6979"/>
                  </a:lnTo>
                  <a:lnTo>
                    <a:pt x="1712" y="8845"/>
                  </a:lnTo>
                  <a:lnTo>
                    <a:pt x="1361" y="9386"/>
                  </a:lnTo>
                  <a:lnTo>
                    <a:pt x="351" y="10349"/>
                  </a:lnTo>
                  <a:lnTo>
                    <a:pt x="220" y="10770"/>
                  </a:lnTo>
                  <a:lnTo>
                    <a:pt x="527" y="12154"/>
                  </a:lnTo>
                  <a:lnTo>
                    <a:pt x="615" y="13237"/>
                  </a:lnTo>
                  <a:lnTo>
                    <a:pt x="351" y="14260"/>
                  </a:lnTo>
                  <a:lnTo>
                    <a:pt x="0" y="15042"/>
                  </a:lnTo>
                  <a:lnTo>
                    <a:pt x="527" y="16065"/>
                  </a:lnTo>
                  <a:lnTo>
                    <a:pt x="966" y="15884"/>
                  </a:lnTo>
                  <a:lnTo>
                    <a:pt x="1712" y="17027"/>
                  </a:lnTo>
                  <a:lnTo>
                    <a:pt x="1756" y="18110"/>
                  </a:lnTo>
                  <a:lnTo>
                    <a:pt x="1756" y="19614"/>
                  </a:lnTo>
                  <a:lnTo>
                    <a:pt x="1712" y="20276"/>
                  </a:lnTo>
                  <a:lnTo>
                    <a:pt x="2502" y="21600"/>
                  </a:lnTo>
                  <a:lnTo>
                    <a:pt x="4171" y="21119"/>
                  </a:lnTo>
                  <a:lnTo>
                    <a:pt x="6146" y="20276"/>
                  </a:lnTo>
                  <a:lnTo>
                    <a:pt x="7639" y="19073"/>
                  </a:lnTo>
                  <a:lnTo>
                    <a:pt x="8341" y="18110"/>
                  </a:lnTo>
                  <a:lnTo>
                    <a:pt x="9307" y="19915"/>
                  </a:lnTo>
                  <a:lnTo>
                    <a:pt x="10054" y="19434"/>
                  </a:lnTo>
                  <a:lnTo>
                    <a:pt x="11063" y="19915"/>
                  </a:lnTo>
                  <a:lnTo>
                    <a:pt x="11678" y="20156"/>
                  </a:lnTo>
                  <a:lnTo>
                    <a:pt x="12907" y="19434"/>
                  </a:lnTo>
                  <a:lnTo>
                    <a:pt x="13654" y="19133"/>
                  </a:lnTo>
                  <a:lnTo>
                    <a:pt x="13654" y="18291"/>
                  </a:lnTo>
                  <a:lnTo>
                    <a:pt x="13785" y="16907"/>
                  </a:lnTo>
                  <a:lnTo>
                    <a:pt x="14400" y="16426"/>
                  </a:lnTo>
                  <a:lnTo>
                    <a:pt x="15234" y="16907"/>
                  </a:lnTo>
                  <a:lnTo>
                    <a:pt x="15322" y="17448"/>
                  </a:lnTo>
                  <a:lnTo>
                    <a:pt x="15980" y="16245"/>
                  </a:lnTo>
                  <a:lnTo>
                    <a:pt x="17561" y="15282"/>
                  </a:lnTo>
                  <a:lnTo>
                    <a:pt x="18878" y="15042"/>
                  </a:lnTo>
                  <a:lnTo>
                    <a:pt x="20151" y="15042"/>
                  </a:lnTo>
                  <a:lnTo>
                    <a:pt x="19888" y="13417"/>
                  </a:lnTo>
                  <a:lnTo>
                    <a:pt x="19756" y="12575"/>
                  </a:lnTo>
                  <a:lnTo>
                    <a:pt x="18439" y="11251"/>
                  </a:lnTo>
                  <a:lnTo>
                    <a:pt x="18395" y="10890"/>
                  </a:lnTo>
                  <a:lnTo>
                    <a:pt x="19141" y="9567"/>
                  </a:lnTo>
                  <a:lnTo>
                    <a:pt x="19844" y="9326"/>
                  </a:lnTo>
                  <a:lnTo>
                    <a:pt x="19624" y="8544"/>
                  </a:lnTo>
                  <a:lnTo>
                    <a:pt x="20020" y="7160"/>
                  </a:lnTo>
                  <a:lnTo>
                    <a:pt x="20020" y="6318"/>
                  </a:lnTo>
                  <a:lnTo>
                    <a:pt x="20239" y="4693"/>
                  </a:lnTo>
                  <a:lnTo>
                    <a:pt x="20459" y="3971"/>
                  </a:lnTo>
                  <a:lnTo>
                    <a:pt x="21205" y="4152"/>
                  </a:lnTo>
                  <a:lnTo>
                    <a:pt x="21600" y="3008"/>
                  </a:lnTo>
                  <a:lnTo>
                    <a:pt x="21205" y="1986"/>
                  </a:lnTo>
                  <a:lnTo>
                    <a:pt x="20985" y="662"/>
                  </a:lnTo>
                  <a:lnTo>
                    <a:pt x="20459" y="842"/>
                  </a:lnTo>
                  <a:lnTo>
                    <a:pt x="18044" y="120"/>
                  </a:lnTo>
                  <a:lnTo>
                    <a:pt x="16463" y="0"/>
                  </a:lnTo>
                  <a:lnTo>
                    <a:pt x="14927" y="421"/>
                  </a:lnTo>
                  <a:lnTo>
                    <a:pt x="13610" y="1264"/>
                  </a:lnTo>
                  <a:lnTo>
                    <a:pt x="12029" y="2467"/>
                  </a:lnTo>
                  <a:lnTo>
                    <a:pt x="10844" y="3670"/>
                  </a:lnTo>
                  <a:lnTo>
                    <a:pt x="9702" y="3851"/>
                  </a:lnTo>
                  <a:lnTo>
                    <a:pt x="8122" y="3430"/>
                  </a:lnTo>
                  <a:lnTo>
                    <a:pt x="6673" y="4152"/>
                  </a:lnTo>
                  <a:lnTo>
                    <a:pt x="5751" y="4452"/>
                  </a:lnTo>
                  <a:lnTo>
                    <a:pt x="4698" y="3971"/>
                  </a:lnTo>
                  <a:lnTo>
                    <a:pt x="3161" y="3129"/>
                  </a:lnTo>
                  <a:lnTo>
                    <a:pt x="2327" y="2828"/>
                  </a:lnTo>
                  <a:lnTo>
                    <a:pt x="1141" y="2527"/>
                  </a:lnTo>
                  <a:lnTo>
                    <a:pt x="527" y="2527"/>
                  </a:lnTo>
                  <a:close/>
                  <a:moveTo>
                    <a:pt x="527" y="2527"/>
                  </a:moveTo>
                </a:path>
              </a:pathLst>
            </a:custGeom>
            <a:solidFill>
              <a:srgbClr val="0093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509" name="AutoShape 136"/>
            <p:cNvSpPr>
              <a:spLocks/>
            </p:cNvSpPr>
            <p:nvPr/>
          </p:nvSpPr>
          <p:spPr bwMode="auto">
            <a:xfrm>
              <a:off x="3350" y="2958"/>
              <a:ext cx="123" cy="21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592" y="4823"/>
                  </a:moveTo>
                  <a:lnTo>
                    <a:pt x="2956" y="5434"/>
                  </a:lnTo>
                  <a:lnTo>
                    <a:pt x="2956" y="6453"/>
                  </a:lnTo>
                  <a:lnTo>
                    <a:pt x="2842" y="7064"/>
                  </a:lnTo>
                  <a:lnTo>
                    <a:pt x="1933" y="7879"/>
                  </a:lnTo>
                  <a:lnTo>
                    <a:pt x="1933" y="9985"/>
                  </a:lnTo>
                  <a:lnTo>
                    <a:pt x="2501" y="10800"/>
                  </a:lnTo>
                  <a:lnTo>
                    <a:pt x="682" y="12498"/>
                  </a:lnTo>
                  <a:lnTo>
                    <a:pt x="1023" y="12906"/>
                  </a:lnTo>
                  <a:lnTo>
                    <a:pt x="0" y="13857"/>
                  </a:lnTo>
                  <a:lnTo>
                    <a:pt x="909" y="14808"/>
                  </a:lnTo>
                  <a:lnTo>
                    <a:pt x="1023" y="15487"/>
                  </a:lnTo>
                  <a:lnTo>
                    <a:pt x="1592" y="14604"/>
                  </a:lnTo>
                  <a:lnTo>
                    <a:pt x="3297" y="15758"/>
                  </a:lnTo>
                  <a:lnTo>
                    <a:pt x="2956" y="16913"/>
                  </a:lnTo>
                  <a:lnTo>
                    <a:pt x="2274" y="17389"/>
                  </a:lnTo>
                  <a:lnTo>
                    <a:pt x="3297" y="18340"/>
                  </a:lnTo>
                  <a:lnTo>
                    <a:pt x="4547" y="18747"/>
                  </a:lnTo>
                  <a:lnTo>
                    <a:pt x="6707" y="19494"/>
                  </a:lnTo>
                  <a:lnTo>
                    <a:pt x="8640" y="20445"/>
                  </a:lnTo>
                  <a:lnTo>
                    <a:pt x="8981" y="21057"/>
                  </a:lnTo>
                  <a:lnTo>
                    <a:pt x="11141" y="21600"/>
                  </a:lnTo>
                  <a:lnTo>
                    <a:pt x="13074" y="21057"/>
                  </a:lnTo>
                  <a:lnTo>
                    <a:pt x="15347" y="20309"/>
                  </a:lnTo>
                  <a:lnTo>
                    <a:pt x="16484" y="18883"/>
                  </a:lnTo>
                  <a:lnTo>
                    <a:pt x="17507" y="18000"/>
                  </a:lnTo>
                  <a:lnTo>
                    <a:pt x="19440" y="15962"/>
                  </a:lnTo>
                  <a:lnTo>
                    <a:pt x="20008" y="14332"/>
                  </a:lnTo>
                  <a:lnTo>
                    <a:pt x="20349" y="12906"/>
                  </a:lnTo>
                  <a:lnTo>
                    <a:pt x="21600" y="11887"/>
                  </a:lnTo>
                  <a:lnTo>
                    <a:pt x="19440" y="11547"/>
                  </a:lnTo>
                  <a:lnTo>
                    <a:pt x="18758" y="10936"/>
                  </a:lnTo>
                  <a:lnTo>
                    <a:pt x="17507" y="11140"/>
                  </a:lnTo>
                  <a:lnTo>
                    <a:pt x="15688" y="10596"/>
                  </a:lnTo>
                  <a:lnTo>
                    <a:pt x="15234" y="9102"/>
                  </a:lnTo>
                  <a:lnTo>
                    <a:pt x="14665" y="8083"/>
                  </a:lnTo>
                  <a:lnTo>
                    <a:pt x="15688" y="6928"/>
                  </a:lnTo>
                  <a:lnTo>
                    <a:pt x="15688" y="3532"/>
                  </a:lnTo>
                  <a:lnTo>
                    <a:pt x="15688" y="2445"/>
                  </a:lnTo>
                  <a:lnTo>
                    <a:pt x="14665" y="1698"/>
                  </a:lnTo>
                  <a:lnTo>
                    <a:pt x="12733" y="1630"/>
                  </a:lnTo>
                  <a:lnTo>
                    <a:pt x="11482" y="1291"/>
                  </a:lnTo>
                  <a:lnTo>
                    <a:pt x="10232" y="136"/>
                  </a:lnTo>
                  <a:lnTo>
                    <a:pt x="8981" y="0"/>
                  </a:lnTo>
                  <a:lnTo>
                    <a:pt x="8413" y="475"/>
                  </a:lnTo>
                  <a:lnTo>
                    <a:pt x="8185" y="136"/>
                  </a:lnTo>
                  <a:lnTo>
                    <a:pt x="6025" y="340"/>
                  </a:lnTo>
                  <a:lnTo>
                    <a:pt x="4888" y="0"/>
                  </a:lnTo>
                  <a:lnTo>
                    <a:pt x="3297" y="611"/>
                  </a:lnTo>
                  <a:lnTo>
                    <a:pt x="2956" y="2581"/>
                  </a:lnTo>
                  <a:lnTo>
                    <a:pt x="2501" y="3804"/>
                  </a:lnTo>
                  <a:lnTo>
                    <a:pt x="1592" y="4823"/>
                  </a:lnTo>
                  <a:close/>
                  <a:moveTo>
                    <a:pt x="1592" y="4823"/>
                  </a:moveTo>
                </a:path>
              </a:pathLst>
            </a:custGeom>
            <a:solidFill>
              <a:srgbClr val="0093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510" name="AutoShape 137"/>
            <p:cNvSpPr>
              <a:spLocks/>
            </p:cNvSpPr>
            <p:nvPr/>
          </p:nvSpPr>
          <p:spPr bwMode="auto">
            <a:xfrm>
              <a:off x="3441" y="2505"/>
              <a:ext cx="457" cy="35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5209" y="1884"/>
                  </a:moveTo>
                  <a:lnTo>
                    <a:pt x="4810" y="2470"/>
                  </a:lnTo>
                  <a:lnTo>
                    <a:pt x="4534" y="2930"/>
                  </a:lnTo>
                  <a:lnTo>
                    <a:pt x="4014" y="3098"/>
                  </a:lnTo>
                  <a:lnTo>
                    <a:pt x="3799" y="6405"/>
                  </a:lnTo>
                  <a:lnTo>
                    <a:pt x="3738" y="6991"/>
                  </a:lnTo>
                  <a:lnTo>
                    <a:pt x="3156" y="8288"/>
                  </a:lnTo>
                  <a:lnTo>
                    <a:pt x="2451" y="9084"/>
                  </a:lnTo>
                  <a:lnTo>
                    <a:pt x="1991" y="9795"/>
                  </a:lnTo>
                  <a:lnTo>
                    <a:pt x="766" y="10172"/>
                  </a:lnTo>
                  <a:lnTo>
                    <a:pt x="123" y="10926"/>
                  </a:lnTo>
                  <a:lnTo>
                    <a:pt x="0" y="11553"/>
                  </a:lnTo>
                  <a:lnTo>
                    <a:pt x="429" y="12056"/>
                  </a:lnTo>
                  <a:lnTo>
                    <a:pt x="674" y="12767"/>
                  </a:lnTo>
                  <a:lnTo>
                    <a:pt x="613" y="13228"/>
                  </a:lnTo>
                  <a:lnTo>
                    <a:pt x="674" y="13898"/>
                  </a:lnTo>
                  <a:lnTo>
                    <a:pt x="1042" y="14149"/>
                  </a:lnTo>
                  <a:lnTo>
                    <a:pt x="1624" y="14149"/>
                  </a:lnTo>
                  <a:lnTo>
                    <a:pt x="1808" y="14735"/>
                  </a:lnTo>
                  <a:lnTo>
                    <a:pt x="2053" y="15865"/>
                  </a:lnTo>
                  <a:lnTo>
                    <a:pt x="2145" y="16744"/>
                  </a:lnTo>
                  <a:lnTo>
                    <a:pt x="2329" y="17414"/>
                  </a:lnTo>
                  <a:lnTo>
                    <a:pt x="2727" y="17623"/>
                  </a:lnTo>
                  <a:lnTo>
                    <a:pt x="3003" y="17414"/>
                  </a:lnTo>
                  <a:lnTo>
                    <a:pt x="3523" y="16953"/>
                  </a:lnTo>
                  <a:lnTo>
                    <a:pt x="4106" y="17540"/>
                  </a:lnTo>
                  <a:lnTo>
                    <a:pt x="4014" y="18126"/>
                  </a:lnTo>
                  <a:lnTo>
                    <a:pt x="4106" y="18460"/>
                  </a:lnTo>
                  <a:lnTo>
                    <a:pt x="4381" y="18628"/>
                  </a:lnTo>
                  <a:lnTo>
                    <a:pt x="4810" y="19256"/>
                  </a:lnTo>
                  <a:lnTo>
                    <a:pt x="4688" y="19967"/>
                  </a:lnTo>
                  <a:lnTo>
                    <a:pt x="4810" y="20344"/>
                  </a:lnTo>
                  <a:lnTo>
                    <a:pt x="5484" y="20344"/>
                  </a:lnTo>
                  <a:lnTo>
                    <a:pt x="6311" y="20805"/>
                  </a:lnTo>
                  <a:lnTo>
                    <a:pt x="7813" y="21600"/>
                  </a:lnTo>
                  <a:lnTo>
                    <a:pt x="8395" y="21600"/>
                  </a:lnTo>
                  <a:lnTo>
                    <a:pt x="9222" y="21391"/>
                  </a:lnTo>
                  <a:lnTo>
                    <a:pt x="9927" y="21014"/>
                  </a:lnTo>
                  <a:lnTo>
                    <a:pt x="11091" y="21307"/>
                  </a:lnTo>
                  <a:lnTo>
                    <a:pt x="11704" y="21223"/>
                  </a:lnTo>
                  <a:lnTo>
                    <a:pt x="11980" y="21140"/>
                  </a:lnTo>
                  <a:lnTo>
                    <a:pt x="12715" y="20428"/>
                  </a:lnTo>
                  <a:lnTo>
                    <a:pt x="14369" y="19130"/>
                  </a:lnTo>
                  <a:lnTo>
                    <a:pt x="15626" y="18628"/>
                  </a:lnTo>
                  <a:lnTo>
                    <a:pt x="16300" y="18544"/>
                  </a:lnTo>
                  <a:lnTo>
                    <a:pt x="17311" y="18837"/>
                  </a:lnTo>
                  <a:lnTo>
                    <a:pt x="18199" y="18921"/>
                  </a:lnTo>
                  <a:lnTo>
                    <a:pt x="18628" y="19130"/>
                  </a:lnTo>
                  <a:lnTo>
                    <a:pt x="19302" y="19047"/>
                  </a:lnTo>
                  <a:lnTo>
                    <a:pt x="19394" y="18251"/>
                  </a:lnTo>
                  <a:lnTo>
                    <a:pt x="19394" y="16744"/>
                  </a:lnTo>
                  <a:lnTo>
                    <a:pt x="19486" y="15153"/>
                  </a:lnTo>
                  <a:lnTo>
                    <a:pt x="19854" y="14358"/>
                  </a:lnTo>
                  <a:lnTo>
                    <a:pt x="20221" y="14149"/>
                  </a:lnTo>
                  <a:lnTo>
                    <a:pt x="20589" y="14484"/>
                  </a:lnTo>
                  <a:lnTo>
                    <a:pt x="20957" y="14149"/>
                  </a:lnTo>
                  <a:lnTo>
                    <a:pt x="21171" y="13772"/>
                  </a:lnTo>
                  <a:lnTo>
                    <a:pt x="21110" y="13353"/>
                  </a:lnTo>
                  <a:lnTo>
                    <a:pt x="21539" y="13186"/>
                  </a:lnTo>
                  <a:lnTo>
                    <a:pt x="21600" y="12642"/>
                  </a:lnTo>
                  <a:lnTo>
                    <a:pt x="21171" y="12391"/>
                  </a:lnTo>
                  <a:lnTo>
                    <a:pt x="20497" y="12181"/>
                  </a:lnTo>
                  <a:lnTo>
                    <a:pt x="20007" y="12391"/>
                  </a:lnTo>
                  <a:lnTo>
                    <a:pt x="19210" y="12558"/>
                  </a:lnTo>
                  <a:lnTo>
                    <a:pt x="18475" y="12558"/>
                  </a:lnTo>
                  <a:lnTo>
                    <a:pt x="17954" y="12181"/>
                  </a:lnTo>
                  <a:lnTo>
                    <a:pt x="17770" y="11553"/>
                  </a:lnTo>
                  <a:lnTo>
                    <a:pt x="17770" y="10758"/>
                  </a:lnTo>
                  <a:lnTo>
                    <a:pt x="17678" y="9963"/>
                  </a:lnTo>
                  <a:lnTo>
                    <a:pt x="17311" y="9377"/>
                  </a:lnTo>
                  <a:lnTo>
                    <a:pt x="17096" y="8791"/>
                  </a:lnTo>
                  <a:lnTo>
                    <a:pt x="17096" y="7953"/>
                  </a:lnTo>
                  <a:lnTo>
                    <a:pt x="17157" y="7158"/>
                  </a:lnTo>
                  <a:lnTo>
                    <a:pt x="17157" y="6698"/>
                  </a:lnTo>
                  <a:lnTo>
                    <a:pt x="16820" y="5484"/>
                  </a:lnTo>
                  <a:lnTo>
                    <a:pt x="16208" y="4688"/>
                  </a:lnTo>
                  <a:lnTo>
                    <a:pt x="15993" y="3893"/>
                  </a:lnTo>
                  <a:lnTo>
                    <a:pt x="15901" y="3307"/>
                  </a:lnTo>
                  <a:lnTo>
                    <a:pt x="15779" y="3014"/>
                  </a:lnTo>
                  <a:lnTo>
                    <a:pt x="14951" y="2219"/>
                  </a:lnTo>
                  <a:lnTo>
                    <a:pt x="14676" y="1507"/>
                  </a:lnTo>
                  <a:lnTo>
                    <a:pt x="14339" y="502"/>
                  </a:lnTo>
                  <a:lnTo>
                    <a:pt x="14032" y="126"/>
                  </a:lnTo>
                  <a:lnTo>
                    <a:pt x="13665" y="0"/>
                  </a:lnTo>
                  <a:lnTo>
                    <a:pt x="13297" y="251"/>
                  </a:lnTo>
                  <a:lnTo>
                    <a:pt x="12929" y="712"/>
                  </a:lnTo>
                  <a:lnTo>
                    <a:pt x="12715" y="837"/>
                  </a:lnTo>
                  <a:lnTo>
                    <a:pt x="12041" y="837"/>
                  </a:lnTo>
                  <a:lnTo>
                    <a:pt x="11612" y="921"/>
                  </a:lnTo>
                  <a:lnTo>
                    <a:pt x="11306" y="1423"/>
                  </a:lnTo>
                  <a:lnTo>
                    <a:pt x="10754" y="1674"/>
                  </a:lnTo>
                  <a:lnTo>
                    <a:pt x="10172" y="1633"/>
                  </a:lnTo>
                  <a:lnTo>
                    <a:pt x="9835" y="1214"/>
                  </a:lnTo>
                  <a:lnTo>
                    <a:pt x="9222" y="712"/>
                  </a:lnTo>
                  <a:lnTo>
                    <a:pt x="8701" y="921"/>
                  </a:lnTo>
                  <a:lnTo>
                    <a:pt x="8027" y="1298"/>
                  </a:lnTo>
                  <a:lnTo>
                    <a:pt x="7537" y="1423"/>
                  </a:lnTo>
                  <a:lnTo>
                    <a:pt x="7077" y="1214"/>
                  </a:lnTo>
                  <a:lnTo>
                    <a:pt x="6587" y="837"/>
                  </a:lnTo>
                  <a:lnTo>
                    <a:pt x="5913" y="1088"/>
                  </a:lnTo>
                  <a:lnTo>
                    <a:pt x="5484" y="1423"/>
                  </a:lnTo>
                  <a:lnTo>
                    <a:pt x="5331" y="1507"/>
                  </a:lnTo>
                  <a:lnTo>
                    <a:pt x="5209" y="1633"/>
                  </a:lnTo>
                  <a:lnTo>
                    <a:pt x="5055" y="1674"/>
                  </a:lnTo>
                  <a:lnTo>
                    <a:pt x="5209" y="1884"/>
                  </a:lnTo>
                  <a:close/>
                  <a:moveTo>
                    <a:pt x="5209" y="1884"/>
                  </a:moveTo>
                </a:path>
              </a:pathLst>
            </a:custGeom>
            <a:solidFill>
              <a:srgbClr val="0093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511" name="AutoShape 138"/>
            <p:cNvSpPr>
              <a:spLocks/>
            </p:cNvSpPr>
            <p:nvPr/>
          </p:nvSpPr>
          <p:spPr bwMode="auto">
            <a:xfrm>
              <a:off x="3126" y="1999"/>
              <a:ext cx="458" cy="45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519" y="4099"/>
                  </a:moveTo>
                  <a:lnTo>
                    <a:pt x="458" y="5433"/>
                  </a:lnTo>
                  <a:lnTo>
                    <a:pt x="458" y="6278"/>
                  </a:lnTo>
                  <a:lnTo>
                    <a:pt x="0" y="6896"/>
                  </a:lnTo>
                  <a:lnTo>
                    <a:pt x="886" y="7970"/>
                  </a:lnTo>
                  <a:lnTo>
                    <a:pt x="947" y="8263"/>
                  </a:lnTo>
                  <a:lnTo>
                    <a:pt x="764" y="8978"/>
                  </a:lnTo>
                  <a:lnTo>
                    <a:pt x="794" y="9434"/>
                  </a:lnTo>
                  <a:lnTo>
                    <a:pt x="1222" y="10052"/>
                  </a:lnTo>
                  <a:lnTo>
                    <a:pt x="1192" y="10442"/>
                  </a:lnTo>
                  <a:lnTo>
                    <a:pt x="1100" y="11613"/>
                  </a:lnTo>
                  <a:lnTo>
                    <a:pt x="1466" y="12394"/>
                  </a:lnTo>
                  <a:lnTo>
                    <a:pt x="1741" y="12849"/>
                  </a:lnTo>
                  <a:lnTo>
                    <a:pt x="1558" y="13142"/>
                  </a:lnTo>
                  <a:lnTo>
                    <a:pt x="1558" y="13598"/>
                  </a:lnTo>
                  <a:lnTo>
                    <a:pt x="1314" y="13858"/>
                  </a:lnTo>
                  <a:lnTo>
                    <a:pt x="1314" y="14151"/>
                  </a:lnTo>
                  <a:lnTo>
                    <a:pt x="1894" y="14248"/>
                  </a:lnTo>
                  <a:lnTo>
                    <a:pt x="2322" y="14411"/>
                  </a:lnTo>
                  <a:lnTo>
                    <a:pt x="2475" y="14704"/>
                  </a:lnTo>
                  <a:lnTo>
                    <a:pt x="2475" y="15224"/>
                  </a:lnTo>
                  <a:lnTo>
                    <a:pt x="3086" y="15875"/>
                  </a:lnTo>
                  <a:lnTo>
                    <a:pt x="3575" y="16102"/>
                  </a:lnTo>
                  <a:lnTo>
                    <a:pt x="3697" y="16655"/>
                  </a:lnTo>
                  <a:lnTo>
                    <a:pt x="4369" y="17566"/>
                  </a:lnTo>
                  <a:lnTo>
                    <a:pt x="4949" y="17046"/>
                  </a:lnTo>
                  <a:lnTo>
                    <a:pt x="5469" y="16883"/>
                  </a:lnTo>
                  <a:lnTo>
                    <a:pt x="5835" y="16948"/>
                  </a:lnTo>
                  <a:lnTo>
                    <a:pt x="6844" y="18119"/>
                  </a:lnTo>
                  <a:lnTo>
                    <a:pt x="7088" y="18217"/>
                  </a:lnTo>
                  <a:lnTo>
                    <a:pt x="8279" y="18802"/>
                  </a:lnTo>
                  <a:lnTo>
                    <a:pt x="8554" y="18867"/>
                  </a:lnTo>
                  <a:lnTo>
                    <a:pt x="9074" y="18737"/>
                  </a:lnTo>
                  <a:lnTo>
                    <a:pt x="9654" y="18672"/>
                  </a:lnTo>
                  <a:lnTo>
                    <a:pt x="10174" y="18867"/>
                  </a:lnTo>
                  <a:lnTo>
                    <a:pt x="10846" y="19486"/>
                  </a:lnTo>
                  <a:lnTo>
                    <a:pt x="11121" y="19843"/>
                  </a:lnTo>
                  <a:lnTo>
                    <a:pt x="11426" y="19583"/>
                  </a:lnTo>
                  <a:lnTo>
                    <a:pt x="11793" y="19486"/>
                  </a:lnTo>
                  <a:lnTo>
                    <a:pt x="12282" y="19973"/>
                  </a:lnTo>
                  <a:lnTo>
                    <a:pt x="12893" y="20429"/>
                  </a:lnTo>
                  <a:lnTo>
                    <a:pt x="13321" y="20754"/>
                  </a:lnTo>
                  <a:lnTo>
                    <a:pt x="13901" y="20949"/>
                  </a:lnTo>
                  <a:lnTo>
                    <a:pt x="14176" y="20884"/>
                  </a:lnTo>
                  <a:lnTo>
                    <a:pt x="14451" y="20592"/>
                  </a:lnTo>
                  <a:lnTo>
                    <a:pt x="14848" y="20429"/>
                  </a:lnTo>
                  <a:lnTo>
                    <a:pt x="15551" y="20657"/>
                  </a:lnTo>
                  <a:lnTo>
                    <a:pt x="18881" y="21600"/>
                  </a:lnTo>
                  <a:lnTo>
                    <a:pt x="19400" y="21112"/>
                  </a:lnTo>
                  <a:lnTo>
                    <a:pt x="19034" y="20429"/>
                  </a:lnTo>
                  <a:lnTo>
                    <a:pt x="18698" y="19290"/>
                  </a:lnTo>
                  <a:lnTo>
                    <a:pt x="21020" y="17046"/>
                  </a:lnTo>
                  <a:lnTo>
                    <a:pt x="21447" y="16493"/>
                  </a:lnTo>
                  <a:lnTo>
                    <a:pt x="21600" y="15614"/>
                  </a:lnTo>
                  <a:lnTo>
                    <a:pt x="21233" y="14476"/>
                  </a:lnTo>
                  <a:lnTo>
                    <a:pt x="20836" y="13533"/>
                  </a:lnTo>
                  <a:lnTo>
                    <a:pt x="20225" y="12427"/>
                  </a:lnTo>
                  <a:lnTo>
                    <a:pt x="19797" y="11971"/>
                  </a:lnTo>
                  <a:lnTo>
                    <a:pt x="19706" y="11320"/>
                  </a:lnTo>
                  <a:lnTo>
                    <a:pt x="19797" y="10605"/>
                  </a:lnTo>
                  <a:lnTo>
                    <a:pt x="19981" y="9889"/>
                  </a:lnTo>
                  <a:lnTo>
                    <a:pt x="19706" y="9434"/>
                  </a:lnTo>
                  <a:lnTo>
                    <a:pt x="19370" y="9141"/>
                  </a:lnTo>
                  <a:lnTo>
                    <a:pt x="19706" y="8686"/>
                  </a:lnTo>
                  <a:lnTo>
                    <a:pt x="20286" y="7807"/>
                  </a:lnTo>
                  <a:lnTo>
                    <a:pt x="20500" y="7612"/>
                  </a:lnTo>
                  <a:lnTo>
                    <a:pt x="20378" y="6083"/>
                  </a:lnTo>
                  <a:lnTo>
                    <a:pt x="20134" y="5335"/>
                  </a:lnTo>
                  <a:lnTo>
                    <a:pt x="19920" y="4554"/>
                  </a:lnTo>
                  <a:lnTo>
                    <a:pt x="19920" y="3806"/>
                  </a:lnTo>
                  <a:lnTo>
                    <a:pt x="19461" y="3090"/>
                  </a:lnTo>
                  <a:lnTo>
                    <a:pt x="18881" y="2472"/>
                  </a:lnTo>
                  <a:lnTo>
                    <a:pt x="18270" y="2375"/>
                  </a:lnTo>
                  <a:lnTo>
                    <a:pt x="16376" y="2342"/>
                  </a:lnTo>
                  <a:lnTo>
                    <a:pt x="15367" y="2245"/>
                  </a:lnTo>
                  <a:lnTo>
                    <a:pt x="13473" y="2082"/>
                  </a:lnTo>
                  <a:lnTo>
                    <a:pt x="12740" y="1724"/>
                  </a:lnTo>
                  <a:lnTo>
                    <a:pt x="11946" y="1627"/>
                  </a:lnTo>
                  <a:lnTo>
                    <a:pt x="11518" y="1789"/>
                  </a:lnTo>
                  <a:lnTo>
                    <a:pt x="10999" y="2180"/>
                  </a:lnTo>
                  <a:lnTo>
                    <a:pt x="10540" y="2017"/>
                  </a:lnTo>
                  <a:lnTo>
                    <a:pt x="10113" y="1529"/>
                  </a:lnTo>
                  <a:lnTo>
                    <a:pt x="9593" y="1529"/>
                  </a:lnTo>
                  <a:lnTo>
                    <a:pt x="9379" y="1334"/>
                  </a:lnTo>
                  <a:lnTo>
                    <a:pt x="9227" y="618"/>
                  </a:lnTo>
                  <a:lnTo>
                    <a:pt x="8554" y="98"/>
                  </a:lnTo>
                  <a:lnTo>
                    <a:pt x="8096" y="0"/>
                  </a:lnTo>
                  <a:lnTo>
                    <a:pt x="7210" y="260"/>
                  </a:lnTo>
                  <a:lnTo>
                    <a:pt x="6477" y="455"/>
                  </a:lnTo>
                  <a:lnTo>
                    <a:pt x="5896" y="846"/>
                  </a:lnTo>
                  <a:lnTo>
                    <a:pt x="4888" y="1464"/>
                  </a:lnTo>
                  <a:lnTo>
                    <a:pt x="3850" y="1789"/>
                  </a:lnTo>
                  <a:lnTo>
                    <a:pt x="2994" y="2180"/>
                  </a:lnTo>
                  <a:lnTo>
                    <a:pt x="2047" y="2635"/>
                  </a:lnTo>
                  <a:lnTo>
                    <a:pt x="1558" y="3253"/>
                  </a:lnTo>
                  <a:lnTo>
                    <a:pt x="947" y="3806"/>
                  </a:lnTo>
                  <a:lnTo>
                    <a:pt x="519" y="4099"/>
                  </a:lnTo>
                  <a:close/>
                  <a:moveTo>
                    <a:pt x="519" y="4099"/>
                  </a:moveTo>
                </a:path>
              </a:pathLst>
            </a:custGeom>
            <a:solidFill>
              <a:srgbClr val="0093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512" name="AutoShape 139"/>
            <p:cNvSpPr>
              <a:spLocks/>
            </p:cNvSpPr>
            <p:nvPr/>
          </p:nvSpPr>
          <p:spPr bwMode="auto">
            <a:xfrm>
              <a:off x="3434" y="1886"/>
              <a:ext cx="239" cy="19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76" y="2325"/>
                  </a:moveTo>
                  <a:lnTo>
                    <a:pt x="0" y="3000"/>
                  </a:lnTo>
                  <a:lnTo>
                    <a:pt x="293" y="5550"/>
                  </a:lnTo>
                  <a:lnTo>
                    <a:pt x="1288" y="9300"/>
                  </a:lnTo>
                  <a:lnTo>
                    <a:pt x="2107" y="10350"/>
                  </a:lnTo>
                  <a:lnTo>
                    <a:pt x="4098" y="11325"/>
                  </a:lnTo>
                  <a:lnTo>
                    <a:pt x="4917" y="11550"/>
                  </a:lnTo>
                  <a:lnTo>
                    <a:pt x="5034" y="12825"/>
                  </a:lnTo>
                  <a:lnTo>
                    <a:pt x="5034" y="14925"/>
                  </a:lnTo>
                  <a:lnTo>
                    <a:pt x="7024" y="17475"/>
                  </a:lnTo>
                  <a:lnTo>
                    <a:pt x="8195" y="18225"/>
                  </a:lnTo>
                  <a:lnTo>
                    <a:pt x="8839" y="18600"/>
                  </a:lnTo>
                  <a:lnTo>
                    <a:pt x="10478" y="21225"/>
                  </a:lnTo>
                  <a:lnTo>
                    <a:pt x="11005" y="20700"/>
                  </a:lnTo>
                  <a:lnTo>
                    <a:pt x="12117" y="20550"/>
                  </a:lnTo>
                  <a:lnTo>
                    <a:pt x="13405" y="21600"/>
                  </a:lnTo>
                  <a:lnTo>
                    <a:pt x="14400" y="20925"/>
                  </a:lnTo>
                  <a:lnTo>
                    <a:pt x="15746" y="18900"/>
                  </a:lnTo>
                  <a:lnTo>
                    <a:pt x="16683" y="18225"/>
                  </a:lnTo>
                  <a:lnTo>
                    <a:pt x="17678" y="18675"/>
                  </a:lnTo>
                  <a:lnTo>
                    <a:pt x="18263" y="18450"/>
                  </a:lnTo>
                  <a:lnTo>
                    <a:pt x="18380" y="17625"/>
                  </a:lnTo>
                  <a:lnTo>
                    <a:pt x="18498" y="13575"/>
                  </a:lnTo>
                  <a:lnTo>
                    <a:pt x="19141" y="12375"/>
                  </a:lnTo>
                  <a:lnTo>
                    <a:pt x="19141" y="10500"/>
                  </a:lnTo>
                  <a:lnTo>
                    <a:pt x="19317" y="9825"/>
                  </a:lnTo>
                  <a:lnTo>
                    <a:pt x="20488" y="8775"/>
                  </a:lnTo>
                  <a:lnTo>
                    <a:pt x="21600" y="8625"/>
                  </a:lnTo>
                  <a:lnTo>
                    <a:pt x="21600" y="6600"/>
                  </a:lnTo>
                  <a:lnTo>
                    <a:pt x="21307" y="5025"/>
                  </a:lnTo>
                  <a:lnTo>
                    <a:pt x="20488" y="4425"/>
                  </a:lnTo>
                  <a:lnTo>
                    <a:pt x="20078" y="4650"/>
                  </a:lnTo>
                  <a:lnTo>
                    <a:pt x="18673" y="3000"/>
                  </a:lnTo>
                  <a:lnTo>
                    <a:pt x="17854" y="1875"/>
                  </a:lnTo>
                  <a:lnTo>
                    <a:pt x="16859" y="1875"/>
                  </a:lnTo>
                  <a:lnTo>
                    <a:pt x="14927" y="1875"/>
                  </a:lnTo>
                  <a:lnTo>
                    <a:pt x="14517" y="1500"/>
                  </a:lnTo>
                  <a:lnTo>
                    <a:pt x="14049" y="225"/>
                  </a:lnTo>
                  <a:lnTo>
                    <a:pt x="13580" y="0"/>
                  </a:lnTo>
                  <a:lnTo>
                    <a:pt x="11824" y="0"/>
                  </a:lnTo>
                  <a:lnTo>
                    <a:pt x="11122" y="1125"/>
                  </a:lnTo>
                  <a:lnTo>
                    <a:pt x="10478" y="900"/>
                  </a:lnTo>
                  <a:lnTo>
                    <a:pt x="9366" y="600"/>
                  </a:lnTo>
                  <a:lnTo>
                    <a:pt x="8839" y="450"/>
                  </a:lnTo>
                  <a:lnTo>
                    <a:pt x="7961" y="675"/>
                  </a:lnTo>
                  <a:lnTo>
                    <a:pt x="7376" y="1275"/>
                  </a:lnTo>
                  <a:lnTo>
                    <a:pt x="6263" y="675"/>
                  </a:lnTo>
                  <a:lnTo>
                    <a:pt x="3922" y="225"/>
                  </a:lnTo>
                  <a:lnTo>
                    <a:pt x="3337" y="0"/>
                  </a:lnTo>
                  <a:lnTo>
                    <a:pt x="2634" y="675"/>
                  </a:lnTo>
                  <a:lnTo>
                    <a:pt x="1522" y="1650"/>
                  </a:lnTo>
                  <a:lnTo>
                    <a:pt x="176" y="2325"/>
                  </a:lnTo>
                  <a:close/>
                  <a:moveTo>
                    <a:pt x="176" y="2325"/>
                  </a:moveTo>
                </a:path>
              </a:pathLst>
            </a:custGeom>
            <a:solidFill>
              <a:srgbClr val="0093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grpSp>
          <p:nvGrpSpPr>
            <p:cNvPr id="19513" name="Group 140"/>
            <p:cNvGrpSpPr>
              <a:grpSpLocks/>
            </p:cNvGrpSpPr>
            <p:nvPr/>
          </p:nvGrpSpPr>
          <p:grpSpPr bwMode="auto">
            <a:xfrm>
              <a:off x="3452" y="1620"/>
              <a:ext cx="240" cy="168"/>
              <a:chOff x="0" y="0"/>
              <a:chExt cx="240" cy="168"/>
            </a:xfrm>
          </p:grpSpPr>
          <p:sp>
            <p:nvSpPr>
              <p:cNvPr id="19522" name="AutoShape 141"/>
              <p:cNvSpPr>
                <a:spLocks/>
              </p:cNvSpPr>
              <p:nvPr/>
            </p:nvSpPr>
            <p:spPr bwMode="auto">
              <a:xfrm>
                <a:off x="11" y="56"/>
                <a:ext cx="36" cy="3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2884" y="0"/>
                    </a:moveTo>
                    <a:lnTo>
                      <a:pt x="3032" y="7650"/>
                    </a:lnTo>
                    <a:lnTo>
                      <a:pt x="0" y="11700"/>
                    </a:lnTo>
                    <a:lnTo>
                      <a:pt x="6442" y="13950"/>
                    </a:lnTo>
                    <a:lnTo>
                      <a:pt x="11747" y="21600"/>
                    </a:lnTo>
                    <a:lnTo>
                      <a:pt x="16295" y="16200"/>
                    </a:lnTo>
                    <a:lnTo>
                      <a:pt x="21600" y="11700"/>
                    </a:lnTo>
                    <a:lnTo>
                      <a:pt x="17053" y="6300"/>
                    </a:lnTo>
                    <a:lnTo>
                      <a:pt x="12884" y="0"/>
                    </a:lnTo>
                    <a:close/>
                    <a:moveTo>
                      <a:pt x="12884" y="0"/>
                    </a:moveTo>
                  </a:path>
                </a:pathLst>
              </a:custGeom>
              <a:solidFill>
                <a:srgbClr val="0093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23" name="AutoShape 142"/>
              <p:cNvSpPr>
                <a:spLocks/>
              </p:cNvSpPr>
              <p:nvPr/>
            </p:nvSpPr>
            <p:spPr bwMode="auto">
              <a:xfrm>
                <a:off x="0" y="92"/>
                <a:ext cx="54" cy="5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7957" y="0"/>
                    </a:moveTo>
                    <a:lnTo>
                      <a:pt x="10670" y="1256"/>
                    </a:lnTo>
                    <a:lnTo>
                      <a:pt x="7807" y="0"/>
                    </a:lnTo>
                    <a:lnTo>
                      <a:pt x="3643" y="5526"/>
                    </a:lnTo>
                    <a:lnTo>
                      <a:pt x="1822" y="4270"/>
                    </a:lnTo>
                    <a:lnTo>
                      <a:pt x="0" y="7786"/>
                    </a:lnTo>
                    <a:lnTo>
                      <a:pt x="2342" y="9795"/>
                    </a:lnTo>
                    <a:lnTo>
                      <a:pt x="2342" y="18837"/>
                    </a:lnTo>
                    <a:lnTo>
                      <a:pt x="4164" y="21600"/>
                    </a:lnTo>
                    <a:lnTo>
                      <a:pt x="15354" y="9795"/>
                    </a:lnTo>
                    <a:lnTo>
                      <a:pt x="19518" y="9795"/>
                    </a:lnTo>
                    <a:lnTo>
                      <a:pt x="21600" y="6530"/>
                    </a:lnTo>
                    <a:lnTo>
                      <a:pt x="21080" y="5023"/>
                    </a:lnTo>
                    <a:lnTo>
                      <a:pt x="17957" y="0"/>
                    </a:lnTo>
                    <a:close/>
                    <a:moveTo>
                      <a:pt x="17957" y="0"/>
                    </a:moveTo>
                  </a:path>
                </a:pathLst>
              </a:custGeom>
              <a:solidFill>
                <a:srgbClr val="0093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  <p:sp>
            <p:nvSpPr>
              <p:cNvPr id="19524" name="AutoShape 143"/>
              <p:cNvSpPr>
                <a:spLocks/>
              </p:cNvSpPr>
              <p:nvPr/>
            </p:nvSpPr>
            <p:spPr bwMode="auto">
              <a:xfrm>
                <a:off x="62" y="0"/>
                <a:ext cx="178" cy="16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0893" y="20366"/>
                    </a:moveTo>
                    <a:lnTo>
                      <a:pt x="20657" y="19131"/>
                    </a:lnTo>
                    <a:lnTo>
                      <a:pt x="21364" y="17985"/>
                    </a:lnTo>
                    <a:lnTo>
                      <a:pt x="21364" y="16398"/>
                    </a:lnTo>
                    <a:lnTo>
                      <a:pt x="19872" y="15164"/>
                    </a:lnTo>
                    <a:lnTo>
                      <a:pt x="19322" y="14547"/>
                    </a:lnTo>
                    <a:lnTo>
                      <a:pt x="18929" y="12343"/>
                    </a:lnTo>
                    <a:lnTo>
                      <a:pt x="18065" y="10580"/>
                    </a:lnTo>
                    <a:lnTo>
                      <a:pt x="17044" y="9081"/>
                    </a:lnTo>
                    <a:lnTo>
                      <a:pt x="17044" y="7847"/>
                    </a:lnTo>
                    <a:lnTo>
                      <a:pt x="17673" y="6965"/>
                    </a:lnTo>
                    <a:lnTo>
                      <a:pt x="20029" y="7141"/>
                    </a:lnTo>
                    <a:lnTo>
                      <a:pt x="20972" y="5907"/>
                    </a:lnTo>
                    <a:lnTo>
                      <a:pt x="21600" y="2733"/>
                    </a:lnTo>
                    <a:lnTo>
                      <a:pt x="21364" y="1675"/>
                    </a:lnTo>
                    <a:lnTo>
                      <a:pt x="20265" y="1499"/>
                    </a:lnTo>
                    <a:lnTo>
                      <a:pt x="18223" y="1675"/>
                    </a:lnTo>
                    <a:lnTo>
                      <a:pt x="15395" y="1675"/>
                    </a:lnTo>
                    <a:lnTo>
                      <a:pt x="13274" y="705"/>
                    </a:lnTo>
                    <a:lnTo>
                      <a:pt x="11782" y="264"/>
                    </a:lnTo>
                    <a:lnTo>
                      <a:pt x="10447" y="0"/>
                    </a:lnTo>
                    <a:lnTo>
                      <a:pt x="9190" y="1940"/>
                    </a:lnTo>
                    <a:lnTo>
                      <a:pt x="7697" y="3174"/>
                    </a:lnTo>
                    <a:lnTo>
                      <a:pt x="5420" y="2998"/>
                    </a:lnTo>
                    <a:lnTo>
                      <a:pt x="4163" y="3967"/>
                    </a:lnTo>
                    <a:lnTo>
                      <a:pt x="2042" y="6348"/>
                    </a:lnTo>
                    <a:lnTo>
                      <a:pt x="393" y="7847"/>
                    </a:lnTo>
                    <a:lnTo>
                      <a:pt x="0" y="8816"/>
                    </a:lnTo>
                    <a:lnTo>
                      <a:pt x="864" y="10756"/>
                    </a:lnTo>
                    <a:lnTo>
                      <a:pt x="1885" y="13224"/>
                    </a:lnTo>
                    <a:lnTo>
                      <a:pt x="2985" y="14723"/>
                    </a:lnTo>
                    <a:lnTo>
                      <a:pt x="4163" y="14282"/>
                    </a:lnTo>
                    <a:lnTo>
                      <a:pt x="6048" y="13489"/>
                    </a:lnTo>
                    <a:lnTo>
                      <a:pt x="5812" y="15517"/>
                    </a:lnTo>
                    <a:lnTo>
                      <a:pt x="5263" y="17985"/>
                    </a:lnTo>
                    <a:lnTo>
                      <a:pt x="5420" y="18426"/>
                    </a:lnTo>
                    <a:lnTo>
                      <a:pt x="6362" y="18426"/>
                    </a:lnTo>
                    <a:lnTo>
                      <a:pt x="7697" y="17985"/>
                    </a:lnTo>
                    <a:lnTo>
                      <a:pt x="10447" y="18338"/>
                    </a:lnTo>
                    <a:lnTo>
                      <a:pt x="11311" y="19484"/>
                    </a:lnTo>
                    <a:lnTo>
                      <a:pt x="12881" y="20189"/>
                    </a:lnTo>
                    <a:lnTo>
                      <a:pt x="14217" y="21600"/>
                    </a:lnTo>
                    <a:lnTo>
                      <a:pt x="15159" y="21424"/>
                    </a:lnTo>
                    <a:lnTo>
                      <a:pt x="16809" y="20366"/>
                    </a:lnTo>
                    <a:lnTo>
                      <a:pt x="18537" y="20189"/>
                    </a:lnTo>
                    <a:lnTo>
                      <a:pt x="20893" y="20366"/>
                    </a:lnTo>
                    <a:close/>
                    <a:moveTo>
                      <a:pt x="20893" y="20366"/>
                    </a:moveTo>
                  </a:path>
                </a:pathLst>
              </a:custGeom>
              <a:solidFill>
                <a:srgbClr val="0093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rgbClr val="FFFFFF"/>
                  </a:solidFill>
                  <a:ea typeface="ヒラギノ角ゴ Pro W3"/>
                  <a:cs typeface="ヒラギノ角ゴ Pro W3"/>
                  <a:sym typeface="Arial" pitchFamily="34" charset="0"/>
                </a:endParaRPr>
              </a:p>
            </p:txBody>
          </p:sp>
        </p:grpSp>
        <p:sp>
          <p:nvSpPr>
            <p:cNvPr id="19514" name="AutoShape 144"/>
            <p:cNvSpPr>
              <a:spLocks/>
            </p:cNvSpPr>
            <p:nvPr/>
          </p:nvSpPr>
          <p:spPr bwMode="auto">
            <a:xfrm>
              <a:off x="3016" y="2291"/>
              <a:ext cx="334" cy="19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5348" y="20754"/>
                  </a:moveTo>
                  <a:lnTo>
                    <a:pt x="5181" y="19525"/>
                  </a:lnTo>
                  <a:lnTo>
                    <a:pt x="4470" y="18833"/>
                  </a:lnTo>
                  <a:lnTo>
                    <a:pt x="1964" y="14605"/>
                  </a:lnTo>
                  <a:lnTo>
                    <a:pt x="1797" y="12453"/>
                  </a:lnTo>
                  <a:lnTo>
                    <a:pt x="668" y="12145"/>
                  </a:lnTo>
                  <a:lnTo>
                    <a:pt x="710" y="10070"/>
                  </a:lnTo>
                  <a:lnTo>
                    <a:pt x="334" y="8071"/>
                  </a:lnTo>
                  <a:lnTo>
                    <a:pt x="0" y="6995"/>
                  </a:lnTo>
                  <a:lnTo>
                    <a:pt x="251" y="5842"/>
                  </a:lnTo>
                  <a:lnTo>
                    <a:pt x="1044" y="5842"/>
                  </a:lnTo>
                  <a:lnTo>
                    <a:pt x="2423" y="5227"/>
                  </a:lnTo>
                  <a:lnTo>
                    <a:pt x="6768" y="1076"/>
                  </a:lnTo>
                  <a:lnTo>
                    <a:pt x="7687" y="0"/>
                  </a:lnTo>
                  <a:lnTo>
                    <a:pt x="8272" y="1307"/>
                  </a:lnTo>
                  <a:lnTo>
                    <a:pt x="9191" y="615"/>
                  </a:lnTo>
                  <a:lnTo>
                    <a:pt x="10069" y="692"/>
                  </a:lnTo>
                  <a:lnTo>
                    <a:pt x="10570" y="1384"/>
                  </a:lnTo>
                  <a:lnTo>
                    <a:pt x="10570" y="3228"/>
                  </a:lnTo>
                  <a:lnTo>
                    <a:pt x="12158" y="5150"/>
                  </a:lnTo>
                  <a:lnTo>
                    <a:pt x="12241" y="6380"/>
                  </a:lnTo>
                  <a:lnTo>
                    <a:pt x="12826" y="7917"/>
                  </a:lnTo>
                  <a:lnTo>
                    <a:pt x="13286" y="8456"/>
                  </a:lnTo>
                  <a:lnTo>
                    <a:pt x="13537" y="7917"/>
                  </a:lnTo>
                  <a:lnTo>
                    <a:pt x="14665" y="6841"/>
                  </a:lnTo>
                  <a:lnTo>
                    <a:pt x="15166" y="6995"/>
                  </a:lnTo>
                  <a:lnTo>
                    <a:pt x="16545" y="9839"/>
                  </a:lnTo>
                  <a:lnTo>
                    <a:pt x="16879" y="9762"/>
                  </a:lnTo>
                  <a:lnTo>
                    <a:pt x="18299" y="11377"/>
                  </a:lnTo>
                  <a:lnTo>
                    <a:pt x="20472" y="11146"/>
                  </a:lnTo>
                  <a:lnTo>
                    <a:pt x="21600" y="12453"/>
                  </a:lnTo>
                  <a:lnTo>
                    <a:pt x="19219" y="14836"/>
                  </a:lnTo>
                  <a:lnTo>
                    <a:pt x="19135" y="17757"/>
                  </a:lnTo>
                  <a:lnTo>
                    <a:pt x="17673" y="20216"/>
                  </a:lnTo>
                  <a:lnTo>
                    <a:pt x="16127" y="20140"/>
                  </a:lnTo>
                  <a:lnTo>
                    <a:pt x="15250" y="20831"/>
                  </a:lnTo>
                  <a:lnTo>
                    <a:pt x="14163" y="21600"/>
                  </a:lnTo>
                  <a:lnTo>
                    <a:pt x="12826" y="20063"/>
                  </a:lnTo>
                  <a:lnTo>
                    <a:pt x="11991" y="20831"/>
                  </a:lnTo>
                  <a:lnTo>
                    <a:pt x="11239" y="21139"/>
                  </a:lnTo>
                  <a:lnTo>
                    <a:pt x="10570" y="19217"/>
                  </a:lnTo>
                  <a:lnTo>
                    <a:pt x="8690" y="19371"/>
                  </a:lnTo>
                  <a:lnTo>
                    <a:pt x="8105" y="20140"/>
                  </a:lnTo>
                  <a:lnTo>
                    <a:pt x="7687" y="20908"/>
                  </a:lnTo>
                  <a:lnTo>
                    <a:pt x="6894" y="20908"/>
                  </a:lnTo>
                  <a:lnTo>
                    <a:pt x="6016" y="21216"/>
                  </a:lnTo>
                  <a:lnTo>
                    <a:pt x="5348" y="20754"/>
                  </a:lnTo>
                  <a:close/>
                  <a:moveTo>
                    <a:pt x="5348" y="20754"/>
                  </a:moveTo>
                </a:path>
              </a:pathLst>
            </a:custGeom>
            <a:solidFill>
              <a:srgbClr val="0093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515" name="AutoShape 145"/>
            <p:cNvSpPr>
              <a:spLocks/>
            </p:cNvSpPr>
            <p:nvPr/>
          </p:nvSpPr>
          <p:spPr bwMode="auto">
            <a:xfrm>
              <a:off x="3049" y="2648"/>
              <a:ext cx="302" cy="31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4821"/>
                  </a:moveTo>
                  <a:lnTo>
                    <a:pt x="417" y="6192"/>
                  </a:lnTo>
                  <a:lnTo>
                    <a:pt x="881" y="7184"/>
                  </a:lnTo>
                  <a:lnTo>
                    <a:pt x="1298" y="7893"/>
                  </a:lnTo>
                  <a:lnTo>
                    <a:pt x="1854" y="7988"/>
                  </a:lnTo>
                  <a:lnTo>
                    <a:pt x="2410" y="7610"/>
                  </a:lnTo>
                  <a:lnTo>
                    <a:pt x="2735" y="6948"/>
                  </a:lnTo>
                  <a:lnTo>
                    <a:pt x="3337" y="5908"/>
                  </a:lnTo>
                  <a:lnTo>
                    <a:pt x="4079" y="6523"/>
                  </a:lnTo>
                  <a:lnTo>
                    <a:pt x="4867" y="6712"/>
                  </a:lnTo>
                  <a:lnTo>
                    <a:pt x="5423" y="7090"/>
                  </a:lnTo>
                  <a:lnTo>
                    <a:pt x="5284" y="8177"/>
                  </a:lnTo>
                  <a:lnTo>
                    <a:pt x="5284" y="8886"/>
                  </a:lnTo>
                  <a:lnTo>
                    <a:pt x="6072" y="10115"/>
                  </a:lnTo>
                  <a:lnTo>
                    <a:pt x="6953" y="11154"/>
                  </a:lnTo>
                  <a:lnTo>
                    <a:pt x="6814" y="11438"/>
                  </a:lnTo>
                  <a:lnTo>
                    <a:pt x="5840" y="11438"/>
                  </a:lnTo>
                  <a:lnTo>
                    <a:pt x="6304" y="12053"/>
                  </a:lnTo>
                  <a:lnTo>
                    <a:pt x="9270" y="15503"/>
                  </a:lnTo>
                  <a:lnTo>
                    <a:pt x="9595" y="15739"/>
                  </a:lnTo>
                  <a:lnTo>
                    <a:pt x="10476" y="15739"/>
                  </a:lnTo>
                  <a:lnTo>
                    <a:pt x="11124" y="15928"/>
                  </a:lnTo>
                  <a:lnTo>
                    <a:pt x="12422" y="16543"/>
                  </a:lnTo>
                  <a:lnTo>
                    <a:pt x="13581" y="17630"/>
                  </a:lnTo>
                  <a:lnTo>
                    <a:pt x="13813" y="18102"/>
                  </a:lnTo>
                  <a:lnTo>
                    <a:pt x="14230" y="18953"/>
                  </a:lnTo>
                  <a:lnTo>
                    <a:pt x="14555" y="18906"/>
                  </a:lnTo>
                  <a:lnTo>
                    <a:pt x="14879" y="18906"/>
                  </a:lnTo>
                  <a:lnTo>
                    <a:pt x="15760" y="19284"/>
                  </a:lnTo>
                  <a:lnTo>
                    <a:pt x="16316" y="19709"/>
                  </a:lnTo>
                  <a:lnTo>
                    <a:pt x="17985" y="21600"/>
                  </a:lnTo>
                  <a:lnTo>
                    <a:pt x="17243" y="19662"/>
                  </a:lnTo>
                  <a:lnTo>
                    <a:pt x="16826" y="18906"/>
                  </a:lnTo>
                  <a:lnTo>
                    <a:pt x="17197" y="18244"/>
                  </a:lnTo>
                  <a:lnTo>
                    <a:pt x="16965" y="17630"/>
                  </a:lnTo>
                  <a:lnTo>
                    <a:pt x="16130" y="16684"/>
                  </a:lnTo>
                  <a:lnTo>
                    <a:pt x="14555" y="14841"/>
                  </a:lnTo>
                  <a:lnTo>
                    <a:pt x="13581" y="14038"/>
                  </a:lnTo>
                  <a:lnTo>
                    <a:pt x="13210" y="13707"/>
                  </a:lnTo>
                  <a:lnTo>
                    <a:pt x="12654" y="13801"/>
                  </a:lnTo>
                  <a:lnTo>
                    <a:pt x="11912" y="13140"/>
                  </a:lnTo>
                  <a:lnTo>
                    <a:pt x="11773" y="13140"/>
                  </a:lnTo>
                  <a:lnTo>
                    <a:pt x="11356" y="12714"/>
                  </a:lnTo>
                  <a:lnTo>
                    <a:pt x="11124" y="11958"/>
                  </a:lnTo>
                  <a:lnTo>
                    <a:pt x="10893" y="11154"/>
                  </a:lnTo>
                  <a:lnTo>
                    <a:pt x="10058" y="9973"/>
                  </a:lnTo>
                  <a:lnTo>
                    <a:pt x="8251" y="8130"/>
                  </a:lnTo>
                  <a:lnTo>
                    <a:pt x="8158" y="7610"/>
                  </a:lnTo>
                  <a:lnTo>
                    <a:pt x="8251" y="7373"/>
                  </a:lnTo>
                  <a:lnTo>
                    <a:pt x="9178" y="7184"/>
                  </a:lnTo>
                  <a:lnTo>
                    <a:pt x="11588" y="7988"/>
                  </a:lnTo>
                  <a:lnTo>
                    <a:pt x="13210" y="6192"/>
                  </a:lnTo>
                  <a:lnTo>
                    <a:pt x="14555" y="7326"/>
                  </a:lnTo>
                  <a:lnTo>
                    <a:pt x="15111" y="7373"/>
                  </a:lnTo>
                  <a:lnTo>
                    <a:pt x="15389" y="7893"/>
                  </a:lnTo>
                  <a:lnTo>
                    <a:pt x="15899" y="7373"/>
                  </a:lnTo>
                  <a:lnTo>
                    <a:pt x="16779" y="7373"/>
                  </a:lnTo>
                  <a:lnTo>
                    <a:pt x="17567" y="7515"/>
                  </a:lnTo>
                  <a:lnTo>
                    <a:pt x="18633" y="6948"/>
                  </a:lnTo>
                  <a:lnTo>
                    <a:pt x="19746" y="7373"/>
                  </a:lnTo>
                  <a:lnTo>
                    <a:pt x="20395" y="7988"/>
                  </a:lnTo>
                  <a:lnTo>
                    <a:pt x="21183" y="8177"/>
                  </a:lnTo>
                  <a:lnTo>
                    <a:pt x="21229" y="7610"/>
                  </a:lnTo>
                  <a:lnTo>
                    <a:pt x="21600" y="6712"/>
                  </a:lnTo>
                  <a:lnTo>
                    <a:pt x="21183" y="6286"/>
                  </a:lnTo>
                  <a:lnTo>
                    <a:pt x="20488" y="5483"/>
                  </a:lnTo>
                  <a:lnTo>
                    <a:pt x="20395" y="4726"/>
                  </a:lnTo>
                  <a:lnTo>
                    <a:pt x="20395" y="4159"/>
                  </a:lnTo>
                  <a:lnTo>
                    <a:pt x="20488" y="3498"/>
                  </a:lnTo>
                  <a:lnTo>
                    <a:pt x="19514" y="3261"/>
                  </a:lnTo>
                  <a:lnTo>
                    <a:pt x="19051" y="3119"/>
                  </a:lnTo>
                  <a:lnTo>
                    <a:pt x="18541" y="3498"/>
                  </a:lnTo>
                  <a:lnTo>
                    <a:pt x="17985" y="3923"/>
                  </a:lnTo>
                  <a:lnTo>
                    <a:pt x="17428" y="3923"/>
                  </a:lnTo>
                  <a:lnTo>
                    <a:pt x="16548" y="3025"/>
                  </a:lnTo>
                  <a:lnTo>
                    <a:pt x="15760" y="2600"/>
                  </a:lnTo>
                  <a:lnTo>
                    <a:pt x="14972" y="2694"/>
                  </a:lnTo>
                  <a:lnTo>
                    <a:pt x="14323" y="1985"/>
                  </a:lnTo>
                  <a:lnTo>
                    <a:pt x="12561" y="95"/>
                  </a:lnTo>
                  <a:lnTo>
                    <a:pt x="11773" y="0"/>
                  </a:lnTo>
                  <a:lnTo>
                    <a:pt x="10568" y="1560"/>
                  </a:lnTo>
                  <a:lnTo>
                    <a:pt x="9317" y="1418"/>
                  </a:lnTo>
                  <a:lnTo>
                    <a:pt x="8807" y="1985"/>
                  </a:lnTo>
                  <a:lnTo>
                    <a:pt x="8621" y="2694"/>
                  </a:lnTo>
                  <a:lnTo>
                    <a:pt x="6304" y="5246"/>
                  </a:lnTo>
                  <a:lnTo>
                    <a:pt x="4774" y="4821"/>
                  </a:lnTo>
                  <a:lnTo>
                    <a:pt x="3198" y="4490"/>
                  </a:lnTo>
                  <a:lnTo>
                    <a:pt x="2410" y="4821"/>
                  </a:lnTo>
                  <a:lnTo>
                    <a:pt x="1437" y="5246"/>
                  </a:lnTo>
                  <a:lnTo>
                    <a:pt x="0" y="4821"/>
                  </a:lnTo>
                  <a:close/>
                  <a:moveTo>
                    <a:pt x="0" y="4821"/>
                  </a:moveTo>
                </a:path>
              </a:pathLst>
            </a:custGeom>
            <a:solidFill>
              <a:srgbClr val="0093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516" name="AutoShape 146"/>
            <p:cNvSpPr>
              <a:spLocks/>
            </p:cNvSpPr>
            <p:nvPr/>
          </p:nvSpPr>
          <p:spPr bwMode="auto">
            <a:xfrm>
              <a:off x="3426" y="1759"/>
              <a:ext cx="308" cy="16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6366" y="8535"/>
                  </a:moveTo>
                  <a:lnTo>
                    <a:pt x="5320" y="7316"/>
                  </a:lnTo>
                  <a:lnTo>
                    <a:pt x="5093" y="5835"/>
                  </a:lnTo>
                  <a:lnTo>
                    <a:pt x="4866" y="4355"/>
                  </a:lnTo>
                  <a:lnTo>
                    <a:pt x="4320" y="2961"/>
                  </a:lnTo>
                  <a:lnTo>
                    <a:pt x="3456" y="2961"/>
                  </a:lnTo>
                  <a:lnTo>
                    <a:pt x="2819" y="3571"/>
                  </a:lnTo>
                  <a:lnTo>
                    <a:pt x="1955" y="5139"/>
                  </a:lnTo>
                  <a:lnTo>
                    <a:pt x="864" y="8971"/>
                  </a:lnTo>
                  <a:lnTo>
                    <a:pt x="1000" y="10016"/>
                  </a:lnTo>
                  <a:lnTo>
                    <a:pt x="1000" y="10974"/>
                  </a:lnTo>
                  <a:lnTo>
                    <a:pt x="773" y="11671"/>
                  </a:lnTo>
                  <a:lnTo>
                    <a:pt x="364" y="12455"/>
                  </a:lnTo>
                  <a:lnTo>
                    <a:pt x="0" y="13326"/>
                  </a:lnTo>
                  <a:lnTo>
                    <a:pt x="227" y="14371"/>
                  </a:lnTo>
                  <a:lnTo>
                    <a:pt x="227" y="16723"/>
                  </a:lnTo>
                  <a:lnTo>
                    <a:pt x="409" y="18465"/>
                  </a:lnTo>
                  <a:lnTo>
                    <a:pt x="864" y="18900"/>
                  </a:lnTo>
                  <a:lnTo>
                    <a:pt x="1773" y="18290"/>
                  </a:lnTo>
                  <a:lnTo>
                    <a:pt x="2819" y="16984"/>
                  </a:lnTo>
                  <a:lnTo>
                    <a:pt x="3274" y="16200"/>
                  </a:lnTo>
                  <a:lnTo>
                    <a:pt x="4093" y="16723"/>
                  </a:lnTo>
                  <a:lnTo>
                    <a:pt x="4957" y="16984"/>
                  </a:lnTo>
                  <a:lnTo>
                    <a:pt x="5730" y="17506"/>
                  </a:lnTo>
                  <a:lnTo>
                    <a:pt x="6275" y="17942"/>
                  </a:lnTo>
                  <a:lnTo>
                    <a:pt x="7367" y="16723"/>
                  </a:lnTo>
                  <a:lnTo>
                    <a:pt x="7912" y="16723"/>
                  </a:lnTo>
                  <a:lnTo>
                    <a:pt x="8413" y="17245"/>
                  </a:lnTo>
                  <a:lnTo>
                    <a:pt x="9186" y="17681"/>
                  </a:lnTo>
                  <a:lnTo>
                    <a:pt x="9822" y="16723"/>
                  </a:lnTo>
                  <a:lnTo>
                    <a:pt x="10823" y="16200"/>
                  </a:lnTo>
                  <a:lnTo>
                    <a:pt x="11459" y="16461"/>
                  </a:lnTo>
                  <a:lnTo>
                    <a:pt x="11960" y="18290"/>
                  </a:lnTo>
                  <a:lnTo>
                    <a:pt x="13096" y="18465"/>
                  </a:lnTo>
                  <a:lnTo>
                    <a:pt x="14370" y="18290"/>
                  </a:lnTo>
                  <a:lnTo>
                    <a:pt x="15234" y="20294"/>
                  </a:lnTo>
                  <a:lnTo>
                    <a:pt x="15916" y="21339"/>
                  </a:lnTo>
                  <a:lnTo>
                    <a:pt x="16552" y="21600"/>
                  </a:lnTo>
                  <a:lnTo>
                    <a:pt x="17507" y="20816"/>
                  </a:lnTo>
                  <a:lnTo>
                    <a:pt x="18462" y="20555"/>
                  </a:lnTo>
                  <a:lnTo>
                    <a:pt x="19099" y="19684"/>
                  </a:lnTo>
                  <a:lnTo>
                    <a:pt x="19463" y="18726"/>
                  </a:lnTo>
                  <a:lnTo>
                    <a:pt x="20645" y="16200"/>
                  </a:lnTo>
                  <a:lnTo>
                    <a:pt x="21282" y="14981"/>
                  </a:lnTo>
                  <a:lnTo>
                    <a:pt x="21600" y="13065"/>
                  </a:lnTo>
                  <a:lnTo>
                    <a:pt x="21373" y="10190"/>
                  </a:lnTo>
                  <a:lnTo>
                    <a:pt x="20872" y="9494"/>
                  </a:lnTo>
                  <a:lnTo>
                    <a:pt x="19872" y="7752"/>
                  </a:lnTo>
                  <a:lnTo>
                    <a:pt x="19463" y="5835"/>
                  </a:lnTo>
                  <a:lnTo>
                    <a:pt x="19053" y="3745"/>
                  </a:lnTo>
                  <a:lnTo>
                    <a:pt x="18189" y="2265"/>
                  </a:lnTo>
                  <a:lnTo>
                    <a:pt x="17644" y="2177"/>
                  </a:lnTo>
                  <a:lnTo>
                    <a:pt x="15916" y="2265"/>
                  </a:lnTo>
                  <a:lnTo>
                    <a:pt x="15143" y="3397"/>
                  </a:lnTo>
                  <a:lnTo>
                    <a:pt x="14597" y="3745"/>
                  </a:lnTo>
                  <a:lnTo>
                    <a:pt x="13733" y="2177"/>
                  </a:lnTo>
                  <a:lnTo>
                    <a:pt x="12960" y="1481"/>
                  </a:lnTo>
                  <a:lnTo>
                    <a:pt x="12460" y="435"/>
                  </a:lnTo>
                  <a:lnTo>
                    <a:pt x="12096" y="261"/>
                  </a:lnTo>
                  <a:lnTo>
                    <a:pt x="11187" y="0"/>
                  </a:lnTo>
                  <a:lnTo>
                    <a:pt x="10413" y="435"/>
                  </a:lnTo>
                  <a:lnTo>
                    <a:pt x="9777" y="435"/>
                  </a:lnTo>
                  <a:lnTo>
                    <a:pt x="9413" y="1045"/>
                  </a:lnTo>
                  <a:lnTo>
                    <a:pt x="9049" y="2177"/>
                  </a:lnTo>
                  <a:lnTo>
                    <a:pt x="9049" y="4355"/>
                  </a:lnTo>
                  <a:lnTo>
                    <a:pt x="9277" y="6881"/>
                  </a:lnTo>
                  <a:lnTo>
                    <a:pt x="9277" y="7926"/>
                  </a:lnTo>
                  <a:lnTo>
                    <a:pt x="8413" y="9494"/>
                  </a:lnTo>
                  <a:lnTo>
                    <a:pt x="7912" y="10452"/>
                  </a:lnTo>
                  <a:lnTo>
                    <a:pt x="7503" y="9406"/>
                  </a:lnTo>
                  <a:lnTo>
                    <a:pt x="6366" y="8535"/>
                  </a:lnTo>
                  <a:close/>
                  <a:moveTo>
                    <a:pt x="6366" y="8535"/>
                  </a:moveTo>
                </a:path>
              </a:pathLst>
            </a:custGeom>
            <a:solidFill>
              <a:srgbClr val="0093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517" name="AutoShape 147"/>
            <p:cNvSpPr>
              <a:spLocks/>
            </p:cNvSpPr>
            <p:nvPr/>
          </p:nvSpPr>
          <p:spPr bwMode="auto">
            <a:xfrm>
              <a:off x="3235" y="2405"/>
              <a:ext cx="293" cy="13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7359" y="1080"/>
                  </a:moveTo>
                  <a:lnTo>
                    <a:pt x="8124" y="0"/>
                  </a:lnTo>
                  <a:lnTo>
                    <a:pt x="8984" y="0"/>
                  </a:lnTo>
                  <a:lnTo>
                    <a:pt x="9319" y="1512"/>
                  </a:lnTo>
                  <a:lnTo>
                    <a:pt x="10131" y="216"/>
                  </a:lnTo>
                  <a:lnTo>
                    <a:pt x="10943" y="756"/>
                  </a:lnTo>
                  <a:lnTo>
                    <a:pt x="12138" y="3564"/>
                  </a:lnTo>
                  <a:lnTo>
                    <a:pt x="13524" y="4752"/>
                  </a:lnTo>
                  <a:lnTo>
                    <a:pt x="14002" y="5076"/>
                  </a:lnTo>
                  <a:lnTo>
                    <a:pt x="14671" y="3780"/>
                  </a:lnTo>
                  <a:lnTo>
                    <a:pt x="15340" y="3240"/>
                  </a:lnTo>
                  <a:lnTo>
                    <a:pt x="17204" y="4428"/>
                  </a:lnTo>
                  <a:lnTo>
                    <a:pt x="19641" y="5616"/>
                  </a:lnTo>
                  <a:lnTo>
                    <a:pt x="21600" y="6912"/>
                  </a:lnTo>
                  <a:lnTo>
                    <a:pt x="20931" y="8640"/>
                  </a:lnTo>
                  <a:lnTo>
                    <a:pt x="19641" y="11556"/>
                  </a:lnTo>
                  <a:lnTo>
                    <a:pt x="19354" y="12528"/>
                  </a:lnTo>
                  <a:lnTo>
                    <a:pt x="19450" y="14688"/>
                  </a:lnTo>
                  <a:lnTo>
                    <a:pt x="18542" y="14688"/>
                  </a:lnTo>
                  <a:lnTo>
                    <a:pt x="17634" y="13068"/>
                  </a:lnTo>
                  <a:lnTo>
                    <a:pt x="16678" y="12528"/>
                  </a:lnTo>
                  <a:lnTo>
                    <a:pt x="14288" y="13824"/>
                  </a:lnTo>
                  <a:lnTo>
                    <a:pt x="13715" y="15012"/>
                  </a:lnTo>
                  <a:lnTo>
                    <a:pt x="12998" y="16956"/>
                  </a:lnTo>
                  <a:lnTo>
                    <a:pt x="11708" y="18792"/>
                  </a:lnTo>
                  <a:lnTo>
                    <a:pt x="10991" y="18792"/>
                  </a:lnTo>
                  <a:lnTo>
                    <a:pt x="10179" y="17280"/>
                  </a:lnTo>
                  <a:lnTo>
                    <a:pt x="9510" y="17280"/>
                  </a:lnTo>
                  <a:lnTo>
                    <a:pt x="7073" y="19872"/>
                  </a:lnTo>
                  <a:lnTo>
                    <a:pt x="5878" y="21276"/>
                  </a:lnTo>
                  <a:lnTo>
                    <a:pt x="5018" y="21600"/>
                  </a:lnTo>
                  <a:lnTo>
                    <a:pt x="3058" y="21276"/>
                  </a:lnTo>
                  <a:lnTo>
                    <a:pt x="2294" y="21276"/>
                  </a:lnTo>
                  <a:lnTo>
                    <a:pt x="1673" y="19224"/>
                  </a:lnTo>
                  <a:lnTo>
                    <a:pt x="1338" y="18576"/>
                  </a:lnTo>
                  <a:lnTo>
                    <a:pt x="669" y="17712"/>
                  </a:lnTo>
                  <a:lnTo>
                    <a:pt x="335" y="16740"/>
                  </a:lnTo>
                  <a:lnTo>
                    <a:pt x="0" y="14688"/>
                  </a:lnTo>
                  <a:lnTo>
                    <a:pt x="0" y="12312"/>
                  </a:lnTo>
                  <a:lnTo>
                    <a:pt x="2103" y="10368"/>
                  </a:lnTo>
                  <a:lnTo>
                    <a:pt x="4444" y="10368"/>
                  </a:lnTo>
                  <a:lnTo>
                    <a:pt x="5830" y="7452"/>
                  </a:lnTo>
                  <a:lnTo>
                    <a:pt x="6021" y="2484"/>
                  </a:lnTo>
                  <a:lnTo>
                    <a:pt x="7359" y="1080"/>
                  </a:lnTo>
                  <a:close/>
                  <a:moveTo>
                    <a:pt x="7359" y="1080"/>
                  </a:moveTo>
                </a:path>
              </a:pathLst>
            </a:custGeom>
            <a:solidFill>
              <a:srgbClr val="0093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518" name="AutoShape 148"/>
            <p:cNvSpPr>
              <a:spLocks/>
            </p:cNvSpPr>
            <p:nvPr/>
          </p:nvSpPr>
          <p:spPr bwMode="auto">
            <a:xfrm>
              <a:off x="3163" y="2736"/>
              <a:ext cx="197" cy="19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9966" y="2987"/>
                  </a:moveTo>
                  <a:lnTo>
                    <a:pt x="18900" y="2987"/>
                  </a:lnTo>
                  <a:lnTo>
                    <a:pt x="17692" y="2145"/>
                  </a:lnTo>
                  <a:lnTo>
                    <a:pt x="16129" y="1226"/>
                  </a:lnTo>
                  <a:lnTo>
                    <a:pt x="14211" y="2298"/>
                  </a:lnTo>
                  <a:lnTo>
                    <a:pt x="12505" y="1838"/>
                  </a:lnTo>
                  <a:lnTo>
                    <a:pt x="10942" y="2604"/>
                  </a:lnTo>
                  <a:lnTo>
                    <a:pt x="10871" y="1838"/>
                  </a:lnTo>
                  <a:lnTo>
                    <a:pt x="9450" y="1762"/>
                  </a:lnTo>
                  <a:lnTo>
                    <a:pt x="7816" y="0"/>
                  </a:lnTo>
                  <a:lnTo>
                    <a:pt x="5329" y="2911"/>
                  </a:lnTo>
                  <a:lnTo>
                    <a:pt x="1563" y="1532"/>
                  </a:lnTo>
                  <a:lnTo>
                    <a:pt x="0" y="2068"/>
                  </a:lnTo>
                  <a:lnTo>
                    <a:pt x="0" y="2987"/>
                  </a:lnTo>
                  <a:lnTo>
                    <a:pt x="4121" y="7660"/>
                  </a:lnTo>
                  <a:lnTo>
                    <a:pt x="5116" y="10723"/>
                  </a:lnTo>
                  <a:lnTo>
                    <a:pt x="7247" y="12485"/>
                  </a:lnTo>
                  <a:lnTo>
                    <a:pt x="8171" y="12179"/>
                  </a:lnTo>
                  <a:lnTo>
                    <a:pt x="13571" y="18383"/>
                  </a:lnTo>
                  <a:lnTo>
                    <a:pt x="13926" y="19762"/>
                  </a:lnTo>
                  <a:lnTo>
                    <a:pt x="13571" y="20604"/>
                  </a:lnTo>
                  <a:lnTo>
                    <a:pt x="13926" y="21600"/>
                  </a:lnTo>
                  <a:lnTo>
                    <a:pt x="15489" y="20681"/>
                  </a:lnTo>
                  <a:lnTo>
                    <a:pt x="16697" y="20298"/>
                  </a:lnTo>
                  <a:lnTo>
                    <a:pt x="16697" y="18230"/>
                  </a:lnTo>
                  <a:lnTo>
                    <a:pt x="18261" y="16851"/>
                  </a:lnTo>
                  <a:lnTo>
                    <a:pt x="18900" y="15396"/>
                  </a:lnTo>
                  <a:lnTo>
                    <a:pt x="20534" y="14706"/>
                  </a:lnTo>
                  <a:lnTo>
                    <a:pt x="20818" y="12945"/>
                  </a:lnTo>
                  <a:lnTo>
                    <a:pt x="20534" y="11260"/>
                  </a:lnTo>
                  <a:lnTo>
                    <a:pt x="21316" y="10570"/>
                  </a:lnTo>
                  <a:lnTo>
                    <a:pt x="19895" y="8349"/>
                  </a:lnTo>
                  <a:lnTo>
                    <a:pt x="21600" y="5055"/>
                  </a:lnTo>
                  <a:lnTo>
                    <a:pt x="19966" y="2987"/>
                  </a:lnTo>
                  <a:close/>
                  <a:moveTo>
                    <a:pt x="19966" y="2987"/>
                  </a:moveTo>
                </a:path>
              </a:pathLst>
            </a:custGeom>
            <a:solidFill>
              <a:srgbClr val="0093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519" name="AutoShape 149"/>
            <p:cNvSpPr>
              <a:spLocks/>
            </p:cNvSpPr>
            <p:nvPr/>
          </p:nvSpPr>
          <p:spPr bwMode="auto">
            <a:xfrm>
              <a:off x="3433" y="2987"/>
              <a:ext cx="135" cy="9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727" y="6434"/>
                  </a:moveTo>
                  <a:lnTo>
                    <a:pt x="4465" y="2757"/>
                  </a:lnTo>
                  <a:lnTo>
                    <a:pt x="6958" y="2145"/>
                  </a:lnTo>
                  <a:lnTo>
                    <a:pt x="9346" y="1072"/>
                  </a:lnTo>
                  <a:lnTo>
                    <a:pt x="11319" y="1072"/>
                  </a:lnTo>
                  <a:lnTo>
                    <a:pt x="13292" y="0"/>
                  </a:lnTo>
                  <a:lnTo>
                    <a:pt x="16823" y="1072"/>
                  </a:lnTo>
                  <a:lnTo>
                    <a:pt x="18796" y="919"/>
                  </a:lnTo>
                  <a:lnTo>
                    <a:pt x="20769" y="3830"/>
                  </a:lnTo>
                  <a:lnTo>
                    <a:pt x="20562" y="12409"/>
                  </a:lnTo>
                  <a:lnTo>
                    <a:pt x="21600" y="13328"/>
                  </a:lnTo>
                  <a:lnTo>
                    <a:pt x="20146" y="16851"/>
                  </a:lnTo>
                  <a:lnTo>
                    <a:pt x="15265" y="18230"/>
                  </a:lnTo>
                  <a:lnTo>
                    <a:pt x="13292" y="17464"/>
                  </a:lnTo>
                  <a:lnTo>
                    <a:pt x="11942" y="21600"/>
                  </a:lnTo>
                  <a:lnTo>
                    <a:pt x="8412" y="21140"/>
                  </a:lnTo>
                  <a:lnTo>
                    <a:pt x="6958" y="20528"/>
                  </a:lnTo>
                  <a:lnTo>
                    <a:pt x="4777" y="20374"/>
                  </a:lnTo>
                  <a:lnTo>
                    <a:pt x="3531" y="18689"/>
                  </a:lnTo>
                  <a:lnTo>
                    <a:pt x="2804" y="19149"/>
                  </a:lnTo>
                  <a:lnTo>
                    <a:pt x="1142" y="17464"/>
                  </a:lnTo>
                  <a:lnTo>
                    <a:pt x="0" y="12409"/>
                  </a:lnTo>
                  <a:lnTo>
                    <a:pt x="935" y="9804"/>
                  </a:lnTo>
                  <a:lnTo>
                    <a:pt x="727" y="6434"/>
                  </a:lnTo>
                  <a:close/>
                  <a:moveTo>
                    <a:pt x="727" y="6434"/>
                  </a:moveTo>
                </a:path>
              </a:pathLst>
            </a:custGeom>
            <a:solidFill>
              <a:srgbClr val="0093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520" name="AutoShape 150"/>
            <p:cNvSpPr>
              <a:spLocks/>
            </p:cNvSpPr>
            <p:nvPr/>
          </p:nvSpPr>
          <p:spPr bwMode="auto">
            <a:xfrm>
              <a:off x="3289" y="2677"/>
              <a:ext cx="272" cy="33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3600" y="1521"/>
                  </a:moveTo>
                  <a:lnTo>
                    <a:pt x="7920" y="174"/>
                  </a:lnTo>
                  <a:lnTo>
                    <a:pt x="9874" y="0"/>
                  </a:lnTo>
                  <a:lnTo>
                    <a:pt x="11057" y="43"/>
                  </a:lnTo>
                  <a:lnTo>
                    <a:pt x="11520" y="348"/>
                  </a:lnTo>
                  <a:lnTo>
                    <a:pt x="11880" y="652"/>
                  </a:lnTo>
                  <a:lnTo>
                    <a:pt x="11931" y="1043"/>
                  </a:lnTo>
                  <a:lnTo>
                    <a:pt x="12343" y="1173"/>
                  </a:lnTo>
                  <a:lnTo>
                    <a:pt x="12857" y="1999"/>
                  </a:lnTo>
                  <a:lnTo>
                    <a:pt x="12909" y="3216"/>
                  </a:lnTo>
                  <a:lnTo>
                    <a:pt x="13474" y="3694"/>
                  </a:lnTo>
                  <a:lnTo>
                    <a:pt x="14709" y="3694"/>
                  </a:lnTo>
                  <a:lnTo>
                    <a:pt x="15480" y="5433"/>
                  </a:lnTo>
                  <a:lnTo>
                    <a:pt x="15480" y="6563"/>
                  </a:lnTo>
                  <a:lnTo>
                    <a:pt x="16046" y="7345"/>
                  </a:lnTo>
                  <a:lnTo>
                    <a:pt x="16611" y="7345"/>
                  </a:lnTo>
                  <a:lnTo>
                    <a:pt x="17897" y="6563"/>
                  </a:lnTo>
                  <a:lnTo>
                    <a:pt x="18617" y="7084"/>
                  </a:lnTo>
                  <a:lnTo>
                    <a:pt x="18669" y="8084"/>
                  </a:lnTo>
                  <a:lnTo>
                    <a:pt x="20006" y="8692"/>
                  </a:lnTo>
                  <a:lnTo>
                    <a:pt x="19800" y="9779"/>
                  </a:lnTo>
                  <a:lnTo>
                    <a:pt x="19851" y="10039"/>
                  </a:lnTo>
                  <a:lnTo>
                    <a:pt x="20057" y="10213"/>
                  </a:lnTo>
                  <a:lnTo>
                    <a:pt x="19594" y="10778"/>
                  </a:lnTo>
                  <a:lnTo>
                    <a:pt x="19440" y="11430"/>
                  </a:lnTo>
                  <a:lnTo>
                    <a:pt x="20211" y="12777"/>
                  </a:lnTo>
                  <a:lnTo>
                    <a:pt x="21240" y="12951"/>
                  </a:lnTo>
                  <a:lnTo>
                    <a:pt x="21600" y="13603"/>
                  </a:lnTo>
                  <a:lnTo>
                    <a:pt x="21240" y="14951"/>
                  </a:lnTo>
                  <a:lnTo>
                    <a:pt x="19646" y="16124"/>
                  </a:lnTo>
                  <a:lnTo>
                    <a:pt x="20057" y="18254"/>
                  </a:lnTo>
                  <a:lnTo>
                    <a:pt x="19440" y="19123"/>
                  </a:lnTo>
                  <a:lnTo>
                    <a:pt x="19851" y="20122"/>
                  </a:lnTo>
                  <a:lnTo>
                    <a:pt x="17897" y="19818"/>
                  </a:lnTo>
                  <a:lnTo>
                    <a:pt x="16869" y="20122"/>
                  </a:lnTo>
                  <a:lnTo>
                    <a:pt x="15891" y="20122"/>
                  </a:lnTo>
                  <a:lnTo>
                    <a:pt x="14709" y="20427"/>
                  </a:lnTo>
                  <a:lnTo>
                    <a:pt x="13526" y="20600"/>
                  </a:lnTo>
                  <a:lnTo>
                    <a:pt x="11674" y="21600"/>
                  </a:lnTo>
                  <a:lnTo>
                    <a:pt x="11726" y="19644"/>
                  </a:lnTo>
                  <a:lnTo>
                    <a:pt x="11366" y="19123"/>
                  </a:lnTo>
                  <a:lnTo>
                    <a:pt x="10080" y="18949"/>
                  </a:lnTo>
                  <a:lnTo>
                    <a:pt x="9669" y="18123"/>
                  </a:lnTo>
                  <a:lnTo>
                    <a:pt x="8897" y="18080"/>
                  </a:lnTo>
                  <a:lnTo>
                    <a:pt x="8589" y="18297"/>
                  </a:lnTo>
                  <a:lnTo>
                    <a:pt x="6891" y="18080"/>
                  </a:lnTo>
                  <a:lnTo>
                    <a:pt x="6326" y="18471"/>
                  </a:lnTo>
                  <a:lnTo>
                    <a:pt x="5966" y="19992"/>
                  </a:lnTo>
                  <a:lnTo>
                    <a:pt x="5349" y="21122"/>
                  </a:lnTo>
                  <a:lnTo>
                    <a:pt x="823" y="17775"/>
                  </a:lnTo>
                  <a:lnTo>
                    <a:pt x="0" y="16254"/>
                  </a:lnTo>
                  <a:lnTo>
                    <a:pt x="1183" y="15776"/>
                  </a:lnTo>
                  <a:lnTo>
                    <a:pt x="2160" y="15385"/>
                  </a:lnTo>
                  <a:lnTo>
                    <a:pt x="2160" y="14125"/>
                  </a:lnTo>
                  <a:lnTo>
                    <a:pt x="3137" y="13603"/>
                  </a:lnTo>
                  <a:lnTo>
                    <a:pt x="3600" y="12734"/>
                  </a:lnTo>
                  <a:lnTo>
                    <a:pt x="4731" y="12126"/>
                  </a:lnTo>
                  <a:lnTo>
                    <a:pt x="4937" y="11256"/>
                  </a:lnTo>
                  <a:lnTo>
                    <a:pt x="4783" y="10387"/>
                  </a:lnTo>
                  <a:lnTo>
                    <a:pt x="5503" y="9866"/>
                  </a:lnTo>
                  <a:lnTo>
                    <a:pt x="4526" y="8605"/>
                  </a:lnTo>
                  <a:lnTo>
                    <a:pt x="5606" y="6867"/>
                  </a:lnTo>
                  <a:lnTo>
                    <a:pt x="4423" y="5693"/>
                  </a:lnTo>
                  <a:lnTo>
                    <a:pt x="4731" y="4390"/>
                  </a:lnTo>
                  <a:lnTo>
                    <a:pt x="3600" y="3216"/>
                  </a:lnTo>
                  <a:lnTo>
                    <a:pt x="3600" y="1521"/>
                  </a:lnTo>
                  <a:close/>
                  <a:moveTo>
                    <a:pt x="3600" y="1521"/>
                  </a:moveTo>
                </a:path>
              </a:pathLst>
            </a:custGeom>
            <a:solidFill>
              <a:srgbClr val="0093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  <p:sp>
          <p:nvSpPr>
            <p:cNvPr id="19521" name="AutoShape 151"/>
            <p:cNvSpPr>
              <a:spLocks/>
            </p:cNvSpPr>
            <p:nvPr/>
          </p:nvSpPr>
          <p:spPr bwMode="auto">
            <a:xfrm>
              <a:off x="3726" y="2491"/>
              <a:ext cx="187" cy="21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1585" y="21600"/>
                  </a:moveTo>
                  <a:lnTo>
                    <a:pt x="10389" y="20385"/>
                  </a:lnTo>
                  <a:lnTo>
                    <a:pt x="10090" y="17550"/>
                  </a:lnTo>
                  <a:lnTo>
                    <a:pt x="8745" y="15458"/>
                  </a:lnTo>
                  <a:lnTo>
                    <a:pt x="8595" y="13635"/>
                  </a:lnTo>
                  <a:lnTo>
                    <a:pt x="9044" y="12353"/>
                  </a:lnTo>
                  <a:lnTo>
                    <a:pt x="7848" y="10395"/>
                  </a:lnTo>
                  <a:lnTo>
                    <a:pt x="6428" y="8978"/>
                  </a:lnTo>
                  <a:lnTo>
                    <a:pt x="5830" y="7358"/>
                  </a:lnTo>
                  <a:lnTo>
                    <a:pt x="5531" y="6345"/>
                  </a:lnTo>
                  <a:lnTo>
                    <a:pt x="3812" y="5333"/>
                  </a:lnTo>
                  <a:lnTo>
                    <a:pt x="2840" y="3915"/>
                  </a:lnTo>
                  <a:lnTo>
                    <a:pt x="1794" y="2363"/>
                  </a:lnTo>
                  <a:lnTo>
                    <a:pt x="0" y="1350"/>
                  </a:lnTo>
                  <a:lnTo>
                    <a:pt x="2840" y="0"/>
                  </a:lnTo>
                  <a:lnTo>
                    <a:pt x="5157" y="270"/>
                  </a:lnTo>
                  <a:lnTo>
                    <a:pt x="6577" y="540"/>
                  </a:lnTo>
                  <a:lnTo>
                    <a:pt x="10389" y="2970"/>
                  </a:lnTo>
                  <a:lnTo>
                    <a:pt x="11211" y="3375"/>
                  </a:lnTo>
                  <a:lnTo>
                    <a:pt x="13902" y="3915"/>
                  </a:lnTo>
                  <a:lnTo>
                    <a:pt x="15546" y="6008"/>
                  </a:lnTo>
                  <a:lnTo>
                    <a:pt x="14799" y="7560"/>
                  </a:lnTo>
                  <a:lnTo>
                    <a:pt x="15845" y="9653"/>
                  </a:lnTo>
                  <a:lnTo>
                    <a:pt x="18386" y="11205"/>
                  </a:lnTo>
                  <a:lnTo>
                    <a:pt x="19358" y="12488"/>
                  </a:lnTo>
                  <a:lnTo>
                    <a:pt x="21002" y="13028"/>
                  </a:lnTo>
                  <a:lnTo>
                    <a:pt x="21600" y="13095"/>
                  </a:lnTo>
                  <a:lnTo>
                    <a:pt x="20554" y="13770"/>
                  </a:lnTo>
                  <a:lnTo>
                    <a:pt x="17863" y="13770"/>
                  </a:lnTo>
                  <a:lnTo>
                    <a:pt x="15546" y="13635"/>
                  </a:lnTo>
                  <a:lnTo>
                    <a:pt x="14500" y="14040"/>
                  </a:lnTo>
                  <a:lnTo>
                    <a:pt x="14799" y="16403"/>
                  </a:lnTo>
                  <a:lnTo>
                    <a:pt x="14350" y="18225"/>
                  </a:lnTo>
                  <a:lnTo>
                    <a:pt x="12108" y="20385"/>
                  </a:lnTo>
                  <a:lnTo>
                    <a:pt x="11585" y="21600"/>
                  </a:lnTo>
                  <a:close/>
                  <a:moveTo>
                    <a:pt x="11585" y="21600"/>
                  </a:moveTo>
                </a:path>
              </a:pathLst>
            </a:custGeom>
            <a:solidFill>
              <a:srgbClr val="0093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FFFFFF"/>
                </a:solidFill>
                <a:ea typeface="ヒラギノ角ゴ Pro W3"/>
                <a:cs typeface="ヒラギノ角ゴ Pro W3"/>
                <a:sym typeface="Arial" pitchFamily="34" charset="0"/>
              </a:endParaRPr>
            </a:p>
          </p:txBody>
        </p:sp>
      </p:grpSp>
      <p:sp>
        <p:nvSpPr>
          <p:cNvPr id="83093" name="AutoShape 144"/>
          <p:cNvSpPr>
            <a:spLocks/>
          </p:cNvSpPr>
          <p:nvPr/>
        </p:nvSpPr>
        <p:spPr bwMode="auto">
          <a:xfrm>
            <a:off x="4787900" y="4006850"/>
            <a:ext cx="530225" cy="306388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5348" y="20754"/>
                </a:moveTo>
                <a:lnTo>
                  <a:pt x="5181" y="19525"/>
                </a:lnTo>
                <a:lnTo>
                  <a:pt x="4470" y="18833"/>
                </a:lnTo>
                <a:lnTo>
                  <a:pt x="1964" y="14605"/>
                </a:lnTo>
                <a:lnTo>
                  <a:pt x="1797" y="12453"/>
                </a:lnTo>
                <a:lnTo>
                  <a:pt x="668" y="12145"/>
                </a:lnTo>
                <a:lnTo>
                  <a:pt x="710" y="10070"/>
                </a:lnTo>
                <a:lnTo>
                  <a:pt x="334" y="8071"/>
                </a:lnTo>
                <a:lnTo>
                  <a:pt x="0" y="6995"/>
                </a:lnTo>
                <a:lnTo>
                  <a:pt x="251" y="5842"/>
                </a:lnTo>
                <a:lnTo>
                  <a:pt x="1044" y="5842"/>
                </a:lnTo>
                <a:lnTo>
                  <a:pt x="2423" y="5227"/>
                </a:lnTo>
                <a:lnTo>
                  <a:pt x="6768" y="1076"/>
                </a:lnTo>
                <a:lnTo>
                  <a:pt x="7687" y="0"/>
                </a:lnTo>
                <a:lnTo>
                  <a:pt x="8272" y="1307"/>
                </a:lnTo>
                <a:lnTo>
                  <a:pt x="9191" y="615"/>
                </a:lnTo>
                <a:lnTo>
                  <a:pt x="10069" y="692"/>
                </a:lnTo>
                <a:lnTo>
                  <a:pt x="10570" y="1384"/>
                </a:lnTo>
                <a:lnTo>
                  <a:pt x="10570" y="3228"/>
                </a:lnTo>
                <a:lnTo>
                  <a:pt x="12158" y="5150"/>
                </a:lnTo>
                <a:lnTo>
                  <a:pt x="12241" y="6380"/>
                </a:lnTo>
                <a:lnTo>
                  <a:pt x="12826" y="7917"/>
                </a:lnTo>
                <a:lnTo>
                  <a:pt x="13286" y="8456"/>
                </a:lnTo>
                <a:lnTo>
                  <a:pt x="13537" y="7917"/>
                </a:lnTo>
                <a:lnTo>
                  <a:pt x="14665" y="6841"/>
                </a:lnTo>
                <a:lnTo>
                  <a:pt x="15166" y="6995"/>
                </a:lnTo>
                <a:lnTo>
                  <a:pt x="16545" y="9839"/>
                </a:lnTo>
                <a:lnTo>
                  <a:pt x="16879" y="9762"/>
                </a:lnTo>
                <a:lnTo>
                  <a:pt x="18299" y="11377"/>
                </a:lnTo>
                <a:lnTo>
                  <a:pt x="20472" y="11146"/>
                </a:lnTo>
                <a:lnTo>
                  <a:pt x="21600" y="12453"/>
                </a:lnTo>
                <a:lnTo>
                  <a:pt x="19219" y="14836"/>
                </a:lnTo>
                <a:lnTo>
                  <a:pt x="19135" y="17757"/>
                </a:lnTo>
                <a:lnTo>
                  <a:pt x="17673" y="20216"/>
                </a:lnTo>
                <a:lnTo>
                  <a:pt x="16127" y="20140"/>
                </a:lnTo>
                <a:lnTo>
                  <a:pt x="15250" y="20831"/>
                </a:lnTo>
                <a:lnTo>
                  <a:pt x="14163" y="21600"/>
                </a:lnTo>
                <a:lnTo>
                  <a:pt x="12826" y="20063"/>
                </a:lnTo>
                <a:lnTo>
                  <a:pt x="11991" y="20831"/>
                </a:lnTo>
                <a:lnTo>
                  <a:pt x="11239" y="21139"/>
                </a:lnTo>
                <a:lnTo>
                  <a:pt x="10570" y="19217"/>
                </a:lnTo>
                <a:lnTo>
                  <a:pt x="8690" y="19371"/>
                </a:lnTo>
                <a:lnTo>
                  <a:pt x="8105" y="20140"/>
                </a:lnTo>
                <a:lnTo>
                  <a:pt x="7687" y="20908"/>
                </a:lnTo>
                <a:lnTo>
                  <a:pt x="6894" y="20908"/>
                </a:lnTo>
                <a:lnTo>
                  <a:pt x="6016" y="21216"/>
                </a:lnTo>
                <a:lnTo>
                  <a:pt x="5348" y="20754"/>
                </a:lnTo>
                <a:close/>
                <a:moveTo>
                  <a:pt x="5348" y="20754"/>
                </a:moveTo>
              </a:path>
            </a:pathLst>
          </a:custGeom>
          <a:solidFill>
            <a:srgbClr val="0093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>
              <a:solidFill>
                <a:srgbClr val="FFFFFF"/>
              </a:solidFill>
              <a:ea typeface="ヒラギノ角ゴ Pro W3"/>
              <a:cs typeface="ヒラギノ角ゴ Pro W3"/>
              <a:sym typeface="Arial" pitchFamily="34" charset="0"/>
            </a:endParaRPr>
          </a:p>
        </p:txBody>
      </p:sp>
      <p:sp>
        <p:nvSpPr>
          <p:cNvPr id="83094" name="Rectangle 1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050" y="1203325"/>
            <a:ext cx="6635750" cy="240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s-IS" sz="2400" smtClean="0"/>
              <a:t>Czech Republic facts:</a:t>
            </a:r>
          </a:p>
          <a:p>
            <a:pPr lvl="1"/>
            <a:r>
              <a:rPr lang="is-IS" sz="2000" smtClean="0"/>
              <a:t>10 Million inhabitants</a:t>
            </a:r>
          </a:p>
          <a:p>
            <a:pPr lvl="1"/>
            <a:r>
              <a:rPr lang="is-IS" sz="2000" smtClean="0"/>
              <a:t>GDP growth 4-6% since 2004</a:t>
            </a:r>
          </a:p>
          <a:p>
            <a:pPr lvl="1"/>
            <a:r>
              <a:rPr lang="is-IS" sz="2000" smtClean="0"/>
              <a:t>Healthy trade balance</a:t>
            </a:r>
          </a:p>
          <a:p>
            <a:pPr lvl="1"/>
            <a:r>
              <a:rPr lang="is-IS" sz="2000" smtClean="0"/>
              <a:t>Declining interest rates from a low base</a:t>
            </a:r>
          </a:p>
          <a:p>
            <a:pPr lvl="1"/>
            <a:r>
              <a:rPr lang="is-IS" sz="2000" smtClean="0"/>
              <a:t>Low inflation rate</a:t>
            </a:r>
            <a:endParaRPr lang="en-US" sz="2000" smtClean="0"/>
          </a:p>
        </p:txBody>
      </p:sp>
      <p:sp>
        <p:nvSpPr>
          <p:cNvPr id="83095" name="Rectangle 151"/>
          <p:cNvSpPr>
            <a:spLocks noChangeArrowheads="1"/>
          </p:cNvSpPr>
          <p:nvPr/>
        </p:nvSpPr>
        <p:spPr bwMode="auto">
          <a:xfrm>
            <a:off x="2112963" y="5013325"/>
            <a:ext cx="66357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is-IS" sz="3600">
                <a:solidFill>
                  <a:schemeClr val="tx1"/>
                </a:solidFill>
              </a:rPr>
              <a:t>= A healthy Holiday market</a:t>
            </a: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19463" name="Picture 21" descr="Travel Service a.s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88" y="2193925"/>
            <a:ext cx="12938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309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83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3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83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3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93" grpId="0" animBg="1"/>
      <p:bldP spid="83094" grpId="0" build="p"/>
      <p:bldP spid="8309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719138"/>
            <a:ext cx="1835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ts val="2100"/>
              </a:lnSpc>
            </a:pPr>
            <a:r>
              <a:rPr lang="en-GB" sz="2000">
                <a:solidFill>
                  <a:schemeClr val="tx2"/>
                </a:solidFill>
                <a:latin typeface="Altitude Medium"/>
              </a:rPr>
              <a:t>A SUSTAIN-ABLE BUSINESS MODEL</a:t>
            </a:r>
            <a:br>
              <a:rPr lang="en-GB" sz="2000">
                <a:solidFill>
                  <a:schemeClr val="tx2"/>
                </a:solidFill>
                <a:latin typeface="Altitude Medium"/>
              </a:rPr>
            </a:br>
            <a:r>
              <a:rPr lang="en-GB" sz="2000">
                <a:solidFill>
                  <a:schemeClr val="tx2"/>
                </a:solidFill>
                <a:latin typeface="Altitude Medium"/>
              </a:rPr>
              <a:t/>
            </a:r>
            <a:br>
              <a:rPr lang="en-GB" sz="2000">
                <a:solidFill>
                  <a:schemeClr val="tx2"/>
                </a:solidFill>
                <a:latin typeface="Altitude Medium"/>
              </a:rPr>
            </a:br>
            <a:r>
              <a:rPr lang="en-GB" sz="2000">
                <a:solidFill>
                  <a:schemeClr val="tx2"/>
                </a:solidFill>
                <a:latin typeface="Altitude Medium"/>
              </a:rPr>
              <a:t/>
            </a:r>
            <a:br>
              <a:rPr lang="en-GB" sz="2000">
                <a:solidFill>
                  <a:schemeClr val="tx2"/>
                </a:solidFill>
                <a:latin typeface="Altitude Medium"/>
              </a:rPr>
            </a:br>
            <a:r>
              <a:rPr lang="en-GB" sz="2000">
                <a:solidFill>
                  <a:schemeClr val="tx2"/>
                </a:solidFill>
                <a:latin typeface="Altitude Medium"/>
              </a:rPr>
              <a:t/>
            </a:r>
            <a:br>
              <a:rPr lang="en-GB" sz="2000">
                <a:solidFill>
                  <a:schemeClr val="tx2"/>
                </a:solidFill>
                <a:latin typeface="Altitude Medium"/>
              </a:rPr>
            </a:br>
            <a:r>
              <a:rPr lang="en-GB" sz="2000">
                <a:solidFill>
                  <a:schemeClr val="tx2"/>
                </a:solidFill>
                <a:latin typeface="Altitude Medium"/>
              </a:rPr>
              <a:t/>
            </a:r>
            <a:br>
              <a:rPr lang="en-GB" sz="2000">
                <a:solidFill>
                  <a:schemeClr val="tx2"/>
                </a:solidFill>
                <a:latin typeface="Altitude Medium"/>
              </a:rPr>
            </a:br>
            <a:r>
              <a:rPr lang="en-GB" sz="2000">
                <a:solidFill>
                  <a:schemeClr val="tx2"/>
                </a:solidFill>
                <a:latin typeface="Altitude Medium"/>
              </a:rPr>
              <a:t/>
            </a:r>
            <a:br>
              <a:rPr lang="en-GB" sz="2000">
                <a:solidFill>
                  <a:schemeClr val="tx2"/>
                </a:solidFill>
                <a:latin typeface="Altitude Medium"/>
              </a:rPr>
            </a:br>
            <a:r>
              <a:rPr lang="en-GB" sz="2000">
                <a:solidFill>
                  <a:schemeClr val="tx2"/>
                </a:solidFill>
                <a:latin typeface="Altitude Medium"/>
              </a:rPr>
              <a:t/>
            </a:r>
            <a:br>
              <a:rPr lang="en-GB" sz="2000">
                <a:solidFill>
                  <a:schemeClr val="tx2"/>
                </a:solidFill>
                <a:latin typeface="Altitude Medium"/>
              </a:rPr>
            </a:br>
            <a:r>
              <a:rPr lang="en-GB" sz="2000">
                <a:solidFill>
                  <a:schemeClr val="tx2"/>
                </a:solidFill>
                <a:latin typeface="Altitude Medium"/>
              </a:rPr>
              <a:t/>
            </a:r>
            <a:br>
              <a:rPr lang="en-GB" sz="2000">
                <a:solidFill>
                  <a:schemeClr val="tx2"/>
                </a:solidFill>
                <a:latin typeface="Altitude Medium"/>
              </a:rPr>
            </a:br>
            <a:r>
              <a:rPr lang="en-GB" sz="2000">
                <a:solidFill>
                  <a:schemeClr val="tx2"/>
                </a:solidFill>
                <a:latin typeface="Altitude Medium"/>
              </a:rPr>
              <a:t/>
            </a:r>
            <a:br>
              <a:rPr lang="en-GB" sz="2000">
                <a:solidFill>
                  <a:schemeClr val="tx2"/>
                </a:solidFill>
                <a:latin typeface="Altitude Medium"/>
              </a:rPr>
            </a:br>
            <a:r>
              <a:rPr lang="en-GB" sz="1600">
                <a:solidFill>
                  <a:schemeClr val="tx2"/>
                </a:solidFill>
                <a:latin typeface="Altitude Medium"/>
              </a:rPr>
              <a:t>BASIC FACTS:</a:t>
            </a:r>
            <a:br>
              <a:rPr lang="en-GB" sz="1600">
                <a:solidFill>
                  <a:schemeClr val="tx2"/>
                </a:solidFill>
                <a:latin typeface="Altitude Medium"/>
              </a:rPr>
            </a:br>
            <a:r>
              <a:rPr lang="en-GB" sz="1600">
                <a:solidFill>
                  <a:schemeClr val="tx2"/>
                </a:solidFill>
                <a:latin typeface="Altitude Medium"/>
              </a:rPr>
              <a:t>600 EMPLOYEES</a:t>
            </a:r>
            <a:br>
              <a:rPr lang="en-GB" sz="1600">
                <a:solidFill>
                  <a:schemeClr val="tx2"/>
                </a:solidFill>
                <a:latin typeface="Altitude Medium"/>
              </a:rPr>
            </a:br>
            <a:r>
              <a:rPr lang="en-GB" sz="1600">
                <a:solidFill>
                  <a:schemeClr val="tx2"/>
                </a:solidFill>
                <a:latin typeface="Altitude Medium"/>
              </a:rPr>
              <a:t>12 BOEING 737 AIRCRAFT</a:t>
            </a:r>
            <a:br>
              <a:rPr lang="en-GB" sz="1600">
                <a:solidFill>
                  <a:schemeClr val="tx2"/>
                </a:solidFill>
                <a:latin typeface="Altitude Medium"/>
              </a:rPr>
            </a:br>
            <a:r>
              <a:rPr lang="en-GB" sz="1600">
                <a:solidFill>
                  <a:schemeClr val="tx2"/>
                </a:solidFill>
                <a:latin typeface="Altitude Medium"/>
              </a:rPr>
              <a:t/>
            </a:r>
            <a:br>
              <a:rPr lang="en-GB" sz="1600">
                <a:solidFill>
                  <a:schemeClr val="tx2"/>
                </a:solidFill>
                <a:latin typeface="Altitude Medium"/>
              </a:rPr>
            </a:br>
            <a:r>
              <a:rPr lang="en-GB" sz="1600">
                <a:solidFill>
                  <a:schemeClr val="tx2"/>
                </a:solidFill>
                <a:latin typeface="Altitude Medium"/>
              </a:rPr>
              <a:t>ORDERBOOK:</a:t>
            </a:r>
            <a:br>
              <a:rPr lang="en-GB" sz="1600">
                <a:solidFill>
                  <a:schemeClr val="tx2"/>
                </a:solidFill>
                <a:latin typeface="Altitude Medium"/>
              </a:rPr>
            </a:br>
            <a:r>
              <a:rPr lang="en-GB" sz="1600">
                <a:solidFill>
                  <a:schemeClr val="tx2"/>
                </a:solidFill>
                <a:latin typeface="Altitude Medium"/>
              </a:rPr>
              <a:t>2 BOEING 737 </a:t>
            </a:r>
            <a:br>
              <a:rPr lang="en-GB" sz="1600">
                <a:solidFill>
                  <a:schemeClr val="tx2"/>
                </a:solidFill>
                <a:latin typeface="Altitude Medium"/>
              </a:rPr>
            </a:br>
            <a:r>
              <a:rPr lang="en-GB" sz="1600">
                <a:solidFill>
                  <a:schemeClr val="tx2"/>
                </a:solidFill>
                <a:latin typeface="Altitude Medium"/>
              </a:rPr>
              <a:t>1 BOEING 787 </a:t>
            </a:r>
            <a:br>
              <a:rPr lang="en-GB" sz="1600">
                <a:solidFill>
                  <a:schemeClr val="tx2"/>
                </a:solidFill>
                <a:latin typeface="Altitude Medium"/>
              </a:rPr>
            </a:br>
            <a:endParaRPr lang="en-GB" sz="1600">
              <a:solidFill>
                <a:schemeClr val="tx2"/>
              </a:solidFill>
              <a:latin typeface="Altitude Medium"/>
            </a:endParaRPr>
          </a:p>
        </p:txBody>
      </p:sp>
      <p:pic>
        <p:nvPicPr>
          <p:cNvPr id="20483" name="Picture 21" descr="Travel Service a.s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88" y="2193925"/>
            <a:ext cx="12938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10"/>
          <p:cNvSpPr>
            <a:spLocks noChangeArrowheads="1"/>
          </p:cNvSpPr>
          <p:nvPr/>
        </p:nvSpPr>
        <p:spPr bwMode="auto">
          <a:xfrm flipH="1">
            <a:off x="2684463" y="2492375"/>
            <a:ext cx="144462" cy="207963"/>
          </a:xfrm>
          <a:prstGeom prst="upArrow">
            <a:avLst>
              <a:gd name="adj1" fmla="val 50000"/>
              <a:gd name="adj2" fmla="val 3598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2400" baseline="30000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20485" name="AutoShape 10"/>
          <p:cNvSpPr>
            <a:spLocks noChangeArrowheads="1"/>
          </p:cNvSpPr>
          <p:nvPr/>
        </p:nvSpPr>
        <p:spPr bwMode="auto">
          <a:xfrm flipH="1">
            <a:off x="5014913" y="4024313"/>
            <a:ext cx="144462" cy="207962"/>
          </a:xfrm>
          <a:prstGeom prst="upArrow">
            <a:avLst>
              <a:gd name="adj1" fmla="val 50000"/>
              <a:gd name="adj2" fmla="val 3598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2400" baseline="30000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20486" name="AutoShape 10"/>
          <p:cNvSpPr>
            <a:spLocks noChangeArrowheads="1"/>
          </p:cNvSpPr>
          <p:nvPr/>
        </p:nvSpPr>
        <p:spPr bwMode="auto">
          <a:xfrm flipH="1">
            <a:off x="7572375" y="4033838"/>
            <a:ext cx="144463" cy="207962"/>
          </a:xfrm>
          <a:prstGeom prst="upArrow">
            <a:avLst>
              <a:gd name="adj1" fmla="val 50000"/>
              <a:gd name="adj2" fmla="val 3598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2400" baseline="30000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697163" y="1735138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400">
                <a:solidFill>
                  <a:schemeClr val="tx1"/>
                </a:solidFill>
                <a:latin typeface="Altitude Medium"/>
              </a:rPr>
              <a:t>Consumers (CZ, HU)</a:t>
            </a:r>
          </a:p>
        </p:txBody>
      </p:sp>
      <p:sp>
        <p:nvSpPr>
          <p:cNvPr id="84996" name="PubL"/>
          <p:cNvSpPr>
            <a:spLocks noEditPoints="1" noChangeArrowheads="1"/>
          </p:cNvSpPr>
          <p:nvPr/>
        </p:nvSpPr>
        <p:spPr bwMode="auto">
          <a:xfrm>
            <a:off x="2268538" y="2811463"/>
            <a:ext cx="5975350" cy="2976562"/>
          </a:xfrm>
          <a:custGeom>
            <a:avLst/>
            <a:gdLst>
              <a:gd name="T0" fmla="*/ 479411 w 21600"/>
              <a:gd name="T1" fmla="*/ 0 h 21600"/>
              <a:gd name="T2" fmla="*/ 0 w 21600"/>
              <a:gd name="T3" fmla="*/ 1188244 h 21600"/>
              <a:gd name="T4" fmla="*/ 2987675 w 21600"/>
              <a:gd name="T5" fmla="*/ 2376487 h 21600"/>
              <a:gd name="T6" fmla="*/ 5975350 w 21600"/>
              <a:gd name="T7" fmla="*/ 178038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0764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764"/>
                </a:lnTo>
                <a:lnTo>
                  <a:pt x="3466" y="10764"/>
                </a:lnTo>
                <a:lnTo>
                  <a:pt x="346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is-IS"/>
              <a:t>TRAVEL SERVICE A/S:</a:t>
            </a:r>
          </a:p>
          <a:p>
            <a:pPr>
              <a:defRPr/>
            </a:pPr>
            <a:r>
              <a:rPr lang="is-IS"/>
              <a:t>Strong customer base</a:t>
            </a:r>
          </a:p>
          <a:p>
            <a:pPr>
              <a:defRPr/>
            </a:pPr>
            <a:r>
              <a:rPr lang="is-IS"/>
              <a:t>Modern aircraft fleet</a:t>
            </a:r>
          </a:p>
          <a:p>
            <a:pPr>
              <a:defRPr/>
            </a:pPr>
            <a:r>
              <a:rPr lang="is-IS"/>
              <a:t>Favourable cost structure</a:t>
            </a:r>
          </a:p>
        </p:txBody>
      </p:sp>
      <p:sp>
        <p:nvSpPr>
          <p:cNvPr id="20489" name="Text Box 6"/>
          <p:cNvSpPr txBox="1">
            <a:spLocks noChangeArrowheads="1"/>
          </p:cNvSpPr>
          <p:nvPr/>
        </p:nvSpPr>
        <p:spPr bwMode="auto">
          <a:xfrm>
            <a:off x="5235575" y="4594225"/>
            <a:ext cx="243205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/>
              <a:t>Lean management</a:t>
            </a:r>
          </a:p>
          <a:p>
            <a:r>
              <a:rPr lang="is-IS"/>
              <a:t>High aircraft utilization</a:t>
            </a:r>
            <a:endParaRPr lang="en-US"/>
          </a:p>
          <a:p>
            <a:endParaRPr lang="en-US"/>
          </a:p>
        </p:txBody>
      </p:sp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2316163" y="2814638"/>
            <a:ext cx="84455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s-IS"/>
              <a:t>Smart</a:t>
            </a:r>
          </a:p>
          <a:p>
            <a:pPr algn="ctr"/>
            <a:r>
              <a:rPr lang="is-IS"/>
              <a:t>Wings</a:t>
            </a:r>
          </a:p>
          <a:p>
            <a:pPr algn="ctr"/>
            <a:r>
              <a:rPr lang="is-IS"/>
              <a:t>(own </a:t>
            </a:r>
          </a:p>
          <a:p>
            <a:pPr algn="ctr"/>
            <a:r>
              <a:rPr lang="is-IS"/>
              <a:t>brand)</a:t>
            </a:r>
          </a:p>
        </p:txBody>
      </p:sp>
      <p:sp>
        <p:nvSpPr>
          <p:cNvPr id="20491" name="AutoShape 28"/>
          <p:cNvSpPr>
            <a:spLocks noChangeArrowheads="1"/>
          </p:cNvSpPr>
          <p:nvPr/>
        </p:nvSpPr>
        <p:spPr bwMode="auto">
          <a:xfrm>
            <a:off x="3387725" y="2316163"/>
            <a:ext cx="3435350" cy="1655762"/>
          </a:xfrm>
          <a:prstGeom prst="upArrow">
            <a:avLst>
              <a:gd name="adj1" fmla="val 75417"/>
              <a:gd name="adj2" fmla="val 274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s-IS" sz="2400" baseline="30000">
                <a:latin typeface="Altitude Medium"/>
              </a:rPr>
              <a:t>TOUR OPERATORS &amp; </a:t>
            </a:r>
          </a:p>
          <a:p>
            <a:pPr algn="ctr"/>
            <a:r>
              <a:rPr lang="is-IS" sz="2400" baseline="30000">
                <a:latin typeface="Altitude Medium"/>
              </a:rPr>
              <a:t>TRAVEL AGENCIES</a:t>
            </a:r>
            <a:endParaRPr lang="en-US" sz="2400" baseline="30000">
              <a:latin typeface="Altitude Medium"/>
            </a:endParaRPr>
          </a:p>
          <a:p>
            <a:pPr algn="ctr"/>
            <a:endParaRPr lang="is-IS" sz="2400" baseline="30000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20492" name="AutoShape 29"/>
          <p:cNvSpPr>
            <a:spLocks noChangeArrowheads="1"/>
          </p:cNvSpPr>
          <p:nvPr/>
        </p:nvSpPr>
        <p:spPr bwMode="auto">
          <a:xfrm>
            <a:off x="6427788" y="1087438"/>
            <a:ext cx="2611437" cy="2914650"/>
          </a:xfrm>
          <a:prstGeom prst="upArrow">
            <a:avLst>
              <a:gd name="adj1" fmla="val 50000"/>
              <a:gd name="adj2" fmla="val 279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is-IS" sz="2400" baseline="30000">
                <a:latin typeface="Altitude Medium"/>
              </a:rPr>
              <a:t>International</a:t>
            </a:r>
          </a:p>
          <a:p>
            <a:pPr algn="ctr"/>
            <a:r>
              <a:rPr lang="is-IS" sz="2400" baseline="30000">
                <a:latin typeface="Altitude Medium"/>
              </a:rPr>
              <a:t>ACMI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9"/>
          <p:cNvSpPr>
            <a:spLocks noChangeArrowheads="1"/>
          </p:cNvSpPr>
          <p:nvPr/>
        </p:nvSpPr>
        <p:spPr bwMode="auto">
          <a:xfrm>
            <a:off x="357188" y="723900"/>
            <a:ext cx="1395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en-US">
                <a:solidFill>
                  <a:schemeClr val="tx1"/>
                </a:solidFill>
                <a:latin typeface="Altitude Medium"/>
              </a:rPr>
              <a:t>SUMMARY</a:t>
            </a:r>
          </a:p>
          <a:p>
            <a:pPr algn="r">
              <a:lnSpc>
                <a:spcPts val="2100"/>
              </a:lnSpc>
            </a:pPr>
            <a:endParaRPr lang="en-US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778000" y="1241425"/>
            <a:ext cx="63769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9413" lvl="1" indent="-185738">
              <a:buClr>
                <a:schemeClr val="bg1"/>
              </a:buClr>
              <a:buFontTx/>
              <a:buChar char="•"/>
            </a:pPr>
            <a:r>
              <a:rPr lang="en-GB" sz="1600">
                <a:solidFill>
                  <a:schemeClr val="tx1"/>
                </a:solidFill>
                <a:latin typeface="Altitude Medium"/>
              </a:rPr>
              <a:t>Better Q2 performance than last year shows strength in a demanding business environment</a:t>
            </a:r>
          </a:p>
          <a:p>
            <a:pPr marL="379413" lvl="1" indent="-185738">
              <a:buClr>
                <a:schemeClr val="bg1"/>
              </a:buClr>
              <a:buFontTx/>
              <a:buChar char="•"/>
            </a:pPr>
            <a:endParaRPr lang="en-GB" sz="1600">
              <a:solidFill>
                <a:schemeClr val="tx1"/>
              </a:solidFill>
              <a:latin typeface="Altitude Medium"/>
            </a:endParaRPr>
          </a:p>
          <a:p>
            <a:pPr marL="379413" lvl="1" indent="-185738">
              <a:buClr>
                <a:schemeClr val="bg1"/>
              </a:buClr>
              <a:buFontTx/>
              <a:buChar char="•"/>
            </a:pPr>
            <a:r>
              <a:rPr lang="is-IS" sz="1600">
                <a:solidFill>
                  <a:schemeClr val="tx1"/>
                </a:solidFill>
                <a:latin typeface="Altitude Medium"/>
              </a:rPr>
              <a:t>Group revenue jumps as a result of inclusion of Czech airline Travel Service</a:t>
            </a:r>
          </a:p>
          <a:p>
            <a:pPr marL="379413" lvl="1" indent="-185738">
              <a:buClr>
                <a:schemeClr val="bg1"/>
              </a:buClr>
              <a:buFontTx/>
              <a:buChar char="•"/>
            </a:pPr>
            <a:endParaRPr lang="is-IS" sz="1600">
              <a:solidFill>
                <a:schemeClr val="tx1"/>
              </a:solidFill>
              <a:latin typeface="Altitude Medium"/>
            </a:endParaRPr>
          </a:p>
          <a:p>
            <a:pPr marL="379413" lvl="1" indent="-185738">
              <a:buClr>
                <a:schemeClr val="bg1"/>
              </a:buClr>
              <a:buFontTx/>
              <a:buChar char="•"/>
            </a:pPr>
            <a:r>
              <a:rPr lang="is-IS" sz="1600">
                <a:solidFill>
                  <a:schemeClr val="tx1"/>
                </a:solidFill>
                <a:latin typeface="Altitude Medium"/>
              </a:rPr>
              <a:t>Travel Service shows good performance and is now the second largest company in the Group with 26% of revenue</a:t>
            </a:r>
          </a:p>
          <a:p>
            <a:pPr marL="379413" lvl="1" indent="-185738">
              <a:buClr>
                <a:schemeClr val="bg1"/>
              </a:buClr>
              <a:buFontTx/>
              <a:buChar char="•"/>
            </a:pPr>
            <a:endParaRPr lang="is-IS" sz="1600">
              <a:solidFill>
                <a:schemeClr val="tx1"/>
              </a:solidFill>
              <a:latin typeface="Altitude Medium"/>
            </a:endParaRPr>
          </a:p>
          <a:p>
            <a:pPr marL="379413" lvl="1" indent="-185738">
              <a:buClr>
                <a:schemeClr val="bg1"/>
              </a:buClr>
              <a:buFontTx/>
              <a:buChar char="•"/>
            </a:pPr>
            <a:r>
              <a:rPr lang="is-IS" sz="1600">
                <a:solidFill>
                  <a:schemeClr val="tx1"/>
                </a:solidFill>
                <a:latin typeface="Altitude Medium"/>
              </a:rPr>
              <a:t>Icelandair Group operates on all continents  -  75% of revenue coming from outside Iceland</a:t>
            </a:r>
          </a:p>
          <a:p>
            <a:pPr marL="379413" lvl="1" indent="-185738">
              <a:buClr>
                <a:schemeClr val="bg1"/>
              </a:buClr>
              <a:buFontTx/>
              <a:buChar char="•"/>
            </a:pPr>
            <a:endParaRPr lang="is-IS" sz="1600">
              <a:solidFill>
                <a:schemeClr val="tx1"/>
              </a:solidFill>
              <a:latin typeface="Altitude Medium"/>
            </a:endParaRPr>
          </a:p>
          <a:p>
            <a:pPr marL="379413" lvl="1" indent="-185738">
              <a:buClr>
                <a:schemeClr val="bg1"/>
              </a:buClr>
              <a:buFontTx/>
              <a:buChar char="•"/>
            </a:pPr>
            <a:r>
              <a:rPr lang="is-IS" sz="1600">
                <a:solidFill>
                  <a:schemeClr val="tx1"/>
                </a:solidFill>
                <a:latin typeface="Altitude Medium"/>
              </a:rPr>
              <a:t>The largest company of the Group, Icelandair, has responded to high fuel prices and less demand by cutting costs and managing revenue streams with promising results</a:t>
            </a:r>
          </a:p>
          <a:p>
            <a:pPr marL="379413" lvl="1" indent="-185738">
              <a:buClr>
                <a:schemeClr val="bg1"/>
              </a:buClr>
              <a:buFontTx/>
              <a:buChar char="•"/>
            </a:pPr>
            <a:endParaRPr lang="is-IS" sz="1600">
              <a:solidFill>
                <a:schemeClr val="tx1"/>
              </a:solidFill>
              <a:latin typeface="Altitude Medium"/>
            </a:endParaRPr>
          </a:p>
          <a:p>
            <a:pPr marL="379413" lvl="1" indent="-185738">
              <a:buClr>
                <a:schemeClr val="bg1"/>
              </a:buClr>
              <a:buFontTx/>
              <a:buChar char="•"/>
            </a:pPr>
            <a:r>
              <a:rPr lang="is-IS" sz="1600">
                <a:solidFill>
                  <a:schemeClr val="tx1"/>
                </a:solidFill>
                <a:latin typeface="Altitude Medium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9"/>
          <p:cNvSpPr>
            <a:spLocks noChangeArrowheads="1"/>
          </p:cNvSpPr>
          <p:nvPr/>
        </p:nvSpPr>
        <p:spPr bwMode="auto">
          <a:xfrm>
            <a:off x="0" y="719138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en-US">
                <a:solidFill>
                  <a:schemeClr val="tx1"/>
                </a:solidFill>
                <a:latin typeface="Altitude Medium"/>
              </a:rPr>
              <a:t>FINANCIAL INCOME AND EXPENSES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63" y="1300163"/>
            <a:ext cx="51689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4063" y="2906713"/>
            <a:ext cx="51816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2000250" y="4772025"/>
            <a:ext cx="684053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Financial income</a:t>
            </a:r>
          </a:p>
          <a:p>
            <a:r>
              <a:rPr lang="en-US" sz="14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Increased cash balance </a:t>
            </a:r>
          </a:p>
          <a:p>
            <a:r>
              <a:rPr lang="en-US" sz="14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Higher interest rates</a:t>
            </a:r>
          </a:p>
          <a:p>
            <a:endParaRPr lang="en-US" sz="24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  <a:p>
            <a:r>
              <a:rPr lang="en-US" sz="1400" b="1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Currency effect</a:t>
            </a:r>
          </a:p>
          <a:p>
            <a:r>
              <a:rPr lang="en-US" sz="14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Translation gain in value of </a:t>
            </a:r>
          </a:p>
          <a:p>
            <a:r>
              <a:rPr lang="en-US" sz="14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foreign assets due to weakening of ISK 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4959350" y="4813300"/>
            <a:ext cx="3784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baseline="30000">
                <a:solidFill>
                  <a:schemeClr val="tx1"/>
                </a:solidFill>
                <a:latin typeface="Altitude Medium"/>
              </a:rPr>
              <a:t>Financial expenses</a:t>
            </a:r>
          </a:p>
          <a:p>
            <a:r>
              <a:rPr lang="en-US" sz="2200" baseline="30000">
                <a:solidFill>
                  <a:schemeClr val="tx1"/>
                </a:solidFill>
                <a:latin typeface="Altitude Medium"/>
              </a:rPr>
              <a:t>Higher market interest rates and margins</a:t>
            </a:r>
          </a:p>
          <a:p>
            <a:r>
              <a:rPr lang="en-US" sz="2200" baseline="30000">
                <a:solidFill>
                  <a:schemeClr val="tx1"/>
                </a:solidFill>
                <a:latin typeface="Altitude Medium"/>
              </a:rPr>
              <a:t>Higher debt due to purchase of TS</a:t>
            </a:r>
          </a:p>
          <a:p>
            <a:r>
              <a:rPr lang="en-US" sz="2200" baseline="30000">
                <a:solidFill>
                  <a:schemeClr val="tx1"/>
                </a:solidFill>
                <a:latin typeface="Altitude Medium"/>
              </a:rPr>
              <a:t>Higher average interest bearing debt due to weakening of ISK</a:t>
            </a:r>
          </a:p>
          <a:p>
            <a:endParaRPr lang="en-US" sz="2200" baseline="30000">
              <a:solidFill>
                <a:schemeClr val="tx1"/>
              </a:solidFill>
              <a:latin typeface="Altitude Medium"/>
            </a:endParaRPr>
          </a:p>
          <a:p>
            <a:endParaRPr lang="en-US" sz="2200" baseline="30000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22536" name="Oval 22"/>
          <p:cNvSpPr>
            <a:spLocks noChangeArrowheads="1"/>
          </p:cNvSpPr>
          <p:nvPr/>
        </p:nvSpPr>
        <p:spPr bwMode="auto">
          <a:xfrm>
            <a:off x="4610100" y="1933575"/>
            <a:ext cx="1965325" cy="25717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aseline="30000">
              <a:solidFill>
                <a:schemeClr val="tx1"/>
              </a:solidFill>
              <a:latin typeface="Altitude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9"/>
          <p:cNvSpPr>
            <a:spLocks noChangeArrowheads="1"/>
          </p:cNvSpPr>
          <p:nvPr/>
        </p:nvSpPr>
        <p:spPr bwMode="auto">
          <a:xfrm>
            <a:off x="0" y="709613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en-US">
                <a:solidFill>
                  <a:schemeClr val="tx1"/>
                </a:solidFill>
                <a:latin typeface="Altitude Medium"/>
              </a:rPr>
              <a:t>CASH FLOW</a:t>
            </a:r>
          </a:p>
        </p:txBody>
      </p:sp>
      <p:sp>
        <p:nvSpPr>
          <p:cNvPr id="23557" name="Oval 22"/>
          <p:cNvSpPr>
            <a:spLocks noChangeArrowheads="1"/>
          </p:cNvSpPr>
          <p:nvPr/>
        </p:nvSpPr>
        <p:spPr bwMode="auto">
          <a:xfrm>
            <a:off x="6618288" y="3817938"/>
            <a:ext cx="2117725" cy="287337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aseline="30000">
              <a:solidFill>
                <a:schemeClr val="tx1"/>
              </a:solidFill>
              <a:latin typeface="Altitude Medium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277938"/>
            <a:ext cx="6659563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Oval 22"/>
          <p:cNvSpPr>
            <a:spLocks noChangeArrowheads="1"/>
          </p:cNvSpPr>
          <p:nvPr/>
        </p:nvSpPr>
        <p:spPr bwMode="auto">
          <a:xfrm>
            <a:off x="6745288" y="2201863"/>
            <a:ext cx="2117725" cy="287337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aseline="30000">
              <a:solidFill>
                <a:schemeClr val="tx1"/>
              </a:solidFill>
              <a:latin typeface="Altitude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9"/>
          <p:cNvSpPr>
            <a:spLocks noChangeArrowheads="1"/>
          </p:cNvSpPr>
          <p:nvPr/>
        </p:nvSpPr>
        <p:spPr bwMode="auto">
          <a:xfrm>
            <a:off x="0" y="719138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en-US">
                <a:solidFill>
                  <a:schemeClr val="tx1"/>
                </a:solidFill>
                <a:latin typeface="Altitude Medium"/>
              </a:rPr>
              <a:t>BALANCE</a:t>
            </a:r>
          </a:p>
          <a:p>
            <a:pPr algn="r">
              <a:lnSpc>
                <a:spcPts val="2100"/>
              </a:lnSpc>
            </a:pPr>
            <a:r>
              <a:rPr lang="en-US">
                <a:solidFill>
                  <a:schemeClr val="tx1"/>
                </a:solidFill>
                <a:latin typeface="Altitude Medium"/>
              </a:rPr>
              <a:t>SHEET</a:t>
            </a:r>
            <a:endParaRPr lang="en-GB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0" y="1958975"/>
            <a:ext cx="18351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 typeface="Arial" pitchFamily="34" charset="0"/>
              <a:buNone/>
            </a:pPr>
            <a:r>
              <a:rPr lang="en-US" sz="14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Working Capital Ratio 0,56</a:t>
            </a:r>
          </a:p>
          <a:p>
            <a:pPr algn="r">
              <a:spcBef>
                <a:spcPct val="50000"/>
              </a:spcBef>
              <a:buFont typeface="Arial" pitchFamily="34" charset="0"/>
              <a:buNone/>
            </a:pPr>
            <a:endParaRPr lang="en-US" sz="14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  <a:p>
            <a:pPr algn="r">
              <a:spcBef>
                <a:spcPct val="50000"/>
              </a:spcBef>
              <a:buFont typeface="Arial" pitchFamily="34" charset="0"/>
              <a:buNone/>
            </a:pPr>
            <a:r>
              <a:rPr lang="en-US" sz="14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 Equity Ratio 30%</a:t>
            </a:r>
          </a:p>
          <a:p>
            <a:pPr algn="r">
              <a:spcBef>
                <a:spcPct val="50000"/>
              </a:spcBef>
              <a:buFont typeface="Arial" pitchFamily="34" charset="0"/>
              <a:buNone/>
            </a:pPr>
            <a:endParaRPr lang="en-US" sz="8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  <a:p>
            <a:pPr algn="r">
              <a:spcBef>
                <a:spcPct val="50000"/>
              </a:spcBef>
              <a:buFont typeface="Arial" pitchFamily="34" charset="0"/>
              <a:buNone/>
            </a:pPr>
            <a:endParaRPr lang="en-US" sz="14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  <a:p>
            <a:pPr algn="r">
              <a:spcBef>
                <a:spcPct val="50000"/>
              </a:spcBef>
              <a:buFont typeface="Arial" pitchFamily="34" charset="0"/>
              <a:buNone/>
            </a:pPr>
            <a:endParaRPr lang="is-IS" sz="14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5338" y="1319213"/>
            <a:ext cx="6086475" cy="3330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9"/>
          <p:cNvSpPr>
            <a:spLocks noChangeArrowheads="1"/>
          </p:cNvSpPr>
          <p:nvPr/>
        </p:nvSpPr>
        <p:spPr bwMode="auto">
          <a:xfrm>
            <a:off x="0" y="72390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is-IS">
                <a:solidFill>
                  <a:schemeClr val="tx1"/>
                </a:solidFill>
                <a:latin typeface="Altitude Medium"/>
              </a:rPr>
              <a:t>AGENDA</a:t>
            </a:r>
            <a:endParaRPr lang="en-GB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2005013" y="1238250"/>
            <a:ext cx="6376987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 Medium"/>
                <a:ea typeface="ヒラギノ角ゴ Pro W3"/>
                <a:cs typeface="ヒラギノ角ゴ Pro W3"/>
              </a:rPr>
              <a:t>  </a:t>
            </a: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Q2/H1 Group Results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 New Group Structure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 Q2/H1 Business Segment Results and Financial effects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 Medium"/>
                <a:ea typeface="ヒラギノ角ゴ Pro W3"/>
                <a:cs typeface="ヒラギノ角ゴ Pro W3"/>
              </a:rPr>
              <a:t>  </a:t>
            </a:r>
            <a:r>
              <a:rPr lang="en-US" sz="1600" b="1">
                <a:solidFill>
                  <a:schemeClr val="tx1"/>
                </a:solidFill>
                <a:latin typeface="Altitude Medium"/>
                <a:ea typeface="ヒラギノ角ゴ Pro W3"/>
                <a:cs typeface="ヒラギノ角ゴ Pro W3"/>
              </a:rPr>
              <a:t>Main Currents and Highlights in Q2/H1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 Outlook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US" sz="1600">
              <a:solidFill>
                <a:schemeClr val="tx1"/>
              </a:solidFill>
              <a:latin typeface="Altitude Medium"/>
              <a:ea typeface="ヒラギノ角ゴ Pro W3"/>
              <a:cs typeface="ヒラギノ角ゴ Pro W3"/>
            </a:endParaRPr>
          </a:p>
          <a:p>
            <a:endParaRPr lang="is-IS" sz="1600">
              <a:solidFill>
                <a:schemeClr val="tx1"/>
              </a:solidFill>
              <a:latin typeface="Altitude Medium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0" y="727075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en-GB">
                <a:solidFill>
                  <a:schemeClr val="tx2"/>
                </a:solidFill>
                <a:latin typeface="Altitude Medium"/>
              </a:rPr>
              <a:t>ICELANDAIR GROUP FLEET</a:t>
            </a:r>
          </a:p>
        </p:txBody>
      </p:sp>
      <p:grpSp>
        <p:nvGrpSpPr>
          <p:cNvPr id="25603" name="Group 67"/>
          <p:cNvGrpSpPr>
            <a:grpSpLocks/>
          </p:cNvGrpSpPr>
          <p:nvPr/>
        </p:nvGrpSpPr>
        <p:grpSpPr bwMode="auto">
          <a:xfrm>
            <a:off x="1928813" y="1328738"/>
            <a:ext cx="7215187" cy="4005262"/>
            <a:chOff x="1215" y="369"/>
            <a:chExt cx="4545" cy="2523"/>
          </a:xfrm>
        </p:grpSpPr>
        <p:grpSp>
          <p:nvGrpSpPr>
            <p:cNvPr id="25605" name="Group 110"/>
            <p:cNvGrpSpPr>
              <a:grpSpLocks/>
            </p:cNvGrpSpPr>
            <p:nvPr/>
          </p:nvGrpSpPr>
          <p:grpSpPr bwMode="auto">
            <a:xfrm>
              <a:off x="5175" y="675"/>
              <a:ext cx="585" cy="1845"/>
              <a:chOff x="8215338" y="571480"/>
              <a:chExt cx="928662" cy="2928958"/>
            </a:xfrm>
          </p:grpSpPr>
          <p:pic>
            <p:nvPicPr>
              <p:cNvPr id="25661" name="Picture 28"/>
              <p:cNvPicPr>
                <a:picLocks noChangeAspect="1" noChangeArrowheads="1"/>
              </p:cNvPicPr>
              <p:nvPr/>
            </p:nvPicPr>
            <p:blipFill>
              <a:blip r:embed="rId3"/>
              <a:srcRect l="88802" t="32372" b="46342"/>
              <a:stretch>
                <a:fillRect/>
              </a:stretch>
            </p:blipFill>
            <p:spPr bwMode="auto">
              <a:xfrm>
                <a:off x="8262026" y="1714488"/>
                <a:ext cx="881974" cy="722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62" name="Picture 2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215338" y="714356"/>
                <a:ext cx="845439" cy="677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63" name="Rectangle 101"/>
              <p:cNvSpPr>
                <a:spLocks noChangeArrowheads="1"/>
              </p:cNvSpPr>
              <p:nvPr/>
            </p:nvSpPr>
            <p:spPr bwMode="auto">
              <a:xfrm>
                <a:off x="8286776" y="571480"/>
                <a:ext cx="785818" cy="142876"/>
              </a:xfrm>
              <a:prstGeom prst="rect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500" b="1">
                    <a:solidFill>
                      <a:schemeClr val="tx1"/>
                    </a:solidFill>
                  </a:rPr>
                  <a:t>        3 Boeing 757-200</a:t>
                </a:r>
              </a:p>
            </p:txBody>
          </p:sp>
          <p:sp>
            <p:nvSpPr>
              <p:cNvPr id="25664" name="Rectangle 106"/>
              <p:cNvSpPr>
                <a:spLocks noChangeArrowheads="1"/>
              </p:cNvSpPr>
              <p:nvPr/>
            </p:nvSpPr>
            <p:spPr bwMode="auto">
              <a:xfrm>
                <a:off x="8286776" y="1500174"/>
                <a:ext cx="785818" cy="142876"/>
              </a:xfrm>
              <a:prstGeom prst="rect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500" b="1">
                    <a:solidFill>
                      <a:schemeClr val="tx1"/>
                    </a:solidFill>
                  </a:rPr>
                  <a:t>3 Boeing 737-500</a:t>
                </a:r>
              </a:p>
            </p:txBody>
          </p:sp>
          <p:sp>
            <p:nvSpPr>
              <p:cNvPr id="25665" name="Oval 109"/>
              <p:cNvSpPr>
                <a:spLocks noChangeArrowheads="1"/>
              </p:cNvSpPr>
              <p:nvPr/>
            </p:nvSpPr>
            <p:spPr bwMode="auto">
              <a:xfrm>
                <a:off x="8215338" y="3286124"/>
                <a:ext cx="142876" cy="214314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606" name="Group 120"/>
            <p:cNvGrpSpPr>
              <a:grpSpLocks/>
            </p:cNvGrpSpPr>
            <p:nvPr/>
          </p:nvGrpSpPr>
          <p:grpSpPr bwMode="auto">
            <a:xfrm>
              <a:off x="1215" y="371"/>
              <a:ext cx="575" cy="1979"/>
              <a:chOff x="1928794" y="588857"/>
              <a:chExt cx="912717" cy="3141611"/>
            </a:xfrm>
          </p:grpSpPr>
          <p:grpSp>
            <p:nvGrpSpPr>
              <p:cNvPr id="25655" name="Group 85"/>
              <p:cNvGrpSpPr>
                <a:grpSpLocks/>
              </p:cNvGrpSpPr>
              <p:nvPr/>
            </p:nvGrpSpPr>
            <p:grpSpPr bwMode="auto">
              <a:xfrm>
                <a:off x="1928794" y="1071546"/>
                <a:ext cx="912717" cy="2658922"/>
                <a:chOff x="1886906" y="571480"/>
                <a:chExt cx="912717" cy="2658922"/>
              </a:xfrm>
            </p:grpSpPr>
            <p:pic>
              <p:nvPicPr>
                <p:cNvPr id="25657" name="Picture 2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250" t="8514" r="88486" b="31985"/>
                <a:stretch>
                  <a:fillRect/>
                </a:stretch>
              </p:blipFill>
              <p:spPr bwMode="auto">
                <a:xfrm>
                  <a:off x="1886906" y="730787"/>
                  <a:ext cx="887260" cy="2020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58" name="Picture 2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250" t="72369" r="88693" b="20859"/>
                <a:stretch>
                  <a:fillRect/>
                </a:stretch>
              </p:blipFill>
              <p:spPr bwMode="auto">
                <a:xfrm>
                  <a:off x="1928794" y="3000372"/>
                  <a:ext cx="870829" cy="230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59" name="Rectangle 73"/>
                <p:cNvSpPr>
                  <a:spLocks noChangeArrowheads="1"/>
                </p:cNvSpPr>
                <p:nvPr/>
              </p:nvSpPr>
              <p:spPr bwMode="auto">
                <a:xfrm>
                  <a:off x="1928794" y="571480"/>
                  <a:ext cx="771524" cy="142876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r>
                    <a:rPr lang="en-US" sz="600" b="1">
                      <a:solidFill>
                        <a:schemeClr val="tx1"/>
                      </a:solidFill>
                    </a:rPr>
                    <a:t>10 Boeing 757-200</a:t>
                  </a:r>
                </a:p>
              </p:txBody>
            </p:sp>
            <p:sp>
              <p:nvSpPr>
                <p:cNvPr id="25660" name="Rectangle 74"/>
                <p:cNvSpPr>
                  <a:spLocks noChangeArrowheads="1"/>
                </p:cNvSpPr>
                <p:nvPr/>
              </p:nvSpPr>
              <p:spPr bwMode="auto">
                <a:xfrm>
                  <a:off x="1928794" y="2857496"/>
                  <a:ext cx="771524" cy="142876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r>
                    <a:rPr lang="en-US" sz="600" b="1">
                      <a:solidFill>
                        <a:schemeClr val="tx1"/>
                      </a:solidFill>
                    </a:rPr>
                    <a:t>1 Boeing 757-300</a:t>
                  </a:r>
                </a:p>
              </p:txBody>
            </p:sp>
          </p:grpSp>
          <p:pic>
            <p:nvPicPr>
              <p:cNvPr id="25656" name="Picture 11" descr="Icelandair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143108" y="588857"/>
                <a:ext cx="548640" cy="385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607" name="Group 121"/>
            <p:cNvGrpSpPr>
              <a:grpSpLocks/>
            </p:cNvGrpSpPr>
            <p:nvPr/>
          </p:nvGrpSpPr>
          <p:grpSpPr bwMode="auto">
            <a:xfrm>
              <a:off x="1755" y="370"/>
              <a:ext cx="528" cy="2362"/>
              <a:chOff x="2786050" y="587790"/>
              <a:chExt cx="838415" cy="3748467"/>
            </a:xfrm>
          </p:grpSpPr>
          <p:grpSp>
            <p:nvGrpSpPr>
              <p:cNvPr id="25651" name="Group 86"/>
              <p:cNvGrpSpPr>
                <a:grpSpLocks/>
              </p:cNvGrpSpPr>
              <p:nvPr/>
            </p:nvGrpSpPr>
            <p:grpSpPr bwMode="auto">
              <a:xfrm>
                <a:off x="2786050" y="1071546"/>
                <a:ext cx="838415" cy="3264711"/>
                <a:chOff x="2790597" y="571480"/>
                <a:chExt cx="838415" cy="3264711"/>
              </a:xfrm>
            </p:grpSpPr>
            <p:pic>
              <p:nvPicPr>
                <p:cNvPr id="25653" name="Picture 2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11723" t="8089" r="77844"/>
                <a:stretch>
                  <a:fillRect/>
                </a:stretch>
              </p:blipFill>
              <p:spPr bwMode="auto">
                <a:xfrm>
                  <a:off x="2790597" y="714356"/>
                  <a:ext cx="821537" cy="31218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54" name="Rectangle 76"/>
                <p:cNvSpPr>
                  <a:spLocks noChangeArrowheads="1"/>
                </p:cNvSpPr>
                <p:nvPr/>
              </p:nvSpPr>
              <p:spPr bwMode="auto">
                <a:xfrm>
                  <a:off x="2857488" y="571480"/>
                  <a:ext cx="771524" cy="142876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r>
                    <a:rPr lang="en-US" sz="600" b="1">
                      <a:solidFill>
                        <a:schemeClr val="tx1"/>
                      </a:solidFill>
                    </a:rPr>
                    <a:t>5 Boeing 757-200</a:t>
                  </a:r>
                </a:p>
              </p:txBody>
            </p:sp>
          </p:grpSp>
          <p:pic>
            <p:nvPicPr>
              <p:cNvPr id="25652" name="Picture 13" descr="Icelandair Cargo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000364" y="587790"/>
                <a:ext cx="548640" cy="385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608" name="Group 122"/>
            <p:cNvGrpSpPr>
              <a:grpSpLocks/>
            </p:cNvGrpSpPr>
            <p:nvPr/>
          </p:nvGrpSpPr>
          <p:grpSpPr bwMode="auto">
            <a:xfrm>
              <a:off x="2335" y="369"/>
              <a:ext cx="630" cy="1683"/>
              <a:chOff x="3643306" y="585066"/>
              <a:chExt cx="1000132" cy="2671768"/>
            </a:xfrm>
          </p:grpSpPr>
          <p:grpSp>
            <p:nvGrpSpPr>
              <p:cNvPr id="25645" name="Group 89"/>
              <p:cNvGrpSpPr>
                <a:grpSpLocks/>
              </p:cNvGrpSpPr>
              <p:nvPr/>
            </p:nvGrpSpPr>
            <p:grpSpPr bwMode="auto">
              <a:xfrm>
                <a:off x="3643306" y="1071546"/>
                <a:ext cx="1000132" cy="2185288"/>
                <a:chOff x="3643306" y="571480"/>
                <a:chExt cx="1000132" cy="2185288"/>
              </a:xfrm>
            </p:grpSpPr>
            <p:pic>
              <p:nvPicPr>
                <p:cNvPr id="25647" name="Picture 2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23380" t="7967" r="67989" b="55269"/>
                <a:stretch>
                  <a:fillRect/>
                </a:stretch>
              </p:blipFill>
              <p:spPr bwMode="auto">
                <a:xfrm>
                  <a:off x="3714744" y="714356"/>
                  <a:ext cx="679837" cy="12487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48" name="Picture 2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22781" t="49632" r="65202" b="34402"/>
                <a:stretch>
                  <a:fillRect/>
                </a:stretch>
              </p:blipFill>
              <p:spPr bwMode="auto">
                <a:xfrm>
                  <a:off x="3697036" y="2214554"/>
                  <a:ext cx="946402" cy="542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49" name="Rectangle 79"/>
                <p:cNvSpPr>
                  <a:spLocks noChangeArrowheads="1"/>
                </p:cNvSpPr>
                <p:nvPr/>
              </p:nvSpPr>
              <p:spPr bwMode="auto">
                <a:xfrm>
                  <a:off x="3643306" y="571480"/>
                  <a:ext cx="785819" cy="142876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r>
                    <a:rPr lang="en-US" sz="600" b="1">
                      <a:solidFill>
                        <a:schemeClr val="tx1"/>
                      </a:solidFill>
                    </a:rPr>
                    <a:t>6 Fokker Friendship</a:t>
                  </a:r>
                </a:p>
              </p:txBody>
            </p:sp>
            <p:sp>
              <p:nvSpPr>
                <p:cNvPr id="25650" name="Rectangle 81"/>
                <p:cNvSpPr>
                  <a:spLocks noChangeArrowheads="1"/>
                </p:cNvSpPr>
                <p:nvPr/>
              </p:nvSpPr>
              <p:spPr bwMode="auto">
                <a:xfrm>
                  <a:off x="3643306" y="2071678"/>
                  <a:ext cx="785818" cy="142876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r>
                    <a:rPr lang="en-US" sz="600" b="1">
                      <a:solidFill>
                        <a:schemeClr val="tx1"/>
                      </a:solidFill>
                    </a:rPr>
                    <a:t>2 Dash 8</a:t>
                  </a:r>
                </a:p>
              </p:txBody>
            </p:sp>
          </p:grpSp>
          <p:pic>
            <p:nvPicPr>
              <p:cNvPr id="25646" name="Picture 7" descr="Flugfélag Íslands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786182" y="585066"/>
                <a:ext cx="548640" cy="385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609" name="Group 123"/>
            <p:cNvGrpSpPr>
              <a:grpSpLocks/>
            </p:cNvGrpSpPr>
            <p:nvPr/>
          </p:nvGrpSpPr>
          <p:grpSpPr bwMode="auto">
            <a:xfrm>
              <a:off x="2908" y="369"/>
              <a:ext cx="559" cy="2500"/>
              <a:chOff x="4643438" y="585038"/>
              <a:chExt cx="887260" cy="3969825"/>
            </a:xfrm>
          </p:grpSpPr>
          <p:grpSp>
            <p:nvGrpSpPr>
              <p:cNvPr id="25637" name="Group 94"/>
              <p:cNvGrpSpPr>
                <a:grpSpLocks/>
              </p:cNvGrpSpPr>
              <p:nvPr/>
            </p:nvGrpSpPr>
            <p:grpSpPr bwMode="auto">
              <a:xfrm>
                <a:off x="4643438" y="1071546"/>
                <a:ext cx="887260" cy="3483317"/>
                <a:chOff x="4572000" y="571480"/>
                <a:chExt cx="887260" cy="3483317"/>
              </a:xfrm>
            </p:grpSpPr>
            <p:pic>
              <p:nvPicPr>
                <p:cNvPr id="25639" name="Picture 2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65021" t="8183" r="24548" b="76820"/>
                <a:stretch>
                  <a:fillRect/>
                </a:stretch>
              </p:blipFill>
              <p:spPr bwMode="auto">
                <a:xfrm>
                  <a:off x="4597971" y="714356"/>
                  <a:ext cx="821537" cy="5093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40" name="Picture 2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65021" t="28018" r="23715" b="9094"/>
                <a:stretch>
                  <a:fillRect/>
                </a:stretch>
              </p:blipFill>
              <p:spPr bwMode="auto">
                <a:xfrm>
                  <a:off x="4572000" y="1428736"/>
                  <a:ext cx="887260" cy="2135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41" name="Picture 2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65021" t="94557" r="26747" b="-362"/>
                <a:stretch>
                  <a:fillRect/>
                </a:stretch>
              </p:blipFill>
              <p:spPr bwMode="auto">
                <a:xfrm>
                  <a:off x="4643438" y="3857628"/>
                  <a:ext cx="648458" cy="1971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42" name="Rectangle 88"/>
                <p:cNvSpPr>
                  <a:spLocks noChangeArrowheads="1"/>
                </p:cNvSpPr>
                <p:nvPr/>
              </p:nvSpPr>
              <p:spPr bwMode="auto">
                <a:xfrm>
                  <a:off x="4643438" y="571480"/>
                  <a:ext cx="785818" cy="142876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r>
                    <a:rPr lang="en-US" sz="600" b="1">
                      <a:solidFill>
                        <a:schemeClr val="tx1"/>
                      </a:solidFill>
                    </a:rPr>
                    <a:t>2 Boeing 737-500</a:t>
                  </a:r>
                </a:p>
              </p:txBody>
            </p:sp>
            <p:sp>
              <p:nvSpPr>
                <p:cNvPr id="25643" name="Rectangle 90"/>
                <p:cNvSpPr>
                  <a:spLocks noChangeArrowheads="1"/>
                </p:cNvSpPr>
                <p:nvPr/>
              </p:nvSpPr>
              <p:spPr bwMode="auto">
                <a:xfrm>
                  <a:off x="4643438" y="1285860"/>
                  <a:ext cx="785818" cy="142876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r>
                    <a:rPr lang="en-US" sz="600" b="1">
                      <a:solidFill>
                        <a:schemeClr val="tx1"/>
                      </a:solidFill>
                    </a:rPr>
                    <a:t>10 Boeing 737-800</a:t>
                  </a:r>
                </a:p>
              </p:txBody>
            </p:sp>
            <p:sp>
              <p:nvSpPr>
                <p:cNvPr id="25644" name="Rectangle 91"/>
                <p:cNvSpPr>
                  <a:spLocks noChangeArrowheads="1"/>
                </p:cNvSpPr>
                <p:nvPr/>
              </p:nvSpPr>
              <p:spPr bwMode="auto">
                <a:xfrm>
                  <a:off x="4572000" y="3714752"/>
                  <a:ext cx="785818" cy="142876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r>
                    <a:rPr lang="en-US" sz="600" b="1">
                      <a:solidFill>
                        <a:schemeClr val="tx1"/>
                      </a:solidFill>
                    </a:rPr>
                    <a:t>1 Sovereign</a:t>
                  </a:r>
                </a:p>
              </p:txBody>
            </p:sp>
          </p:grpSp>
          <p:pic>
            <p:nvPicPr>
              <p:cNvPr id="25638" name="Picture 21" descr="Travel Service a.s.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857752" y="585038"/>
                <a:ext cx="548640" cy="385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610" name="Group 124"/>
            <p:cNvGrpSpPr>
              <a:grpSpLocks/>
            </p:cNvGrpSpPr>
            <p:nvPr/>
          </p:nvGrpSpPr>
          <p:grpSpPr bwMode="auto">
            <a:xfrm>
              <a:off x="3465" y="369"/>
              <a:ext cx="585" cy="1596"/>
              <a:chOff x="5500694" y="585080"/>
              <a:chExt cx="928893" cy="2533879"/>
            </a:xfrm>
          </p:grpSpPr>
          <p:grpSp>
            <p:nvGrpSpPr>
              <p:cNvPr id="25631" name="Group 97"/>
              <p:cNvGrpSpPr>
                <a:grpSpLocks/>
              </p:cNvGrpSpPr>
              <p:nvPr/>
            </p:nvGrpSpPr>
            <p:grpSpPr bwMode="auto">
              <a:xfrm>
                <a:off x="5500694" y="1071546"/>
                <a:ext cx="928893" cy="2047413"/>
                <a:chOff x="5500694" y="571480"/>
                <a:chExt cx="928893" cy="2047413"/>
              </a:xfrm>
            </p:grpSpPr>
            <p:pic>
              <p:nvPicPr>
                <p:cNvPr id="25633" name="Picture 2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77008" t="7965" r="11198" b="65912"/>
                <a:stretch>
                  <a:fillRect/>
                </a:stretch>
              </p:blipFill>
              <p:spPr bwMode="auto">
                <a:xfrm>
                  <a:off x="5500694" y="714356"/>
                  <a:ext cx="928893" cy="8872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34" name="Picture 2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77008" t="37958" r="11198" b="41725"/>
                <a:stretch>
                  <a:fillRect/>
                </a:stretch>
              </p:blipFill>
              <p:spPr bwMode="auto">
                <a:xfrm>
                  <a:off x="5500694" y="1928802"/>
                  <a:ext cx="928893" cy="690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35" name="Rectangle 93"/>
                <p:cNvSpPr>
                  <a:spLocks noChangeArrowheads="1"/>
                </p:cNvSpPr>
                <p:nvPr/>
              </p:nvSpPr>
              <p:spPr bwMode="auto">
                <a:xfrm>
                  <a:off x="5500694" y="571480"/>
                  <a:ext cx="785818" cy="142876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r>
                    <a:rPr lang="en-US" sz="600" b="1">
                      <a:solidFill>
                        <a:schemeClr val="tx1"/>
                      </a:solidFill>
                    </a:rPr>
                    <a:t>4 Boeing 737-300</a:t>
                  </a:r>
                </a:p>
              </p:txBody>
            </p:sp>
            <p:sp>
              <p:nvSpPr>
                <p:cNvPr id="25636" name="Rectangle 96"/>
                <p:cNvSpPr>
                  <a:spLocks noChangeArrowheads="1"/>
                </p:cNvSpPr>
                <p:nvPr/>
              </p:nvSpPr>
              <p:spPr bwMode="auto">
                <a:xfrm>
                  <a:off x="5500694" y="1714488"/>
                  <a:ext cx="785818" cy="142876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r>
                    <a:rPr lang="en-US" sz="600" b="1">
                      <a:solidFill>
                        <a:schemeClr val="tx1"/>
                      </a:solidFill>
                    </a:rPr>
                    <a:t>2 Boeing 737-400</a:t>
                  </a:r>
                </a:p>
              </p:txBody>
            </p:sp>
          </p:grpSp>
          <p:pic>
            <p:nvPicPr>
              <p:cNvPr id="25632" name="Picture 9" descr="Bluebird Cargo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643570" y="585080"/>
                <a:ext cx="548640" cy="385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611" name="Group 125"/>
            <p:cNvGrpSpPr>
              <a:grpSpLocks/>
            </p:cNvGrpSpPr>
            <p:nvPr/>
          </p:nvGrpSpPr>
          <p:grpSpPr bwMode="auto">
            <a:xfrm>
              <a:off x="4005" y="369"/>
              <a:ext cx="604" cy="1706"/>
              <a:chOff x="6357950" y="585024"/>
              <a:chExt cx="958698" cy="2709673"/>
            </a:xfrm>
          </p:grpSpPr>
          <p:grpSp>
            <p:nvGrpSpPr>
              <p:cNvPr id="25625" name="Group 116"/>
              <p:cNvGrpSpPr>
                <a:grpSpLocks/>
              </p:cNvGrpSpPr>
              <p:nvPr/>
            </p:nvGrpSpPr>
            <p:grpSpPr bwMode="auto">
              <a:xfrm>
                <a:off x="6357950" y="1071546"/>
                <a:ext cx="958698" cy="2223151"/>
                <a:chOff x="6357950" y="571480"/>
                <a:chExt cx="958698" cy="2223151"/>
              </a:xfrm>
            </p:grpSpPr>
            <p:pic>
              <p:nvPicPr>
                <p:cNvPr id="25627" name="Picture 27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35229" t="8107" r="53505" b="60449"/>
                <a:stretch>
                  <a:fillRect/>
                </a:stretch>
              </p:blipFill>
              <p:spPr bwMode="auto">
                <a:xfrm>
                  <a:off x="6429388" y="714356"/>
                  <a:ext cx="887260" cy="1067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28" name="Rectangle 95"/>
                <p:cNvSpPr>
                  <a:spLocks noChangeArrowheads="1"/>
                </p:cNvSpPr>
                <p:nvPr/>
              </p:nvSpPr>
              <p:spPr bwMode="auto">
                <a:xfrm>
                  <a:off x="6500826" y="571480"/>
                  <a:ext cx="785818" cy="142876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r>
                    <a:rPr lang="en-US" sz="600" b="1">
                      <a:solidFill>
                        <a:schemeClr val="tx1"/>
                      </a:solidFill>
                    </a:rPr>
                    <a:t>5 Boeing 757-200</a:t>
                  </a:r>
                </a:p>
              </p:txBody>
            </p:sp>
            <p:sp>
              <p:nvSpPr>
                <p:cNvPr id="25629" name="Rectangle 98"/>
                <p:cNvSpPr>
                  <a:spLocks noChangeArrowheads="1"/>
                </p:cNvSpPr>
                <p:nvPr/>
              </p:nvSpPr>
              <p:spPr bwMode="auto">
                <a:xfrm>
                  <a:off x="6500826" y="1928802"/>
                  <a:ext cx="785818" cy="142876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r>
                    <a:rPr lang="en-US" sz="600" b="1">
                      <a:solidFill>
                        <a:schemeClr val="tx1"/>
                      </a:solidFill>
                    </a:rPr>
                    <a:t>2 Boeing 767-300</a:t>
                  </a:r>
                </a:p>
              </p:txBody>
            </p:sp>
            <p:pic>
              <p:nvPicPr>
                <p:cNvPr id="25630" name="Picture 27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35229" t="43652" r="53505" b="35062"/>
                <a:stretch>
                  <a:fillRect/>
                </a:stretch>
              </p:blipFill>
              <p:spPr bwMode="auto">
                <a:xfrm>
                  <a:off x="6357950" y="2071678"/>
                  <a:ext cx="887260" cy="722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5626" name="Picture 19" descr="Loftleiðir Icelandic">
                <a:hlinkClick r:id="rId15"/>
              </p:cNvPr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643702" y="585024"/>
                <a:ext cx="548640" cy="385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612" name="Group 126"/>
            <p:cNvGrpSpPr>
              <a:grpSpLocks/>
            </p:cNvGrpSpPr>
            <p:nvPr/>
          </p:nvGrpSpPr>
          <p:grpSpPr bwMode="auto">
            <a:xfrm>
              <a:off x="4590" y="369"/>
              <a:ext cx="604" cy="2479"/>
              <a:chOff x="7286644" y="585039"/>
              <a:chExt cx="958445" cy="3936774"/>
            </a:xfrm>
          </p:grpSpPr>
          <p:grpSp>
            <p:nvGrpSpPr>
              <p:cNvPr id="25617" name="Group 105"/>
              <p:cNvGrpSpPr>
                <a:grpSpLocks/>
              </p:cNvGrpSpPr>
              <p:nvPr/>
            </p:nvGrpSpPr>
            <p:grpSpPr bwMode="auto">
              <a:xfrm>
                <a:off x="7286644" y="1071546"/>
                <a:ext cx="958445" cy="3450267"/>
                <a:chOff x="7358335" y="571480"/>
                <a:chExt cx="958445" cy="3450267"/>
              </a:xfrm>
            </p:grpSpPr>
            <p:pic>
              <p:nvPicPr>
                <p:cNvPr id="25619" name="Picture 2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53505" t="8107" r="35229" b="75446"/>
                <a:stretch>
                  <a:fillRect/>
                </a:stretch>
              </p:blipFill>
              <p:spPr bwMode="auto">
                <a:xfrm>
                  <a:off x="7358335" y="714356"/>
                  <a:ext cx="887260" cy="5586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20" name="Rectangle 100"/>
                <p:cNvSpPr>
                  <a:spLocks noChangeArrowheads="1"/>
                </p:cNvSpPr>
                <p:nvPr/>
              </p:nvSpPr>
              <p:spPr bwMode="auto">
                <a:xfrm>
                  <a:off x="7500958" y="571480"/>
                  <a:ext cx="785818" cy="142876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r>
                    <a:rPr lang="en-US" sz="600" b="1">
                      <a:solidFill>
                        <a:schemeClr val="tx1"/>
                      </a:solidFill>
                    </a:rPr>
                    <a:t>2 Boeing 767-300</a:t>
                  </a:r>
                </a:p>
              </p:txBody>
            </p:sp>
            <p:sp>
              <p:nvSpPr>
                <p:cNvPr id="25621" name="Rectangle 102"/>
                <p:cNvSpPr>
                  <a:spLocks noChangeArrowheads="1"/>
                </p:cNvSpPr>
                <p:nvPr/>
              </p:nvSpPr>
              <p:spPr bwMode="auto">
                <a:xfrm>
                  <a:off x="7500958" y="1357298"/>
                  <a:ext cx="785818" cy="142876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r>
                    <a:rPr lang="en-US" sz="600" b="1">
                      <a:solidFill>
                        <a:schemeClr val="tx1"/>
                      </a:solidFill>
                    </a:rPr>
                    <a:t>9 Airbus A320-200</a:t>
                  </a:r>
                </a:p>
              </p:txBody>
            </p:sp>
            <p:grpSp>
              <p:nvGrpSpPr>
                <p:cNvPr id="25622" name="Group 104"/>
                <p:cNvGrpSpPr>
                  <a:grpSpLocks/>
                </p:cNvGrpSpPr>
                <p:nvPr/>
              </p:nvGrpSpPr>
              <p:grpSpPr bwMode="auto">
                <a:xfrm>
                  <a:off x="7429520" y="1571612"/>
                  <a:ext cx="887260" cy="2450135"/>
                  <a:chOff x="7429520" y="1785926"/>
                  <a:chExt cx="887260" cy="2450135"/>
                </a:xfrm>
              </p:grpSpPr>
              <p:pic>
                <p:nvPicPr>
                  <p:cNvPr id="25623" name="Picture 24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 l="53505" t="27864" r="35229"/>
                  <a:stretch>
                    <a:fillRect/>
                  </a:stretch>
                </p:blipFill>
                <p:spPr bwMode="auto">
                  <a:xfrm>
                    <a:off x="7429520" y="1785926"/>
                    <a:ext cx="887260" cy="24501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624" name="Picture 24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 l="53505" t="63618" r="35229" b="27968"/>
                  <a:stretch>
                    <a:fillRect/>
                  </a:stretch>
                </p:blipFill>
                <p:spPr bwMode="auto">
                  <a:xfrm>
                    <a:off x="7429520" y="3214686"/>
                    <a:ext cx="887260" cy="2857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pic>
            <p:nvPicPr>
              <p:cNvPr id="25618" name="Picture 4" descr="Latcharter Airlines">
                <a:hlinkClick r:id="rId17"/>
              </p:cNvPr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7500958" y="585039"/>
                <a:ext cx="548640" cy="385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613" name="Picture 17" descr="Icelease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5310" y="369"/>
              <a:ext cx="34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4" name="Picture 22"/>
            <p:cNvPicPr>
              <a:picLocks noChangeAspect="1" noChangeArrowheads="1"/>
            </p:cNvPicPr>
            <p:nvPr/>
          </p:nvPicPr>
          <p:blipFill>
            <a:blip r:embed="rId3"/>
            <a:srcRect l="23198" t="68983" r="69547" b="1025"/>
            <a:stretch>
              <a:fillRect/>
            </a:stretch>
          </p:blipFill>
          <p:spPr bwMode="auto">
            <a:xfrm>
              <a:off x="2470" y="2250"/>
              <a:ext cx="36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5" name="Rectangle 82"/>
            <p:cNvSpPr>
              <a:spLocks noChangeArrowheads="1"/>
            </p:cNvSpPr>
            <p:nvPr/>
          </p:nvSpPr>
          <p:spPr bwMode="auto">
            <a:xfrm>
              <a:off x="2335" y="2115"/>
              <a:ext cx="495" cy="9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600" b="1">
                  <a:solidFill>
                    <a:schemeClr val="tx1"/>
                  </a:solidFill>
                </a:rPr>
                <a:t>2 Twin Otter</a:t>
              </a:r>
            </a:p>
          </p:txBody>
        </p:sp>
        <p:pic>
          <p:nvPicPr>
            <p:cNvPr id="25616" name="Picture 24"/>
            <p:cNvPicPr>
              <a:picLocks noChangeAspect="1" noChangeArrowheads="1"/>
            </p:cNvPicPr>
            <p:nvPr/>
          </p:nvPicPr>
          <p:blipFill>
            <a:blip r:embed="rId3"/>
            <a:srcRect l="53505" t="63618" r="35229" b="27968"/>
            <a:stretch>
              <a:fillRect/>
            </a:stretch>
          </p:blipFill>
          <p:spPr bwMode="auto">
            <a:xfrm>
              <a:off x="4635" y="2332"/>
              <a:ext cx="55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2413000"/>
            <a:ext cx="1838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en-GB">
                <a:solidFill>
                  <a:schemeClr val="tx2"/>
                </a:solidFill>
                <a:latin typeface="Altitude Medium"/>
              </a:rPr>
              <a:t>TOTAL NUMBER OF AIRCRAFT: 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1928813" y="1331913"/>
            <a:ext cx="912812" cy="3141662"/>
            <a:chOff x="1928794" y="588857"/>
            <a:chExt cx="912717" cy="3141611"/>
          </a:xfrm>
        </p:grpSpPr>
        <p:grpSp>
          <p:nvGrpSpPr>
            <p:cNvPr id="5" name="Group 85"/>
            <p:cNvGrpSpPr>
              <a:grpSpLocks/>
            </p:cNvGrpSpPr>
            <p:nvPr/>
          </p:nvGrpSpPr>
          <p:grpSpPr bwMode="auto">
            <a:xfrm>
              <a:off x="1928794" y="1071546"/>
              <a:ext cx="912717" cy="2658922"/>
              <a:chOff x="1886906" y="571480"/>
              <a:chExt cx="912717" cy="2658922"/>
            </a:xfrm>
          </p:grpSpPr>
          <p:pic>
            <p:nvPicPr>
              <p:cNvPr id="25657" name="Picture 22"/>
              <p:cNvPicPr>
                <a:picLocks noChangeAspect="1" noChangeArrowheads="1"/>
              </p:cNvPicPr>
              <p:nvPr/>
            </p:nvPicPr>
            <p:blipFill>
              <a:blip r:embed="rId3"/>
              <a:srcRect l="250" t="8514" r="88486" b="31985"/>
              <a:stretch>
                <a:fillRect/>
              </a:stretch>
            </p:blipFill>
            <p:spPr bwMode="auto">
              <a:xfrm>
                <a:off x="1886906" y="730787"/>
                <a:ext cx="887260" cy="2020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58" name="Picture 22"/>
              <p:cNvPicPr>
                <a:picLocks noChangeAspect="1" noChangeArrowheads="1"/>
              </p:cNvPicPr>
              <p:nvPr/>
            </p:nvPicPr>
            <p:blipFill>
              <a:blip r:embed="rId3"/>
              <a:srcRect l="250" t="72369" r="88693" b="20859"/>
              <a:stretch>
                <a:fillRect/>
              </a:stretch>
            </p:blipFill>
            <p:spPr bwMode="auto">
              <a:xfrm>
                <a:off x="1928794" y="3000372"/>
                <a:ext cx="870829" cy="230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59" name="Rectangle 73"/>
              <p:cNvSpPr>
                <a:spLocks noChangeArrowheads="1"/>
              </p:cNvSpPr>
              <p:nvPr/>
            </p:nvSpPr>
            <p:spPr bwMode="auto">
              <a:xfrm>
                <a:off x="1928794" y="571480"/>
                <a:ext cx="771524" cy="142876"/>
              </a:xfrm>
              <a:prstGeom prst="rect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600" b="1">
                    <a:solidFill>
                      <a:schemeClr val="tx1"/>
                    </a:solidFill>
                  </a:rPr>
                  <a:t>10 Boeing 757-200</a:t>
                </a:r>
              </a:p>
            </p:txBody>
          </p:sp>
          <p:sp>
            <p:nvSpPr>
              <p:cNvPr id="25660" name="Rectangle 74"/>
              <p:cNvSpPr>
                <a:spLocks noChangeArrowheads="1"/>
              </p:cNvSpPr>
              <p:nvPr/>
            </p:nvSpPr>
            <p:spPr bwMode="auto">
              <a:xfrm>
                <a:off x="1928794" y="2857496"/>
                <a:ext cx="771524" cy="142876"/>
              </a:xfrm>
              <a:prstGeom prst="rect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600" b="1">
                    <a:solidFill>
                      <a:schemeClr val="tx1"/>
                    </a:solidFill>
                  </a:rPr>
                  <a:t>1 Boeing 757-300</a:t>
                </a:r>
              </a:p>
            </p:txBody>
          </p:sp>
        </p:grpSp>
        <p:pic>
          <p:nvPicPr>
            <p:cNvPr id="25656" name="Picture 11" descr="Icelandair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3108" y="588857"/>
              <a:ext cx="548640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53" name="Picture 22"/>
          <p:cNvPicPr>
            <a:picLocks noChangeAspect="1" noChangeArrowheads="1"/>
          </p:cNvPicPr>
          <p:nvPr/>
        </p:nvPicPr>
        <p:blipFill>
          <a:blip r:embed="rId3"/>
          <a:srcRect l="11723" t="8089" r="77844"/>
          <a:stretch>
            <a:fillRect/>
          </a:stretch>
        </p:blipFill>
        <p:spPr bwMode="auto">
          <a:xfrm>
            <a:off x="2786063" y="1957159"/>
            <a:ext cx="821326" cy="312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4" name="Rectangle 76"/>
          <p:cNvSpPr>
            <a:spLocks noChangeArrowheads="1"/>
          </p:cNvSpPr>
          <p:nvPr/>
        </p:nvSpPr>
        <p:spPr bwMode="auto">
          <a:xfrm>
            <a:off x="2852937" y="1814237"/>
            <a:ext cx="771326" cy="14292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600" b="1" dirty="0" smtClean="0">
                <a:solidFill>
                  <a:schemeClr val="tx1"/>
                </a:solidFill>
              </a:rPr>
              <a:t>2 </a:t>
            </a:r>
            <a:r>
              <a:rPr lang="en-US" sz="600" b="1" dirty="0">
                <a:solidFill>
                  <a:schemeClr val="tx1"/>
                </a:solidFill>
              </a:rPr>
              <a:t>Boeing 757-200</a:t>
            </a:r>
          </a:p>
        </p:txBody>
      </p:sp>
      <p:pic>
        <p:nvPicPr>
          <p:cNvPr id="25652" name="Picture 13" descr="Icelandair Car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22" y="1330325"/>
            <a:ext cx="548499" cy="38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22"/>
          <p:cNvGrpSpPr>
            <a:grpSpLocks/>
          </p:cNvGrpSpPr>
          <p:nvPr/>
        </p:nvGrpSpPr>
        <p:grpSpPr bwMode="auto">
          <a:xfrm>
            <a:off x="3706813" y="1328738"/>
            <a:ext cx="1000125" cy="2671762"/>
            <a:chOff x="3643306" y="585066"/>
            <a:chExt cx="1000132" cy="2671768"/>
          </a:xfrm>
        </p:grpSpPr>
        <p:grpSp>
          <p:nvGrpSpPr>
            <p:cNvPr id="9" name="Group 89"/>
            <p:cNvGrpSpPr>
              <a:grpSpLocks/>
            </p:cNvGrpSpPr>
            <p:nvPr/>
          </p:nvGrpSpPr>
          <p:grpSpPr bwMode="auto">
            <a:xfrm>
              <a:off x="3643306" y="1071546"/>
              <a:ext cx="1000132" cy="2185288"/>
              <a:chOff x="3643306" y="571480"/>
              <a:chExt cx="1000132" cy="2185288"/>
            </a:xfrm>
          </p:grpSpPr>
          <p:pic>
            <p:nvPicPr>
              <p:cNvPr id="25647" name="Picture 22"/>
              <p:cNvPicPr>
                <a:picLocks noChangeAspect="1" noChangeArrowheads="1"/>
              </p:cNvPicPr>
              <p:nvPr/>
            </p:nvPicPr>
            <p:blipFill>
              <a:blip r:embed="rId3"/>
              <a:srcRect l="23380" t="7967" r="67989" b="55269"/>
              <a:stretch>
                <a:fillRect/>
              </a:stretch>
            </p:blipFill>
            <p:spPr bwMode="auto">
              <a:xfrm>
                <a:off x="3714744" y="714356"/>
                <a:ext cx="679837" cy="1248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48" name="Picture 22"/>
              <p:cNvPicPr>
                <a:picLocks noChangeAspect="1" noChangeArrowheads="1"/>
              </p:cNvPicPr>
              <p:nvPr/>
            </p:nvPicPr>
            <p:blipFill>
              <a:blip r:embed="rId3"/>
              <a:srcRect l="22781" t="49632" r="65202" b="34402"/>
              <a:stretch>
                <a:fillRect/>
              </a:stretch>
            </p:blipFill>
            <p:spPr bwMode="auto">
              <a:xfrm>
                <a:off x="3697036" y="2214554"/>
                <a:ext cx="946402" cy="542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49" name="Rectangle 79"/>
              <p:cNvSpPr>
                <a:spLocks noChangeArrowheads="1"/>
              </p:cNvSpPr>
              <p:nvPr/>
            </p:nvSpPr>
            <p:spPr bwMode="auto">
              <a:xfrm>
                <a:off x="3643306" y="571480"/>
                <a:ext cx="785819" cy="142876"/>
              </a:xfrm>
              <a:prstGeom prst="rect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600" b="1">
                    <a:solidFill>
                      <a:schemeClr val="tx1"/>
                    </a:solidFill>
                  </a:rPr>
                  <a:t>6 Fokker Friendship</a:t>
                </a:r>
              </a:p>
            </p:txBody>
          </p:sp>
          <p:sp>
            <p:nvSpPr>
              <p:cNvPr id="25650" name="Rectangle 81"/>
              <p:cNvSpPr>
                <a:spLocks noChangeArrowheads="1"/>
              </p:cNvSpPr>
              <p:nvPr/>
            </p:nvSpPr>
            <p:spPr bwMode="auto">
              <a:xfrm>
                <a:off x="3643306" y="2071678"/>
                <a:ext cx="785818" cy="142876"/>
              </a:xfrm>
              <a:prstGeom prst="rect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600" b="1">
                    <a:solidFill>
                      <a:schemeClr val="tx1"/>
                    </a:solidFill>
                  </a:rPr>
                  <a:t>2 Dash 8</a:t>
                </a:r>
              </a:p>
            </p:txBody>
          </p:sp>
        </p:grpSp>
        <p:pic>
          <p:nvPicPr>
            <p:cNvPr id="25646" name="Picture 7" descr="Flugfélag Íslands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86182" y="585066"/>
              <a:ext cx="548640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39" name="Picture 23"/>
          <p:cNvPicPr>
            <a:picLocks noChangeAspect="1" noChangeArrowheads="1"/>
          </p:cNvPicPr>
          <p:nvPr/>
        </p:nvPicPr>
        <p:blipFill>
          <a:blip r:embed="rId3"/>
          <a:srcRect l="65021" t="8183" r="24548" b="76820"/>
          <a:stretch>
            <a:fillRect/>
          </a:stretch>
        </p:blipFill>
        <p:spPr bwMode="auto">
          <a:xfrm>
            <a:off x="4642425" y="1957951"/>
            <a:ext cx="821678" cy="50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42" name="Rectangle 88"/>
          <p:cNvSpPr>
            <a:spLocks noChangeArrowheads="1"/>
          </p:cNvSpPr>
          <p:nvPr/>
        </p:nvSpPr>
        <p:spPr bwMode="auto">
          <a:xfrm>
            <a:off x="4687900" y="1815114"/>
            <a:ext cx="785953" cy="1428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600" b="1">
                <a:solidFill>
                  <a:schemeClr val="tx1"/>
                </a:solidFill>
              </a:rPr>
              <a:t>2 Boeing 737-500</a:t>
            </a:r>
          </a:p>
        </p:txBody>
      </p:sp>
      <p:pic>
        <p:nvPicPr>
          <p:cNvPr id="25638" name="Picture 21" descr="Travel Service a.s.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30801" y="1328738"/>
            <a:ext cx="548734" cy="38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9" descr="Bluebird Cargo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43532" y="1328738"/>
            <a:ext cx="548518" cy="3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6" name="Picture 19" descr="Loftleiðir Icelandic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643735" y="1328738"/>
            <a:ext cx="548727" cy="38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4" descr="Latcharter Airlines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01030" y="1328738"/>
            <a:ext cx="548872" cy="38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7" descr="Icelease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429625" y="1328738"/>
            <a:ext cx="5492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66"/>
          <p:cNvSpPr/>
          <p:nvPr/>
        </p:nvSpPr>
        <p:spPr bwMode="auto">
          <a:xfrm>
            <a:off x="2803316" y="2367683"/>
            <a:ext cx="785812" cy="6429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0" y="765175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en-GB" dirty="0">
                <a:solidFill>
                  <a:schemeClr val="tx2"/>
                </a:solidFill>
              </a:rPr>
              <a:t>ICELANDAIR GROUP FLEET</a:t>
            </a:r>
          </a:p>
          <a:p>
            <a:pPr algn="r">
              <a:lnSpc>
                <a:spcPts val="2100"/>
              </a:lnSpc>
            </a:pPr>
            <a:endParaRPr lang="en-GB" dirty="0">
              <a:solidFill>
                <a:schemeClr val="tx2"/>
              </a:solidFill>
            </a:endParaRPr>
          </a:p>
          <a:p>
            <a:pPr algn="r">
              <a:lnSpc>
                <a:spcPts val="2100"/>
              </a:lnSpc>
            </a:pPr>
            <a:endParaRPr lang="en-GB" dirty="0">
              <a:solidFill>
                <a:schemeClr val="tx2"/>
              </a:solidFill>
            </a:endParaRPr>
          </a:p>
          <a:p>
            <a:pPr algn="r">
              <a:lnSpc>
                <a:spcPts val="2100"/>
              </a:lnSpc>
            </a:pPr>
            <a:endParaRPr lang="en-GB" dirty="0">
              <a:solidFill>
                <a:schemeClr val="tx2"/>
              </a:solidFill>
            </a:endParaRPr>
          </a:p>
          <a:p>
            <a:pPr algn="r">
              <a:lnSpc>
                <a:spcPts val="2100"/>
              </a:lnSpc>
            </a:pPr>
            <a:r>
              <a:rPr lang="en-GB" dirty="0">
                <a:solidFill>
                  <a:schemeClr val="tx2"/>
                </a:solidFill>
              </a:rPr>
              <a:t>FUEL RISK EXPOSURE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7592" y="3390152"/>
            <a:ext cx="4986067" cy="281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9"/>
          <p:cNvSpPr>
            <a:spLocks noChangeArrowheads="1"/>
          </p:cNvSpPr>
          <p:nvPr/>
        </p:nvSpPr>
        <p:spPr bwMode="auto">
          <a:xfrm>
            <a:off x="357188" y="723900"/>
            <a:ext cx="1395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en-US">
                <a:solidFill>
                  <a:schemeClr val="tx1"/>
                </a:solidFill>
                <a:latin typeface="Altitude Medium"/>
              </a:rPr>
              <a:t>JET FUEL PRICE DEVELOP-MENT BY QUARTER</a:t>
            </a:r>
            <a:endParaRPr lang="en-GB">
              <a:solidFill>
                <a:schemeClr val="tx1"/>
              </a:solidFill>
              <a:latin typeface="Altitude Medium"/>
            </a:endParaRPr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2425" y="551790"/>
            <a:ext cx="4003704" cy="302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9"/>
          <p:cNvSpPr>
            <a:spLocks noChangeArrowheads="1"/>
          </p:cNvSpPr>
          <p:nvPr/>
        </p:nvSpPr>
        <p:spPr bwMode="auto">
          <a:xfrm>
            <a:off x="0" y="60960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en-US">
                <a:solidFill>
                  <a:schemeClr val="tx1"/>
                </a:solidFill>
                <a:latin typeface="Altitude Medium"/>
              </a:rPr>
              <a:t>HEDGING POSITION ICELANDAIR</a:t>
            </a:r>
          </a:p>
          <a:p>
            <a:pPr algn="r">
              <a:lnSpc>
                <a:spcPts val="2100"/>
              </a:lnSpc>
            </a:pPr>
            <a:r>
              <a:rPr lang="en-US">
                <a:solidFill>
                  <a:schemeClr val="tx1"/>
                </a:solidFill>
                <a:latin typeface="Altitude Medium"/>
              </a:rPr>
              <a:t>AND AIR ICELAND</a:t>
            </a:r>
            <a:endParaRPr lang="en-GB">
              <a:solidFill>
                <a:schemeClr val="tx1"/>
              </a:solidFill>
              <a:latin typeface="Altitude Medium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33600" y="4432300"/>
          <a:ext cx="4876799" cy="1524000"/>
        </p:xfrm>
        <a:graphic>
          <a:graphicData uri="http://schemas.openxmlformats.org/drawingml/2006/table">
            <a:tbl>
              <a:tblPr/>
              <a:tblGrid>
                <a:gridCol w="2122693"/>
                <a:gridCol w="609203"/>
                <a:gridCol w="723429"/>
                <a:gridCol w="710737"/>
                <a:gridCol w="71073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Figures in tonnes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Q308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Q408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Q109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Q209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Predicted fuel consumption (ton)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45.604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27.556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21.729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31.085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Hedge (ton)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27.154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13.793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11.000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Hedge ratio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Limited cover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Unlimited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720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7938" y="309563"/>
            <a:ext cx="5502275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9"/>
          <p:cNvSpPr>
            <a:spLocks noChangeArrowheads="1"/>
          </p:cNvSpPr>
          <p:nvPr/>
        </p:nvSpPr>
        <p:spPr bwMode="auto">
          <a:xfrm>
            <a:off x="0" y="733425"/>
            <a:ext cx="17526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is-IS">
                <a:solidFill>
                  <a:schemeClr val="tx1"/>
                </a:solidFill>
                <a:latin typeface="Altitude Medium"/>
              </a:rPr>
              <a:t>ICELANDAIR CHANGES</a:t>
            </a:r>
            <a:endParaRPr lang="en-GB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1871663" y="1246188"/>
            <a:ext cx="68199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9413" lvl="1" indent="-188913">
              <a:buFont typeface="Arial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ltitude"/>
              </a:rPr>
              <a:t>New management took charge at Icelandair in May</a:t>
            </a:r>
          </a:p>
          <a:p>
            <a:pPr marL="379413" lvl="1" indent="-188913">
              <a:buFont typeface="Arial" pitchFamily="34" charset="0"/>
              <a:buChar char="•"/>
            </a:pPr>
            <a:endParaRPr lang="en-GB" sz="1600">
              <a:solidFill>
                <a:schemeClr val="tx1"/>
              </a:solidFill>
              <a:latin typeface="Altitude"/>
            </a:endParaRPr>
          </a:p>
          <a:p>
            <a:pPr marL="379413" lvl="1" indent="-188913">
              <a:buFont typeface="Arial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ltitude"/>
              </a:rPr>
              <a:t>Icelandair and Icelandair Ground Services announced production changes in June in order to cut cost and laid off 330 employees – effective H2</a:t>
            </a:r>
          </a:p>
          <a:p>
            <a:pPr marL="379413" lvl="1" indent="-188913">
              <a:buFont typeface="Arial" pitchFamily="34" charset="0"/>
              <a:buChar char="•"/>
            </a:pPr>
            <a:endParaRPr lang="is-IS" sz="1600">
              <a:solidFill>
                <a:schemeClr val="tx1"/>
              </a:solidFill>
              <a:latin typeface="Altitude"/>
            </a:endParaRPr>
          </a:p>
          <a:p>
            <a:pPr marL="379413" lvl="1" indent="-188913">
              <a:buFont typeface="Arial" pitchFamily="34" charset="0"/>
              <a:buChar char="•"/>
            </a:pPr>
            <a:r>
              <a:rPr lang="is-IS" sz="1600">
                <a:solidFill>
                  <a:schemeClr val="tx1"/>
                </a:solidFill>
                <a:latin typeface="Altitude"/>
              </a:rPr>
              <a:t>Supply this coming winter will be down by 14% in anticipation of less demand</a:t>
            </a:r>
          </a:p>
          <a:p>
            <a:pPr marL="379413" lvl="1" indent="-188913">
              <a:buFont typeface="Arial" pitchFamily="34" charset="0"/>
              <a:buChar char="•"/>
            </a:pPr>
            <a:endParaRPr lang="is-IS" sz="1600">
              <a:solidFill>
                <a:schemeClr val="tx1"/>
              </a:solidFill>
              <a:latin typeface="Altitude"/>
            </a:endParaRPr>
          </a:p>
          <a:p>
            <a:pPr marL="379413" lvl="1" indent="-188913">
              <a:buFont typeface="Arial" pitchFamily="34" charset="0"/>
              <a:buChar char="•"/>
            </a:pPr>
            <a:r>
              <a:rPr lang="is-IS" sz="1600">
                <a:solidFill>
                  <a:schemeClr val="tx1"/>
                </a:solidFill>
                <a:latin typeface="Altitude"/>
              </a:rPr>
              <a:t>Further changes will be implemented, aimed at revenue enhancement</a:t>
            </a:r>
          </a:p>
          <a:p>
            <a:pPr marL="379413" lvl="1" indent="-188913">
              <a:buFont typeface="Arial" pitchFamily="34" charset="0"/>
              <a:buChar char="•"/>
            </a:pPr>
            <a:endParaRPr lang="is-IS" sz="1600">
              <a:solidFill>
                <a:schemeClr val="tx1"/>
              </a:solidFill>
              <a:latin typeface="Altitude"/>
            </a:endParaRPr>
          </a:p>
          <a:p>
            <a:pPr marL="379413" lvl="1" indent="-188913">
              <a:buFont typeface="Arial" pitchFamily="34" charset="0"/>
              <a:buChar char="•"/>
            </a:pPr>
            <a:r>
              <a:rPr lang="is-IS" sz="1600">
                <a:solidFill>
                  <a:schemeClr val="tx1"/>
                </a:solidFill>
                <a:latin typeface="Altitude"/>
              </a:rPr>
              <a:t>Tight control and cost focus in order to reach profitability in a very tough econmic environment</a:t>
            </a:r>
            <a:endParaRPr lang="en-GB" sz="1600">
              <a:solidFill>
                <a:schemeClr val="tx1"/>
              </a:solidFill>
              <a:latin typeface="Altitude"/>
            </a:endParaRPr>
          </a:p>
          <a:p>
            <a:endParaRPr lang="is-IS" sz="16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</p:txBody>
      </p:sp>
      <p:pic>
        <p:nvPicPr>
          <p:cNvPr id="29700" name="Picture 11" descr="Icelandair">
            <a:hlinkClick r:id="rId3"/>
          </p:cNvPr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138" y="1555750"/>
            <a:ext cx="12144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9"/>
          <p:cNvSpPr>
            <a:spLocks noChangeArrowheads="1"/>
          </p:cNvSpPr>
          <p:nvPr/>
        </p:nvSpPr>
        <p:spPr bwMode="auto">
          <a:xfrm>
            <a:off x="0" y="72390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is-IS">
                <a:solidFill>
                  <a:schemeClr val="tx1"/>
                </a:solidFill>
                <a:latin typeface="Altitude Medium"/>
              </a:rPr>
              <a:t>TOUR OPERATING BUSINESS</a:t>
            </a:r>
            <a:endParaRPr lang="en-GB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1857375" y="1266825"/>
            <a:ext cx="68199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9413" lvl="1" indent="-188913">
              <a:buFont typeface="Arial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ltitude"/>
              </a:rPr>
              <a:t>VITA, a new brand for the Icelandic outgoing tourism market formed in July.</a:t>
            </a:r>
          </a:p>
          <a:p>
            <a:pPr marL="379413" lvl="1" indent="-188913">
              <a:buFont typeface="Arial" pitchFamily="34" charset="0"/>
              <a:buChar char="•"/>
            </a:pPr>
            <a:endParaRPr lang="is-IS" sz="1600">
              <a:solidFill>
                <a:schemeClr val="tx1"/>
              </a:solidFill>
              <a:latin typeface="Altitude"/>
            </a:endParaRPr>
          </a:p>
          <a:p>
            <a:pPr marL="379413" lvl="1" indent="-188913">
              <a:buFont typeface="Arial" pitchFamily="34" charset="0"/>
              <a:buChar char="•"/>
            </a:pPr>
            <a:r>
              <a:rPr lang="is-IS" sz="1600">
                <a:solidFill>
                  <a:schemeClr val="tx1"/>
                </a:solidFill>
                <a:latin typeface="Altitude"/>
              </a:rPr>
              <a:t>Based on In-house knowhow and existing infrastructure</a:t>
            </a:r>
          </a:p>
          <a:p>
            <a:pPr marL="379413" lvl="1" indent="-188913">
              <a:buFont typeface="Arial" pitchFamily="34" charset="0"/>
              <a:buChar char="•"/>
            </a:pPr>
            <a:endParaRPr lang="is-IS" sz="1600">
              <a:solidFill>
                <a:schemeClr val="tx1"/>
              </a:solidFill>
              <a:latin typeface="Altitude"/>
            </a:endParaRPr>
          </a:p>
          <a:p>
            <a:pPr marL="379413" lvl="1" indent="-188913">
              <a:buFont typeface="Arial" pitchFamily="34" charset="0"/>
              <a:buChar char="•"/>
            </a:pPr>
            <a:r>
              <a:rPr lang="is-IS" sz="1600">
                <a:solidFill>
                  <a:schemeClr val="tx1"/>
                </a:solidFill>
                <a:latin typeface="Altitude"/>
              </a:rPr>
              <a:t>Minimum risk start up and operation</a:t>
            </a:r>
          </a:p>
          <a:p>
            <a:pPr marL="379413" lvl="1" indent="-188913">
              <a:buFont typeface="Arial" pitchFamily="34" charset="0"/>
              <a:buChar char="•"/>
            </a:pPr>
            <a:endParaRPr lang="is-IS" sz="1600">
              <a:solidFill>
                <a:schemeClr val="tx1"/>
              </a:solidFill>
              <a:latin typeface="Altitude"/>
            </a:endParaRPr>
          </a:p>
          <a:p>
            <a:pPr marL="379413" lvl="1" indent="-188913">
              <a:buFont typeface="Arial" pitchFamily="34" charset="0"/>
              <a:buChar char="•"/>
            </a:pPr>
            <a:r>
              <a:rPr lang="is-IS" sz="1600">
                <a:solidFill>
                  <a:schemeClr val="tx1"/>
                </a:solidFill>
                <a:latin typeface="Altitude"/>
              </a:rPr>
              <a:t>Supported by Icelandair frequent flyer club, brand recognition and market position</a:t>
            </a:r>
          </a:p>
          <a:p>
            <a:pPr marL="379413" lvl="1" indent="-188913">
              <a:buFont typeface="Arial" pitchFamily="34" charset="0"/>
              <a:buChar char="•"/>
            </a:pPr>
            <a:endParaRPr lang="is-IS" sz="1600">
              <a:solidFill>
                <a:schemeClr val="tx1"/>
              </a:solidFill>
              <a:latin typeface="Altitude"/>
            </a:endParaRPr>
          </a:p>
          <a:p>
            <a:pPr marL="379413" lvl="1" indent="-188913">
              <a:buFont typeface="Arial" pitchFamily="34" charset="0"/>
              <a:buChar char="•"/>
            </a:pPr>
            <a:endParaRPr lang="is-IS" sz="1600">
              <a:solidFill>
                <a:schemeClr val="tx1"/>
              </a:solidFill>
              <a:latin typeface="Altitude"/>
            </a:endParaRPr>
          </a:p>
          <a:p>
            <a:pPr marL="379413" lvl="1" indent="-188913">
              <a:buFont typeface="Arial" pitchFamily="34" charset="0"/>
              <a:buChar char="•"/>
            </a:pPr>
            <a:endParaRPr lang="is-IS" sz="16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  <a:p>
            <a:endParaRPr lang="is-IS" sz="16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6325" y="3716338"/>
            <a:ext cx="52705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www.vitaferðir.is">
            <a:hlinkClick r:id="rId4"/>
          </p:cNvPr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738" y="1749425"/>
            <a:ext cx="13430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9"/>
          <p:cNvSpPr>
            <a:spLocks noChangeArrowheads="1"/>
          </p:cNvSpPr>
          <p:nvPr/>
        </p:nvSpPr>
        <p:spPr bwMode="auto">
          <a:xfrm>
            <a:off x="0" y="728663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is-IS">
                <a:solidFill>
                  <a:schemeClr val="tx1"/>
                </a:solidFill>
                <a:latin typeface="Altitude Medium"/>
              </a:rPr>
              <a:t>AGENDA</a:t>
            </a:r>
            <a:endParaRPr lang="en-GB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2000250" y="1238250"/>
            <a:ext cx="6376988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b="1">
                <a:solidFill>
                  <a:schemeClr val="tx1"/>
                </a:solidFill>
                <a:latin typeface="Altitude Medium"/>
                <a:ea typeface="ヒラギノ角ゴ Pro W3"/>
                <a:cs typeface="ヒラギノ角ゴ Pro W3"/>
              </a:rPr>
              <a:t>  Changed Group Dynamics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b="1">
                <a:solidFill>
                  <a:schemeClr val="tx1"/>
                </a:solidFill>
                <a:latin typeface="Altitude Medium"/>
                <a:ea typeface="ヒラギノ角ゴ Pro W3"/>
                <a:cs typeface="ヒラギノ角ゴ Pro W3"/>
              </a:rPr>
              <a:t>  </a:t>
            </a:r>
            <a:r>
              <a:rPr lang="en-US" sz="1600">
                <a:solidFill>
                  <a:schemeClr val="tx1"/>
                </a:solidFill>
                <a:latin typeface="Altitude Medium"/>
                <a:ea typeface="ヒラギノ角ゴ Pro W3"/>
                <a:cs typeface="ヒラギノ角ゴ Pro W3"/>
              </a:rPr>
              <a:t>Q2/H1 Group Results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 Q2/H1 Business Segment Results and Financial effects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 Main Currents and Highlights in H1/Q2</a:t>
            </a:r>
            <a:r>
              <a:rPr lang="en-US" sz="1600">
                <a:solidFill>
                  <a:srgbClr val="FF0000"/>
                </a:solidFill>
                <a:latin typeface="Altitude"/>
                <a:ea typeface="ヒラギノ角ゴ Pro W3"/>
                <a:cs typeface="ヒラギノ角ゴ Pro W3"/>
              </a:rPr>
              <a:t>  </a:t>
            </a:r>
            <a:endParaRPr lang="en-US" sz="16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 Outlook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US" sz="16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  <a:p>
            <a:endParaRPr lang="is-IS" sz="16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9"/>
          <p:cNvSpPr>
            <a:spLocks noChangeArrowheads="1"/>
          </p:cNvSpPr>
          <p:nvPr/>
        </p:nvSpPr>
        <p:spPr bwMode="auto">
          <a:xfrm>
            <a:off x="0" y="728663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is-IS">
                <a:solidFill>
                  <a:schemeClr val="tx1"/>
                </a:solidFill>
                <a:latin typeface="Altitude Medium"/>
              </a:rPr>
              <a:t>AGENDA</a:t>
            </a:r>
            <a:endParaRPr lang="en-GB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2000250" y="1266825"/>
            <a:ext cx="63769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 Q2/H1 Group Results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 New Group Structure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 Q2/H1 Business Segment Results and Financial effects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 Main Currents and </a:t>
            </a:r>
            <a:r>
              <a:rPr lang="en-US" sz="1600">
                <a:solidFill>
                  <a:schemeClr val="tx1"/>
                </a:solidFill>
                <a:latin typeface="Altitude"/>
              </a:rPr>
              <a:t>Highlights</a:t>
            </a: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in Q2/H1</a:t>
            </a:r>
            <a:r>
              <a:rPr lang="en-US" sz="1600">
                <a:solidFill>
                  <a:srgbClr val="FF0000"/>
                </a:solidFill>
                <a:latin typeface="Altitude"/>
                <a:ea typeface="ヒラギノ角ゴ Pro W3"/>
                <a:cs typeface="ヒラギノ角ゴ Pro W3"/>
              </a:rPr>
              <a:t>  </a:t>
            </a:r>
            <a:endParaRPr lang="en-US" sz="16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b="1">
                <a:solidFill>
                  <a:schemeClr val="tx1"/>
                </a:solidFill>
                <a:latin typeface="Altitude Medium"/>
                <a:ea typeface="ヒラギノ角ゴ Pro W3"/>
                <a:cs typeface="ヒラギノ角ゴ Pro W3"/>
              </a:rPr>
              <a:t>  Outlook</a:t>
            </a:r>
            <a:endParaRPr lang="is-IS" sz="1600" b="1">
              <a:solidFill>
                <a:schemeClr val="tx1"/>
              </a:solidFill>
              <a:latin typeface="Altitude Medium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9"/>
          <p:cNvSpPr>
            <a:spLocks noChangeArrowheads="1"/>
          </p:cNvSpPr>
          <p:nvPr/>
        </p:nvSpPr>
        <p:spPr bwMode="auto">
          <a:xfrm>
            <a:off x="357188" y="728663"/>
            <a:ext cx="1395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en-US">
                <a:solidFill>
                  <a:schemeClr val="tx1"/>
                </a:solidFill>
                <a:latin typeface="Altitude Medium"/>
              </a:rPr>
              <a:t>OUTLOOK</a:t>
            </a:r>
            <a:endParaRPr lang="en-GB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1927225" y="1255713"/>
            <a:ext cx="6376988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9413" lvl="1" indent="-188913">
              <a:buFontTx/>
              <a:buChar char="•"/>
            </a:pPr>
            <a:r>
              <a:rPr lang="en-US" sz="1600">
                <a:solidFill>
                  <a:schemeClr val="tx1"/>
                </a:solidFill>
                <a:latin typeface="Altitude Medium"/>
              </a:rPr>
              <a:t>2008 will be a tough year, but Icelandair Group has the flexibility and staff dedication to show positive results. </a:t>
            </a:r>
          </a:p>
          <a:p>
            <a:pPr marL="379413" lvl="1" indent="-188913">
              <a:buFontTx/>
              <a:buChar char="•"/>
            </a:pPr>
            <a:endParaRPr lang="en-US" sz="1600">
              <a:solidFill>
                <a:schemeClr val="tx1"/>
              </a:solidFill>
              <a:latin typeface="Altitude Medium"/>
            </a:endParaRPr>
          </a:p>
          <a:p>
            <a:pPr marL="379413" lvl="1" indent="-188913">
              <a:buFontTx/>
              <a:buChar char="•"/>
            </a:pPr>
            <a:r>
              <a:rPr lang="en-US" sz="1600">
                <a:solidFill>
                  <a:schemeClr val="tx1"/>
                </a:solidFill>
                <a:latin typeface="Altitude Medium"/>
              </a:rPr>
              <a:t>New look Icelandair Group, with diverse world wide operation, will be dynamic and opportunistic in a threatening environment. </a:t>
            </a:r>
          </a:p>
          <a:p>
            <a:pPr marL="379413" lvl="1" indent="-188913">
              <a:buFontTx/>
              <a:buChar char="•"/>
            </a:pPr>
            <a:endParaRPr lang="en-US" sz="1600" baseline="30000">
              <a:solidFill>
                <a:schemeClr val="tx1"/>
              </a:solidFill>
              <a:latin typeface="Altitude Medium"/>
            </a:endParaRPr>
          </a:p>
          <a:p>
            <a:pPr marL="379413" lvl="1" indent="-188913">
              <a:buFontTx/>
              <a:buChar char="•"/>
            </a:pPr>
            <a:r>
              <a:rPr lang="en-US" sz="1600">
                <a:solidFill>
                  <a:schemeClr val="tx1"/>
                </a:solidFill>
                <a:latin typeface="Altitude Medium"/>
              </a:rPr>
              <a:t>The increasing strength of Central Europe’s economy will continue to be the focus of Icelandair Group’s growth strategy</a:t>
            </a:r>
          </a:p>
          <a:p>
            <a:pPr marL="379413" lvl="1" indent="-188913">
              <a:buFontTx/>
              <a:buChar char="•"/>
            </a:pPr>
            <a:endParaRPr lang="en-US" sz="1600">
              <a:solidFill>
                <a:schemeClr val="tx1"/>
              </a:solidFill>
              <a:latin typeface="Altitude Medium"/>
            </a:endParaRPr>
          </a:p>
          <a:p>
            <a:pPr marL="379413" lvl="1" indent="-188913">
              <a:buFontTx/>
              <a:buChar char="•"/>
            </a:pPr>
            <a:r>
              <a:rPr lang="en-US" sz="1600">
                <a:solidFill>
                  <a:schemeClr val="tx1"/>
                </a:solidFill>
                <a:latin typeface="Altitude Medium"/>
              </a:rPr>
              <a:t>Operational plans implemented in all companies to tackle cost and revenue issues, due to economic slowdown and  high fuel prices</a:t>
            </a:r>
          </a:p>
          <a:p>
            <a:pPr marL="379413" lvl="1" indent="-188913">
              <a:buFontTx/>
              <a:buChar char="•"/>
            </a:pPr>
            <a:endParaRPr lang="en-US" sz="1600">
              <a:solidFill>
                <a:schemeClr val="tx1"/>
              </a:solidFill>
              <a:latin typeface="Altitude Medium"/>
            </a:endParaRPr>
          </a:p>
          <a:p>
            <a:pPr marL="379413" lvl="1" indent="-188913">
              <a:buFontTx/>
              <a:buChar char="•"/>
            </a:pPr>
            <a:r>
              <a:rPr lang="en-US" sz="1600">
                <a:solidFill>
                  <a:schemeClr val="tx1"/>
                </a:solidFill>
                <a:latin typeface="Altitude Medium"/>
              </a:rPr>
              <a:t>Profitable Icelandair operation in 2008 despite continued tough business environment. Less demand met by less production.</a:t>
            </a:r>
          </a:p>
          <a:p>
            <a:pPr marL="379413" lvl="1" indent="-188913">
              <a:buFontTx/>
              <a:buChar char="•"/>
            </a:pPr>
            <a:endParaRPr lang="en-US" sz="1600">
              <a:solidFill>
                <a:schemeClr val="tx1"/>
              </a:solidFill>
              <a:latin typeface="Altitude Medium"/>
            </a:endParaRPr>
          </a:p>
          <a:p>
            <a:pPr marL="379413" lvl="1" indent="-188913">
              <a:buFontTx/>
              <a:buChar char="•"/>
            </a:pPr>
            <a:r>
              <a:rPr lang="en-US" sz="1600">
                <a:solidFill>
                  <a:schemeClr val="tx1"/>
                </a:solidFill>
                <a:latin typeface="Altitude Medium"/>
              </a:rPr>
              <a:t>Contract backlog in Capacity Solutions is good for the full year.</a:t>
            </a:r>
          </a:p>
          <a:p>
            <a:pPr marL="379413" lvl="1" indent="-188913">
              <a:buFontTx/>
              <a:buChar char="•"/>
            </a:pPr>
            <a:endParaRPr lang="en-US" sz="1600">
              <a:solidFill>
                <a:schemeClr val="tx1"/>
              </a:solidFill>
              <a:latin typeface="Altitude Medium"/>
            </a:endParaRPr>
          </a:p>
          <a:p>
            <a:pPr marL="379413" lvl="1" indent="-188913">
              <a:buFontTx/>
              <a:buChar char="•"/>
            </a:pPr>
            <a:endParaRPr lang="en-US" sz="1600">
              <a:solidFill>
                <a:schemeClr val="tx1"/>
              </a:solidFill>
              <a:latin typeface="Altitude Medium"/>
            </a:endParaRPr>
          </a:p>
          <a:p>
            <a:pPr marL="379413" lvl="1" indent="-188913"/>
            <a:endParaRPr lang="en-US" sz="1600">
              <a:solidFill>
                <a:schemeClr val="tx1"/>
              </a:solidFill>
              <a:latin typeface="Altitude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9"/>
          <p:cNvSpPr>
            <a:spLocks noChangeArrowheads="1"/>
          </p:cNvSpPr>
          <p:nvPr/>
        </p:nvSpPr>
        <p:spPr bwMode="auto">
          <a:xfrm>
            <a:off x="357188" y="738188"/>
            <a:ext cx="1395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en-US">
                <a:solidFill>
                  <a:schemeClr val="tx1"/>
                </a:solidFill>
                <a:latin typeface="Altitude Medium"/>
              </a:rPr>
              <a:t>Q &amp; A</a:t>
            </a:r>
            <a:endParaRPr lang="en-GB">
              <a:solidFill>
                <a:schemeClr val="tx1"/>
              </a:solidFill>
              <a:latin typeface="Altitude Medium"/>
            </a:endParaRPr>
          </a:p>
        </p:txBody>
      </p:sp>
      <p:pic>
        <p:nvPicPr>
          <p:cNvPr id="33795" name="Picture 7" descr="Flugfélag Ísland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1323975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9" descr="Bluebird Car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25" y="4252913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1" descr="Icelandair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1338263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3" descr="Icelandair Cargo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0" y="1323975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5" descr="Icelandair Hotels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8" y="2824163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7" descr="Iceleas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72313" y="2824163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9" descr="Loftleiðir Icelandic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429250" y="2824163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1" descr="Travel Service a.s.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429250" y="4252913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23" descr="IGS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000875" y="1323975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25" descr="Iceland Travel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143125" y="2824163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27" descr="Fjárvakur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072313" y="4252913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4" descr="Latcharter Airlines">
            <a:hlinkClick r:id="rId25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786188" y="4252913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9"/>
          <p:cNvSpPr>
            <a:spLocks noChangeArrowheads="1"/>
          </p:cNvSpPr>
          <p:nvPr/>
        </p:nvSpPr>
        <p:spPr bwMode="auto">
          <a:xfrm>
            <a:off x="-57150" y="706438"/>
            <a:ext cx="18240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is-IS">
                <a:solidFill>
                  <a:schemeClr val="tx1"/>
                </a:solidFill>
                <a:latin typeface="Altitude Medium"/>
              </a:rPr>
              <a:t>NEW </a:t>
            </a:r>
          </a:p>
          <a:p>
            <a:pPr algn="r">
              <a:lnSpc>
                <a:spcPts val="2100"/>
              </a:lnSpc>
            </a:pPr>
            <a:r>
              <a:rPr lang="is-IS">
                <a:solidFill>
                  <a:schemeClr val="tx1"/>
                </a:solidFill>
                <a:latin typeface="Altitude Medium"/>
              </a:rPr>
              <a:t>GROUP DYNAMICS</a:t>
            </a:r>
          </a:p>
          <a:p>
            <a:pPr algn="r">
              <a:lnSpc>
                <a:spcPts val="2100"/>
              </a:lnSpc>
            </a:pPr>
            <a:endParaRPr lang="is-IS">
              <a:solidFill>
                <a:schemeClr val="tx1"/>
              </a:solidFill>
              <a:latin typeface="Altitude Medium"/>
            </a:endParaRPr>
          </a:p>
          <a:p>
            <a:pPr algn="r">
              <a:lnSpc>
                <a:spcPts val="2100"/>
              </a:lnSpc>
            </a:pPr>
            <a:endParaRPr lang="is-IS">
              <a:solidFill>
                <a:schemeClr val="tx1"/>
              </a:solidFill>
              <a:latin typeface="Altitude Medium"/>
            </a:endParaRPr>
          </a:p>
          <a:p>
            <a:pPr algn="r">
              <a:lnSpc>
                <a:spcPts val="2100"/>
              </a:lnSpc>
            </a:pPr>
            <a:r>
              <a:rPr lang="is-IS">
                <a:solidFill>
                  <a:schemeClr val="tx1"/>
                </a:solidFill>
                <a:latin typeface="Altitude Medium"/>
              </a:rPr>
              <a:t>REVENUE DISTRIBUTION  Q2 BY SEGMENTS AND COMPANIES</a:t>
            </a:r>
            <a:endParaRPr lang="en-GB">
              <a:solidFill>
                <a:schemeClr val="tx1"/>
              </a:solidFill>
              <a:latin typeface="Altitude Medium"/>
            </a:endParaRPr>
          </a:p>
        </p:txBody>
      </p:sp>
      <p:pic>
        <p:nvPicPr>
          <p:cNvPr id="5123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4200" y="1928813"/>
            <a:ext cx="71072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71"/>
          <p:cNvSpPr txBox="1">
            <a:spLocks noChangeArrowheads="1"/>
          </p:cNvSpPr>
          <p:nvPr/>
        </p:nvSpPr>
        <p:spPr bwMode="auto">
          <a:xfrm>
            <a:off x="4457700" y="3838575"/>
            <a:ext cx="663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800" b="1">
                <a:solidFill>
                  <a:schemeClr val="tx1"/>
                </a:solidFill>
                <a:ea typeface="MS PGothic" pitchFamily="34" charset="-128"/>
              </a:rPr>
              <a:t>Icelandair</a:t>
            </a:r>
          </a:p>
          <a:p>
            <a:pPr algn="ctr" eaLnBrk="0" hangingPunct="0"/>
            <a:r>
              <a:rPr lang="en-US" sz="800" b="1">
                <a:solidFill>
                  <a:schemeClr val="tx1"/>
                </a:solidFill>
                <a:ea typeface="MS PGothic" pitchFamily="34" charset="-128"/>
              </a:rPr>
              <a:t>Hotels</a:t>
            </a:r>
          </a:p>
        </p:txBody>
      </p:sp>
      <p:sp>
        <p:nvSpPr>
          <p:cNvPr id="5125" name="TextBox 67"/>
          <p:cNvSpPr txBox="1">
            <a:spLocks noChangeArrowheads="1"/>
          </p:cNvSpPr>
          <p:nvPr/>
        </p:nvSpPr>
        <p:spPr bwMode="auto">
          <a:xfrm>
            <a:off x="2049463" y="3833813"/>
            <a:ext cx="6635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800" b="1">
                <a:solidFill>
                  <a:schemeClr val="tx1"/>
                </a:solidFill>
                <a:ea typeface="MS PGothic" pitchFamily="34" charset="-128"/>
              </a:rPr>
              <a:t>Icelandair</a:t>
            </a:r>
          </a:p>
        </p:txBody>
      </p:sp>
      <p:sp>
        <p:nvSpPr>
          <p:cNvPr id="5126" name="TextBox 68"/>
          <p:cNvSpPr txBox="1">
            <a:spLocks noChangeArrowheads="1"/>
          </p:cNvSpPr>
          <p:nvPr/>
        </p:nvSpPr>
        <p:spPr bwMode="auto">
          <a:xfrm>
            <a:off x="2792413" y="3835400"/>
            <a:ext cx="361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800" b="1">
                <a:solidFill>
                  <a:schemeClr val="tx1"/>
                </a:solidFill>
                <a:ea typeface="MS PGothic" pitchFamily="34" charset="-128"/>
              </a:rPr>
              <a:t>IGS</a:t>
            </a:r>
          </a:p>
        </p:txBody>
      </p:sp>
      <p:sp>
        <p:nvSpPr>
          <p:cNvPr id="5127" name="TextBox 69"/>
          <p:cNvSpPr txBox="1">
            <a:spLocks noChangeArrowheads="1"/>
          </p:cNvSpPr>
          <p:nvPr/>
        </p:nvSpPr>
        <p:spPr bwMode="auto">
          <a:xfrm>
            <a:off x="3268663" y="3833813"/>
            <a:ext cx="663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800" b="1">
                <a:solidFill>
                  <a:schemeClr val="tx1"/>
                </a:solidFill>
                <a:ea typeface="MS PGothic" pitchFamily="34" charset="-128"/>
              </a:rPr>
              <a:t>Icelandair</a:t>
            </a:r>
          </a:p>
          <a:p>
            <a:pPr algn="ctr" eaLnBrk="0" hangingPunct="0"/>
            <a:r>
              <a:rPr lang="en-US" sz="800" b="1">
                <a:solidFill>
                  <a:schemeClr val="tx1"/>
                </a:solidFill>
                <a:ea typeface="MS PGothic" pitchFamily="34" charset="-128"/>
              </a:rPr>
              <a:t>Cargo</a:t>
            </a:r>
          </a:p>
        </p:txBody>
      </p:sp>
      <p:sp>
        <p:nvSpPr>
          <p:cNvPr id="5128" name="TextBox 70"/>
          <p:cNvSpPr txBox="1">
            <a:spLocks noChangeArrowheads="1"/>
          </p:cNvSpPr>
          <p:nvPr/>
        </p:nvSpPr>
        <p:spPr bwMode="auto">
          <a:xfrm>
            <a:off x="3865563" y="3836988"/>
            <a:ext cx="706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800" b="1">
                <a:solidFill>
                  <a:schemeClr val="tx1"/>
                </a:solidFill>
                <a:ea typeface="MS PGothic" pitchFamily="34" charset="-128"/>
              </a:rPr>
              <a:t>Air Iceland</a:t>
            </a:r>
          </a:p>
        </p:txBody>
      </p:sp>
      <p:sp>
        <p:nvSpPr>
          <p:cNvPr id="5129" name="TextBox 73"/>
          <p:cNvSpPr txBox="1">
            <a:spLocks noChangeArrowheads="1"/>
          </p:cNvSpPr>
          <p:nvPr/>
        </p:nvSpPr>
        <p:spPr bwMode="auto">
          <a:xfrm>
            <a:off x="5707063" y="3829050"/>
            <a:ext cx="623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800" b="1">
                <a:solidFill>
                  <a:schemeClr val="tx1"/>
                </a:solidFill>
                <a:ea typeface="MS PGothic" pitchFamily="34" charset="-128"/>
              </a:rPr>
              <a:t>Loftleidir</a:t>
            </a:r>
          </a:p>
          <a:p>
            <a:pPr algn="ctr" eaLnBrk="0" hangingPunct="0"/>
            <a:r>
              <a:rPr lang="en-US" sz="800" b="1">
                <a:solidFill>
                  <a:schemeClr val="tx1"/>
                </a:solidFill>
                <a:ea typeface="MS PGothic" pitchFamily="34" charset="-128"/>
              </a:rPr>
              <a:t>Icelandic</a:t>
            </a:r>
          </a:p>
        </p:txBody>
      </p:sp>
      <p:sp>
        <p:nvSpPr>
          <p:cNvPr id="5130" name="TextBox 74"/>
          <p:cNvSpPr txBox="1">
            <a:spLocks noChangeArrowheads="1"/>
          </p:cNvSpPr>
          <p:nvPr/>
        </p:nvSpPr>
        <p:spPr bwMode="auto">
          <a:xfrm>
            <a:off x="6323013" y="3825875"/>
            <a:ext cx="584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800" b="1">
                <a:solidFill>
                  <a:schemeClr val="tx1"/>
                </a:solidFill>
                <a:ea typeface="MS PGothic" pitchFamily="34" charset="-128"/>
              </a:rPr>
              <a:t>Icelease</a:t>
            </a:r>
          </a:p>
        </p:txBody>
      </p:sp>
      <p:sp>
        <p:nvSpPr>
          <p:cNvPr id="5131" name="TextBox 77"/>
          <p:cNvSpPr txBox="1">
            <a:spLocks noChangeArrowheads="1"/>
          </p:cNvSpPr>
          <p:nvPr/>
        </p:nvSpPr>
        <p:spPr bwMode="auto">
          <a:xfrm>
            <a:off x="8181975" y="3838575"/>
            <a:ext cx="549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800" b="1">
                <a:solidFill>
                  <a:schemeClr val="tx1"/>
                </a:solidFill>
                <a:ea typeface="MS PGothic" pitchFamily="34" charset="-128"/>
              </a:rPr>
              <a:t>Travel</a:t>
            </a:r>
          </a:p>
          <a:p>
            <a:pPr algn="ctr" eaLnBrk="0" hangingPunct="0"/>
            <a:r>
              <a:rPr lang="en-US" sz="800" b="1">
                <a:solidFill>
                  <a:schemeClr val="tx1"/>
                </a:solidFill>
                <a:ea typeface="MS PGothic" pitchFamily="34" charset="-128"/>
              </a:rPr>
              <a:t>Service</a:t>
            </a:r>
          </a:p>
        </p:txBody>
      </p:sp>
      <p:sp>
        <p:nvSpPr>
          <p:cNvPr id="5132" name="TextBox 78"/>
          <p:cNvSpPr txBox="1">
            <a:spLocks noChangeArrowheads="1"/>
          </p:cNvSpPr>
          <p:nvPr/>
        </p:nvSpPr>
        <p:spPr bwMode="auto">
          <a:xfrm>
            <a:off x="6959600" y="3836988"/>
            <a:ext cx="59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800" b="1">
                <a:solidFill>
                  <a:schemeClr val="tx1"/>
                </a:solidFill>
                <a:ea typeface="MS PGothic" pitchFamily="34" charset="-128"/>
              </a:rPr>
              <a:t>Bluebird</a:t>
            </a:r>
          </a:p>
          <a:p>
            <a:pPr algn="ctr" eaLnBrk="0" hangingPunct="0"/>
            <a:r>
              <a:rPr lang="en-US" sz="800" b="1">
                <a:solidFill>
                  <a:schemeClr val="tx1"/>
                </a:solidFill>
                <a:ea typeface="MS PGothic" pitchFamily="34" charset="-128"/>
              </a:rPr>
              <a:t>Cargo</a:t>
            </a:r>
          </a:p>
        </p:txBody>
      </p:sp>
      <p:sp>
        <p:nvSpPr>
          <p:cNvPr id="5133" name="TextBox 79"/>
          <p:cNvSpPr txBox="1">
            <a:spLocks noChangeArrowheads="1"/>
          </p:cNvSpPr>
          <p:nvPr/>
        </p:nvSpPr>
        <p:spPr bwMode="auto">
          <a:xfrm>
            <a:off x="7497763" y="3829050"/>
            <a:ext cx="682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800" b="1">
                <a:solidFill>
                  <a:schemeClr val="tx1"/>
                </a:solidFill>
                <a:ea typeface="MS PGothic" pitchFamily="34" charset="-128"/>
              </a:rPr>
              <a:t>Latcharter</a:t>
            </a:r>
          </a:p>
        </p:txBody>
      </p:sp>
      <p:sp>
        <p:nvSpPr>
          <p:cNvPr id="5134" name="TextBox 71"/>
          <p:cNvSpPr txBox="1">
            <a:spLocks noChangeArrowheads="1"/>
          </p:cNvSpPr>
          <p:nvPr/>
        </p:nvSpPr>
        <p:spPr bwMode="auto">
          <a:xfrm>
            <a:off x="5146675" y="3840163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800" b="1">
                <a:solidFill>
                  <a:schemeClr val="tx1"/>
                </a:solidFill>
                <a:ea typeface="MS PGothic" pitchFamily="34" charset="-128"/>
              </a:rPr>
              <a:t>Iceland</a:t>
            </a:r>
          </a:p>
          <a:p>
            <a:pPr algn="ctr" eaLnBrk="0" hangingPunct="0"/>
            <a:r>
              <a:rPr lang="en-US" sz="800" b="1">
                <a:solidFill>
                  <a:schemeClr val="tx1"/>
                </a:solidFill>
                <a:ea typeface="MS PGothic" pitchFamily="34" charset="-128"/>
              </a:rPr>
              <a:t>Travel</a:t>
            </a:r>
          </a:p>
        </p:txBody>
      </p:sp>
      <p:sp>
        <p:nvSpPr>
          <p:cNvPr id="5135" name="Text Box 6"/>
          <p:cNvSpPr txBox="1">
            <a:spLocks noChangeArrowheads="1"/>
          </p:cNvSpPr>
          <p:nvPr/>
        </p:nvSpPr>
        <p:spPr bwMode="auto">
          <a:xfrm>
            <a:off x="2281238" y="1352550"/>
            <a:ext cx="3148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1400">
                <a:solidFill>
                  <a:schemeClr val="tx1"/>
                </a:solidFill>
                <a:latin typeface="Altitude Medium"/>
              </a:rPr>
              <a:t>Scheduled Airline and Tourism</a:t>
            </a:r>
            <a:endParaRPr lang="en-GB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5136" name="Text Box 6"/>
          <p:cNvSpPr txBox="1">
            <a:spLocks noChangeArrowheads="1"/>
          </p:cNvSpPr>
          <p:nvPr/>
        </p:nvSpPr>
        <p:spPr bwMode="auto">
          <a:xfrm>
            <a:off x="6396038" y="1335088"/>
            <a:ext cx="180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1400">
                <a:solidFill>
                  <a:schemeClr val="tx1"/>
                </a:solidFill>
                <a:latin typeface="Altitude Medium"/>
              </a:rPr>
              <a:t>Capacity Solutions</a:t>
            </a:r>
          </a:p>
        </p:txBody>
      </p:sp>
      <p:sp>
        <p:nvSpPr>
          <p:cNvPr id="5137" name="Text Box 19"/>
          <p:cNvSpPr txBox="1">
            <a:spLocks noChangeArrowheads="1"/>
          </p:cNvSpPr>
          <p:nvPr/>
        </p:nvSpPr>
        <p:spPr bwMode="auto">
          <a:xfrm>
            <a:off x="3621088" y="1797050"/>
            <a:ext cx="9382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3200" b="1" baseline="30000">
                <a:solidFill>
                  <a:schemeClr val="accent2"/>
                </a:solidFill>
                <a:latin typeface="Altitude Medium"/>
              </a:rPr>
              <a:t>57,7%</a:t>
            </a:r>
            <a:endParaRPr lang="en-GB" sz="3200" b="1" baseline="30000">
              <a:solidFill>
                <a:schemeClr val="accent2"/>
              </a:solidFill>
              <a:latin typeface="Altitude Medium"/>
            </a:endParaRPr>
          </a:p>
        </p:txBody>
      </p:sp>
      <p:sp>
        <p:nvSpPr>
          <p:cNvPr id="5138" name="Text Box 20"/>
          <p:cNvSpPr txBox="1">
            <a:spLocks noChangeArrowheads="1"/>
          </p:cNvSpPr>
          <p:nvPr/>
        </p:nvSpPr>
        <p:spPr bwMode="auto">
          <a:xfrm>
            <a:off x="6899275" y="1790700"/>
            <a:ext cx="9382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3200" b="1" baseline="30000">
                <a:solidFill>
                  <a:schemeClr val="accent2"/>
                </a:solidFill>
                <a:latin typeface="Altitude Medium"/>
              </a:rPr>
              <a:t>42,3%</a:t>
            </a:r>
            <a:endParaRPr lang="en-GB" sz="3200" b="1" baseline="30000">
              <a:solidFill>
                <a:schemeClr val="accent2"/>
              </a:solidFill>
              <a:latin typeface="Altitude Medium"/>
            </a:endParaRPr>
          </a:p>
        </p:txBody>
      </p:sp>
      <p:sp>
        <p:nvSpPr>
          <p:cNvPr id="5139" name="Rectangle 28"/>
          <p:cNvSpPr>
            <a:spLocks noChangeArrowheads="1"/>
          </p:cNvSpPr>
          <p:nvPr/>
        </p:nvSpPr>
        <p:spPr bwMode="auto">
          <a:xfrm>
            <a:off x="2017713" y="1319213"/>
            <a:ext cx="6865937" cy="33147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aseline="30000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5140" name="Line 31"/>
          <p:cNvSpPr>
            <a:spLocks noChangeShapeType="1"/>
          </p:cNvSpPr>
          <p:nvPr/>
        </p:nvSpPr>
        <p:spPr bwMode="auto">
          <a:xfrm flipH="1">
            <a:off x="5673725" y="1309688"/>
            <a:ext cx="9525" cy="331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7700" y="1320800"/>
            <a:ext cx="7078663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61"/>
          <p:cNvSpPr txBox="1">
            <a:spLocks noChangeArrowheads="1"/>
          </p:cNvSpPr>
          <p:nvPr/>
        </p:nvSpPr>
        <p:spPr bwMode="auto">
          <a:xfrm>
            <a:off x="2089150" y="2811463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333399"/>
                </a:solidFill>
                <a:ea typeface="MS PGothic" pitchFamily="34" charset="-128"/>
              </a:rPr>
              <a:t>12%</a:t>
            </a:r>
          </a:p>
        </p:txBody>
      </p:sp>
      <p:sp>
        <p:nvSpPr>
          <p:cNvPr id="6148" name="TextBox 62"/>
          <p:cNvSpPr txBox="1">
            <a:spLocks noChangeArrowheads="1"/>
          </p:cNvSpPr>
          <p:nvPr/>
        </p:nvSpPr>
        <p:spPr bwMode="auto">
          <a:xfrm>
            <a:off x="3751263" y="183515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333399"/>
                </a:solidFill>
                <a:ea typeface="MS PGothic" pitchFamily="34" charset="-128"/>
              </a:rPr>
              <a:t>25%</a:t>
            </a:r>
          </a:p>
        </p:txBody>
      </p:sp>
      <p:sp>
        <p:nvSpPr>
          <p:cNvPr id="6149" name="TextBox 63"/>
          <p:cNvSpPr txBox="1">
            <a:spLocks noChangeArrowheads="1"/>
          </p:cNvSpPr>
          <p:nvPr/>
        </p:nvSpPr>
        <p:spPr bwMode="auto">
          <a:xfrm>
            <a:off x="4756150" y="3414713"/>
            <a:ext cx="477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333399"/>
                </a:solidFill>
                <a:ea typeface="MS PGothic" pitchFamily="34" charset="-128"/>
              </a:rPr>
              <a:t>3%</a:t>
            </a:r>
          </a:p>
        </p:txBody>
      </p:sp>
      <p:sp>
        <p:nvSpPr>
          <p:cNvPr id="6150" name="TextBox 64"/>
          <p:cNvSpPr txBox="1">
            <a:spLocks noChangeArrowheads="1"/>
          </p:cNvSpPr>
          <p:nvPr/>
        </p:nvSpPr>
        <p:spPr bwMode="auto">
          <a:xfrm>
            <a:off x="4654550" y="182245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333399"/>
                </a:solidFill>
                <a:ea typeface="MS PGothic" pitchFamily="34" charset="-128"/>
              </a:rPr>
              <a:t>10%</a:t>
            </a:r>
          </a:p>
        </p:txBody>
      </p:sp>
      <p:sp>
        <p:nvSpPr>
          <p:cNvPr id="6151" name="TextBox 65"/>
          <p:cNvSpPr txBox="1">
            <a:spLocks noChangeArrowheads="1"/>
          </p:cNvSpPr>
          <p:nvPr/>
        </p:nvSpPr>
        <p:spPr bwMode="auto">
          <a:xfrm>
            <a:off x="4883150" y="231775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333399"/>
                </a:solidFill>
                <a:ea typeface="MS PGothic" pitchFamily="34" charset="-128"/>
              </a:rPr>
              <a:t>21%</a:t>
            </a:r>
          </a:p>
        </p:txBody>
      </p:sp>
      <p:sp>
        <p:nvSpPr>
          <p:cNvPr id="6152" name="TextBox 66"/>
          <p:cNvSpPr txBox="1">
            <a:spLocks noChangeArrowheads="1"/>
          </p:cNvSpPr>
          <p:nvPr/>
        </p:nvSpPr>
        <p:spPr bwMode="auto">
          <a:xfrm>
            <a:off x="4392613" y="248920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333399"/>
                </a:solidFill>
                <a:ea typeface="MS PGothic" pitchFamily="34" charset="-128"/>
              </a:rPr>
              <a:t>19%</a:t>
            </a:r>
          </a:p>
        </p:txBody>
      </p:sp>
      <p:sp>
        <p:nvSpPr>
          <p:cNvPr id="6153" name="TextBox 67"/>
          <p:cNvSpPr txBox="1">
            <a:spLocks noChangeArrowheads="1"/>
          </p:cNvSpPr>
          <p:nvPr/>
        </p:nvSpPr>
        <p:spPr bwMode="auto">
          <a:xfrm>
            <a:off x="7004050" y="2171700"/>
            <a:ext cx="477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333399"/>
                </a:solidFill>
                <a:ea typeface="MS PGothic" pitchFamily="34" charset="-128"/>
              </a:rPr>
              <a:t>3%</a:t>
            </a:r>
          </a:p>
        </p:txBody>
      </p:sp>
      <p:sp>
        <p:nvSpPr>
          <p:cNvPr id="6154" name="TextBox 68"/>
          <p:cNvSpPr txBox="1">
            <a:spLocks noChangeArrowheads="1"/>
          </p:cNvSpPr>
          <p:nvPr/>
        </p:nvSpPr>
        <p:spPr bwMode="auto">
          <a:xfrm>
            <a:off x="2844800" y="4106863"/>
            <a:ext cx="477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333399"/>
                </a:solidFill>
                <a:ea typeface="MS PGothic" pitchFamily="34" charset="-128"/>
              </a:rPr>
              <a:t>2%</a:t>
            </a:r>
          </a:p>
        </p:txBody>
      </p:sp>
      <p:sp>
        <p:nvSpPr>
          <p:cNvPr id="6155" name="TextBox 69"/>
          <p:cNvSpPr txBox="1">
            <a:spLocks noChangeArrowheads="1"/>
          </p:cNvSpPr>
          <p:nvPr/>
        </p:nvSpPr>
        <p:spPr bwMode="auto">
          <a:xfrm>
            <a:off x="4027488" y="2312988"/>
            <a:ext cx="477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333399"/>
                </a:solidFill>
                <a:ea typeface="MS PGothic" pitchFamily="34" charset="-128"/>
              </a:rPr>
              <a:t>3%</a:t>
            </a:r>
          </a:p>
        </p:txBody>
      </p:sp>
      <p:sp>
        <p:nvSpPr>
          <p:cNvPr id="6156" name="TextBox 70"/>
          <p:cNvSpPr txBox="1">
            <a:spLocks noChangeArrowheads="1"/>
          </p:cNvSpPr>
          <p:nvPr/>
        </p:nvSpPr>
        <p:spPr bwMode="auto">
          <a:xfrm>
            <a:off x="7627938" y="4022725"/>
            <a:ext cx="477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333399"/>
                </a:solidFill>
                <a:ea typeface="MS PGothic" pitchFamily="34" charset="-128"/>
              </a:rPr>
              <a:t>2%</a:t>
            </a:r>
          </a:p>
        </p:txBody>
      </p:sp>
      <p:sp>
        <p:nvSpPr>
          <p:cNvPr id="6157" name="Rectangle 19"/>
          <p:cNvSpPr>
            <a:spLocks noChangeArrowheads="1"/>
          </p:cNvSpPr>
          <p:nvPr/>
        </p:nvSpPr>
        <p:spPr bwMode="auto">
          <a:xfrm>
            <a:off x="-57150" y="706438"/>
            <a:ext cx="18240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is-IS">
                <a:solidFill>
                  <a:schemeClr val="tx1"/>
                </a:solidFill>
                <a:latin typeface="Altitude Medium"/>
              </a:rPr>
              <a:t>NEW </a:t>
            </a:r>
          </a:p>
          <a:p>
            <a:pPr algn="r">
              <a:lnSpc>
                <a:spcPts val="2100"/>
              </a:lnSpc>
            </a:pPr>
            <a:r>
              <a:rPr lang="is-IS">
                <a:solidFill>
                  <a:schemeClr val="tx1"/>
                </a:solidFill>
                <a:latin typeface="Altitude Medium"/>
              </a:rPr>
              <a:t>GROUP DYNAMICS</a:t>
            </a:r>
          </a:p>
          <a:p>
            <a:pPr algn="r">
              <a:lnSpc>
                <a:spcPts val="2100"/>
              </a:lnSpc>
            </a:pPr>
            <a:endParaRPr lang="is-IS">
              <a:solidFill>
                <a:schemeClr val="tx1"/>
              </a:solidFill>
              <a:latin typeface="Altitude Medium"/>
            </a:endParaRPr>
          </a:p>
          <a:p>
            <a:pPr algn="r">
              <a:lnSpc>
                <a:spcPts val="2100"/>
              </a:lnSpc>
            </a:pPr>
            <a:endParaRPr lang="is-IS">
              <a:solidFill>
                <a:schemeClr val="tx1"/>
              </a:solidFill>
              <a:latin typeface="Altitude Medium"/>
            </a:endParaRPr>
          </a:p>
          <a:p>
            <a:pPr algn="r">
              <a:lnSpc>
                <a:spcPts val="2100"/>
              </a:lnSpc>
            </a:pPr>
            <a:r>
              <a:rPr lang="is-IS">
                <a:solidFill>
                  <a:schemeClr val="tx1"/>
                </a:solidFill>
                <a:latin typeface="Altitude Medium"/>
              </a:rPr>
              <a:t>REVENUE DISTRIBUTION  BY WORLD REGION</a:t>
            </a:r>
          </a:p>
          <a:p>
            <a:pPr algn="r">
              <a:lnSpc>
                <a:spcPts val="2100"/>
              </a:lnSpc>
            </a:pPr>
            <a:endParaRPr lang="is-IS">
              <a:solidFill>
                <a:schemeClr val="tx1"/>
              </a:solidFill>
              <a:latin typeface="Altitude Medium"/>
            </a:endParaRPr>
          </a:p>
          <a:p>
            <a:pPr algn="r">
              <a:lnSpc>
                <a:spcPts val="2100"/>
              </a:lnSpc>
            </a:pPr>
            <a:r>
              <a:rPr lang="is-IS">
                <a:solidFill>
                  <a:schemeClr val="tx1"/>
                </a:solidFill>
                <a:latin typeface="Altitude Medium"/>
              </a:rPr>
              <a:t>FORECAST 08</a:t>
            </a:r>
            <a:endParaRPr lang="en-GB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6158" name="Text Box 19"/>
          <p:cNvSpPr txBox="1">
            <a:spLocks noChangeArrowheads="1"/>
          </p:cNvSpPr>
          <p:nvPr/>
        </p:nvSpPr>
        <p:spPr bwMode="auto">
          <a:xfrm>
            <a:off x="3371850" y="5272088"/>
            <a:ext cx="15017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s-IS" baseline="30000">
                <a:solidFill>
                  <a:schemeClr val="tx1"/>
                </a:solidFill>
                <a:latin typeface="Altitude Medium"/>
              </a:rPr>
              <a:t>North America 12%</a:t>
            </a:r>
          </a:p>
          <a:p>
            <a:pPr algn="r"/>
            <a:r>
              <a:rPr lang="is-IS" baseline="30000">
                <a:solidFill>
                  <a:schemeClr val="tx1"/>
                </a:solidFill>
                <a:latin typeface="Altitude Medium"/>
              </a:rPr>
              <a:t>South America 2%</a:t>
            </a:r>
          </a:p>
          <a:p>
            <a:pPr algn="r"/>
            <a:r>
              <a:rPr lang="is-IS" baseline="30000">
                <a:solidFill>
                  <a:schemeClr val="tx1"/>
                </a:solidFill>
                <a:latin typeface="Altitude Medium"/>
              </a:rPr>
              <a:t>Iceland 25%</a:t>
            </a:r>
          </a:p>
          <a:p>
            <a:pPr algn="r"/>
            <a:r>
              <a:rPr lang="is-IS" baseline="30000">
                <a:solidFill>
                  <a:schemeClr val="tx1"/>
                </a:solidFill>
                <a:latin typeface="Altitude Medium"/>
              </a:rPr>
              <a:t>UK 3%</a:t>
            </a:r>
          </a:p>
          <a:p>
            <a:pPr algn="r"/>
            <a:r>
              <a:rPr lang="is-IS" baseline="30000">
                <a:solidFill>
                  <a:schemeClr val="tx1"/>
                </a:solidFill>
                <a:latin typeface="Altitude Medium"/>
              </a:rPr>
              <a:t>Scandinavia 10%</a:t>
            </a:r>
          </a:p>
        </p:txBody>
      </p:sp>
      <p:sp>
        <p:nvSpPr>
          <p:cNvPr id="6159" name="Text Box 20"/>
          <p:cNvSpPr txBox="1">
            <a:spLocks noChangeArrowheads="1"/>
          </p:cNvSpPr>
          <p:nvPr/>
        </p:nvSpPr>
        <p:spPr bwMode="auto">
          <a:xfrm>
            <a:off x="4835525" y="5284788"/>
            <a:ext cx="1993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s-IS" baseline="30000" dirty="0">
                <a:solidFill>
                  <a:schemeClr val="tx1"/>
                </a:solidFill>
                <a:latin typeface="Altitude Medium"/>
              </a:rPr>
              <a:t>West Cont. Europe </a:t>
            </a:r>
            <a:r>
              <a:rPr lang="is-IS" baseline="30000" dirty="0" smtClean="0">
                <a:solidFill>
                  <a:schemeClr val="tx1"/>
                </a:solidFill>
                <a:latin typeface="Altitude Medium"/>
              </a:rPr>
              <a:t>19</a:t>
            </a:r>
            <a:r>
              <a:rPr lang="is-IS" baseline="30000" dirty="0" smtClean="0">
                <a:solidFill>
                  <a:schemeClr val="tx1"/>
                </a:solidFill>
                <a:latin typeface="Altitude Medium"/>
              </a:rPr>
              <a:t>%</a:t>
            </a:r>
            <a:endParaRPr lang="is-IS" baseline="30000" dirty="0">
              <a:solidFill>
                <a:schemeClr val="tx1"/>
              </a:solidFill>
              <a:latin typeface="Altitude Medium"/>
            </a:endParaRPr>
          </a:p>
          <a:p>
            <a:pPr algn="r"/>
            <a:r>
              <a:rPr lang="is-IS" baseline="30000" dirty="0">
                <a:solidFill>
                  <a:schemeClr val="tx1"/>
                </a:solidFill>
                <a:latin typeface="Altitude Medium"/>
              </a:rPr>
              <a:t>Central Europe </a:t>
            </a:r>
            <a:r>
              <a:rPr lang="is-IS" baseline="30000" dirty="0" smtClean="0">
                <a:solidFill>
                  <a:schemeClr val="tx1"/>
                </a:solidFill>
                <a:latin typeface="Altitude Medium"/>
              </a:rPr>
              <a:t>21</a:t>
            </a:r>
            <a:r>
              <a:rPr lang="is-IS" baseline="30000" dirty="0" smtClean="0">
                <a:solidFill>
                  <a:schemeClr val="tx1"/>
                </a:solidFill>
                <a:latin typeface="Altitude Medium"/>
              </a:rPr>
              <a:t>%</a:t>
            </a:r>
            <a:endParaRPr lang="is-IS" baseline="30000" dirty="0">
              <a:solidFill>
                <a:schemeClr val="tx1"/>
              </a:solidFill>
              <a:latin typeface="Altitude Medium"/>
            </a:endParaRPr>
          </a:p>
          <a:p>
            <a:pPr algn="r"/>
            <a:r>
              <a:rPr lang="is-IS" baseline="30000" dirty="0">
                <a:solidFill>
                  <a:schemeClr val="tx1"/>
                </a:solidFill>
                <a:latin typeface="Altitude Medium"/>
              </a:rPr>
              <a:t>Africa 3%</a:t>
            </a:r>
          </a:p>
          <a:p>
            <a:pPr algn="r"/>
            <a:r>
              <a:rPr lang="is-IS" baseline="30000" dirty="0">
                <a:solidFill>
                  <a:schemeClr val="tx1"/>
                </a:solidFill>
                <a:latin typeface="Altitude Medium"/>
              </a:rPr>
              <a:t>Asia 3%</a:t>
            </a:r>
          </a:p>
          <a:p>
            <a:pPr algn="r"/>
            <a:r>
              <a:rPr lang="is-IS" baseline="30000" dirty="0">
                <a:solidFill>
                  <a:schemeClr val="tx1"/>
                </a:solidFill>
                <a:latin typeface="Altitude Medium"/>
              </a:rPr>
              <a:t>Oceana 2%</a:t>
            </a:r>
            <a:endParaRPr lang="en-GB" baseline="30000" dirty="0">
              <a:solidFill>
                <a:schemeClr val="tx1"/>
              </a:solidFill>
              <a:latin typeface="Altitude Medium"/>
            </a:endParaRPr>
          </a:p>
          <a:p>
            <a:pPr algn="r"/>
            <a:endParaRPr lang="is-IS" baseline="30000" dirty="0">
              <a:solidFill>
                <a:schemeClr val="tx1"/>
              </a:solidFill>
              <a:latin typeface="Altitude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9"/>
          <p:cNvSpPr>
            <a:spLocks noChangeArrowheads="1"/>
          </p:cNvSpPr>
          <p:nvPr/>
        </p:nvSpPr>
        <p:spPr bwMode="auto">
          <a:xfrm>
            <a:off x="0" y="719138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is-IS">
                <a:solidFill>
                  <a:schemeClr val="tx1"/>
                </a:solidFill>
                <a:latin typeface="Altitude Medium"/>
              </a:rPr>
              <a:t>AGENDA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000250" y="857250"/>
            <a:ext cx="63769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endParaRPr lang="en-US" sz="2400" b="1" baseline="30000">
              <a:solidFill>
                <a:schemeClr val="tx1"/>
              </a:solidFill>
              <a:latin typeface="Altitude Medium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 Changed Group Dynamics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 </a:t>
            </a:r>
            <a:r>
              <a:rPr lang="en-US" sz="1600" b="1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Q2/H1 Group Results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 Q2/H1 Business Segment Results and Financial effects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 Main Currents and Highlights in Q2/H1</a:t>
            </a:r>
            <a:r>
              <a:rPr lang="en-US" sz="1600">
                <a:solidFill>
                  <a:srgbClr val="FF0000"/>
                </a:solidFill>
                <a:latin typeface="Altitude"/>
                <a:ea typeface="ヒラギノ角ゴ Pro W3"/>
                <a:cs typeface="ヒラギノ角ゴ Pro W3"/>
              </a:rPr>
              <a:t>  </a:t>
            </a:r>
            <a:endParaRPr lang="en-US" sz="16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 Outlook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US" sz="16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  <a:p>
            <a:endParaRPr lang="is-IS" sz="16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2875" y="719138"/>
            <a:ext cx="1609725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ts val="2100"/>
              </a:lnSpc>
            </a:pPr>
            <a:r>
              <a:rPr lang="en-US" sz="1800" smtClean="0">
                <a:solidFill>
                  <a:schemeClr val="tx1"/>
                </a:solidFill>
                <a:latin typeface="Altitude Medium"/>
              </a:rPr>
              <a:t>Q2 2008</a:t>
            </a:r>
            <a:br>
              <a:rPr lang="en-US" sz="1800" smtClean="0">
                <a:solidFill>
                  <a:schemeClr val="tx1"/>
                </a:solidFill>
                <a:latin typeface="Altitude Medium"/>
              </a:rPr>
            </a:br>
            <a:r>
              <a:rPr lang="en-US" sz="1200" smtClean="0">
                <a:solidFill>
                  <a:schemeClr val="tx1"/>
                </a:solidFill>
                <a:latin typeface="Altitude Medium"/>
              </a:rPr>
              <a:t/>
            </a:r>
            <a:br>
              <a:rPr lang="en-US" sz="1200" smtClean="0">
                <a:solidFill>
                  <a:schemeClr val="tx1"/>
                </a:solidFill>
                <a:latin typeface="Altitude Medium"/>
              </a:rPr>
            </a:br>
            <a:r>
              <a:rPr lang="en-US" sz="1800" smtClean="0">
                <a:solidFill>
                  <a:schemeClr val="tx1"/>
                </a:solidFill>
                <a:latin typeface="Altitude Medium"/>
              </a:rPr>
              <a:t/>
            </a:r>
            <a:br>
              <a:rPr lang="en-US" sz="1800" smtClean="0">
                <a:solidFill>
                  <a:schemeClr val="tx1"/>
                </a:solidFill>
                <a:latin typeface="Altitude Medium"/>
              </a:rPr>
            </a:br>
            <a:r>
              <a:rPr lang="en-US" sz="1800" smtClean="0">
                <a:solidFill>
                  <a:schemeClr val="tx1"/>
                </a:solidFill>
                <a:latin typeface="Altitude Medium"/>
              </a:rPr>
              <a:t/>
            </a:r>
            <a:br>
              <a:rPr lang="en-US" sz="1800" smtClean="0">
                <a:solidFill>
                  <a:schemeClr val="tx1"/>
                </a:solidFill>
                <a:latin typeface="Altitude Medium"/>
              </a:rPr>
            </a:br>
            <a:r>
              <a:rPr lang="en-US" sz="1800" smtClean="0">
                <a:solidFill>
                  <a:schemeClr val="tx1"/>
                </a:solidFill>
                <a:latin typeface="Altitude Medium"/>
              </a:rPr>
              <a:t/>
            </a:r>
            <a:br>
              <a:rPr lang="en-US" sz="1800" smtClean="0">
                <a:solidFill>
                  <a:schemeClr val="tx1"/>
                </a:solidFill>
                <a:latin typeface="Altitude Medium"/>
              </a:rPr>
            </a:br>
            <a:r>
              <a:rPr lang="en-US" sz="1800" smtClean="0">
                <a:solidFill>
                  <a:schemeClr val="tx1"/>
                </a:solidFill>
                <a:latin typeface="Altitude Medium"/>
              </a:rPr>
              <a:t/>
            </a:r>
            <a:br>
              <a:rPr lang="en-US" sz="1800" smtClean="0">
                <a:solidFill>
                  <a:schemeClr val="tx1"/>
                </a:solidFill>
                <a:latin typeface="Altitude Medium"/>
              </a:rPr>
            </a:br>
            <a:r>
              <a:rPr lang="en-US" sz="1800" smtClean="0">
                <a:solidFill>
                  <a:schemeClr val="tx1"/>
                </a:solidFill>
                <a:latin typeface="Altitude Medium"/>
              </a:rPr>
              <a:t/>
            </a:r>
            <a:br>
              <a:rPr lang="en-US" sz="1800" smtClean="0">
                <a:solidFill>
                  <a:schemeClr val="tx1"/>
                </a:solidFill>
                <a:latin typeface="Altitude Medium"/>
              </a:rPr>
            </a:br>
            <a:r>
              <a:rPr lang="en-US" sz="1800" smtClean="0">
                <a:solidFill>
                  <a:schemeClr val="tx1"/>
                </a:solidFill>
                <a:latin typeface="Altitude Medium"/>
              </a:rPr>
              <a:t/>
            </a:r>
            <a:br>
              <a:rPr lang="en-US" sz="1800" smtClean="0">
                <a:solidFill>
                  <a:schemeClr val="tx1"/>
                </a:solidFill>
                <a:latin typeface="Altitude Medium"/>
              </a:rPr>
            </a:br>
            <a:r>
              <a:rPr lang="en-US" sz="1800" smtClean="0">
                <a:solidFill>
                  <a:schemeClr val="tx1"/>
                </a:solidFill>
                <a:latin typeface="Altitude Medium"/>
              </a:rPr>
              <a:t/>
            </a:r>
            <a:br>
              <a:rPr lang="en-US" sz="1800" smtClean="0">
                <a:solidFill>
                  <a:schemeClr val="tx1"/>
                </a:solidFill>
                <a:latin typeface="Altitude Medium"/>
              </a:rPr>
            </a:br>
            <a:r>
              <a:rPr lang="en-US" sz="1800" smtClean="0">
                <a:solidFill>
                  <a:schemeClr val="tx1"/>
                </a:solidFill>
                <a:latin typeface="Altitude Medium"/>
              </a:rPr>
              <a:t/>
            </a:r>
            <a:br>
              <a:rPr lang="en-US" sz="1800" smtClean="0">
                <a:solidFill>
                  <a:schemeClr val="tx1"/>
                </a:solidFill>
                <a:latin typeface="Altitude Medium"/>
              </a:rPr>
            </a:br>
            <a:endParaRPr lang="en-GB" smtClean="0">
              <a:solidFill>
                <a:schemeClr val="tx1"/>
              </a:solidFill>
              <a:latin typeface="Altitude Medium"/>
            </a:endParaRPr>
          </a:p>
        </p:txBody>
      </p:sp>
      <p:grpSp>
        <p:nvGrpSpPr>
          <p:cNvPr id="8195" name="Group 12"/>
          <p:cNvGrpSpPr>
            <a:grpSpLocks/>
          </p:cNvGrpSpPr>
          <p:nvPr/>
        </p:nvGrpSpPr>
        <p:grpSpPr bwMode="auto">
          <a:xfrm>
            <a:off x="2486025" y="2998788"/>
            <a:ext cx="6143625" cy="2590800"/>
            <a:chOff x="1566" y="1889"/>
            <a:chExt cx="3870" cy="1632"/>
          </a:xfrm>
        </p:grpSpPr>
        <p:sp>
          <p:nvSpPr>
            <p:cNvPr id="8201" name="Oval 22"/>
            <p:cNvSpPr>
              <a:spLocks noChangeArrowheads="1"/>
            </p:cNvSpPr>
            <p:nvPr/>
          </p:nvSpPr>
          <p:spPr bwMode="auto">
            <a:xfrm>
              <a:off x="3621" y="1889"/>
              <a:ext cx="1334" cy="181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baseline="30000">
                <a:solidFill>
                  <a:schemeClr val="tx1"/>
                </a:solidFill>
                <a:latin typeface="Altitude Medium"/>
              </a:endParaRPr>
            </a:p>
          </p:txBody>
        </p:sp>
        <p:sp>
          <p:nvSpPr>
            <p:cNvPr id="8202" name="Line 25"/>
            <p:cNvSpPr>
              <a:spLocks noChangeShapeType="1"/>
            </p:cNvSpPr>
            <p:nvPr/>
          </p:nvSpPr>
          <p:spPr bwMode="auto">
            <a:xfrm flipH="1">
              <a:off x="2213" y="1976"/>
              <a:ext cx="1393" cy="13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Text Box 5"/>
            <p:cNvSpPr txBox="1">
              <a:spLocks noChangeArrowheads="1"/>
            </p:cNvSpPr>
            <p:nvPr/>
          </p:nvSpPr>
          <p:spPr bwMode="auto">
            <a:xfrm>
              <a:off x="1566" y="3309"/>
              <a:ext cx="3870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s-IS" sz="1600" dirty="0">
                  <a:solidFill>
                    <a:schemeClr val="tx1"/>
                  </a:solidFill>
                  <a:latin typeface="Altitude"/>
                </a:rPr>
                <a:t>EXPLODING FUEL COST</a:t>
              </a:r>
              <a:endParaRPr lang="en-US" sz="1600" dirty="0">
                <a:solidFill>
                  <a:schemeClr val="tx1"/>
                </a:solidFill>
                <a:latin typeface="Altitude"/>
              </a:endParaRPr>
            </a:p>
          </p:txBody>
        </p:sp>
      </p:grp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1958975"/>
            <a:ext cx="18351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 typeface="Arial" pitchFamily="34" charset="0"/>
              <a:buNone/>
            </a:pPr>
            <a:r>
              <a:rPr lang="en-US" sz="14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Revenue     79%</a:t>
            </a:r>
          </a:p>
          <a:p>
            <a:pPr algn="r">
              <a:spcBef>
                <a:spcPct val="50000"/>
              </a:spcBef>
              <a:buFont typeface="Arial" pitchFamily="34" charset="0"/>
              <a:buNone/>
            </a:pPr>
            <a:endParaRPr lang="en-US" sz="9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  <a:p>
            <a:pPr algn="r">
              <a:spcBef>
                <a:spcPct val="50000"/>
              </a:spcBef>
              <a:buFont typeface="Arial" pitchFamily="34" charset="0"/>
              <a:buNone/>
            </a:pPr>
            <a:r>
              <a:rPr lang="en-US" sz="14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Fuel Cost     153%</a:t>
            </a:r>
          </a:p>
          <a:p>
            <a:pPr algn="r">
              <a:spcBef>
                <a:spcPct val="50000"/>
              </a:spcBef>
              <a:buFont typeface="Arial" pitchFamily="34" charset="0"/>
              <a:buNone/>
            </a:pPr>
            <a:endParaRPr lang="en-US" sz="800">
              <a:solidFill>
                <a:srgbClr val="FF0000"/>
              </a:solidFill>
              <a:latin typeface="Altitude"/>
              <a:ea typeface="ヒラギノ角ゴ Pro W3"/>
              <a:cs typeface="ヒラギノ角ゴ Pro W3"/>
            </a:endParaRPr>
          </a:p>
          <a:p>
            <a:pPr algn="r">
              <a:spcBef>
                <a:spcPct val="50000"/>
              </a:spcBef>
              <a:buFont typeface="Arial" pitchFamily="34" charset="0"/>
              <a:buNone/>
            </a:pPr>
            <a:r>
              <a:rPr lang="en-US" sz="14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  EBITDA      533m</a:t>
            </a:r>
          </a:p>
          <a:p>
            <a:pPr algn="r">
              <a:spcBef>
                <a:spcPct val="50000"/>
              </a:spcBef>
              <a:buFont typeface="Arial" pitchFamily="34" charset="0"/>
              <a:buNone/>
            </a:pPr>
            <a:endParaRPr lang="en-US" sz="8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  <a:p>
            <a:pPr algn="r">
              <a:spcBef>
                <a:spcPct val="50000"/>
              </a:spcBef>
              <a:buFont typeface="Arial" pitchFamily="34" charset="0"/>
              <a:buNone/>
            </a:pPr>
            <a:endParaRPr lang="is-IS" sz="14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</p:txBody>
      </p:sp>
      <p:sp>
        <p:nvSpPr>
          <p:cNvPr id="8197" name="AutoShape 10"/>
          <p:cNvSpPr>
            <a:spLocks noChangeArrowheads="1"/>
          </p:cNvSpPr>
          <p:nvPr/>
        </p:nvSpPr>
        <p:spPr bwMode="auto">
          <a:xfrm flipH="1">
            <a:off x="1187450" y="1963738"/>
            <a:ext cx="144463" cy="207962"/>
          </a:xfrm>
          <a:prstGeom prst="upArrow">
            <a:avLst>
              <a:gd name="adj1" fmla="val 50000"/>
              <a:gd name="adj2" fmla="val 3598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2400" baseline="30000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8198" name="AutoShape 13"/>
          <p:cNvSpPr>
            <a:spLocks noChangeArrowheads="1"/>
          </p:cNvSpPr>
          <p:nvPr/>
        </p:nvSpPr>
        <p:spPr bwMode="auto">
          <a:xfrm flipH="1">
            <a:off x="1092200" y="2492375"/>
            <a:ext cx="144463" cy="207963"/>
          </a:xfrm>
          <a:prstGeom prst="upArrow">
            <a:avLst>
              <a:gd name="adj1" fmla="val 50000"/>
              <a:gd name="adj2" fmla="val 3598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2400" baseline="30000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8199" name="AutoShape 13"/>
          <p:cNvSpPr>
            <a:spLocks noChangeArrowheads="1"/>
          </p:cNvSpPr>
          <p:nvPr/>
        </p:nvSpPr>
        <p:spPr bwMode="auto">
          <a:xfrm flipH="1">
            <a:off x="1092200" y="3000375"/>
            <a:ext cx="144463" cy="207963"/>
          </a:xfrm>
          <a:prstGeom prst="upArrow">
            <a:avLst>
              <a:gd name="adj1" fmla="val 50000"/>
              <a:gd name="adj2" fmla="val 3598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2400" baseline="30000">
              <a:solidFill>
                <a:schemeClr val="tx1"/>
              </a:solidFill>
              <a:latin typeface="Altitude Medium"/>
            </a:endParaRPr>
          </a:p>
        </p:txBody>
      </p:sp>
      <p:pic>
        <p:nvPicPr>
          <p:cNvPr id="8200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6438" y="1333500"/>
            <a:ext cx="6503987" cy="3557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719138"/>
            <a:ext cx="16097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lnSpc>
                <a:spcPts val="2100"/>
              </a:lnSpc>
            </a:pPr>
            <a:r>
              <a:rPr lang="en-US" sz="1800" smtClean="0">
                <a:solidFill>
                  <a:schemeClr val="tx1"/>
                </a:solidFill>
                <a:latin typeface="Altitude Medium"/>
              </a:rPr>
              <a:t>6M 2008</a:t>
            </a:r>
            <a:br>
              <a:rPr lang="en-US" sz="1800" smtClean="0">
                <a:solidFill>
                  <a:schemeClr val="tx1"/>
                </a:solidFill>
                <a:latin typeface="Altitude Medium"/>
              </a:rPr>
            </a:br>
            <a:r>
              <a:rPr lang="en-US" sz="1200" smtClean="0">
                <a:solidFill>
                  <a:schemeClr val="tx1"/>
                </a:solidFill>
                <a:latin typeface="Altitude Medium"/>
              </a:rPr>
              <a:t/>
            </a:r>
            <a:br>
              <a:rPr lang="en-US" sz="1200" smtClean="0">
                <a:solidFill>
                  <a:schemeClr val="tx1"/>
                </a:solidFill>
                <a:latin typeface="Altitude Medium"/>
              </a:rPr>
            </a:br>
            <a:r>
              <a:rPr lang="en-US" sz="1800" smtClean="0">
                <a:solidFill>
                  <a:schemeClr val="tx1"/>
                </a:solidFill>
                <a:latin typeface="Altitude Medium"/>
              </a:rPr>
              <a:t/>
            </a:r>
            <a:br>
              <a:rPr lang="en-US" sz="1800" smtClean="0">
                <a:solidFill>
                  <a:schemeClr val="tx1"/>
                </a:solidFill>
                <a:latin typeface="Altitude Medium"/>
              </a:rPr>
            </a:br>
            <a:r>
              <a:rPr lang="en-US" sz="1800" smtClean="0">
                <a:solidFill>
                  <a:schemeClr val="tx1"/>
                </a:solidFill>
                <a:latin typeface="Altitude Medium"/>
              </a:rPr>
              <a:t/>
            </a:r>
            <a:br>
              <a:rPr lang="en-US" sz="1800" smtClean="0">
                <a:solidFill>
                  <a:schemeClr val="tx1"/>
                </a:solidFill>
                <a:latin typeface="Altitude Medium"/>
              </a:rPr>
            </a:br>
            <a:r>
              <a:rPr lang="en-US" sz="1800" smtClean="0">
                <a:solidFill>
                  <a:schemeClr val="tx1"/>
                </a:solidFill>
                <a:latin typeface="Altitude Medium"/>
              </a:rPr>
              <a:t/>
            </a:r>
            <a:br>
              <a:rPr lang="en-US" sz="1800" smtClean="0">
                <a:solidFill>
                  <a:schemeClr val="tx1"/>
                </a:solidFill>
                <a:latin typeface="Altitude Medium"/>
              </a:rPr>
            </a:br>
            <a:r>
              <a:rPr lang="en-US" sz="1800" smtClean="0">
                <a:solidFill>
                  <a:schemeClr val="tx1"/>
                </a:solidFill>
                <a:latin typeface="Altitude Medium"/>
              </a:rPr>
              <a:t/>
            </a:r>
            <a:br>
              <a:rPr lang="en-US" sz="1800" smtClean="0">
                <a:solidFill>
                  <a:schemeClr val="tx1"/>
                </a:solidFill>
                <a:latin typeface="Altitude Medium"/>
              </a:rPr>
            </a:br>
            <a:r>
              <a:rPr lang="en-US" sz="1800" smtClean="0">
                <a:solidFill>
                  <a:schemeClr val="tx1"/>
                </a:solidFill>
                <a:latin typeface="Altitude Medium"/>
              </a:rPr>
              <a:t/>
            </a:r>
            <a:br>
              <a:rPr lang="en-US" sz="1800" smtClean="0">
                <a:solidFill>
                  <a:schemeClr val="tx1"/>
                </a:solidFill>
                <a:latin typeface="Altitude Medium"/>
              </a:rPr>
            </a:br>
            <a:r>
              <a:rPr lang="en-US" sz="1800" smtClean="0">
                <a:solidFill>
                  <a:schemeClr val="tx1"/>
                </a:solidFill>
                <a:latin typeface="Altitude Medium"/>
              </a:rPr>
              <a:t/>
            </a:r>
            <a:br>
              <a:rPr lang="en-US" sz="1800" smtClean="0">
                <a:solidFill>
                  <a:schemeClr val="tx1"/>
                </a:solidFill>
                <a:latin typeface="Altitude Medium"/>
              </a:rPr>
            </a:br>
            <a:r>
              <a:rPr lang="en-US" sz="1800" smtClean="0">
                <a:solidFill>
                  <a:schemeClr val="tx1"/>
                </a:solidFill>
                <a:latin typeface="Altitude Medium"/>
              </a:rPr>
              <a:t/>
            </a:r>
            <a:br>
              <a:rPr lang="en-US" sz="1800" smtClean="0">
                <a:solidFill>
                  <a:schemeClr val="tx1"/>
                </a:solidFill>
                <a:latin typeface="Altitude Medium"/>
              </a:rPr>
            </a:br>
            <a:r>
              <a:rPr lang="en-US" sz="1800" smtClean="0">
                <a:solidFill>
                  <a:schemeClr val="tx1"/>
                </a:solidFill>
                <a:latin typeface="Altitude Medium"/>
              </a:rPr>
              <a:t/>
            </a:r>
            <a:br>
              <a:rPr lang="en-US" sz="1800" smtClean="0">
                <a:solidFill>
                  <a:schemeClr val="tx1"/>
                </a:solidFill>
                <a:latin typeface="Altitude Medium"/>
              </a:rPr>
            </a:br>
            <a:endParaRPr lang="en-GB" smtClean="0">
              <a:solidFill>
                <a:schemeClr val="tx1"/>
              </a:solidFill>
              <a:latin typeface="Altitude Medium"/>
            </a:endParaRPr>
          </a:p>
        </p:txBody>
      </p:sp>
      <p:grpSp>
        <p:nvGrpSpPr>
          <p:cNvPr id="9219" name="Group 8"/>
          <p:cNvGrpSpPr>
            <a:grpSpLocks/>
          </p:cNvGrpSpPr>
          <p:nvPr/>
        </p:nvGrpSpPr>
        <p:grpSpPr bwMode="auto">
          <a:xfrm>
            <a:off x="2333625" y="2268538"/>
            <a:ext cx="6143625" cy="3517900"/>
            <a:chOff x="1470" y="1429"/>
            <a:chExt cx="3870" cy="2216"/>
          </a:xfrm>
        </p:grpSpPr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1470" y="3279"/>
              <a:ext cx="3870" cy="36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s-IS" sz="1600">
                  <a:solidFill>
                    <a:schemeClr val="tx1"/>
                  </a:solidFill>
                  <a:latin typeface="Altitude"/>
                </a:rPr>
                <a:t>ISK 1.2 BILLION PROFIT FROM</a:t>
              </a:r>
            </a:p>
            <a:p>
              <a:r>
                <a:rPr lang="is-IS" sz="1600">
                  <a:solidFill>
                    <a:schemeClr val="tx1"/>
                  </a:solidFill>
                  <a:latin typeface="Altitude"/>
                </a:rPr>
                <a:t>AIRCRAFT TRADING IN Q1 07</a:t>
              </a:r>
              <a:endParaRPr lang="en-US" sz="1600">
                <a:solidFill>
                  <a:schemeClr val="tx1"/>
                </a:solidFill>
                <a:latin typeface="Altitude"/>
              </a:endParaRPr>
            </a:p>
          </p:txBody>
        </p:sp>
        <p:sp>
          <p:nvSpPr>
            <p:cNvPr id="9222" name="Oval 23"/>
            <p:cNvSpPr>
              <a:spLocks noChangeArrowheads="1"/>
            </p:cNvSpPr>
            <p:nvPr/>
          </p:nvSpPr>
          <p:spPr bwMode="auto">
            <a:xfrm>
              <a:off x="3784" y="1429"/>
              <a:ext cx="1156" cy="192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baseline="30000">
                <a:solidFill>
                  <a:schemeClr val="tx1"/>
                </a:solidFill>
                <a:latin typeface="Altitude Medium"/>
              </a:endParaRPr>
            </a:p>
          </p:txBody>
        </p:sp>
        <p:sp>
          <p:nvSpPr>
            <p:cNvPr id="9223" name="Line 24"/>
            <p:cNvSpPr>
              <a:spLocks noChangeShapeType="1"/>
            </p:cNvSpPr>
            <p:nvPr/>
          </p:nvSpPr>
          <p:spPr bwMode="auto">
            <a:xfrm flipH="1">
              <a:off x="1783" y="1524"/>
              <a:ext cx="1978" cy="17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1325563"/>
            <a:ext cx="6503987" cy="3557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9"/>
          <p:cNvSpPr>
            <a:spLocks noChangeArrowheads="1"/>
          </p:cNvSpPr>
          <p:nvPr/>
        </p:nvSpPr>
        <p:spPr bwMode="auto">
          <a:xfrm>
            <a:off x="0" y="719138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100"/>
              </a:lnSpc>
            </a:pPr>
            <a:r>
              <a:rPr lang="is-IS">
                <a:solidFill>
                  <a:schemeClr val="tx1"/>
                </a:solidFill>
                <a:latin typeface="Altitude Medium"/>
              </a:rPr>
              <a:t>AGENDA</a:t>
            </a:r>
            <a:endParaRPr lang="en-GB">
              <a:solidFill>
                <a:schemeClr val="tx1"/>
              </a:solidFill>
              <a:latin typeface="Altitude Medium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2005013" y="1247775"/>
            <a:ext cx="637698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9413" lvl="1" indent="-188913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Q2/H1 Group Results</a:t>
            </a:r>
          </a:p>
          <a:p>
            <a:pPr marL="379413" lvl="1" indent="-188913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New Group Structure</a:t>
            </a:r>
          </a:p>
          <a:p>
            <a:pPr marL="379413" lvl="1" indent="-188913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b="1">
                <a:solidFill>
                  <a:schemeClr val="tx1"/>
                </a:solidFill>
                <a:latin typeface="Altitude Medium"/>
                <a:ea typeface="ヒラギノ角ゴ Pro W3"/>
                <a:cs typeface="ヒラギノ角ゴ Pro W3"/>
              </a:rPr>
              <a:t>Q2/H1 Business Segment Results and Financial effects</a:t>
            </a:r>
          </a:p>
          <a:p>
            <a:pPr marL="379413" lvl="1" indent="-188913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Main Currents and Highlights in Q2/H1</a:t>
            </a:r>
            <a:r>
              <a:rPr lang="en-US" sz="1600">
                <a:solidFill>
                  <a:srgbClr val="FF0000"/>
                </a:solidFill>
                <a:latin typeface="Altitude"/>
                <a:ea typeface="ヒラギノ角ゴ Pro W3"/>
                <a:cs typeface="ヒラギノ角ゴ Pro W3"/>
              </a:rPr>
              <a:t>  </a:t>
            </a:r>
            <a:endParaRPr lang="en-US" sz="16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  <a:p>
            <a:pPr marL="379413" lvl="1" indent="-188913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ltitude"/>
                <a:ea typeface="ヒラギノ角ゴ Pro W3"/>
                <a:cs typeface="ヒラギノ角ゴ Pro W3"/>
              </a:rPr>
              <a:t>Outlook</a:t>
            </a:r>
            <a:endParaRPr lang="is-IS" sz="1600">
              <a:solidFill>
                <a:schemeClr val="tx1"/>
              </a:solidFill>
              <a:latin typeface="Altitude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10181</TotalTime>
  <Words>1233</Words>
  <Application>Microsoft Office PowerPoint</Application>
  <PresentationFormat>On-screen Show (4:3)</PresentationFormat>
  <Paragraphs>401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Q2 2008          </vt:lpstr>
      <vt:lpstr>6M 2008          </vt:lpstr>
      <vt:lpstr>Slide 9</vt:lpstr>
      <vt:lpstr>SCHEDULED AIRLINE AND TOURISM</vt:lpstr>
      <vt:lpstr>SCHEDULED AIRLINE AND TOURISM</vt:lpstr>
      <vt:lpstr>SCHEDULED AIRLINE AND TOURISM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ICELANDAIR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Capacity Solutions</dc:title>
  <dc:creator> </dc:creator>
  <cp:lastModifiedBy>kristinn</cp:lastModifiedBy>
  <cp:revision>504</cp:revision>
  <dcterms:created xsi:type="dcterms:W3CDTF">2007-10-05T09:39:15Z</dcterms:created>
  <dcterms:modified xsi:type="dcterms:W3CDTF">2008-08-19T10:13:14Z</dcterms:modified>
</cp:coreProperties>
</file>