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32" r:id="rId2"/>
    <p:sldId id="331" r:id="rId3"/>
  </p:sldIdLst>
  <p:sldSz cx="9906000" cy="6858000" type="A4"/>
  <p:notesSz cx="6645275" cy="97774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75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7" autoAdjust="0"/>
    <p:restoredTop sz="89790" autoAdjust="0"/>
  </p:normalViewPr>
  <p:slideViewPr>
    <p:cSldViewPr snapToObjects="1">
      <p:cViewPr>
        <p:scale>
          <a:sx n="100" d="100"/>
          <a:sy n="100" d="100"/>
        </p:scale>
        <p:origin x="-318" y="-258"/>
      </p:cViewPr>
      <p:guideLst>
        <p:guide orient="horz" pos="2160"/>
        <p:guide pos="3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3963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BA460AF5-AA2A-46FF-8698-6EA70ED5F8C8}" type="datetimeFigureOut">
              <a:rPr lang="is-IS"/>
              <a:pPr>
                <a:defRPr/>
              </a:pPr>
              <a:t>10.3.2010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4688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s-I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5163" y="4645025"/>
            <a:ext cx="5314950" cy="4398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6875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3963" y="9286875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BBC26B62-CF7D-4284-9924-0778F5CEB6B1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0200" y="2552700"/>
            <a:ext cx="8915400" cy="3162300"/>
          </a:xfrm>
        </p:spPr>
        <p:txBody>
          <a:bodyPr/>
          <a:lstStyle>
            <a:lvl1pPr marL="0" indent="0" algn="l">
              <a:buNone/>
              <a:defRPr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30200" y="990600"/>
            <a:ext cx="8915400" cy="1143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="1" i="0"/>
            </a:lvl1pPr>
          </a:lstStyle>
          <a:p>
            <a:r>
              <a:rPr lang="en-US" dirty="0"/>
              <a:t>We Drive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05A1E-8566-49D8-9125-CACDADEBDD5C}" type="datetime1">
              <a:rPr lang="en-US"/>
              <a:pPr>
                <a:defRPr/>
              </a:pPr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22EA4-9390-410C-9FC5-215A64D16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30200" y="2438400"/>
            <a:ext cx="8915400" cy="11430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>
              <a:defRPr/>
            </a:lvl1pPr>
          </a:lstStyle>
          <a:p>
            <a:r>
              <a:rPr lang="en-US"/>
              <a:t>We Drive Results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7CED3-CC17-42E3-A578-14B57BF99B13}" type="datetime1">
              <a:rPr lang="en-US"/>
              <a:pPr>
                <a:defRPr/>
              </a:pPr>
              <a:t>3/10/2010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465D7-B1D9-4606-80F3-5BF301CA0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30200" y="9906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We Drive Results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0200" y="24384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5849AA4-1604-471C-94DC-52179D14B0F5}" type="datetime1">
              <a:rPr lang="en-US"/>
              <a:pPr>
                <a:defRPr/>
              </a:pPr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63E917E-1849-47D2-87AE-BCE353969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Icelandair_GROUP_horiz.gif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759700" y="273050"/>
            <a:ext cx="17811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49213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9856788" y="0"/>
            <a:ext cx="49212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49213" y="0"/>
            <a:ext cx="9880600" cy="460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  <p:sp>
        <p:nvSpPr>
          <p:cNvPr id="14" name="Rectangle 13"/>
          <p:cNvSpPr/>
          <p:nvPr userDrawn="1"/>
        </p:nvSpPr>
        <p:spPr>
          <a:xfrm flipV="1">
            <a:off x="0" y="6811963"/>
            <a:ext cx="9929813" cy="460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65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404040"/>
          </a:solidFill>
          <a:latin typeface="Arial"/>
          <a:ea typeface="ＭＳ Ｐゴシック" pitchFamily="-65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404040"/>
          </a:solidFill>
          <a:latin typeface="Arial" charset="0"/>
          <a:ea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404040"/>
          </a:solidFill>
          <a:latin typeface="Arial" charset="0"/>
          <a:ea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404040"/>
          </a:solidFill>
          <a:latin typeface="Arial" charset="0"/>
          <a:ea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404040"/>
          </a:solidFill>
          <a:latin typeface="Arial" charset="0"/>
          <a:ea typeface="ＭＳ Ｐゴシック" pitchFamily="-65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6000" b="1">
          <a:solidFill>
            <a:srgbClr val="404040"/>
          </a:solidFill>
          <a:latin typeface="Arial" charset="0"/>
          <a:ea typeface="ＭＳ Ｐゴシック" pitchFamily="-6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6000" b="1">
          <a:solidFill>
            <a:srgbClr val="404040"/>
          </a:solidFill>
          <a:latin typeface="Arial" charset="0"/>
          <a:ea typeface="ＭＳ Ｐゴシック" pitchFamily="-6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6000" b="1">
          <a:solidFill>
            <a:srgbClr val="404040"/>
          </a:solidFill>
          <a:latin typeface="Arial" charset="0"/>
          <a:ea typeface="ＭＳ Ｐゴシック" pitchFamily="-6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6000" b="1">
          <a:solidFill>
            <a:srgbClr val="404040"/>
          </a:solidFill>
          <a:latin typeface="Arial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rgbClr val="404040"/>
          </a:solidFill>
          <a:latin typeface="Arial"/>
          <a:ea typeface="ＭＳ Ｐゴシック" pitchFamily="-65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bg1"/>
          </a:solidFill>
          <a:latin typeface="Arial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bg1"/>
          </a:solidFill>
          <a:latin typeface="Arial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bg1"/>
          </a:solidFill>
          <a:latin typeface="Arial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bg1"/>
          </a:solidFill>
          <a:latin typeface="Arial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095500" y="733425"/>
            <a:ext cx="7643813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s-IS" sz="11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Press Release  |  Monthly Traffic Performance Data  |  </a:t>
            </a:r>
            <a:r>
              <a:rPr lang="en-US" sz="11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February</a:t>
            </a:r>
            <a:r>
              <a:rPr lang="is-IS" sz="11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2010 </a:t>
            </a:r>
            <a:r>
              <a:rPr lang="is-I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/>
            </a:r>
            <a:br>
              <a:rPr lang="is-I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</a:br>
            <a:r>
              <a:rPr lang="is-IS" sz="275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Icelandair Group Traffic Data</a:t>
            </a:r>
            <a:r>
              <a:rPr lang="is-I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/>
            </a:r>
            <a:br>
              <a:rPr lang="is-IS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</a:br>
            <a:r>
              <a:rPr lang="is-IS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Based on figures for the month of February 2010</a:t>
            </a:r>
            <a:endParaRPr lang="en-US" sz="1100" b="0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" y="42863"/>
            <a:ext cx="1973263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1928802"/>
            <a:ext cx="80772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" y="42863"/>
            <a:ext cx="1501775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552575" y="6072188"/>
            <a:ext cx="8353425" cy="785812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171" name="Rectangle 13"/>
          <p:cNvSpPr>
            <a:spLocks noChangeArrowheads="1"/>
          </p:cNvSpPr>
          <p:nvPr/>
        </p:nvSpPr>
        <p:spPr bwMode="auto">
          <a:xfrm>
            <a:off x="1595438" y="6143625"/>
            <a:ext cx="57864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 b="1">
                <a:solidFill>
                  <a:schemeClr val="bg1"/>
                </a:solidFill>
              </a:rPr>
              <a:t>For further information please contact Bogi Nils Bogason – CFO of Icelandair Group</a:t>
            </a:r>
          </a:p>
          <a:p>
            <a:endParaRPr lang="en-GB" sz="1000"/>
          </a:p>
          <a:p>
            <a:r>
              <a:rPr lang="en-GB" sz="1000"/>
              <a:t>Reykjavík Airport  |  101 Reykjavík Iceland  |  Tel: +354 50 50 300  |  Fax: +354 50 50 389</a:t>
            </a:r>
          </a:p>
        </p:txBody>
      </p:sp>
      <p:grpSp>
        <p:nvGrpSpPr>
          <p:cNvPr id="7172" name="Group 26"/>
          <p:cNvGrpSpPr>
            <a:grpSpLocks/>
          </p:cNvGrpSpPr>
          <p:nvPr/>
        </p:nvGrpSpPr>
        <p:grpSpPr bwMode="auto">
          <a:xfrm>
            <a:off x="1595438" y="1433513"/>
            <a:ext cx="7858125" cy="2351087"/>
            <a:chOff x="1595414" y="1603473"/>
            <a:chExt cx="7858180" cy="2143140"/>
          </a:xfrm>
        </p:grpSpPr>
        <p:sp>
          <p:nvSpPr>
            <p:cNvPr id="17" name="Rectangle 16"/>
            <p:cNvSpPr/>
            <p:nvPr/>
          </p:nvSpPr>
          <p:spPr>
            <a:xfrm>
              <a:off x="1595414" y="1603473"/>
              <a:ext cx="7858180" cy="2143140"/>
            </a:xfrm>
            <a:prstGeom prst="rect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7179" name="Rectangle 17"/>
            <p:cNvSpPr>
              <a:spLocks noChangeArrowheads="1"/>
            </p:cNvSpPr>
            <p:nvPr/>
          </p:nvSpPr>
          <p:spPr bwMode="auto">
            <a:xfrm>
              <a:off x="1717652" y="1664238"/>
              <a:ext cx="2806717" cy="1795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rgbClr val="595959"/>
                  </a:solidFill>
                </a:rPr>
                <a:t>Key Markets Status:</a:t>
              </a:r>
            </a:p>
            <a:p>
              <a:endParaRPr lang="en-US" sz="1100" b="1" dirty="0">
                <a:solidFill>
                  <a:srgbClr val="595959"/>
                </a:solidFill>
              </a:endParaRPr>
            </a:p>
            <a:p>
              <a:pPr>
                <a:lnSpc>
                  <a:spcPct val="150000"/>
                </a:lnSpc>
                <a:spcAft>
                  <a:spcPts val="1200"/>
                </a:spcAft>
              </a:pPr>
              <a:r>
                <a:rPr lang="en-US" sz="1000" dirty="0" smtClean="0"/>
                <a:t>Number of passengers in February increased by 18%. RPK increased by 24%.</a:t>
              </a:r>
            </a:p>
            <a:p>
              <a:pPr>
                <a:lnSpc>
                  <a:spcPct val="150000"/>
                </a:lnSpc>
                <a:spcAft>
                  <a:spcPts val="1200"/>
                </a:spcAft>
              </a:pPr>
              <a:r>
                <a:rPr lang="en-US" sz="1000" dirty="0" smtClean="0"/>
                <a:t>All markets: To Iceland, From Iceland and VIA Iceland grew. Sales especially </a:t>
              </a:r>
              <a:r>
                <a:rPr lang="en-US" sz="1000" dirty="0" smtClean="0"/>
                <a:t>good </a:t>
              </a:r>
              <a:r>
                <a:rPr lang="en-US" sz="1000" dirty="0" smtClean="0"/>
                <a:t>on the TO market from US and UK. All VIA markets with major growth.</a:t>
              </a:r>
              <a:endParaRPr lang="en-US" sz="1000" dirty="0"/>
            </a:p>
          </p:txBody>
        </p:sp>
        <p:sp>
          <p:nvSpPr>
            <p:cNvPr id="7180" name="Rectangle 24"/>
            <p:cNvSpPr>
              <a:spLocks noChangeArrowheads="1"/>
            </p:cNvSpPr>
            <p:nvPr/>
          </p:nvSpPr>
          <p:spPr bwMode="auto">
            <a:xfrm>
              <a:off x="5784263" y="2431208"/>
              <a:ext cx="582215" cy="476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s-IS" sz="1400" b="1" dirty="0" smtClean="0">
                  <a:solidFill>
                    <a:srgbClr val="595959"/>
                  </a:solidFill>
                </a:rPr>
                <a:t>Feb</a:t>
              </a:r>
              <a:endParaRPr lang="en-US" sz="1400" b="1" dirty="0">
                <a:solidFill>
                  <a:srgbClr val="595959"/>
                </a:solidFill>
              </a:endParaRPr>
            </a:p>
            <a:p>
              <a:pPr algn="ctr"/>
              <a:r>
                <a:rPr lang="en-US" sz="1400" b="1" dirty="0">
                  <a:solidFill>
                    <a:srgbClr val="595959"/>
                  </a:solidFill>
                </a:rPr>
                <a:t>2010</a:t>
              </a:r>
              <a:endParaRPr lang="en-GB" sz="1400" dirty="0"/>
            </a:p>
          </p:txBody>
        </p:sp>
        <p:sp>
          <p:nvSpPr>
            <p:cNvPr id="7181" name="Rectangle 25"/>
            <p:cNvSpPr>
              <a:spLocks noChangeArrowheads="1"/>
            </p:cNvSpPr>
            <p:nvPr/>
          </p:nvSpPr>
          <p:spPr bwMode="auto">
            <a:xfrm>
              <a:off x="8285186" y="2454362"/>
              <a:ext cx="184151" cy="277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GB" sz="1400"/>
            </a:p>
          </p:txBody>
        </p:sp>
      </p:grpSp>
      <p:sp>
        <p:nvSpPr>
          <p:cNvPr id="7173" name="Title 1"/>
          <p:cNvSpPr>
            <a:spLocks noGrp="1"/>
          </p:cNvSpPr>
          <p:nvPr>
            <p:ph type="title"/>
          </p:nvPr>
        </p:nvSpPr>
        <p:spPr>
          <a:xfrm>
            <a:off x="1524000" y="642938"/>
            <a:ext cx="7643813" cy="1143000"/>
          </a:xfrm>
        </p:spPr>
        <p:txBody>
          <a:bodyPr/>
          <a:lstStyle/>
          <a:p>
            <a:pPr algn="l" eaLnBrk="1" hangingPunct="1"/>
            <a:r>
              <a:rPr lang="en-US" sz="1600" dirty="0" smtClean="0">
                <a:solidFill>
                  <a:srgbClr val="17375E"/>
                </a:solidFill>
                <a:latin typeface="Arial" charset="0"/>
                <a:ea typeface="ＭＳ Ｐゴシック" pitchFamily="34" charset="-128"/>
              </a:rPr>
              <a:t>Icelandair Group – focus on Icelandair</a:t>
            </a:r>
            <a:endParaRPr lang="en-US" sz="1600" b="0" dirty="0" smtClean="0">
              <a:solidFill>
                <a:srgbClr val="595959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7174" name="Rectangle 15"/>
          <p:cNvSpPr>
            <a:spLocks noChangeArrowheads="1"/>
          </p:cNvSpPr>
          <p:nvPr/>
        </p:nvSpPr>
        <p:spPr bwMode="auto">
          <a:xfrm>
            <a:off x="1524000" y="3857625"/>
            <a:ext cx="7900988" cy="1323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4" tIns="45697" rIns="91394" bIns="45697">
            <a:spAutoFit/>
          </a:bodyPr>
          <a:lstStyle/>
          <a:p>
            <a:pPr marL="179388" indent="-179388"/>
            <a:r>
              <a:rPr lang="en-US" sz="1000" b="1" dirty="0">
                <a:solidFill>
                  <a:srgbClr val="595959"/>
                </a:solidFill>
              </a:rPr>
              <a:t>Operations in </a:t>
            </a:r>
            <a:r>
              <a:rPr lang="en-US" sz="1000" b="1" dirty="0" smtClean="0">
                <a:solidFill>
                  <a:srgbClr val="595959"/>
                </a:solidFill>
              </a:rPr>
              <a:t>February:</a:t>
            </a:r>
            <a:endParaRPr lang="en-US" sz="1000" b="1" dirty="0">
              <a:solidFill>
                <a:srgbClr val="595959"/>
              </a:solidFill>
            </a:endParaRPr>
          </a:p>
          <a:p>
            <a:pPr marL="179388" indent="-179388"/>
            <a:endParaRPr lang="en-US" sz="1000" b="1" dirty="0">
              <a:solidFill>
                <a:srgbClr val="595959"/>
              </a:solidFill>
            </a:endParaRPr>
          </a:p>
          <a:p>
            <a:pPr marL="179388" indent="-179388">
              <a:buFont typeface="Wingdings" pitchFamily="2" charset="2"/>
              <a:buChar char="§"/>
            </a:pPr>
            <a:r>
              <a:rPr lang="en-US" sz="1000" dirty="0" smtClean="0"/>
              <a:t>Total capacity </a:t>
            </a:r>
            <a:r>
              <a:rPr lang="en-US" sz="1000" dirty="0"/>
              <a:t>increase year-on-year was </a:t>
            </a:r>
            <a:r>
              <a:rPr lang="en-US" sz="1000" dirty="0" smtClean="0"/>
              <a:t>27%. US capacity increased by 44% and has not been as high since 2006. </a:t>
            </a:r>
            <a:r>
              <a:rPr lang="en-US" sz="1000" dirty="0" smtClean="0"/>
              <a:t>Meanwhile capacity </a:t>
            </a:r>
            <a:r>
              <a:rPr lang="en-US" sz="1000" dirty="0" smtClean="0"/>
              <a:t>by other European </a:t>
            </a:r>
            <a:r>
              <a:rPr lang="en-US" sz="1000" dirty="0" smtClean="0"/>
              <a:t>airlines on the N-Atlantic </a:t>
            </a:r>
            <a:r>
              <a:rPr lang="en-US" sz="1000" dirty="0" smtClean="0"/>
              <a:t>in February </a:t>
            </a:r>
            <a:r>
              <a:rPr lang="en-US" sz="1000" dirty="0" smtClean="0"/>
              <a:t>is down </a:t>
            </a:r>
            <a:r>
              <a:rPr lang="en-US" sz="1000" dirty="0" smtClean="0"/>
              <a:t>by 2% total.</a:t>
            </a:r>
            <a:endParaRPr lang="en-US" sz="1000" dirty="0"/>
          </a:p>
          <a:p>
            <a:pPr marL="179388" indent="-179388">
              <a:buFont typeface="Wingdings" pitchFamily="2" charset="2"/>
              <a:buChar char="§"/>
            </a:pPr>
            <a:r>
              <a:rPr lang="en-US" sz="1000" dirty="0" smtClean="0"/>
              <a:t>Load factor was </a:t>
            </a:r>
            <a:r>
              <a:rPr lang="en-US" sz="1000" dirty="0" smtClean="0"/>
              <a:t> 66,5</a:t>
            </a:r>
            <a:r>
              <a:rPr lang="en-US" sz="1000" dirty="0" smtClean="0"/>
              <a:t>%, 1,6% lower than in February 2009 </a:t>
            </a:r>
          </a:p>
          <a:p>
            <a:pPr marL="179388" indent="-179388">
              <a:buFont typeface="Wingdings" pitchFamily="2" charset="2"/>
              <a:buChar char="§"/>
            </a:pPr>
            <a:endParaRPr lang="en-US" sz="1000" dirty="0" smtClean="0">
              <a:solidFill>
                <a:srgbClr val="595959"/>
              </a:solidFill>
            </a:endParaRPr>
          </a:p>
          <a:p>
            <a:pPr marL="179388" indent="-179388">
              <a:buFont typeface="Wingdings" pitchFamily="2" charset="2"/>
              <a:buChar char="§"/>
            </a:pPr>
            <a:r>
              <a:rPr lang="en-US" sz="1000" b="1" i="1" dirty="0" smtClean="0">
                <a:solidFill>
                  <a:srgbClr val="595959"/>
                </a:solidFill>
              </a:rPr>
              <a:t>Next </a:t>
            </a:r>
            <a:r>
              <a:rPr lang="en-US" sz="1000" b="1" i="1" dirty="0" smtClean="0">
                <a:solidFill>
                  <a:srgbClr val="595959"/>
                </a:solidFill>
              </a:rPr>
              <a:t>traffic data </a:t>
            </a:r>
            <a:r>
              <a:rPr lang="en-US" sz="1000" b="1" i="1" dirty="0">
                <a:solidFill>
                  <a:srgbClr val="595959"/>
                </a:solidFill>
              </a:rPr>
              <a:t>for Icelandair Group will be released on </a:t>
            </a:r>
            <a:r>
              <a:rPr lang="en-US" sz="1000" b="1" i="1" dirty="0" smtClean="0">
                <a:solidFill>
                  <a:srgbClr val="595959"/>
                </a:solidFill>
              </a:rPr>
              <a:t>April </a:t>
            </a:r>
            <a:r>
              <a:rPr lang="en-US" sz="1000" b="1" i="1" dirty="0">
                <a:solidFill>
                  <a:srgbClr val="595959"/>
                </a:solidFill>
              </a:rPr>
              <a:t>9</a:t>
            </a:r>
            <a:r>
              <a:rPr lang="en-US" sz="1000" b="1" i="1" baseline="30000" dirty="0">
                <a:solidFill>
                  <a:srgbClr val="595959"/>
                </a:solidFill>
              </a:rPr>
              <a:t>th</a:t>
            </a:r>
            <a:r>
              <a:rPr lang="en-US" sz="1000" b="1" i="1" dirty="0">
                <a:solidFill>
                  <a:srgbClr val="595959"/>
                </a:solidFill>
              </a:rPr>
              <a:t> 2010</a:t>
            </a:r>
          </a:p>
          <a:p>
            <a:pPr marL="179388" indent="-179388">
              <a:buFont typeface="Wingdings" pitchFamily="2" charset="2"/>
              <a:buChar char="§"/>
            </a:pPr>
            <a:endParaRPr lang="en-US" sz="1000" dirty="0">
              <a:solidFill>
                <a:srgbClr val="595959"/>
              </a:solidFill>
            </a:endParaRPr>
          </a:p>
        </p:txBody>
      </p:sp>
      <p:sp>
        <p:nvSpPr>
          <p:cNvPr id="7175" name="Rectangle 15"/>
          <p:cNvSpPr>
            <a:spLocks noChangeArrowheads="1"/>
          </p:cNvSpPr>
          <p:nvPr/>
        </p:nvSpPr>
        <p:spPr bwMode="auto">
          <a:xfrm>
            <a:off x="8075613" y="2333625"/>
            <a:ext cx="581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s-IS" sz="1400" b="1" dirty="0" smtClean="0">
                <a:solidFill>
                  <a:srgbClr val="595959"/>
                </a:solidFill>
              </a:rPr>
              <a:t>Feb</a:t>
            </a:r>
            <a:endParaRPr lang="en-US" sz="1400" b="1" dirty="0">
              <a:solidFill>
                <a:srgbClr val="595959"/>
              </a:solidFill>
            </a:endParaRPr>
          </a:p>
          <a:p>
            <a:pPr algn="ctr"/>
            <a:r>
              <a:rPr lang="en-US" sz="1400" b="1" dirty="0">
                <a:solidFill>
                  <a:srgbClr val="595959"/>
                </a:solidFill>
              </a:rPr>
              <a:t>2009</a:t>
            </a:r>
            <a:endParaRPr lang="en-GB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1622" y="1285860"/>
            <a:ext cx="3813212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81760" y="1285860"/>
            <a:ext cx="3973121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8944</TotalTime>
  <Words>174</Words>
  <Application>Microsoft Office PowerPoint</Application>
  <PresentationFormat>A4 Paper (210x297 mm)</PresentationFormat>
  <Paragraphs>19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Press Release  |  Monthly Traffic Performance Data  |  February 2010  Icelandair Group Traffic Data Based on figures for the month of February 2010</vt:lpstr>
      <vt:lpstr>Icelandair Group – focus on Icelandair</vt:lpstr>
    </vt:vector>
  </TitlesOfParts>
  <Company>Íslenska auglýsingastofan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Icelandair Group | Corporate Presentation</dc:title>
  <dc:subject>Icelandair Group | Corporate Presentation</dc:subject>
  <dc:creator>Halldór Benjamín Þorbergsson | Möttull ehf.</dc:creator>
  <cp:lastModifiedBy>Kristín Björg Eysteinsdóttir</cp:lastModifiedBy>
  <cp:revision>571</cp:revision>
  <dcterms:created xsi:type="dcterms:W3CDTF">2009-04-29T11:29:00Z</dcterms:created>
  <dcterms:modified xsi:type="dcterms:W3CDTF">2010-03-10T14:12:53Z</dcterms:modified>
</cp:coreProperties>
</file>