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6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8.xml" ContentType="application/vnd.openxmlformats-officedocument.theme+xml"/>
  <Override PartName="/ppt/tags/tag4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89" r:id="rId4"/>
    <p:sldMasterId id="2147483720" r:id="rId5"/>
    <p:sldMasterId id="2147483732" r:id="rId6"/>
    <p:sldMasterId id="2147483744" r:id="rId7"/>
    <p:sldMasterId id="2147483758" r:id="rId8"/>
    <p:sldMasterId id="2147483766" r:id="rId9"/>
    <p:sldMasterId id="2147483774" r:id="rId10"/>
    <p:sldMasterId id="2147483782" r:id="rId11"/>
    <p:sldMasterId id="2147483790" r:id="rId12"/>
    <p:sldMasterId id="2147483798" r:id="rId13"/>
    <p:sldMasterId id="2147483806" r:id="rId14"/>
    <p:sldMasterId id="2147483814" r:id="rId15"/>
    <p:sldMasterId id="2147483822" r:id="rId16"/>
    <p:sldMasterId id="2147483830" r:id="rId17"/>
    <p:sldMasterId id="2147483838" r:id="rId18"/>
    <p:sldMasterId id="2147483848" r:id="rId19"/>
    <p:sldMasterId id="2147483859" r:id="rId20"/>
    <p:sldMasterId id="2147483867" r:id="rId21"/>
    <p:sldMasterId id="2147483875" r:id="rId22"/>
  </p:sldMasterIdLst>
  <p:notesMasterIdLst>
    <p:notesMasterId r:id="rId39"/>
  </p:notesMasterIdLst>
  <p:handoutMasterIdLst>
    <p:handoutMasterId r:id="rId40"/>
  </p:handoutMasterIdLst>
  <p:sldIdLst>
    <p:sldId id="262" r:id="rId23"/>
    <p:sldId id="407" r:id="rId24"/>
    <p:sldId id="408" r:id="rId25"/>
    <p:sldId id="409" r:id="rId26"/>
    <p:sldId id="410" r:id="rId27"/>
    <p:sldId id="359" r:id="rId28"/>
    <p:sldId id="415" r:id="rId29"/>
    <p:sldId id="416" r:id="rId30"/>
    <p:sldId id="417" r:id="rId31"/>
    <p:sldId id="420" r:id="rId32"/>
    <p:sldId id="387" r:id="rId33"/>
    <p:sldId id="401" r:id="rId34"/>
    <p:sldId id="402" r:id="rId35"/>
    <p:sldId id="405" r:id="rId36"/>
    <p:sldId id="343" r:id="rId37"/>
    <p:sldId id="366" r:id="rId38"/>
  </p:sldIdLst>
  <p:sldSz cx="9144000" cy="6858000" type="screen4x3"/>
  <p:notesSz cx="6805613" cy="9939338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ha" initials="m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7" autoAdjust="0"/>
    <p:restoredTop sz="94629" autoAdjust="0"/>
  </p:normalViewPr>
  <p:slideViewPr>
    <p:cSldViewPr snapToGrid="0">
      <p:cViewPr varScale="1">
        <p:scale>
          <a:sx n="106" d="100"/>
          <a:sy n="106" d="100"/>
        </p:scale>
        <p:origin x="5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10.emf"/><Relationship Id="rId4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10.emf"/><Relationship Id="rId4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1.emf"/><Relationship Id="rId4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10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10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0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0.emf"/><Relationship Id="rId4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10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6CF0BE9-A7CB-4B09-9195-831DD7CE7BFE}" type="datetimeFigureOut">
              <a:rPr lang="is-IS" smtClean="0"/>
              <a:pPr/>
              <a:t>28.8.2014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7229837-29C7-49EA-BB42-BE7B36F98A03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15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536" tIns="45767" rIns="91536" bIns="45767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2" y="1"/>
            <a:ext cx="2949099" cy="496967"/>
          </a:xfrm>
          <a:prstGeom prst="rect">
            <a:avLst/>
          </a:prstGeom>
        </p:spPr>
        <p:txBody>
          <a:bodyPr vert="horz" lIns="91536" tIns="45767" rIns="91536" bIns="45767" rtlCol="0"/>
          <a:lstStyle>
            <a:lvl1pPr algn="r">
              <a:defRPr sz="1200"/>
            </a:lvl1pPr>
          </a:lstStyle>
          <a:p>
            <a:fld id="{5F78E8FE-6636-4475-B4C1-61A6C27FF285}" type="datetimeFigureOut">
              <a:rPr lang="is-IS" smtClean="0"/>
              <a:pPr/>
              <a:t>28.8.2014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6" tIns="45767" rIns="91536" bIns="45767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536" tIns="45767" rIns="91536" bIns="457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1536" tIns="45767" rIns="91536" bIns="45767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2" y="9440648"/>
            <a:ext cx="2949099" cy="496967"/>
          </a:xfrm>
          <a:prstGeom prst="rect">
            <a:avLst/>
          </a:prstGeom>
        </p:spPr>
        <p:txBody>
          <a:bodyPr vert="horz" lIns="91536" tIns="45767" rIns="91536" bIns="45767" rtlCol="0" anchor="b"/>
          <a:lstStyle>
            <a:lvl1pPr algn="r">
              <a:defRPr sz="1200"/>
            </a:lvl1pPr>
          </a:lstStyle>
          <a:p>
            <a:fld id="{6CDD2F91-592E-4D6F-89EE-F48117E57CB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549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>
            <a:noAutofit/>
          </a:bodyPr>
          <a:lstStyle>
            <a:lvl1pPr algn="ctr">
              <a:defRPr sz="2800" b="0" cap="all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" y="371922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79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" y="378721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0268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77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2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36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23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20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02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8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9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4629440" y="1127829"/>
            <a:ext cx="4145099" cy="4997921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369469" y="1127838"/>
            <a:ext cx="4145099" cy="4997921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4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24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9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79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6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23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3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40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07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7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35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13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09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96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54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6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00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81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88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44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90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66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48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19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28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90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59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523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1285875"/>
            <a:ext cx="8232775" cy="9525"/>
          </a:xfrm>
          <a:prstGeom prst="line">
            <a:avLst/>
          </a:prstGeom>
          <a:noFill/>
          <a:ln w="12700">
            <a:solidFill>
              <a:srgbClr val="6666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259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4C1A-AD93-432D-8930-3C985FD36E99}" type="slidenum">
              <a:rPr 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66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>
              <a:defRPr sz="2400" b="0" cap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303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089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56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77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93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74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65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rgbClr val="7E7F7E"/>
                </a:solidFill>
              </a:rPr>
              <a:pPr/>
              <a:t>‹#›</a:t>
            </a:fld>
            <a:endParaRPr lang="en-US" sz="1000">
              <a:solidFill>
                <a:srgbClr val="7E7F7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880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1285875"/>
            <a:ext cx="8232775" cy="9525"/>
          </a:xfrm>
          <a:prstGeom prst="line">
            <a:avLst/>
          </a:prstGeom>
          <a:noFill/>
          <a:ln w="12700">
            <a:solidFill>
              <a:srgbClr val="6666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259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4C1A-AD93-432D-8930-3C985FD36E99}" type="slidenum">
              <a:rPr lang="is-I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173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>
              <a:defRPr sz="2400" b="0" cap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89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57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9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2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00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37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06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6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6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7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5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0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43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4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1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75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85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67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72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2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3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3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369469" y="1127838"/>
            <a:ext cx="8405070" cy="49979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pic>
        <p:nvPicPr>
          <p:cNvPr id="11" name="Picture 10" descr="BG_Ljosmynd_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90"/>
          <a:stretch/>
        </p:blipFill>
        <p:spPr>
          <a:xfrm>
            <a:off x="0" y="-1"/>
            <a:ext cx="9144004" cy="46161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807818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" y="538818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9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21"/>
          </p:nvPr>
        </p:nvSpPr>
        <p:spPr>
          <a:xfrm>
            <a:off x="369886" y="1127830"/>
            <a:ext cx="4144681" cy="4997920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2"/>
          </p:nvPr>
        </p:nvSpPr>
        <p:spPr>
          <a:xfrm>
            <a:off x="4629857" y="1127830"/>
            <a:ext cx="4144681" cy="4997920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69887" y="3714245"/>
            <a:ext cx="8405070" cy="24340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369469" y="1127838"/>
            <a:ext cx="2716158" cy="4997921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3209333" y="1127829"/>
            <a:ext cx="2716158" cy="4997930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6058382" y="1127829"/>
            <a:ext cx="2716158" cy="4997930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6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369469" y="1127838"/>
            <a:ext cx="8405070" cy="49979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sz="half" idx="21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5"/>
          </p:nvPr>
        </p:nvSpPr>
        <p:spPr>
          <a:xfrm>
            <a:off x="4629439" y="1127838"/>
            <a:ext cx="4145100" cy="2445599"/>
          </a:xfrm>
          <a:prstGeom prst="rect">
            <a:avLst/>
          </a:prstGeom>
          <a:solidFill>
            <a:srgbClr val="1D7433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540000" indent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None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levelFifh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26"/>
          </p:nvPr>
        </p:nvSpPr>
        <p:spPr>
          <a:xfrm>
            <a:off x="369887" y="3714245"/>
            <a:ext cx="4144681" cy="2434007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27"/>
          </p:nvPr>
        </p:nvSpPr>
        <p:spPr>
          <a:xfrm>
            <a:off x="4629858" y="3714245"/>
            <a:ext cx="4144681" cy="2434007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4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887" y="1127838"/>
            <a:ext cx="8404652" cy="2434007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21"/>
          </p:nvPr>
        </p:nvSpPr>
        <p:spPr>
          <a:xfrm>
            <a:off x="369887" y="3714245"/>
            <a:ext cx="8405070" cy="2434007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3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4629440" y="1127829"/>
            <a:ext cx="4145099" cy="4997921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369469" y="1127838"/>
            <a:ext cx="4145099" cy="4997921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16880" y="6221178"/>
            <a:ext cx="418154" cy="345011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80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fld id="{0A5ECEE6-3837-7144-98F6-AE6EB1D2E4F1}" type="slidenum">
              <a:rPr lang="en-US" sz="1000">
                <a:solidFill>
                  <a:schemeClr val="accent4"/>
                </a:solidFill>
                <a:latin typeface="+mn-lt"/>
              </a:rPr>
              <a:pPr/>
              <a:t>‹#›</a:t>
            </a:fld>
            <a:endParaRPr lang="en-US" sz="100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21"/>
          </p:nvPr>
        </p:nvSpPr>
        <p:spPr>
          <a:xfrm>
            <a:off x="369469" y="1127838"/>
            <a:ext cx="2716158" cy="4997921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22"/>
          </p:nvPr>
        </p:nvSpPr>
        <p:spPr>
          <a:xfrm>
            <a:off x="3209333" y="1127829"/>
            <a:ext cx="2716158" cy="4997930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3"/>
          </p:nvPr>
        </p:nvSpPr>
        <p:spPr>
          <a:xfrm>
            <a:off x="6058382" y="1127829"/>
            <a:ext cx="2716158" cy="4997930"/>
          </a:xfrm>
          <a:prstGeom prst="rect">
            <a:avLst/>
          </a:prstGeom>
          <a:solidFill>
            <a:srgbClr val="A6A6A6"/>
          </a:solidFill>
        </p:spPr>
        <p:txBody>
          <a:bodyPr lIns="108000" tIns="72000" rIns="108000" bIns="7200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FFFFFF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7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" y="378721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033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>
              <a:defRPr sz="2400" b="0" cap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2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" y="371922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671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none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94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>
              <a:defRPr sz="2400" b="0" cap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8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none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22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77079" y="576314"/>
            <a:ext cx="6497459" cy="375788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lIns="72000" tIns="33677" rIns="67355" bIns="33677">
            <a:spAutoFit/>
          </a:bodyPr>
          <a:lstStyle>
            <a:lvl1pPr marL="457200" indent="-457200">
              <a:buClrTx/>
              <a:buFont typeface="+mj-lt"/>
              <a:buAutoNum type="arabicPeriod"/>
              <a:defRPr sz="2000" b="0">
                <a:solidFill>
                  <a:srgbClr val="FFFFFF"/>
                </a:solidFill>
              </a:defRPr>
            </a:lvl1pPr>
            <a:lvl2pPr marL="132417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2pPr>
            <a:lvl3pPr marL="488084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3pPr>
            <a:lvl4pPr marL="704865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4pPr>
            <a:lvl5pPr marL="837453" indent="-342900">
              <a:spcBef>
                <a:spcPts val="221"/>
              </a:spcBef>
              <a:spcAft>
                <a:spcPts val="0"/>
              </a:spcAft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646" y="576314"/>
            <a:ext cx="1963433" cy="37578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l">
              <a:defRPr sz="2400" b="0" cap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32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4504-D8E1-413C-8A6A-03AB53BF021A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7D12-474B-4A42-8917-83B5CF1EA8AA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51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7FA6-2C0E-45CA-A359-6A1A10CCFCFB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10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FA23-225B-4CD2-997C-5028917CF3C7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23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53D3-CA54-4F8F-B24D-D395406A80C2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29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4906-ABDB-4508-AE94-74771F0D0DB1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7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1"/>
          <a:stretch/>
        </p:blipFill>
        <p:spPr>
          <a:xfrm>
            <a:off x="5" y="-1"/>
            <a:ext cx="9143999" cy="46161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807818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" y="538818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23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0821-C74B-4EEB-AAB8-9B55EF1CFF7E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39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AAC-51CF-4702-A014-115973658110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2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A607-443A-4846-BFF0-BE460FB4D94C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00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7976-F381-4887-A8DB-B49754F66F44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84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0"/>
            <a:ext cx="206375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0"/>
            <a:ext cx="6042025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3558-2078-4E4F-AA6B-342980BAF433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54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4504-D8E1-413C-8A6A-03AB53BF021A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84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7D12-474B-4A42-8917-83B5CF1EA8AA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8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7FA6-2C0E-45CA-A359-6A1A10CCFCFB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00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FA23-225B-4CD2-997C-5028917CF3C7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5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53D3-CA54-4F8F-B24D-D395406A80C2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" y="371922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58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4906-ABDB-4508-AE94-74771F0D0DB1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65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0821-C74B-4EEB-AAB8-9B55EF1CFF7E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18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AAC-51CF-4702-A014-115973658110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4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A607-443A-4846-BFF0-BE460FB4D94C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0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7976-F381-4887-A8DB-B49754F66F44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7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0"/>
            <a:ext cx="206375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0"/>
            <a:ext cx="6042025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3558-2078-4E4F-AA6B-342980BAF433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4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4504-D8E1-413C-8A6A-03AB53BF021A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2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7D12-474B-4A42-8917-83B5CF1EA8AA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1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7FA6-2C0E-45CA-A359-6A1A10CCFCFB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7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FA23-225B-4CD2-997C-5028917CF3C7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1" r="-1" b="32737"/>
          <a:stretch/>
        </p:blipFill>
        <p:spPr>
          <a:xfrm>
            <a:off x="5" y="-1"/>
            <a:ext cx="9143999" cy="46161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807818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" y="538818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497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53D3-CA54-4F8F-B24D-D395406A80C2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6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4906-ABDB-4508-AE94-74771F0D0DB1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48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0821-C74B-4EEB-AAB8-9B55EF1CFF7E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48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AAC-51CF-4702-A014-115973658110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9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A607-443A-4846-BFF0-BE460FB4D94C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2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7976-F381-4887-A8DB-B49754F66F44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67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0"/>
            <a:ext cx="206375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0"/>
            <a:ext cx="6042025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3558-2078-4E4F-AA6B-342980BAF433}" type="slidenum">
              <a:rPr lang="is-I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33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2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74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" y="378721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2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6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4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2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4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9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64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36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1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52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" y="378721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87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6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5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0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85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69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1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20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ki_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220254"/>
            <a:ext cx="9144000" cy="40389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0" tIns="0" rIns="0" bIns="0" anchor="t"/>
          <a:lstStyle>
            <a:lvl1pPr algn="ctr">
              <a:defRPr sz="2800" b="0" cap="all">
                <a:solidFill>
                  <a:srgbClr val="0C542B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" y="3787218"/>
            <a:ext cx="9143999" cy="221046"/>
          </a:xfrm>
          <a:prstGeom prst="rect">
            <a:avLst/>
          </a:prstGeom>
          <a:noFill/>
          <a:ln>
            <a:noFill/>
          </a:ln>
        </p:spPr>
        <p:txBody>
          <a:bodyPr lIns="0" tIns="33677" rIns="0" bIns="0"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36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3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03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470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838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206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5741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9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026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56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03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69468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29435" y="1127838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629435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369468" y="3712603"/>
            <a:ext cx="4145100" cy="24455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66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7200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8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42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 smtClean="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29"/>
            <a:ext cx="8405070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33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69469" y="1127838"/>
            <a:ext cx="8405070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9"/>
          </p:nvPr>
        </p:nvSpPr>
        <p:spPr>
          <a:xfrm>
            <a:off x="369470" y="3691762"/>
            <a:ext cx="8405069" cy="24340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28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649" y="6407228"/>
            <a:ext cx="292757" cy="221900"/>
          </a:xfrm>
          <a:prstGeom prst="rect">
            <a:avLst/>
          </a:prstGeom>
        </p:spPr>
        <p:txBody>
          <a:bodyPr wrap="none" lIns="67355" tIns="33677" rIns="67355" bIns="33677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</a:pPr>
            <a:fld id="{0A5ECEE6-3837-7144-98F6-AE6EB1D2E4F1}" type="slidenum">
              <a:rPr lang="en-US" sz="1000">
                <a:solidFill>
                  <a:srgbClr val="7E7F7E"/>
                </a:solidFill>
                <a:cs typeface="Arial" charset="0"/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Font typeface="Wingdings" pitchFamily="2" charset="2"/>
                <a:buNone/>
              </a:pPr>
              <a:t>‹#›</a:t>
            </a:fld>
            <a:endParaRPr lang="en-US" sz="1000" dirty="0">
              <a:solidFill>
                <a:srgbClr val="7E7F7E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6440" y="6451055"/>
            <a:ext cx="0" cy="169932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1396" y="6276984"/>
            <a:ext cx="7049186" cy="46037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 typeface="Arial"/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69470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209334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058382" y="1127829"/>
            <a:ext cx="2716157" cy="499793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300"/>
              </a:spcBef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1pPr>
            <a:lvl2pPr marL="0" indent="-21048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2pPr>
            <a:lvl3pPr marL="36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3pPr>
            <a:lvl4pPr marL="54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4pPr>
            <a:lvl5pPr marL="720000" indent="-18000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 sz="1200" b="0">
                <a:solidFill>
                  <a:srgbClr val="4D4E5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merki_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2" y="6276984"/>
            <a:ext cx="668427" cy="46027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9469" y="308042"/>
            <a:ext cx="8405070" cy="366995"/>
          </a:xfrm>
          <a:prstGeom prst="rect">
            <a:avLst/>
          </a:prstGeom>
        </p:spPr>
        <p:txBody>
          <a:bodyPr lIns="0" tIns="0" rIns="67355" bIns="0">
            <a:normAutofit/>
          </a:bodyPr>
          <a:lstStyle>
            <a:lvl1pPr algn="l"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69887" y="685317"/>
            <a:ext cx="8404652" cy="30777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0" indent="0">
              <a:buNone/>
              <a:defRPr sz="140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25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41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0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237299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73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95" r:id="rId3"/>
    <p:sldLayoutId id="2147483696" r:id="rId4"/>
    <p:sldLayoutId id="2147483697" r:id="rId5"/>
    <p:sldLayoutId id="2147483698" r:id="rId6"/>
    <p:sldLayoutId id="2147483673" r:id="rId7"/>
    <p:sldLayoutId id="2147483691" r:id="rId8"/>
    <p:sldLayoutId id="2147483693" r:id="rId9"/>
    <p:sldLayoutId id="2147483692" r:id="rId10"/>
    <p:sldLayoutId id="21474838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1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5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0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09280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5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0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70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74" r:id="rId6"/>
    <p:sldLayoutId id="214748367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839467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36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1" r:id="rId3"/>
    <p:sldLayoutId id="2147483682" r:id="rId4"/>
    <p:sldLayoutId id="2147483708" r:id="rId5"/>
    <p:sldLayoutId id="2147483683" r:id="rId6"/>
    <p:sldLayoutId id="2147483685" r:id="rId7"/>
    <p:sldLayoutId id="2147483687" r:id="rId8"/>
    <p:sldLayoutId id="2147483688" r:id="rId9"/>
    <p:sldLayoutId id="214748388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0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16" r:id="rId2"/>
    <p:sldLayoutId id="2147483717" r:id="rId3"/>
    <p:sldLayoutId id="2147483718" r:id="rId4"/>
    <p:sldLayoutId id="214748371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C:\Documents and Settings\hoddi\Desktop\TM template\Myndir\slide0015_image00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Documents and Settings\hoddi\Desktop\TM template\Myndir\slide0038_image03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38" y="0"/>
            <a:ext cx="1071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57200" y="1285875"/>
            <a:ext cx="8232775" cy="9525"/>
          </a:xfrm>
          <a:prstGeom prst="line">
            <a:avLst/>
          </a:prstGeom>
          <a:noFill/>
          <a:ln w="12700">
            <a:solidFill>
              <a:srgbClr val="66666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D86CAEC-3F5F-425F-81C4-79967A3235C9}" type="slidenum">
              <a:rPr lang="is-IS">
                <a:solidFill>
                  <a:srgbClr val="000000">
                    <a:tint val="75000"/>
                  </a:srgbClr>
                </a:solidFill>
              </a:rPr>
              <a:pPr defTabSz="914400"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262626"/>
          </a:solidFill>
          <a:latin typeface="+mn-lt"/>
          <a:ea typeface="+mn-ea"/>
          <a:cs typeface="+mn-cs"/>
        </a:defRPr>
      </a:lvl1pPr>
      <a:lvl2pPr marL="63341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404040"/>
          </a:solidFill>
          <a:latin typeface="+mn-lt"/>
          <a:cs typeface="+mn-cs"/>
        </a:defRPr>
      </a:lvl2pPr>
      <a:lvl3pPr marL="8969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04040"/>
          </a:solidFill>
          <a:latin typeface="+mn-lt"/>
          <a:cs typeface="+mn-cs"/>
        </a:defRPr>
      </a:lvl3pPr>
      <a:lvl4pPr marL="11636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4303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18875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3447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28019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2591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C:\Documents and Settings\hoddi\Desktop\TM template\Myndir\slide0015_image00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Documents and Settings\hoddi\Desktop\TM template\Myndir\slide0038_image03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38" y="0"/>
            <a:ext cx="1071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57200" y="1285875"/>
            <a:ext cx="8232775" cy="9525"/>
          </a:xfrm>
          <a:prstGeom prst="line">
            <a:avLst/>
          </a:prstGeom>
          <a:noFill/>
          <a:ln w="12700">
            <a:solidFill>
              <a:srgbClr val="66666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D86CAEC-3F5F-425F-81C4-79967A3235C9}" type="slidenum">
              <a:rPr lang="is-IS">
                <a:solidFill>
                  <a:srgbClr val="000000">
                    <a:tint val="75000"/>
                  </a:srgbClr>
                </a:solidFill>
              </a:rPr>
              <a:pPr defTabSz="914400"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262626"/>
          </a:solidFill>
          <a:latin typeface="+mn-lt"/>
          <a:ea typeface="+mn-ea"/>
          <a:cs typeface="+mn-cs"/>
        </a:defRPr>
      </a:lvl1pPr>
      <a:lvl2pPr marL="63341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404040"/>
          </a:solidFill>
          <a:latin typeface="+mn-lt"/>
          <a:cs typeface="+mn-cs"/>
        </a:defRPr>
      </a:lvl2pPr>
      <a:lvl3pPr marL="8969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04040"/>
          </a:solidFill>
          <a:latin typeface="+mn-lt"/>
          <a:cs typeface="+mn-cs"/>
        </a:defRPr>
      </a:lvl3pPr>
      <a:lvl4pPr marL="11636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4303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18875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3447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28019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2591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C:\Documents and Settings\hoddi\Desktop\TM template\Myndir\slide0015_image00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Documents and Settings\hoddi\Desktop\TM template\Myndir\slide0038_image03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38" y="0"/>
            <a:ext cx="1071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57200" y="1285875"/>
            <a:ext cx="8232775" cy="9525"/>
          </a:xfrm>
          <a:prstGeom prst="line">
            <a:avLst/>
          </a:prstGeom>
          <a:noFill/>
          <a:ln w="12700">
            <a:solidFill>
              <a:srgbClr val="66666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is-IS">
              <a:solidFill>
                <a:srgbClr val="000000"/>
              </a:solidFill>
            </a:endParaRPr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D86CAEC-3F5F-425F-81C4-79967A3235C9}" type="slidenum">
              <a:rPr lang="is-IS">
                <a:solidFill>
                  <a:srgbClr val="000000">
                    <a:tint val="75000"/>
                  </a:srgbClr>
                </a:solidFill>
              </a:rPr>
              <a:pPr defTabSz="914400">
                <a:defRPr/>
              </a:pPr>
              <a:t>‹#›</a:t>
            </a:fld>
            <a:endParaRPr lang="is-I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262626"/>
          </a:solidFill>
          <a:latin typeface="+mn-lt"/>
          <a:ea typeface="+mn-ea"/>
          <a:cs typeface="+mn-cs"/>
        </a:defRPr>
      </a:lvl1pPr>
      <a:lvl2pPr marL="63341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404040"/>
          </a:solidFill>
          <a:latin typeface="+mn-lt"/>
          <a:cs typeface="+mn-cs"/>
        </a:defRPr>
      </a:lvl2pPr>
      <a:lvl3pPr marL="8969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04040"/>
          </a:solidFill>
          <a:latin typeface="+mn-lt"/>
          <a:cs typeface="+mn-cs"/>
        </a:defRPr>
      </a:lvl3pPr>
      <a:lvl4pPr marL="11636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4303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18875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3447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28019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2591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31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4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9" Type="http://schemas.openxmlformats.org/officeDocument/2006/relationships/tags" Target="../tags/tag368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34" Type="http://schemas.openxmlformats.org/officeDocument/2006/relationships/tags" Target="../tags/tag363.xml"/><Relationship Id="rId42" Type="http://schemas.openxmlformats.org/officeDocument/2006/relationships/oleObject" Target="../embeddings/oleObject35.bin"/><Relationship Id="rId47" Type="http://schemas.openxmlformats.org/officeDocument/2006/relationships/image" Target="../media/image38.emf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tags" Target="../tags/tag362.xml"/><Relationship Id="rId38" Type="http://schemas.openxmlformats.org/officeDocument/2006/relationships/tags" Target="../tags/tag367.xml"/><Relationship Id="rId46" Type="http://schemas.openxmlformats.org/officeDocument/2006/relationships/oleObject" Target="../embeddings/oleObject37.bin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41" Type="http://schemas.openxmlformats.org/officeDocument/2006/relationships/slideLayout" Target="../slideLayouts/slideLayout13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tags" Target="../tags/tag361.xml"/><Relationship Id="rId37" Type="http://schemas.openxmlformats.org/officeDocument/2006/relationships/tags" Target="../tags/tag366.xml"/><Relationship Id="rId40" Type="http://schemas.openxmlformats.org/officeDocument/2006/relationships/tags" Target="../tags/tag369.xml"/><Relationship Id="rId45" Type="http://schemas.openxmlformats.org/officeDocument/2006/relationships/image" Target="../media/image37.emf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36" Type="http://schemas.openxmlformats.org/officeDocument/2006/relationships/tags" Target="../tags/tag365.xml"/><Relationship Id="rId49" Type="http://schemas.openxmlformats.org/officeDocument/2006/relationships/image" Target="../media/image39.emf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4" Type="http://schemas.openxmlformats.org/officeDocument/2006/relationships/oleObject" Target="../embeddings/oleObject36.bin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Relationship Id="rId35" Type="http://schemas.openxmlformats.org/officeDocument/2006/relationships/tags" Target="../tags/tag364.xml"/><Relationship Id="rId43" Type="http://schemas.openxmlformats.org/officeDocument/2006/relationships/image" Target="../media/image1.emf"/><Relationship Id="rId48" Type="http://schemas.openxmlformats.org/officeDocument/2006/relationships/oleObject" Target="../embeddings/oleObject38.bin"/><Relationship Id="rId8" Type="http://schemas.openxmlformats.org/officeDocument/2006/relationships/tags" Target="../tags/tag33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9" Type="http://schemas.openxmlformats.org/officeDocument/2006/relationships/tags" Target="../tags/tag407.xml"/><Relationship Id="rId21" Type="http://schemas.openxmlformats.org/officeDocument/2006/relationships/tags" Target="../tags/tag389.xml"/><Relationship Id="rId34" Type="http://schemas.openxmlformats.org/officeDocument/2006/relationships/tags" Target="../tags/tag402.xml"/><Relationship Id="rId42" Type="http://schemas.openxmlformats.org/officeDocument/2006/relationships/tags" Target="../tags/tag410.xml"/><Relationship Id="rId47" Type="http://schemas.openxmlformats.org/officeDocument/2006/relationships/tags" Target="../tags/tag415.xml"/><Relationship Id="rId50" Type="http://schemas.openxmlformats.org/officeDocument/2006/relationships/oleObject" Target="../embeddings/oleObject39.bin"/><Relationship Id="rId55" Type="http://schemas.openxmlformats.org/officeDocument/2006/relationships/image" Target="../media/image41.emf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33" Type="http://schemas.openxmlformats.org/officeDocument/2006/relationships/tags" Target="../tags/tag401.xml"/><Relationship Id="rId38" Type="http://schemas.openxmlformats.org/officeDocument/2006/relationships/tags" Target="../tags/tag406.xml"/><Relationship Id="rId46" Type="http://schemas.openxmlformats.org/officeDocument/2006/relationships/tags" Target="../tags/tag414.xml"/><Relationship Id="rId59" Type="http://schemas.openxmlformats.org/officeDocument/2006/relationships/image" Target="../media/image43.emf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tags" Target="../tags/tag397.xml"/><Relationship Id="rId41" Type="http://schemas.openxmlformats.org/officeDocument/2006/relationships/tags" Target="../tags/tag409.xml"/><Relationship Id="rId54" Type="http://schemas.openxmlformats.org/officeDocument/2006/relationships/oleObject" Target="../embeddings/oleObject41.bin"/><Relationship Id="rId1" Type="http://schemas.openxmlformats.org/officeDocument/2006/relationships/vmlDrawing" Target="../drawings/vmlDrawing13.v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32" Type="http://schemas.openxmlformats.org/officeDocument/2006/relationships/tags" Target="../tags/tag400.xml"/><Relationship Id="rId37" Type="http://schemas.openxmlformats.org/officeDocument/2006/relationships/tags" Target="../tags/tag405.xml"/><Relationship Id="rId40" Type="http://schemas.openxmlformats.org/officeDocument/2006/relationships/tags" Target="../tags/tag408.xml"/><Relationship Id="rId45" Type="http://schemas.openxmlformats.org/officeDocument/2006/relationships/tags" Target="../tags/tag413.xml"/><Relationship Id="rId53" Type="http://schemas.openxmlformats.org/officeDocument/2006/relationships/image" Target="../media/image40.emf"/><Relationship Id="rId58" Type="http://schemas.openxmlformats.org/officeDocument/2006/relationships/oleObject" Target="../embeddings/oleObject43.bin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tags" Target="../tags/tag396.xml"/><Relationship Id="rId36" Type="http://schemas.openxmlformats.org/officeDocument/2006/relationships/tags" Target="../tags/tag404.xml"/><Relationship Id="rId49" Type="http://schemas.openxmlformats.org/officeDocument/2006/relationships/slideLayout" Target="../slideLayouts/slideLayout138.xml"/><Relationship Id="rId57" Type="http://schemas.openxmlformats.org/officeDocument/2006/relationships/image" Target="../media/image42.emf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tags" Target="../tags/tag399.xml"/><Relationship Id="rId44" Type="http://schemas.openxmlformats.org/officeDocument/2006/relationships/tags" Target="../tags/tag412.xml"/><Relationship Id="rId52" Type="http://schemas.openxmlformats.org/officeDocument/2006/relationships/oleObject" Target="../embeddings/oleObject40.bin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Relationship Id="rId30" Type="http://schemas.openxmlformats.org/officeDocument/2006/relationships/tags" Target="../tags/tag398.xml"/><Relationship Id="rId35" Type="http://schemas.openxmlformats.org/officeDocument/2006/relationships/tags" Target="../tags/tag403.xml"/><Relationship Id="rId43" Type="http://schemas.openxmlformats.org/officeDocument/2006/relationships/tags" Target="../tags/tag411.xml"/><Relationship Id="rId48" Type="http://schemas.openxmlformats.org/officeDocument/2006/relationships/tags" Target="../tags/tag416.xml"/><Relationship Id="rId56" Type="http://schemas.openxmlformats.org/officeDocument/2006/relationships/oleObject" Target="../embeddings/oleObject42.bin"/><Relationship Id="rId8" Type="http://schemas.openxmlformats.org/officeDocument/2006/relationships/tags" Target="../tags/tag376.xml"/><Relationship Id="rId51" Type="http://schemas.openxmlformats.org/officeDocument/2006/relationships/image" Target="../media/image10.emf"/><Relationship Id="rId3" Type="http://schemas.openxmlformats.org/officeDocument/2006/relationships/tags" Target="../tags/tag3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.is/media/uppgjor/skraningarlysing-tm.pdf" TargetMode="Externa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tags" Target="../tags/tag441.xml"/><Relationship Id="rId39" Type="http://schemas.openxmlformats.org/officeDocument/2006/relationships/tags" Target="../tags/tag454.xml"/><Relationship Id="rId21" Type="http://schemas.openxmlformats.org/officeDocument/2006/relationships/tags" Target="../tags/tag436.xml"/><Relationship Id="rId34" Type="http://schemas.openxmlformats.org/officeDocument/2006/relationships/tags" Target="../tags/tag449.xml"/><Relationship Id="rId42" Type="http://schemas.openxmlformats.org/officeDocument/2006/relationships/tags" Target="../tags/tag457.xml"/><Relationship Id="rId47" Type="http://schemas.openxmlformats.org/officeDocument/2006/relationships/tags" Target="../tags/tag462.xml"/><Relationship Id="rId50" Type="http://schemas.openxmlformats.org/officeDocument/2006/relationships/tags" Target="../tags/tag465.xml"/><Relationship Id="rId55" Type="http://schemas.openxmlformats.org/officeDocument/2006/relationships/tags" Target="../tags/tag470.xml"/><Relationship Id="rId63" Type="http://schemas.openxmlformats.org/officeDocument/2006/relationships/tags" Target="../tags/tag478.xml"/><Relationship Id="rId68" Type="http://schemas.openxmlformats.org/officeDocument/2006/relationships/tags" Target="../tags/tag483.xml"/><Relationship Id="rId76" Type="http://schemas.openxmlformats.org/officeDocument/2006/relationships/oleObject" Target="../embeddings/oleObject47.bin"/><Relationship Id="rId7" Type="http://schemas.openxmlformats.org/officeDocument/2006/relationships/tags" Target="../tags/tag422.xml"/><Relationship Id="rId71" Type="http://schemas.openxmlformats.org/officeDocument/2006/relationships/image" Target="../media/image10.emf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9" Type="http://schemas.openxmlformats.org/officeDocument/2006/relationships/tags" Target="../tags/tag444.xml"/><Relationship Id="rId11" Type="http://schemas.openxmlformats.org/officeDocument/2006/relationships/tags" Target="../tags/tag426.xml"/><Relationship Id="rId24" Type="http://schemas.openxmlformats.org/officeDocument/2006/relationships/tags" Target="../tags/tag439.xml"/><Relationship Id="rId32" Type="http://schemas.openxmlformats.org/officeDocument/2006/relationships/tags" Target="../tags/tag447.xml"/><Relationship Id="rId37" Type="http://schemas.openxmlformats.org/officeDocument/2006/relationships/tags" Target="../tags/tag452.xml"/><Relationship Id="rId40" Type="http://schemas.openxmlformats.org/officeDocument/2006/relationships/tags" Target="../tags/tag455.xml"/><Relationship Id="rId45" Type="http://schemas.openxmlformats.org/officeDocument/2006/relationships/tags" Target="../tags/tag460.xml"/><Relationship Id="rId53" Type="http://schemas.openxmlformats.org/officeDocument/2006/relationships/tags" Target="../tags/tag468.xml"/><Relationship Id="rId58" Type="http://schemas.openxmlformats.org/officeDocument/2006/relationships/tags" Target="../tags/tag473.xml"/><Relationship Id="rId66" Type="http://schemas.openxmlformats.org/officeDocument/2006/relationships/tags" Target="../tags/tag481.xml"/><Relationship Id="rId74" Type="http://schemas.openxmlformats.org/officeDocument/2006/relationships/oleObject" Target="../embeddings/oleObject46.bin"/><Relationship Id="rId79" Type="http://schemas.openxmlformats.org/officeDocument/2006/relationships/image" Target="../media/image48.emf"/><Relationship Id="rId5" Type="http://schemas.openxmlformats.org/officeDocument/2006/relationships/tags" Target="../tags/tag420.xml"/><Relationship Id="rId61" Type="http://schemas.openxmlformats.org/officeDocument/2006/relationships/tags" Target="../tags/tag476.xml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31" Type="http://schemas.openxmlformats.org/officeDocument/2006/relationships/tags" Target="../tags/tag446.xml"/><Relationship Id="rId44" Type="http://schemas.openxmlformats.org/officeDocument/2006/relationships/tags" Target="../tags/tag459.xml"/><Relationship Id="rId52" Type="http://schemas.openxmlformats.org/officeDocument/2006/relationships/tags" Target="../tags/tag467.xml"/><Relationship Id="rId60" Type="http://schemas.openxmlformats.org/officeDocument/2006/relationships/tags" Target="../tags/tag475.xml"/><Relationship Id="rId65" Type="http://schemas.openxmlformats.org/officeDocument/2006/relationships/tags" Target="../tags/tag480.xml"/><Relationship Id="rId73" Type="http://schemas.openxmlformats.org/officeDocument/2006/relationships/image" Target="../media/image45.emf"/><Relationship Id="rId78" Type="http://schemas.openxmlformats.org/officeDocument/2006/relationships/oleObject" Target="../embeddings/oleObject48.bin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tags" Target="../tags/tag437.xml"/><Relationship Id="rId27" Type="http://schemas.openxmlformats.org/officeDocument/2006/relationships/tags" Target="../tags/tag442.xml"/><Relationship Id="rId30" Type="http://schemas.openxmlformats.org/officeDocument/2006/relationships/tags" Target="../tags/tag445.xml"/><Relationship Id="rId35" Type="http://schemas.openxmlformats.org/officeDocument/2006/relationships/tags" Target="../tags/tag450.xml"/><Relationship Id="rId43" Type="http://schemas.openxmlformats.org/officeDocument/2006/relationships/tags" Target="../tags/tag458.xml"/><Relationship Id="rId48" Type="http://schemas.openxmlformats.org/officeDocument/2006/relationships/tags" Target="../tags/tag463.xml"/><Relationship Id="rId56" Type="http://schemas.openxmlformats.org/officeDocument/2006/relationships/tags" Target="../tags/tag471.xml"/><Relationship Id="rId64" Type="http://schemas.openxmlformats.org/officeDocument/2006/relationships/tags" Target="../tags/tag479.xml"/><Relationship Id="rId69" Type="http://schemas.openxmlformats.org/officeDocument/2006/relationships/slideLayout" Target="../slideLayouts/slideLayout138.xml"/><Relationship Id="rId77" Type="http://schemas.openxmlformats.org/officeDocument/2006/relationships/image" Target="../media/image47.emf"/><Relationship Id="rId8" Type="http://schemas.openxmlformats.org/officeDocument/2006/relationships/tags" Target="../tags/tag423.xml"/><Relationship Id="rId51" Type="http://schemas.openxmlformats.org/officeDocument/2006/relationships/tags" Target="../tags/tag466.xml"/><Relationship Id="rId72" Type="http://schemas.openxmlformats.org/officeDocument/2006/relationships/oleObject" Target="../embeddings/oleObject45.bin"/><Relationship Id="rId3" Type="http://schemas.openxmlformats.org/officeDocument/2006/relationships/tags" Target="../tags/tag418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tags" Target="../tags/tag440.xml"/><Relationship Id="rId33" Type="http://schemas.openxmlformats.org/officeDocument/2006/relationships/tags" Target="../tags/tag448.xml"/><Relationship Id="rId38" Type="http://schemas.openxmlformats.org/officeDocument/2006/relationships/tags" Target="../tags/tag453.xml"/><Relationship Id="rId46" Type="http://schemas.openxmlformats.org/officeDocument/2006/relationships/tags" Target="../tags/tag461.xml"/><Relationship Id="rId59" Type="http://schemas.openxmlformats.org/officeDocument/2006/relationships/tags" Target="../tags/tag474.xml"/><Relationship Id="rId67" Type="http://schemas.openxmlformats.org/officeDocument/2006/relationships/tags" Target="../tags/tag482.xml"/><Relationship Id="rId20" Type="http://schemas.openxmlformats.org/officeDocument/2006/relationships/tags" Target="../tags/tag435.xml"/><Relationship Id="rId41" Type="http://schemas.openxmlformats.org/officeDocument/2006/relationships/tags" Target="../tags/tag456.xml"/><Relationship Id="rId54" Type="http://schemas.openxmlformats.org/officeDocument/2006/relationships/tags" Target="../tags/tag469.xml"/><Relationship Id="rId62" Type="http://schemas.openxmlformats.org/officeDocument/2006/relationships/tags" Target="../tags/tag477.xml"/><Relationship Id="rId70" Type="http://schemas.openxmlformats.org/officeDocument/2006/relationships/oleObject" Target="../embeddings/oleObject44.bin"/><Relationship Id="rId75" Type="http://schemas.openxmlformats.org/officeDocument/2006/relationships/image" Target="../media/image46.emf"/><Relationship Id="rId1" Type="http://schemas.openxmlformats.org/officeDocument/2006/relationships/vmlDrawing" Target="../drawings/vmlDrawing14.vml"/><Relationship Id="rId6" Type="http://schemas.openxmlformats.org/officeDocument/2006/relationships/tags" Target="../tags/tag421.xml"/><Relationship Id="rId15" Type="http://schemas.openxmlformats.org/officeDocument/2006/relationships/tags" Target="../tags/tag430.xml"/><Relationship Id="rId23" Type="http://schemas.openxmlformats.org/officeDocument/2006/relationships/tags" Target="../tags/tag438.xml"/><Relationship Id="rId28" Type="http://schemas.openxmlformats.org/officeDocument/2006/relationships/tags" Target="../tags/tag443.xml"/><Relationship Id="rId36" Type="http://schemas.openxmlformats.org/officeDocument/2006/relationships/tags" Target="../tags/tag451.xml"/><Relationship Id="rId49" Type="http://schemas.openxmlformats.org/officeDocument/2006/relationships/tags" Target="../tags/tag464.xml"/><Relationship Id="rId57" Type="http://schemas.openxmlformats.org/officeDocument/2006/relationships/tags" Target="../tags/tag4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oleObject" Target="../embeddings/oleObject7.bin"/><Relationship Id="rId3" Type="http://schemas.openxmlformats.org/officeDocument/2006/relationships/tags" Target="../tags/tag6.xml"/><Relationship Id="rId21" Type="http://schemas.openxmlformats.org/officeDocument/2006/relationships/image" Target="../media/image10.emf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5.emf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oleObject" Target="../embeddings/oleObject6.bin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4.emf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1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oleObject" Target="../embeddings/oleObject11.bin"/><Relationship Id="rId3" Type="http://schemas.openxmlformats.org/officeDocument/2006/relationships/tags" Target="../tags/tag23.xml"/><Relationship Id="rId21" Type="http://schemas.openxmlformats.org/officeDocument/2006/relationships/image" Target="../media/image10.emf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18.emf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7.emf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1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slideLayout" Target="../slideLayouts/slideLayout11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6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image" Target="../media/image21.emf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image" Target="../media/image10.emf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oleObject" Target="../embeddings/oleObject14.bin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tags" Target="../tags/tag103.xml"/><Relationship Id="rId47" Type="http://schemas.openxmlformats.org/officeDocument/2006/relationships/tags" Target="../tags/tag108.xml"/><Relationship Id="rId50" Type="http://schemas.openxmlformats.org/officeDocument/2006/relationships/tags" Target="../tags/tag111.xml"/><Relationship Id="rId55" Type="http://schemas.openxmlformats.org/officeDocument/2006/relationships/tags" Target="../tags/tag116.xml"/><Relationship Id="rId63" Type="http://schemas.openxmlformats.org/officeDocument/2006/relationships/image" Target="../media/image22.emf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tags" Target="../tags/tag102.xml"/><Relationship Id="rId54" Type="http://schemas.openxmlformats.org/officeDocument/2006/relationships/tags" Target="../tags/tag115.xml"/><Relationship Id="rId62" Type="http://schemas.openxmlformats.org/officeDocument/2006/relationships/oleObject" Target="../embeddings/oleObject16.bin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45" Type="http://schemas.openxmlformats.org/officeDocument/2006/relationships/tags" Target="../tags/tag106.xml"/><Relationship Id="rId53" Type="http://schemas.openxmlformats.org/officeDocument/2006/relationships/tags" Target="../tags/tag114.xml"/><Relationship Id="rId58" Type="http://schemas.openxmlformats.org/officeDocument/2006/relationships/tags" Target="../tags/tag119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tags" Target="../tags/tag110.xml"/><Relationship Id="rId57" Type="http://schemas.openxmlformats.org/officeDocument/2006/relationships/tags" Target="../tags/tag118.xml"/><Relationship Id="rId61" Type="http://schemas.openxmlformats.org/officeDocument/2006/relationships/image" Target="../media/image10.emf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tags" Target="../tags/tag105.xml"/><Relationship Id="rId52" Type="http://schemas.openxmlformats.org/officeDocument/2006/relationships/tags" Target="../tags/tag113.xml"/><Relationship Id="rId60" Type="http://schemas.openxmlformats.org/officeDocument/2006/relationships/oleObject" Target="../embeddings/oleObject15.bin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tags" Target="../tags/tag104.xml"/><Relationship Id="rId48" Type="http://schemas.openxmlformats.org/officeDocument/2006/relationships/tags" Target="../tags/tag109.xml"/><Relationship Id="rId56" Type="http://schemas.openxmlformats.org/officeDocument/2006/relationships/tags" Target="../tags/tag117.xml"/><Relationship Id="rId8" Type="http://schemas.openxmlformats.org/officeDocument/2006/relationships/tags" Target="../tags/tag69.xml"/><Relationship Id="rId51" Type="http://schemas.openxmlformats.org/officeDocument/2006/relationships/tags" Target="../tags/tag112.xml"/><Relationship Id="rId3" Type="http://schemas.openxmlformats.org/officeDocument/2006/relationships/tags" Target="../tags/tag64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46" Type="http://schemas.openxmlformats.org/officeDocument/2006/relationships/tags" Target="../tags/tag107.xml"/><Relationship Id="rId59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image" Target="../media/image10.emf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oleObject" Target="../embeddings/oleObject19.bin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oleObject" Target="../embeddings/oleObject17.bin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slideLayout" Target="../slideLayouts/slideLayout139.xml"/><Relationship Id="rId40" Type="http://schemas.openxmlformats.org/officeDocument/2006/relationships/oleObject" Target="../embeddings/oleObject18.bin"/><Relationship Id="rId45" Type="http://schemas.openxmlformats.org/officeDocument/2006/relationships/image" Target="../media/image25.emf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4" Type="http://schemas.openxmlformats.org/officeDocument/2006/relationships/oleObject" Target="../embeddings/oleObject20.bin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63" Type="http://schemas.openxmlformats.org/officeDocument/2006/relationships/tags" Target="../tags/tag216.xml"/><Relationship Id="rId68" Type="http://schemas.openxmlformats.org/officeDocument/2006/relationships/oleObject" Target="../embeddings/oleObject22.bin"/><Relationship Id="rId76" Type="http://schemas.openxmlformats.org/officeDocument/2006/relationships/oleObject" Target="../embeddings/oleObject26.bin"/><Relationship Id="rId7" Type="http://schemas.openxmlformats.org/officeDocument/2006/relationships/tags" Target="../tags/tag160.xml"/><Relationship Id="rId71" Type="http://schemas.openxmlformats.org/officeDocument/2006/relationships/image" Target="../media/image27.emf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66" Type="http://schemas.openxmlformats.org/officeDocument/2006/relationships/oleObject" Target="../embeddings/oleObject21.bin"/><Relationship Id="rId74" Type="http://schemas.openxmlformats.org/officeDocument/2006/relationships/oleObject" Target="../embeddings/oleObject25.bin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57" Type="http://schemas.openxmlformats.org/officeDocument/2006/relationships/tags" Target="../tags/tag210.xml"/><Relationship Id="rId61" Type="http://schemas.openxmlformats.org/officeDocument/2006/relationships/tags" Target="../tags/tag214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slideLayout" Target="../slideLayouts/slideLayout138.xml"/><Relationship Id="rId73" Type="http://schemas.openxmlformats.org/officeDocument/2006/relationships/image" Target="../media/image28.emf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56" Type="http://schemas.openxmlformats.org/officeDocument/2006/relationships/tags" Target="../tags/tag209.xml"/><Relationship Id="rId64" Type="http://schemas.openxmlformats.org/officeDocument/2006/relationships/tags" Target="../tags/tag217.xml"/><Relationship Id="rId69" Type="http://schemas.openxmlformats.org/officeDocument/2006/relationships/image" Target="../media/image26.emf"/><Relationship Id="rId77" Type="http://schemas.openxmlformats.org/officeDocument/2006/relationships/image" Target="../media/image30.emf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oleObject" Target="../embeddings/oleObject24.bin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tags" Target="../tags/tag212.xml"/><Relationship Id="rId67" Type="http://schemas.openxmlformats.org/officeDocument/2006/relationships/image" Target="../media/image10.emf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tags" Target="../tags/tag207.xml"/><Relationship Id="rId62" Type="http://schemas.openxmlformats.org/officeDocument/2006/relationships/tags" Target="../tags/tag215.xml"/><Relationship Id="rId70" Type="http://schemas.openxmlformats.org/officeDocument/2006/relationships/oleObject" Target="../embeddings/oleObject23.bin"/><Relationship Id="rId75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6" Type="http://schemas.openxmlformats.org/officeDocument/2006/relationships/tags" Target="../tags/tag1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9" Type="http://schemas.openxmlformats.org/officeDocument/2006/relationships/oleObject" Target="../embeddings/oleObject27.bin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34" Type="http://schemas.openxmlformats.org/officeDocument/2006/relationships/tags" Target="../tags/tag250.xml"/><Relationship Id="rId42" Type="http://schemas.openxmlformats.org/officeDocument/2006/relationships/image" Target="../media/image31.emf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tags" Target="../tags/tag249.xml"/><Relationship Id="rId38" Type="http://schemas.openxmlformats.org/officeDocument/2006/relationships/slideLayout" Target="../slideLayouts/slideLayout138.xml"/><Relationship Id="rId46" Type="http://schemas.openxmlformats.org/officeDocument/2006/relationships/image" Target="../media/image33.emf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tags" Target="../tags/tag245.xml"/><Relationship Id="rId41" Type="http://schemas.openxmlformats.org/officeDocument/2006/relationships/oleObject" Target="../embeddings/oleObject28.bin"/><Relationship Id="rId1" Type="http://schemas.openxmlformats.org/officeDocument/2006/relationships/vmlDrawing" Target="../drawings/vmlDrawing10.v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tags" Target="../tags/tag248.xml"/><Relationship Id="rId37" Type="http://schemas.openxmlformats.org/officeDocument/2006/relationships/tags" Target="../tags/tag253.xml"/><Relationship Id="rId40" Type="http://schemas.openxmlformats.org/officeDocument/2006/relationships/image" Target="../media/image10.emf"/><Relationship Id="rId45" Type="http://schemas.openxmlformats.org/officeDocument/2006/relationships/oleObject" Target="../embeddings/oleObject30.bin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36" Type="http://schemas.openxmlformats.org/officeDocument/2006/relationships/tags" Target="../tags/tag252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tags" Target="../tags/tag247.xml"/><Relationship Id="rId44" Type="http://schemas.openxmlformats.org/officeDocument/2006/relationships/image" Target="../media/image32.emf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tags" Target="../tags/tag246.xml"/><Relationship Id="rId35" Type="http://schemas.openxmlformats.org/officeDocument/2006/relationships/tags" Target="../tags/tag251.xml"/><Relationship Id="rId43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9" Type="http://schemas.openxmlformats.org/officeDocument/2006/relationships/tags" Target="../tags/tag291.xml"/><Relationship Id="rId21" Type="http://schemas.openxmlformats.org/officeDocument/2006/relationships/tags" Target="../tags/tag273.xml"/><Relationship Id="rId34" Type="http://schemas.openxmlformats.org/officeDocument/2006/relationships/tags" Target="../tags/tag286.xml"/><Relationship Id="rId42" Type="http://schemas.openxmlformats.org/officeDocument/2006/relationships/tags" Target="../tags/tag294.xml"/><Relationship Id="rId47" Type="http://schemas.openxmlformats.org/officeDocument/2006/relationships/tags" Target="../tags/tag299.xml"/><Relationship Id="rId50" Type="http://schemas.openxmlformats.org/officeDocument/2006/relationships/tags" Target="../tags/tag302.xml"/><Relationship Id="rId55" Type="http://schemas.openxmlformats.org/officeDocument/2006/relationships/tags" Target="../tags/tag307.xml"/><Relationship Id="rId63" Type="http://schemas.openxmlformats.org/officeDocument/2006/relationships/tags" Target="../tags/tag315.xml"/><Relationship Id="rId68" Type="http://schemas.openxmlformats.org/officeDocument/2006/relationships/tags" Target="../tags/tag320.xml"/><Relationship Id="rId76" Type="http://schemas.openxmlformats.org/officeDocument/2006/relationships/tags" Target="../tags/tag328.xml"/><Relationship Id="rId84" Type="http://schemas.openxmlformats.org/officeDocument/2006/relationships/oleObject" Target="../embeddings/oleObject33.bin"/><Relationship Id="rId7" Type="http://schemas.openxmlformats.org/officeDocument/2006/relationships/tags" Target="../tags/tag259.xml"/><Relationship Id="rId71" Type="http://schemas.openxmlformats.org/officeDocument/2006/relationships/tags" Target="../tags/tag323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9" Type="http://schemas.openxmlformats.org/officeDocument/2006/relationships/tags" Target="../tags/tag281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32" Type="http://schemas.openxmlformats.org/officeDocument/2006/relationships/tags" Target="../tags/tag284.xml"/><Relationship Id="rId37" Type="http://schemas.openxmlformats.org/officeDocument/2006/relationships/tags" Target="../tags/tag289.xml"/><Relationship Id="rId40" Type="http://schemas.openxmlformats.org/officeDocument/2006/relationships/tags" Target="../tags/tag292.xml"/><Relationship Id="rId45" Type="http://schemas.openxmlformats.org/officeDocument/2006/relationships/tags" Target="../tags/tag297.xml"/><Relationship Id="rId53" Type="http://schemas.openxmlformats.org/officeDocument/2006/relationships/tags" Target="../tags/tag305.xml"/><Relationship Id="rId58" Type="http://schemas.openxmlformats.org/officeDocument/2006/relationships/tags" Target="../tags/tag310.xml"/><Relationship Id="rId66" Type="http://schemas.openxmlformats.org/officeDocument/2006/relationships/tags" Target="../tags/tag318.xml"/><Relationship Id="rId74" Type="http://schemas.openxmlformats.org/officeDocument/2006/relationships/tags" Target="../tags/tag326.xml"/><Relationship Id="rId79" Type="http://schemas.openxmlformats.org/officeDocument/2006/relationships/slideLayout" Target="../slideLayouts/slideLayout138.xml"/><Relationship Id="rId87" Type="http://schemas.openxmlformats.org/officeDocument/2006/relationships/image" Target="../media/image36.emf"/><Relationship Id="rId5" Type="http://schemas.openxmlformats.org/officeDocument/2006/relationships/tags" Target="../tags/tag257.xml"/><Relationship Id="rId61" Type="http://schemas.openxmlformats.org/officeDocument/2006/relationships/tags" Target="../tags/tag313.xml"/><Relationship Id="rId82" Type="http://schemas.openxmlformats.org/officeDocument/2006/relationships/oleObject" Target="../embeddings/oleObject32.bin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30" Type="http://schemas.openxmlformats.org/officeDocument/2006/relationships/tags" Target="../tags/tag282.xml"/><Relationship Id="rId35" Type="http://schemas.openxmlformats.org/officeDocument/2006/relationships/tags" Target="../tags/tag287.xml"/><Relationship Id="rId43" Type="http://schemas.openxmlformats.org/officeDocument/2006/relationships/tags" Target="../tags/tag295.xml"/><Relationship Id="rId48" Type="http://schemas.openxmlformats.org/officeDocument/2006/relationships/tags" Target="../tags/tag300.xml"/><Relationship Id="rId56" Type="http://schemas.openxmlformats.org/officeDocument/2006/relationships/tags" Target="../tags/tag308.xml"/><Relationship Id="rId64" Type="http://schemas.openxmlformats.org/officeDocument/2006/relationships/tags" Target="../tags/tag316.xml"/><Relationship Id="rId69" Type="http://schemas.openxmlformats.org/officeDocument/2006/relationships/tags" Target="../tags/tag321.xml"/><Relationship Id="rId77" Type="http://schemas.openxmlformats.org/officeDocument/2006/relationships/tags" Target="../tags/tag329.xml"/><Relationship Id="rId8" Type="http://schemas.openxmlformats.org/officeDocument/2006/relationships/tags" Target="../tags/tag260.xml"/><Relationship Id="rId51" Type="http://schemas.openxmlformats.org/officeDocument/2006/relationships/tags" Target="../tags/tag303.xml"/><Relationship Id="rId72" Type="http://schemas.openxmlformats.org/officeDocument/2006/relationships/tags" Target="../tags/tag324.xml"/><Relationship Id="rId80" Type="http://schemas.openxmlformats.org/officeDocument/2006/relationships/oleObject" Target="../embeddings/oleObject31.bin"/><Relationship Id="rId85" Type="http://schemas.openxmlformats.org/officeDocument/2006/relationships/image" Target="../media/image35.emf"/><Relationship Id="rId3" Type="http://schemas.openxmlformats.org/officeDocument/2006/relationships/tags" Target="../tags/tag255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33" Type="http://schemas.openxmlformats.org/officeDocument/2006/relationships/tags" Target="../tags/tag285.xml"/><Relationship Id="rId38" Type="http://schemas.openxmlformats.org/officeDocument/2006/relationships/tags" Target="../tags/tag290.xml"/><Relationship Id="rId46" Type="http://schemas.openxmlformats.org/officeDocument/2006/relationships/tags" Target="../tags/tag298.xml"/><Relationship Id="rId59" Type="http://schemas.openxmlformats.org/officeDocument/2006/relationships/tags" Target="../tags/tag311.xml"/><Relationship Id="rId67" Type="http://schemas.openxmlformats.org/officeDocument/2006/relationships/tags" Target="../tags/tag319.xml"/><Relationship Id="rId20" Type="http://schemas.openxmlformats.org/officeDocument/2006/relationships/tags" Target="../tags/tag272.xml"/><Relationship Id="rId41" Type="http://schemas.openxmlformats.org/officeDocument/2006/relationships/tags" Target="../tags/tag293.xml"/><Relationship Id="rId54" Type="http://schemas.openxmlformats.org/officeDocument/2006/relationships/tags" Target="../tags/tag306.xml"/><Relationship Id="rId62" Type="http://schemas.openxmlformats.org/officeDocument/2006/relationships/tags" Target="../tags/tag314.xml"/><Relationship Id="rId70" Type="http://schemas.openxmlformats.org/officeDocument/2006/relationships/tags" Target="../tags/tag322.xml"/><Relationship Id="rId75" Type="http://schemas.openxmlformats.org/officeDocument/2006/relationships/tags" Target="../tags/tag327.xml"/><Relationship Id="rId83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6" Type="http://schemas.openxmlformats.org/officeDocument/2006/relationships/tags" Target="../tags/tag258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tags" Target="../tags/tag288.xml"/><Relationship Id="rId49" Type="http://schemas.openxmlformats.org/officeDocument/2006/relationships/tags" Target="../tags/tag301.xml"/><Relationship Id="rId57" Type="http://schemas.openxmlformats.org/officeDocument/2006/relationships/tags" Target="../tags/tag309.xml"/><Relationship Id="rId10" Type="http://schemas.openxmlformats.org/officeDocument/2006/relationships/tags" Target="../tags/tag262.xml"/><Relationship Id="rId31" Type="http://schemas.openxmlformats.org/officeDocument/2006/relationships/tags" Target="../tags/tag283.xml"/><Relationship Id="rId44" Type="http://schemas.openxmlformats.org/officeDocument/2006/relationships/tags" Target="../tags/tag296.xml"/><Relationship Id="rId52" Type="http://schemas.openxmlformats.org/officeDocument/2006/relationships/tags" Target="../tags/tag304.xml"/><Relationship Id="rId60" Type="http://schemas.openxmlformats.org/officeDocument/2006/relationships/tags" Target="../tags/tag312.xml"/><Relationship Id="rId65" Type="http://schemas.openxmlformats.org/officeDocument/2006/relationships/tags" Target="../tags/tag317.xml"/><Relationship Id="rId73" Type="http://schemas.openxmlformats.org/officeDocument/2006/relationships/tags" Target="../tags/tag325.xml"/><Relationship Id="rId78" Type="http://schemas.openxmlformats.org/officeDocument/2006/relationships/tags" Target="../tags/tag330.xml"/><Relationship Id="rId81" Type="http://schemas.openxmlformats.org/officeDocument/2006/relationships/image" Target="../media/image10.emf"/><Relationship Id="rId86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Kynning á rekstrarniðurstöðuM 2. ársfjórðungs 2014</a:t>
            </a:r>
            <a:endParaRPr lang="is-IS" sz="24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noProof="0" dirty="0" smtClean="0"/>
              <a:t>29. ágúst 2014</a:t>
            </a:r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2616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53424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4" name="think-cell Slide" r:id="rId42" imgW="360" imgH="360" progId="TCLayout.ActiveDocument.1">
                  <p:embed/>
                </p:oleObj>
              </mc:Choice>
              <mc:Fallback>
                <p:oleObj name="think-cell Slide" r:id="rId42" imgW="360" imgH="360" progId="TCLayout.ActiveDocument.1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0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22" name="Object 12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59352313"/>
              </p:ext>
            </p:extLst>
          </p:nvPr>
        </p:nvGraphicFramePr>
        <p:xfrm>
          <a:off x="6057900" y="1181099"/>
          <a:ext cx="1524090" cy="41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5" name="Chart" r:id="rId44" imgW="1524090" imgH="4105350" progId="MSGraph.Chart.8">
                  <p:embed followColorScheme="full"/>
                </p:oleObj>
              </mc:Choice>
              <mc:Fallback>
                <p:oleObj name="Chart" r:id="rId44" imgW="1524090" imgH="4105350" progId="MSGraph.Chart.8">
                  <p:embed followColorScheme="full"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181099"/>
                        <a:ext cx="1524090" cy="410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Placeholder 17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670675" y="1600200"/>
            <a:ext cx="327025" cy="152400"/>
          </a:xfrm>
          <a:prstGeom prst="rect">
            <a:avLst/>
          </a:prstGeom>
          <a:noFill/>
          <a:effectLst/>
        </p:spPr>
        <p:txBody>
          <a:bodyPr wrap="none" lIns="17462" tIns="0" rIns="17462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830442-0587-460C-803B-225F5E49FAAF}" type="datetime'''''''''''5.''''''''''''''08''''''''''''''''''''''''9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5.089</a:t>
            </a:fld>
            <a:endParaRPr lang="is-IS" sz="100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138" name="Text Placeholder 34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292975" y="4324350"/>
            <a:ext cx="7270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1D7B1B-3CB6-465A-9B2C-A94A5B1A66CD}" type="datetime'''A''''''ðr''ar e''''''ign''i''r'' á &#10;m''óti ''eig''i''n ''fé'">
              <a:rPr lang="en-US" sz="10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Aðrar eignir á 
móti eigin fé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7" name="Text Placeholder 26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292975" y="2400300"/>
            <a:ext cx="6381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245DCD-FB23-4880-8EC3-DD9086F22860}" type="datetime'''''Að''''''rar ''eig''n''''ir &#10;á m''ó''''ti &#10;t''jónaskuld'''">
              <a:rPr lang="en-US" sz="10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Aðrar eignir 
á móti 
tjónaskuld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8" name="Text Placeholder 27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292975" y="3257550"/>
            <a:ext cx="6778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CF2E949-BB8B-4BF5-982B-2D6AFA8A350B}" type="datetime'7 ''stærstu &#10;''e''''igni''''r á'' móti &#10;e''igin f''''''é'''">
              <a:rPr lang="en-US" sz="1000" smtClean="0">
                <a:solidFill>
                  <a:schemeClr val="tx1"/>
                </a:solidFill>
              </a:rPr>
              <a:pPr/>
              <a:t>7 stærstu 
eignir á móti 
eigin fé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3" name="Text Placeholder 2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369050" y="5299075"/>
            <a:ext cx="9302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D7EECD-B271-4A59-8981-CCB18BA12C34}" type="datetime'Fjárfe''''st''i''''ng''''a''e''i''g''ni''r''''&#10;30.6''.20''14'">
              <a:rPr lang="en-US" sz="1000" b="1">
                <a:solidFill>
                  <a:schemeClr val="tx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Fjárfestingaeignir
30.6.2014</a:t>
            </a:fld>
            <a:endParaRPr lang="en-U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6" name="Text Placeholder 2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292975" y="1447800"/>
            <a:ext cx="6778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A2F40D-5A75-4119-8F6B-E731881C0A1E}" type="datetime'7 stæ''rstu'' ''&#10;ei''''gnir á'' ''móti ''&#10;''t''jón''asku''ld'">
              <a:rPr lang="en-US" sz="1000" smtClean="0">
                <a:solidFill>
                  <a:schemeClr val="tx1"/>
                </a:solidFill>
              </a:rPr>
              <a:pPr/>
              <a:t>7 stærstu 
eignir á móti 
tjónaskuld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9" name="Text Placeholder 28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638925" y="1117600"/>
            <a:ext cx="3921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2" tIns="0" rIns="17462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E8A59E-F5B8-4331-81F2-67A83A5C7E9F}" type="datetime'2''5''''.''''''''9''6''''''''''''''''''''''''''''''''''''''5'">
              <a:rPr lang="en-US" sz="1000" smtClean="0">
                <a:solidFill>
                  <a:schemeClr val="tx1"/>
                </a:solidFill>
              </a:rPr>
              <a:pPr/>
              <a:t>25.965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9" name="Text Placeholder 14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670675" y="4400550"/>
            <a:ext cx="327025" cy="152400"/>
          </a:xfrm>
          <a:prstGeom prst="rect">
            <a:avLst/>
          </a:prstGeom>
          <a:noFill/>
          <a:effectLst/>
        </p:spPr>
        <p:txBody>
          <a:bodyPr wrap="none" lIns="17462" tIns="0" rIns="17462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79DC41-A34A-4102-BA0E-7788E9AF5605}" type="datetime'''''''''''''9.4''''0''''''''''''4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9.404</a:t>
            </a:fld>
            <a:endParaRPr lang="is-IS" sz="100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90" name="Text Placeholder 15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670675" y="3409950"/>
            <a:ext cx="327025" cy="152400"/>
          </a:xfrm>
          <a:prstGeom prst="rect">
            <a:avLst/>
          </a:prstGeom>
          <a:noFill/>
          <a:effectLst/>
        </p:spPr>
        <p:txBody>
          <a:bodyPr wrap="none" lIns="17462" tIns="0" rIns="17462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815D0F-CB25-4F04-815D-510137EBB202}" type="datetime'''''''''3''.''''''''''''''8''''''''''''''''6''''''1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3.861</a:t>
            </a:fld>
            <a:endParaRPr lang="is-IS" sz="100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91" name="Text Placeholder 16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670675" y="2552700"/>
            <a:ext cx="327025" cy="152400"/>
          </a:xfrm>
          <a:prstGeom prst="rect">
            <a:avLst/>
          </a:prstGeom>
          <a:noFill/>
          <a:effectLst/>
        </p:spPr>
        <p:txBody>
          <a:bodyPr wrap="none" lIns="17462" tIns="0" rIns="17462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1767A7-7DD0-4ED1-B562-E37F899005B9}" type="datetime'''''7''''''.''''6''''''''''''''''''''''1''1''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7.611</a:t>
            </a:fld>
            <a:endParaRPr lang="is-IS" sz="100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141" name="Rectangular Callout 140"/>
          <p:cNvSpPr/>
          <p:nvPr/>
        </p:nvSpPr>
        <p:spPr>
          <a:xfrm>
            <a:off x="225756" y="3250524"/>
            <a:ext cx="5688000" cy="1930546"/>
          </a:xfrm>
          <a:prstGeom prst="wedgeRectCallout">
            <a:avLst>
              <a:gd name="adj1" fmla="val 58746"/>
              <a:gd name="adj2" fmla="val -33515"/>
            </a:avLst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ular Callout 139"/>
          <p:cNvSpPr/>
          <p:nvPr/>
        </p:nvSpPr>
        <p:spPr>
          <a:xfrm>
            <a:off x="225756" y="1292225"/>
            <a:ext cx="5688000" cy="1889125"/>
          </a:xfrm>
          <a:prstGeom prst="wedgeRectCallout">
            <a:avLst>
              <a:gd name="adj1" fmla="val 58900"/>
              <a:gd name="adj2" fmla="val -33412"/>
            </a:avLst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69" y="175123"/>
            <a:ext cx="8405070" cy="366995"/>
          </a:xfrm>
        </p:spPr>
        <p:txBody>
          <a:bodyPr>
            <a:noAutofit/>
          </a:bodyPr>
          <a:lstStyle/>
          <a:p>
            <a:r>
              <a:rPr lang="is-IS" dirty="0"/>
              <a:t>S</a:t>
            </a:r>
            <a:r>
              <a:rPr lang="is-IS" dirty="0" smtClean="0"/>
              <a:t>tærstu fjárfestingaeignir TM</a:t>
            </a:r>
            <a:endParaRPr lang="is-I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525244" y="2045710"/>
            <a:ext cx="1836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Stærstu eignir á móti tjónaaskuld</a:t>
            </a:r>
            <a:endParaRPr lang="is-I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259903918"/>
              </p:ext>
            </p:extLst>
          </p:nvPr>
        </p:nvGraphicFramePr>
        <p:xfrm>
          <a:off x="2438400" y="1257300"/>
          <a:ext cx="3352732" cy="196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Chart" r:id="rId46" imgW="3352732" imgH="1962090" progId="MSGraph.Chart.8">
                  <p:embed followColorScheme="full"/>
                </p:oleObj>
              </mc:Choice>
              <mc:Fallback>
                <p:oleObj name="Chart" r:id="rId46" imgW="3352732" imgH="1962090" progId="MSGraph.Chart.8">
                  <p:embed followColorScheme="full"/>
                  <p:pic>
                    <p:nvPicPr>
                      <p:cNvPr id="0" name="Picture 48"/>
                      <p:cNvPicPr>
                        <a:picLocks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57300"/>
                        <a:ext cx="3352732" cy="1962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1" name="Freeform 20"/>
          <p:cNvSpPr/>
          <p:nvPr>
            <p:custDataLst>
              <p:tags r:id="rId16"/>
            </p:custDataLst>
          </p:nvPr>
        </p:nvSpPr>
        <p:spPr bwMode="auto">
          <a:xfrm>
            <a:off x="5376863" y="2901950"/>
            <a:ext cx="112713" cy="207964"/>
          </a:xfrm>
          <a:custGeom>
            <a:avLst/>
            <a:gdLst/>
            <a:ahLst/>
            <a:cxnLst/>
            <a:rect l="0" t="0" r="0" b="0"/>
            <a:pathLst>
              <a:path w="112713" h="207964">
                <a:moveTo>
                  <a:pt x="112712" y="0"/>
                </a:moveTo>
                <a:lnTo>
                  <a:pt x="57150" y="207963"/>
                </a:lnTo>
                <a:lnTo>
                  <a:pt x="0" y="207963"/>
                </a:lnTo>
                <a:lnTo>
                  <a:pt x="55562" y="0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7"/>
            </p:custDataLst>
          </p:nvPr>
        </p:nvSpPr>
        <p:spPr bwMode="auto">
          <a:xfrm>
            <a:off x="5434013" y="2901950"/>
            <a:ext cx="55563" cy="207964"/>
          </a:xfrm>
          <a:custGeom>
            <a:avLst/>
            <a:gdLst/>
            <a:ahLst/>
            <a:cxnLst/>
            <a:rect l="0" t="0" r="0" b="0"/>
            <a:pathLst>
              <a:path w="55563" h="207964">
                <a:moveTo>
                  <a:pt x="55562" y="0"/>
                </a:moveTo>
                <a:lnTo>
                  <a:pt x="0" y="2079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>
            <p:custDataLst>
              <p:tags r:id="rId18"/>
            </p:custDataLst>
          </p:nvPr>
        </p:nvSpPr>
        <p:spPr bwMode="auto">
          <a:xfrm>
            <a:off x="5376863" y="2901950"/>
            <a:ext cx="55563" cy="207964"/>
          </a:xfrm>
          <a:custGeom>
            <a:avLst/>
            <a:gdLst/>
            <a:ahLst/>
            <a:cxnLst/>
            <a:rect l="0" t="0" r="0" b="0"/>
            <a:pathLst>
              <a:path w="55563" h="207964">
                <a:moveTo>
                  <a:pt x="55562" y="0"/>
                </a:moveTo>
                <a:lnTo>
                  <a:pt x="0" y="207963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Placeholder 3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82612" y="2928938"/>
            <a:ext cx="1887537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4CC5206-D771-4C5A-B986-9778A469F0FE}" type="datetime'Samta''''ls 7 stærst''u ''''''''''á mó''t''i t''jónasku''ld'''">
              <a:rPr lang="en-US" sz="1000" b="1" smtClean="0">
                <a:solidFill>
                  <a:schemeClr val="tx1"/>
                </a:solidFill>
              </a:rPr>
              <a:pPr/>
              <a:t>Samtals 7 stærstu á móti tjónaskuld</a:t>
            </a:fld>
            <a:endParaRPr lang="is-I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8" name="Text Placeholder 20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530850" y="2928938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AF14B6-F70B-4054-8586-0940A047B137}" type="datetime'''''''''''''''''''5''''.''''''0''''''''8''''9'''''''''''">
              <a:rPr lang="en-US" sz="1000" smtClean="0">
                <a:solidFill>
                  <a:schemeClr val="tx1"/>
                </a:solidFill>
              </a:rPr>
              <a:pPr/>
              <a:t>5.089</a:t>
            </a:fld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Text Placeholder 2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173288" y="2490788"/>
            <a:ext cx="2968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67480BF-FF47-4458-AFDF-ECC5B7951CE3}" type="datetime'''''''''R''''''''''''B'''''''''''''' ''''''''''22'''''">
              <a:rPr lang="en-US" sz="10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RB 22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Text Placeholder 26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00100" y="2709863"/>
            <a:ext cx="167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44C5AA7-532A-4503-9EF7-4E27BCC3A223}" type="datetime'Ríkisv.br.sjó''ðu''r'' Júp''''''íters ''''- st''uttu''''r''''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Ríkisv.br.sjóður Júpíters - stuttur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3" name="Text Placeholder 24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114550" y="2276475"/>
            <a:ext cx="355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0991EF-640B-4420-891B-360D24ECA87F}" type="datetime'''''H''''''''''F''''''F'''''''''''' ''''''1''''''''4'">
              <a:rPr lang="en-US" sz="10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HFF 14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2" name="Text Placeholder 2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73288" y="2062163"/>
            <a:ext cx="2968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F0B12E-3068-4FEE-8794-7BCD61ABFE40}" type="datetime'''R''''''B ''''''''''''''''19'''''''''''''''''">
              <a:rPr lang="en-US" sz="10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RB 19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Text Placeholder 16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987550" y="1843088"/>
            <a:ext cx="482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070450-F836-421E-99E9-C48B596CCFB0}" type="datetime'R''''''''e''i''''''''''''''ta''lá''''n'''''''''''''''''''''''">
              <a:rPr lang="en-US" sz="1000" smtClean="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Reitalán</a:t>
            </a:fld>
            <a:r>
              <a:rPr lang="en-US" sz="1000" dirty="0" smtClean="0">
                <a:solidFill>
                  <a:schemeClr val="tx1"/>
                </a:solidFill>
                <a:sym typeface="+mn-lt"/>
              </a:rPr>
              <a:t>*</a:t>
            </a:r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Text Placeholder 15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085975" y="1624013"/>
            <a:ext cx="3841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003666D-8B3D-4F42-B61E-9D71E7FA70DB}" type="datetime'R''I''''''''K''''''S ''''''1''''''''''5'''''''''''">
              <a:rPr lang="en-US" sz="10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RIKS 15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Text Placeholder 14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065338" y="1404938"/>
            <a:ext cx="4048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94E36F0-E307-4A00-817F-1B24B30C8752}" type="datetime'''''RI''''''K''''''''H'''''''' ''''''''''''''''''''1''''''''8'">
              <a:rPr lang="en-US" sz="10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RIKH 18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21396" y="6293762"/>
            <a:ext cx="7049186" cy="460375"/>
          </a:xfrm>
        </p:spPr>
        <p:txBody>
          <a:bodyPr/>
          <a:lstStyle/>
          <a:p>
            <a:r>
              <a:rPr lang="is-IS" dirty="0" smtClean="0"/>
              <a:t>* Láni til Reita er skipt milli safnanna tveggja</a:t>
            </a:r>
            <a:endParaRPr lang="is-I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393224" y="525974"/>
            <a:ext cx="6710576" cy="307777"/>
          </a:xfrm>
          <a:prstGeom prst="rect">
            <a:avLst/>
          </a:prstGeom>
        </p:spPr>
        <p:txBody>
          <a:bodyPr vert="horz" wrap="square" l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  <a:defRPr sz="14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600" dirty="0" smtClean="0"/>
              <a:t>30.6.2014, m.kr.</a:t>
            </a:r>
            <a:endParaRPr lang="is-IS" sz="16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-431227" y="4097337"/>
            <a:ext cx="1802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Stærstu eignir á móti eigin fé</a:t>
            </a:r>
            <a:endParaRPr lang="is-I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9" name="Object 48"/>
          <p:cNvGraphicFramePr>
            <a:graphicFrameLocks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465201092"/>
              </p:ext>
            </p:extLst>
          </p:nvPr>
        </p:nvGraphicFramePr>
        <p:xfrm>
          <a:off x="2438400" y="3200400"/>
          <a:ext cx="2305004" cy="201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Chart" r:id="rId48" imgW="2305004" imgH="2019330" progId="MSGraph.Chart.8">
                  <p:embed followColorScheme="full"/>
                </p:oleObj>
              </mc:Choice>
              <mc:Fallback>
                <p:oleObj name="Chart" r:id="rId48" imgW="2305004" imgH="2019330" progId="MSGraph.Chart.8">
                  <p:embed followColorScheme="full"/>
                  <p:pic>
                    <p:nvPicPr>
                      <p:cNvPr id="0" name="Picture 49"/>
                      <p:cNvPicPr>
                        <a:picLocks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00400"/>
                        <a:ext cx="2305004" cy="2019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4" name="Freeform 13"/>
          <p:cNvSpPr/>
          <p:nvPr>
            <p:custDataLst>
              <p:tags r:id="rId29"/>
            </p:custDataLst>
          </p:nvPr>
        </p:nvSpPr>
        <p:spPr bwMode="auto">
          <a:xfrm>
            <a:off x="4422775" y="4902200"/>
            <a:ext cx="114301" cy="211139"/>
          </a:xfrm>
          <a:custGeom>
            <a:avLst/>
            <a:gdLst/>
            <a:ahLst/>
            <a:cxnLst/>
            <a:rect l="0" t="0" r="0" b="0"/>
            <a:pathLst>
              <a:path w="114301" h="211139">
                <a:moveTo>
                  <a:pt x="114300" y="0"/>
                </a:moveTo>
                <a:lnTo>
                  <a:pt x="57150" y="211138"/>
                </a:lnTo>
                <a:lnTo>
                  <a:pt x="0" y="211138"/>
                </a:lnTo>
                <a:lnTo>
                  <a:pt x="57150" y="0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>
            <p:custDataLst>
              <p:tags r:id="rId30"/>
            </p:custDataLst>
          </p:nvPr>
        </p:nvSpPr>
        <p:spPr bwMode="auto">
          <a:xfrm>
            <a:off x="4479925" y="4902200"/>
            <a:ext cx="57151" cy="211139"/>
          </a:xfrm>
          <a:custGeom>
            <a:avLst/>
            <a:gdLst/>
            <a:ahLst/>
            <a:cxnLst/>
            <a:rect l="0" t="0" r="0" b="0"/>
            <a:pathLst>
              <a:path w="57151" h="211139">
                <a:moveTo>
                  <a:pt x="57150" y="0"/>
                </a:moveTo>
                <a:lnTo>
                  <a:pt x="0" y="21113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>
            <p:custDataLst>
              <p:tags r:id="rId31"/>
            </p:custDataLst>
          </p:nvPr>
        </p:nvSpPr>
        <p:spPr bwMode="auto">
          <a:xfrm>
            <a:off x="4422775" y="4902200"/>
            <a:ext cx="57151" cy="211139"/>
          </a:xfrm>
          <a:custGeom>
            <a:avLst/>
            <a:gdLst/>
            <a:ahLst/>
            <a:cxnLst/>
            <a:rect l="0" t="0" r="0" b="0"/>
            <a:pathLst>
              <a:path w="57151" h="211139">
                <a:moveTo>
                  <a:pt x="57150" y="0"/>
                </a:moveTo>
                <a:lnTo>
                  <a:pt x="0" y="211138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Placeholder 21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578350" y="4924425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B2D1CB-C20B-4C72-B4A1-24260F23526D}" type="datetime'''''''''''''''''''''''''''''''''''''3''''''.''86''''''''1'''''">
              <a:rPr lang="en-US" sz="1000" smtClean="0">
                <a:solidFill>
                  <a:schemeClr val="tx1"/>
                </a:solidFill>
              </a:rPr>
              <a:pPr/>
              <a:t>3.861</a:t>
            </a:fld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0" name="Text Placeholder 2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009775" y="4476750"/>
            <a:ext cx="4603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977A54-84A8-4434-A175-758D50BB9F86}" type="datetime'SF V ''''''s''''''''l''''''''''''''''''hf''''.''''''''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SF V slhf.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Text Placeholder 26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838325" y="4700588"/>
            <a:ext cx="6318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C775C2D-8FE2-4A26-B5E7-1244B408BBBD}" type="datetime'''Fja''''r''''''''''''''''ski''''''p''t''''i'' ''h''f''.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Fjarskipti hf.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Text Placeholder 24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143000" y="4252913"/>
            <a:ext cx="13271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5EF98FA-6BE5-4994-9C43-840971C73671}" type="datetime'''H''SV ''e''ignar''h''al''''d''s''''''''''félag ''sl''hf''.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HSV eignarhaldsfélag slhf.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781175" y="4029075"/>
            <a:ext cx="688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1BE0BB2-0C7A-4446-9AB7-7C14BDC6D6D1}" type="datetime'''H''''B'''' ''G''''r''''''''''''''a''nd''i'' h''f''''.''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HB Grandi hf.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Text Placeholder 16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365250" y="3800475"/>
            <a:ext cx="11049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F656C7A-D77F-4FC9-B18E-150DA4F23B6F}" type="datetime'''G''A''M''''''MA'''''':'''''''' ''''Cred''i''''t'' Fu''n''d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GAMMA: Credit Fund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6" name="Text Placeholder 15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000250" y="3576638"/>
            <a:ext cx="4699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A03730C-BF7A-45EE-B2DC-BE0BA926FBBE}" type="datetime'''''''H''''''ag''''''a''''r ''h''''''f''''''''''.'''''''">
              <a:rPr lang="en-US" sz="10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Hagar hf.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5" name="Text Placeholder 14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987550" y="3352800"/>
            <a:ext cx="482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F84B0F6-C3C1-4423-83C0-5EB34FB96F14}" type="datetime'R''''''''''''''''''eita''''l''''''á''''''''''''''''''n'''">
              <a:rPr lang="en-US" sz="1000" smtClean="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Reitalán</a:t>
            </a:fld>
            <a:r>
              <a:rPr lang="en-US" sz="1000" dirty="0" smtClean="0">
                <a:solidFill>
                  <a:schemeClr val="tx1"/>
                </a:solidFill>
              </a:rPr>
              <a:t>*</a:t>
            </a:r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9" name="Text Placeholder 30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49300" y="4924425"/>
            <a:ext cx="17208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6A4CCD0-0516-478A-8570-8D2ED03392B4}" type="datetime'Samta''''''ls ''7 st''''''''''ærstu'' ''á mót''''i eigin fé'''">
              <a:rPr lang="en-US" sz="1000" b="1" smtClean="0">
                <a:solidFill>
                  <a:schemeClr val="tx1"/>
                </a:solidFill>
              </a:rPr>
              <a:pPr/>
              <a:t>Samtals 7 stærstu á móti eigin fé</a:t>
            </a:fld>
            <a:endParaRPr lang="is-I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8" name="Right Brace 147"/>
          <p:cNvSpPr/>
          <p:nvPr/>
        </p:nvSpPr>
        <p:spPr>
          <a:xfrm>
            <a:off x="7972425" y="1253067"/>
            <a:ext cx="167398" cy="1955800"/>
          </a:xfrm>
          <a:prstGeom prst="righ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Brace 148"/>
          <p:cNvSpPr/>
          <p:nvPr/>
        </p:nvSpPr>
        <p:spPr>
          <a:xfrm>
            <a:off x="7972425" y="3238489"/>
            <a:ext cx="209550" cy="1960044"/>
          </a:xfrm>
          <a:prstGeom prst="righ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8181975" y="207811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81975" y="4023897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32035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8" name="think-cell Slide" r:id="rId50" imgW="270" imgH="270" progId="TCLayout.ActiveDocument.1">
                  <p:embed/>
                </p:oleObj>
              </mc:Choice>
              <mc:Fallback>
                <p:oleObj name="think-cell Slide" r:id="rId50" imgW="270" imgH="270" progId="TCLayout.ActiveDocument.1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48488" y="1179513"/>
            <a:ext cx="1831541" cy="4570517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74988" y="1179513"/>
            <a:ext cx="1792376" cy="4570517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69" y="59036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Handbært fé frá rekstri er áfram sterkt og var notað til fjárfestinga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69887" y="840876"/>
            <a:ext cx="8404652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m.kr.</a:t>
            </a:r>
            <a:endParaRPr lang="is-IS" sz="1600" dirty="0"/>
          </a:p>
        </p:txBody>
      </p:sp>
      <p:cxnSp>
        <p:nvCxnSpPr>
          <p:cNvPr id="47" name="Straight Connector 46"/>
          <p:cNvCxnSpPr/>
          <p:nvPr>
            <p:custDataLst>
              <p:tags r:id="rId4"/>
            </p:custDataLst>
          </p:nvPr>
        </p:nvCxnSpPr>
        <p:spPr bwMode="auto">
          <a:xfrm>
            <a:off x="2228850" y="33909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5"/>
            </p:custDataLst>
          </p:nvPr>
        </p:nvCxnSpPr>
        <p:spPr bwMode="auto">
          <a:xfrm>
            <a:off x="2266950" y="24003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6"/>
            </p:custDataLst>
          </p:nvPr>
        </p:nvCxnSpPr>
        <p:spPr bwMode="auto">
          <a:xfrm>
            <a:off x="1571625" y="4371975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12297790"/>
              </p:ext>
            </p:extLst>
          </p:nvPr>
        </p:nvGraphicFramePr>
        <p:xfrm>
          <a:off x="1257300" y="1524000"/>
          <a:ext cx="1695456" cy="415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9" name="Chart" r:id="rId52" imgW="1695456" imgH="4152951" progId="MSGraph.Chart.8">
                  <p:embed followColorScheme="full"/>
                </p:oleObj>
              </mc:Choice>
              <mc:Fallback>
                <p:oleObj name="Chart" r:id="rId52" imgW="1695456" imgH="4152951" progId="MSGraph.Chart.8">
                  <p:embed followColorScheme="full"/>
                  <p:pic>
                    <p:nvPicPr>
                      <p:cNvPr id="0" name="Picture 324"/>
                      <p:cNvPicPr>
                        <a:picLocks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524000"/>
                        <a:ext cx="1695456" cy="4152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>
            <p:custDataLst>
              <p:tags r:id="rId8"/>
            </p:custDataLst>
          </p:nvPr>
        </p:nvSpPr>
        <p:spPr bwMode="auto">
          <a:xfrm>
            <a:off x="2135188" y="3833813"/>
            <a:ext cx="34925" cy="533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 bwMode="auto">
          <a:xfrm flipH="1">
            <a:off x="2247900" y="3114675"/>
            <a:ext cx="444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 bwMode="auto">
          <a:xfrm flipH="1">
            <a:off x="2209800" y="2128838"/>
            <a:ext cx="825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18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703388" y="4010025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C461BB-9AA5-4900-9231-8C9F8942F97D}" type="datetime'1''''.''''''''''''5''''''02'''''''''">
              <a:rPr lang="en-US">
                <a:solidFill>
                  <a:schemeClr val="bg1"/>
                </a:solidFill>
              </a:rPr>
              <a:pPr/>
              <a:t>1.502</a:t>
            </a:fld>
            <a:endParaRPr lang="is-I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Text Placeholder 66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57200" y="4899025"/>
            <a:ext cx="793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E61BD0-8B42-47FB-89E8-E736405D6297}" type="datetime'Brey''''ti''n''''ga''r á&#10;''h''an''''''d''''''''b''''æ''ru fé'">
              <a:rPr lang="en-US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Breytingar á
handbæru fé</a:t>
            </a:fld>
            <a:endParaRPr lang="is-IS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Text Placeholder 1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665288" y="4991100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C2598-E341-40F2-A146-97A7D34E24B9}" type="datetime'''''''''''1''''.''''''3''''''''''''''''''''28'">
              <a:rPr lang="en-US">
                <a:solidFill>
                  <a:schemeClr val="bg1"/>
                </a:solidFill>
              </a:rPr>
              <a:pPr/>
              <a:t>1.328</a:t>
            </a:fld>
            <a:endParaRPr lang="is-I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 Placeholder 65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34963" y="3917950"/>
            <a:ext cx="9159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1325F7-9FCF-48DF-84E3-4D14D951AA3F}" type="datetime'F''j''ár''mö''''''gn''u''n''''ar-''&#10;''hr''e''''yfi''nga''r'''">
              <a:rPr lang="en-US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Fjármögnunar-
hreyfingar</a:t>
            </a:fld>
            <a:endParaRPr lang="is-IS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Text Placeholder 6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88950" y="2932113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AA14F54-6762-4002-8447-0EE2A46576F6}" type="datetime'''''''''''''F''''j''árf''est''i''''n''ga-''&#10;h''r''eyfi''ngar'">
              <a:rPr lang="en-US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Fjárfestinga-
hreyfingar</a:t>
            </a:fld>
            <a:endParaRPr lang="is-IS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Text Placeholder 6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69900" y="1946275"/>
            <a:ext cx="781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A5E9346-491C-4942-97C7-C21A7737B79D}" type="datetime'Ha''ndb''''''ær''t ''fé&#10;f''''''''''r''á r''ek''s''t''ri'">
              <a:rPr lang="en-US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Handbært fé
frá rekstri</a:t>
            </a:fld>
            <a:endParaRPr lang="is-IS">
              <a:solidFill>
                <a:schemeClr val="tx1"/>
              </a:solidFill>
              <a:sym typeface="+mn-lt"/>
            </a:endParaRPr>
          </a:p>
        </p:txBody>
      </p:sp>
      <p:sp>
        <p:nvSpPr>
          <p:cNvPr id="110" name="Text Placeholder 68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292350" y="2038350"/>
            <a:ext cx="2778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B6D14A-7725-4C54-8246-451F3A4EFBE8}" type="datetime'''''''''''''''''''''''''''''''2''''''6''''''''''''''''8'''''">
              <a:rPr lang="en-US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268</a:t>
            </a:fld>
            <a:endParaRPr lang="en-US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30313" y="1223963"/>
            <a:ext cx="156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ársfjórðungur 2014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317625" y="1468438"/>
            <a:ext cx="157796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>
            <p:custDataLst>
              <p:tags r:id="rId18"/>
            </p:custDataLst>
          </p:nvPr>
        </p:nvCxnSpPr>
        <p:spPr bwMode="auto">
          <a:xfrm>
            <a:off x="4238625" y="24003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>
            <p:custDataLst>
              <p:tags r:id="rId19"/>
            </p:custDataLst>
          </p:nvPr>
        </p:nvCxnSpPr>
        <p:spPr bwMode="auto">
          <a:xfrm>
            <a:off x="3648075" y="33909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20"/>
            </p:custDataLst>
          </p:nvPr>
        </p:nvCxnSpPr>
        <p:spPr bwMode="auto">
          <a:xfrm>
            <a:off x="3657600" y="4371975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>
            <p:custDataLst>
              <p:tags r:id="rId21"/>
            </p:custDataLst>
          </p:nvPr>
        </p:nvSpPr>
        <p:spPr bwMode="auto">
          <a:xfrm>
            <a:off x="3648075" y="3829050"/>
            <a:ext cx="9525" cy="542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97" name="Object 96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439007465"/>
              </p:ext>
            </p:extLst>
          </p:nvPr>
        </p:nvGraphicFramePr>
        <p:xfrm>
          <a:off x="3124200" y="1524000"/>
          <a:ext cx="1695539" cy="415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0" name="Chart" r:id="rId54" imgW="1695539" imgH="4152870" progId="MSGraph.Chart.8">
                  <p:embed followColorScheme="full"/>
                </p:oleObj>
              </mc:Choice>
              <mc:Fallback>
                <p:oleObj name="Chart" r:id="rId54" imgW="1695539" imgH="4152870" progId="MSGraph.Chart.8">
                  <p:embed followColorScheme="full"/>
                  <p:pic>
                    <p:nvPicPr>
                      <p:cNvPr id="0" name="Picture 325"/>
                      <p:cNvPicPr>
                        <a:picLocks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1695539" cy="4152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>
            <p:custDataLst>
              <p:tags r:id="rId23"/>
            </p:custDataLst>
          </p:nvPr>
        </p:nvSpPr>
        <p:spPr bwMode="auto">
          <a:xfrm>
            <a:off x="3983038" y="2843213"/>
            <a:ext cx="34925" cy="5429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32" name="Straight Connector 31"/>
          <p:cNvCxnSpPr/>
          <p:nvPr>
            <p:custDataLst>
              <p:tags r:id="rId24"/>
            </p:custDataLst>
          </p:nvPr>
        </p:nvCxnSpPr>
        <p:spPr bwMode="auto">
          <a:xfrm>
            <a:off x="3622675" y="4100513"/>
            <a:ext cx="30163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18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500438" y="4010025"/>
            <a:ext cx="1222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4366B4-1E24-430A-AD07-F59CCF0366A4}" type="datetime'''''''''''''''''''''''''''1'''''''">
              <a:rPr lang="en-US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is-IS">
              <a:solidFill>
                <a:schemeClr val="tx1"/>
              </a:solidFill>
              <a:sym typeface="+mn-lt"/>
            </a:endParaRPr>
          </a:p>
        </p:txBody>
      </p:sp>
      <p:sp>
        <p:nvSpPr>
          <p:cNvPr id="107" name="Text Placeholder 15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746500" y="3024188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CB5321-5630-496A-98F9-E03CA80D1507}" type="datetime'''1.''''''''3''3''''''''3''''''''''''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1.333</a:t>
            </a:fld>
            <a:endParaRPr lang="is-IS">
              <a:solidFill>
                <a:schemeClr val="bg1"/>
              </a:solidFill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690938" y="4991100"/>
            <a:ext cx="2778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A3500-397D-4AD0-89E1-074523A90B8C}" type="datetime'''''''''''''''''''''''''''''''''''''''8''0''''''''''''''0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is-I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Text Placeholder 67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981450" y="2038350"/>
            <a:ext cx="277813" cy="182563"/>
          </a:xfrm>
          <a:prstGeom prst="rect">
            <a:avLst/>
          </a:prstGeom>
          <a:solidFill>
            <a:schemeClr val="accent1"/>
          </a:solidFill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EA430D-EBB8-4BF6-9E83-FFFBE41CD499}" type="datetime'''5''''''3''''''''''''''''''''''''''''2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532</a:t>
            </a:fld>
            <a:endParaRPr lang="en-U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79750" y="1223963"/>
            <a:ext cx="156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ársfjórðungur 2013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167063" y="1468438"/>
            <a:ext cx="15778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78413" y="1223963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helmingur 2014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165725" y="1468438"/>
            <a:ext cx="153053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23100" y="1223963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helmingur 2013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110413" y="1468438"/>
            <a:ext cx="15646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29"/>
            </p:custDataLst>
          </p:nvPr>
        </p:nvCxnSpPr>
        <p:spPr bwMode="auto">
          <a:xfrm>
            <a:off x="6515100" y="24003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30"/>
            </p:custDataLst>
          </p:nvPr>
        </p:nvCxnSpPr>
        <p:spPr bwMode="auto">
          <a:xfrm>
            <a:off x="5848350" y="33909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31"/>
            </p:custDataLst>
          </p:nvPr>
        </p:nvCxnSpPr>
        <p:spPr bwMode="auto">
          <a:xfrm>
            <a:off x="5200650" y="4371975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552683380"/>
              </p:ext>
            </p:extLst>
          </p:nvPr>
        </p:nvGraphicFramePr>
        <p:xfrm>
          <a:off x="5105400" y="1524000"/>
          <a:ext cx="1695456" cy="415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1" name="Chart" r:id="rId56" imgW="1695456" imgH="4152951" progId="MSGraph.Chart.8">
                  <p:embed followColorScheme="full"/>
                </p:oleObj>
              </mc:Choice>
              <mc:Fallback>
                <p:oleObj name="Chart" r:id="rId56" imgW="1695456" imgH="4152951" progId="MSGraph.Chart.8">
                  <p:embed followColorScheme="full"/>
                  <p:pic>
                    <p:nvPicPr>
                      <p:cNvPr id="0" name="Picture 326"/>
                      <p:cNvPicPr>
                        <a:picLocks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24000"/>
                        <a:ext cx="1695456" cy="4152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>
            <p:custDataLst>
              <p:tags r:id="rId33"/>
            </p:custDataLst>
          </p:nvPr>
        </p:nvSpPr>
        <p:spPr bwMode="auto">
          <a:xfrm>
            <a:off x="5964238" y="2843213"/>
            <a:ext cx="34925" cy="5429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8" name="Text Placeholder 18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327650" y="4010025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33A02D-D491-411C-91BE-1548385B9D23}" type="datetime'1''''''''.''''''''''''''''''''''''''''''''''5''''0''''0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1.500</a:t>
            </a:fld>
            <a:endParaRPr lang="is-I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0" name="Text Placeholder 1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394325" y="4991100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8051A6-CE9B-4A3B-B763-EEA19DEDE25F}" type="datetime'''''''''1''''''.''''''''''''''''''''7''''''''9''''''2''''''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1.792</a:t>
            </a:fld>
            <a:endParaRPr lang="is-I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Text Placeholder 66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051550" y="2038350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909B3C-BFE8-44BB-BBF4-8FA22657F91B}" type="datetime'''''''1''.''2''''''''''41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1.241</a:t>
            </a:fld>
            <a:endParaRPr lang="en-U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3" name="Text Placeholder 15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984875" y="3024188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4A7AC2-C060-4FF5-ADB7-2898FDF924C9}" type="datetime'''''''''''''1''''''.''5''33''''''''''''''''''''''''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1.533</a:t>
            </a:fld>
            <a:endParaRPr lang="is-IS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104" name="Straight Connector 103"/>
          <p:cNvCxnSpPr/>
          <p:nvPr>
            <p:custDataLst>
              <p:tags r:id="rId38"/>
            </p:custDataLst>
          </p:nvPr>
        </p:nvCxnSpPr>
        <p:spPr bwMode="auto">
          <a:xfrm>
            <a:off x="7391400" y="33909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39"/>
            </p:custDataLst>
          </p:nvPr>
        </p:nvCxnSpPr>
        <p:spPr bwMode="auto">
          <a:xfrm>
            <a:off x="8629650" y="2400300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40"/>
            </p:custDataLst>
          </p:nvPr>
        </p:nvCxnSpPr>
        <p:spPr bwMode="auto">
          <a:xfrm>
            <a:off x="7400925" y="4371975"/>
            <a:ext cx="0" cy="4381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>
            <p:custDataLst>
              <p:tags r:id="rId41"/>
            </p:custDataLst>
          </p:nvPr>
        </p:nvSpPr>
        <p:spPr bwMode="auto">
          <a:xfrm>
            <a:off x="7391400" y="3829050"/>
            <a:ext cx="9525" cy="542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70" name="Object 69"/>
          <p:cNvGraphicFramePr>
            <a:graphicFrameLocks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1700089298"/>
              </p:ext>
            </p:extLst>
          </p:nvPr>
        </p:nvGraphicFramePr>
        <p:xfrm>
          <a:off x="7010400" y="1524000"/>
          <a:ext cx="1723892" cy="415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" name="Chart" r:id="rId58" imgW="1723892" imgH="4152870" progId="MSGraph.Chart.8">
                  <p:embed followColorScheme="full"/>
                </p:oleObj>
              </mc:Choice>
              <mc:Fallback>
                <p:oleObj name="Chart" r:id="rId58" imgW="1723892" imgH="4152870" progId="MSGraph.Chart.8">
                  <p:embed followColorScheme="full"/>
                  <p:pic>
                    <p:nvPicPr>
                      <p:cNvPr id="0" name="Picture 327"/>
                      <p:cNvPicPr>
                        <a:picLocks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524000"/>
                        <a:ext cx="1723892" cy="4152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>
            <p:custDataLst>
              <p:tags r:id="rId43"/>
            </p:custDataLst>
          </p:nvPr>
        </p:nvSpPr>
        <p:spPr bwMode="auto">
          <a:xfrm>
            <a:off x="7897813" y="2843213"/>
            <a:ext cx="34925" cy="5429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72" name="Straight Connector 71"/>
          <p:cNvCxnSpPr/>
          <p:nvPr>
            <p:custDataLst>
              <p:tags r:id="rId44"/>
            </p:custDataLst>
          </p:nvPr>
        </p:nvCxnSpPr>
        <p:spPr bwMode="auto">
          <a:xfrm>
            <a:off x="7366000" y="4100513"/>
            <a:ext cx="30163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7461250" y="4991100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DFF521-3733-41DE-89C4-4505A595EE5A}" type="datetime'''1''''''''''''.''''''''1''''''7''''''''''''''8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1.178</a:t>
            </a:fld>
            <a:endParaRPr lang="is-I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3" name="Text Placeholder 18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7165975" y="4010025"/>
            <a:ext cx="2000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EB32820-E788-4457-833F-FB0D7ED8CF1B}" type="datetime'''''''''''''''''''''''''''''1''''''''''''''''5'''''''''">
              <a:rPr lang="en-US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is-IS">
              <a:solidFill>
                <a:schemeClr val="tx1"/>
              </a:solidFill>
              <a:sym typeface="+mn-lt"/>
            </a:endParaRPr>
          </a:p>
        </p:txBody>
      </p:sp>
      <p:sp>
        <p:nvSpPr>
          <p:cNvPr id="76" name="Text Placeholder 67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8075613" y="2038350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E2C89F-84B5-4D74-BB51-F61FE9136243}" type="datetime'''''''''''1''.''''''''''''6''3''''''''''''1''''''''''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1.631</a:t>
            </a:fld>
            <a:endParaRPr lang="en-US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Text Placeholder 15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813675" y="3024188"/>
            <a:ext cx="393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2225" tIns="0" rIns="22225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664CDE-ED0F-4A96-B151-A8AAA5F88776}" type="datetime'''''''''2''''''''''''''''''.''''''''8''''''''''2''''''''''4'''">
              <a:rPr lang="en-US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2.824</a:t>
            </a:fld>
            <a:endParaRPr lang="is-IS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6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68" y="308042"/>
            <a:ext cx="8656545" cy="366995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Nettó kostnaður TM vegna stórbrunans í Skeifunni er um 240 m.kr.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6614"/>
          <a:stretch/>
        </p:blipFill>
        <p:spPr>
          <a:xfrm>
            <a:off x="369469" y="1388224"/>
            <a:ext cx="4954386" cy="4189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462" y="1384462"/>
            <a:ext cx="331307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/>
              <a:t>Þann 6. júlí varð stórbruni í Skeifunni 11</a:t>
            </a:r>
          </a:p>
          <a:p>
            <a:pPr marL="182563" indent="-182563"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/>
              <a:t>Bruninn </a:t>
            </a:r>
            <a:r>
              <a:rPr lang="is-IS" sz="1400" dirty="0"/>
              <a:t>er </a:t>
            </a:r>
            <a:r>
              <a:rPr lang="is-IS" sz="1400" dirty="0" smtClean="0"/>
              <a:t>stærsta tjón sem TM hefur þurft að bæta síðan árið 2002</a:t>
            </a:r>
            <a:endParaRPr lang="en-US" sz="1400" dirty="0"/>
          </a:p>
          <a:p>
            <a:pPr marL="182563" indent="-182563"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/>
              <a:t>Heildartjón TM er í dag metið um </a:t>
            </a:r>
            <a:r>
              <a:rPr lang="is-IS" sz="1400" dirty="0"/>
              <a:t>1.050 </a:t>
            </a:r>
            <a:r>
              <a:rPr lang="is-IS" sz="1400" dirty="0" smtClean="0"/>
              <a:t>m.kr.</a:t>
            </a:r>
          </a:p>
          <a:p>
            <a:pPr marL="182563" indent="-182563"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/>
              <a:t>Endurtryggjendur bera stærstan hluta kostnaðarins</a:t>
            </a:r>
          </a:p>
          <a:p>
            <a:pPr marL="182563" indent="-182563"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/>
              <a:t>Eigin áhætta TM er 150 m.kr., auk um 90 m.kr. kostnaðar við endurvakningu endurtryggingasamninga</a:t>
            </a:r>
          </a:p>
          <a:p>
            <a:pPr marL="182563" indent="-182563"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/>
              <a:t>Nettó kostnaður TM vegna brunans er því um 240 m.kr.</a:t>
            </a:r>
          </a:p>
        </p:txBody>
      </p:sp>
    </p:spTree>
    <p:extLst>
      <p:ext uri="{BB962C8B-B14F-4D97-AF65-F5344CB8AC3E}">
        <p14:creationId xmlns:p14="http://schemas.microsoft.com/office/powerpoint/2010/main" val="9284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TM er að endurmeta tjónaskuld félagsins og mun hún lækka um allt að 2 milljarða um áramót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s-IS" dirty="0" smtClean="0"/>
              <a:t>* Sjá 1. mgr. bls. </a:t>
            </a:r>
            <a:r>
              <a:rPr lang="is-IS" dirty="0"/>
              <a:t>9 í kafla 1.2.2 í Útgefendalýsingu </a:t>
            </a:r>
            <a:r>
              <a:rPr lang="is-IS" dirty="0" smtClean="0"/>
              <a:t>frá 11. apríl 2013; </a:t>
            </a:r>
            <a:r>
              <a:rPr lang="is-IS" dirty="0" smtClean="0">
                <a:hlinkClick r:id="rId2"/>
              </a:rPr>
              <a:t>http</a:t>
            </a:r>
            <a:r>
              <a:rPr lang="is-IS" dirty="0">
                <a:hlinkClick r:id="rId2"/>
              </a:rPr>
              <a:t>://</a:t>
            </a:r>
            <a:r>
              <a:rPr lang="is-IS" dirty="0" smtClean="0">
                <a:hlinkClick r:id="rId2"/>
              </a:rPr>
              <a:t>www.tm.is/media/uppgjor/skraningarlysing-tm.pdf</a:t>
            </a:r>
            <a:r>
              <a:rPr lang="is-IS" dirty="0" smtClean="0"/>
              <a:t> (bls. 57)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469" y="1834546"/>
            <a:ext cx="50175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8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 tjónaskuld er innifalið </a:t>
            </a: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álag vegna óvissu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 er óhjákvæmileg við mat á henni*</a:t>
            </a:r>
          </a:p>
          <a:p>
            <a:pPr marL="180975" indent="-180975">
              <a:spcBef>
                <a:spcPts val="18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 væntanlegum evrópskum gjaldþolsreglum, </a:t>
            </a: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Solvency II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er gert ráð fyrir </a:t>
            </a: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lægra álagi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félagið hefur verið að nota</a:t>
            </a:r>
          </a:p>
          <a:p>
            <a:pPr marL="180975" indent="-180975">
              <a:spcBef>
                <a:spcPts val="18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TM hyggst </a:t>
            </a: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 árslok 2014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 tjónaskuldina í samræmi við matsreglur Solvency II og er vinnu við það mat lokið</a:t>
            </a:r>
          </a:p>
          <a:p>
            <a:pPr marL="180975" indent="-180975">
              <a:spcBef>
                <a:spcPts val="18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Við endurmatið naut TM ráðgjafar </a:t>
            </a: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tryggingastærðfræðideildar KPMG í Danmörku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sem framkvæmdi afmarkaða úttekt á tjónaskuld félagsins</a:t>
            </a:r>
          </a:p>
          <a:p>
            <a:pPr marL="180975" indent="-180975">
              <a:spcBef>
                <a:spcPts val="18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Farið er nær </a:t>
            </a: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meginreglu í reikningsskilareglum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 vátryggingaskuldbindingar og hætt að nota aðlögunarákvæði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80" y="2727098"/>
            <a:ext cx="20307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  <a:buSzPct val="80000"/>
            </a:pPr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Félagið telur líklegt að breyttar matsreglur muni leiða til þess að tjónaskuldin lækki um allt að 2 milljarða kr. frá því sem nú er, að öðru óbreyttu</a:t>
            </a:r>
          </a:p>
        </p:txBody>
      </p:sp>
      <p:sp>
        <p:nvSpPr>
          <p:cNvPr id="10" name="Isosceles Triangle 9"/>
          <p:cNvSpPr/>
          <p:nvPr/>
        </p:nvSpPr>
        <p:spPr>
          <a:xfrm rot="5400000">
            <a:off x="5078895" y="3444706"/>
            <a:ext cx="1898374" cy="298174"/>
          </a:xfrm>
          <a:prstGeom prst="triangl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56744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3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/>
              <a:sym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29188" y="4676369"/>
            <a:ext cx="2708012" cy="1529115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29188" y="1716859"/>
            <a:ext cx="2708012" cy="2875689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Vegna breyttra forsendna hefur TM uppfært rekstraráætlun sína fyrir árið 2014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4320" y="6320529"/>
            <a:ext cx="7049186" cy="460375"/>
          </a:xfrm>
        </p:spPr>
        <p:txBody>
          <a:bodyPr/>
          <a:lstStyle/>
          <a:p>
            <a:r>
              <a:rPr lang="is-IS" dirty="0" smtClean="0"/>
              <a:t>           * 	Endanleg upphæð endurmats tjónaskuldar verður ljós í lok árs</a:t>
            </a:r>
          </a:p>
          <a:p>
            <a:r>
              <a:rPr lang="is-IS" dirty="0" smtClean="0"/>
              <a:t>         ** 	Annar kostnaður skiptist í rekstrarkostnað, fjármagnsgjöld og virðisrýrnun fjáreigna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69887" y="1078720"/>
            <a:ext cx="8404652" cy="307777"/>
          </a:xfrm>
        </p:spPr>
        <p:txBody>
          <a:bodyPr/>
          <a:lstStyle/>
          <a:p>
            <a:r>
              <a:rPr lang="is-IS" dirty="0" smtClean="0"/>
              <a:t>Janúar-desember 2014, m.kr.</a:t>
            </a:r>
            <a:endParaRPr lang="is-IS" dirty="0"/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 bwMode="auto">
          <a:xfrm>
            <a:off x="2924175" y="409575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5"/>
            </p:custDataLst>
          </p:nvPr>
        </p:nvCxnSpPr>
        <p:spPr bwMode="auto">
          <a:xfrm>
            <a:off x="3314700" y="3762375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6"/>
            </p:custDataLst>
          </p:nvPr>
        </p:nvCxnSpPr>
        <p:spPr bwMode="auto">
          <a:xfrm>
            <a:off x="4191000" y="240030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7"/>
            </p:custDataLst>
          </p:nvPr>
        </p:nvCxnSpPr>
        <p:spPr bwMode="auto">
          <a:xfrm>
            <a:off x="4200525" y="308610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8"/>
            </p:custDataLst>
          </p:nvPr>
        </p:nvCxnSpPr>
        <p:spPr bwMode="auto">
          <a:xfrm>
            <a:off x="4200525" y="274320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9"/>
            </p:custDataLst>
          </p:nvPr>
        </p:nvCxnSpPr>
        <p:spPr bwMode="auto">
          <a:xfrm>
            <a:off x="3048000" y="3419475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 bwMode="auto">
          <a:xfrm>
            <a:off x="3914775" y="2066925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>
            <p:custDataLst>
              <p:tags r:id="rId11"/>
            </p:custDataLst>
          </p:nvPr>
        </p:nvSpPr>
        <p:spPr bwMode="auto">
          <a:xfrm>
            <a:off x="4191000" y="2552700"/>
            <a:ext cx="952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614407965"/>
              </p:ext>
            </p:extLst>
          </p:nvPr>
        </p:nvGraphicFramePr>
        <p:xfrm>
          <a:off x="2247900" y="1676399"/>
          <a:ext cx="2114630" cy="294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4" name="Chart" r:id="rId72" imgW="2114630" imgH="2943270" progId="MSGraph.Chart.8">
                  <p:embed followColorScheme="full"/>
                </p:oleObj>
              </mc:Choice>
              <mc:Fallback>
                <p:oleObj name="Chart" r:id="rId72" imgW="2114630" imgH="2943270" progId="MSGraph.Chart.8">
                  <p:embed followColorScheme="full"/>
                  <p:pic>
                    <p:nvPicPr>
                      <p:cNvPr id="0" name="Picture 118"/>
                      <p:cNvPicPr>
                        <a:picLocks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676399"/>
                        <a:ext cx="2114630" cy="2943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>
            <p:custDataLst>
              <p:tags r:id="rId13"/>
            </p:custDataLst>
          </p:nvPr>
        </p:nvCxnSpPr>
        <p:spPr bwMode="auto">
          <a:xfrm flipH="1">
            <a:off x="3238500" y="3667125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>
            <p:custDataLst>
              <p:tags r:id="rId14"/>
            </p:custDataLst>
          </p:nvPr>
        </p:nvCxnSpPr>
        <p:spPr bwMode="auto">
          <a:xfrm flipH="1">
            <a:off x="3238500" y="4005263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5"/>
            </p:custDataLst>
          </p:nvPr>
        </p:nvCxnSpPr>
        <p:spPr bwMode="auto">
          <a:xfrm>
            <a:off x="4165600" y="2647950"/>
            <a:ext cx="30163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6"/>
            </p:custDataLst>
          </p:nvPr>
        </p:nvCxnSpPr>
        <p:spPr bwMode="auto">
          <a:xfrm>
            <a:off x="3889375" y="2309813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60425" y="3898900"/>
            <a:ext cx="13811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938003-388D-4ABA-BE46-87203DEA70A1}" type="datetime'''''''Ann''ar ''''''k''''o''s''''''tn''''''''að''u''r**'">
              <a:rPr lang="en-US" sz="14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Annar kostnaður**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371600" y="2541588"/>
            <a:ext cx="869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D124A37-EEC2-454E-A0FC-AB9F671D70D3}" type="datetime'A''''''''''ð''ra''r'''''''' ''''''''''t''''ekj''''''''u''''r'">
              <a:rPr lang="en-US" sz="14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Aðrar tekjur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432175" y="220345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1EB7F6B-594C-46CD-92B6-C6B2FFC1CDD7}" type="datetime'''''''''''''''''''''2''''''''''''''''.''0''''''4''''''''6'">
              <a:rPr lang="en-US" sz="14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2.046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363663" y="1865313"/>
            <a:ext cx="8778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75C522A-39A9-4806-B516-CB0BE08BC81C}" type="datetime'Eig''''''''''in'' ''''i''''ðg''''j''''''''''''''''öl''d'''">
              <a:rPr lang="en-US" sz="14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Eigin iðgjöld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130300" y="2203450"/>
            <a:ext cx="11112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3576011-EAFF-4AD0-B37E-8A8BDD6E2A2D}" type="datetime'''''''''''Fjárm''''''''u''''natekj''''''''''''ur'''''">
              <a:rPr lang="en-US" sz="14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Fjármunatekjur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Text Placeholder 3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843338" y="2541588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D1E2D22-A1AE-40BC-AC82-1A3036583D2F}" type="datetime'''''10''''''''''''''''''''''''''''''''''''''''''4'''''''''">
              <a:rPr lang="en-US" sz="14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104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Text Placeholder 40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225925" y="2884488"/>
            <a:ext cx="547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AFB596-25CD-4189-A234-929715AB18E7}" type="datetime'''''''''''1''''''3''''.6''''1''''0'''''''''''''''">
              <a:rPr lang="en-US" sz="14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13.610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Text Placeholder 41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949575" y="4237038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365EAD-0CAB-4381-BB36-849032CB4877}" type="datetime'''''4''''''''''''.''0''''''''''''''7''''''''1'''''">
              <a:rPr lang="en-US" sz="14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4.071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6" name="Text Placeholder 26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395663" y="322262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777327-3D27-4350-B14E-C9FF15B3F0D3}" type="datetime'''8''''''.''''''''''''''''''''6''''''''4''''''0'''''''''''">
              <a:rPr lang="en-US" sz="14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8.640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265238" y="2884488"/>
            <a:ext cx="976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4BE5A3-70D7-42E6-ACDF-2EE065DA7A43}" type="datetime'''''''Hei''''''l''d''ar''t''''ek''''''''''''''j''''''''''ur'">
              <a:rPr lang="en-US" sz="1400" b="1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Heildartekjur</a:t>
            </a:fld>
            <a:endParaRPr lang="en-U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563688" y="3222625"/>
            <a:ext cx="6778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79A1377-B513-4638-B94F-564690D23316}" type="datetime'''''''E''''i''''gin'''''' ''t''''''''''j''ó''''''n'''">
              <a:rPr lang="en-US" sz="1400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Eigin tjón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8" name="Text Placeholder 36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340100" y="389890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54C712-80FF-44FA-B860-0BC7201F1F0A}" type="datetime'''''''''''''''2''''''''''.8''''''9''''''''9'''''''''''">
              <a:rPr lang="en-US" sz="1400">
                <a:solidFill>
                  <a:schemeClr val="tx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2.899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Text Placeholder 15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90525" y="4237038"/>
            <a:ext cx="18510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2D891C1-8570-4120-9CB8-0513D76B5A58}" type="datetime'Hagnað''ur f''yr''''''i''r'' ''t''''''''''ekjus''''k''at''t'''">
              <a:rPr lang="en-US" sz="1400" b="1">
                <a:solidFill>
                  <a:schemeClr val="tx1"/>
                </a:solidFill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Hagnaður fyrir tekjuskatt</a:t>
            </a:fld>
            <a:endParaRPr lang="en-U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6" name="Text Placeholder 57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340100" y="3560763"/>
            <a:ext cx="5461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0EAA00E-32A9-4BD6-A0BB-E16D10A11701}" type="datetime'''''''2''''.''''''''''''''''''''''''''''0''''00'''''''''''''''">
              <a:rPr lang="en-US" sz="140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2.000</a:t>
            </a:fld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*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0" name="Text Placeholder 56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84200" y="3560763"/>
            <a:ext cx="1657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035018-10EC-41B9-A1B2-4C3DE6B3422A}" type="datetime'''''E''''''''n''''''dur''m''''a''t'' tjón''as''k''''uld''ar'">
              <a:rPr lang="en-US" sz="14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Endurmat tjónaskuldar</a:t>
            </a:fld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5" name="Text Placeholder 64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874963" y="1865313"/>
            <a:ext cx="547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F38F5A-57DE-4B8A-880E-2870E75B467A}" type="datetime'''1''1''''''''.''4''''''''''''''''''''''''''''''''''''''61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11.461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00" name="Straight Connector 99"/>
          <p:cNvCxnSpPr/>
          <p:nvPr>
            <p:custDataLst>
              <p:tags r:id="rId33"/>
            </p:custDataLst>
          </p:nvPr>
        </p:nvCxnSpPr>
        <p:spPr bwMode="auto">
          <a:xfrm>
            <a:off x="5419725" y="409575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34"/>
            </p:custDataLst>
          </p:nvPr>
        </p:nvCxnSpPr>
        <p:spPr bwMode="auto">
          <a:xfrm>
            <a:off x="5810250" y="3762375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35"/>
            </p:custDataLst>
          </p:nvPr>
        </p:nvCxnSpPr>
        <p:spPr bwMode="auto">
          <a:xfrm>
            <a:off x="6934200" y="274320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36"/>
            </p:custDataLst>
          </p:nvPr>
        </p:nvCxnSpPr>
        <p:spPr bwMode="auto">
          <a:xfrm>
            <a:off x="6934200" y="308610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37"/>
            </p:custDataLst>
          </p:nvPr>
        </p:nvCxnSpPr>
        <p:spPr bwMode="auto">
          <a:xfrm>
            <a:off x="6924675" y="2400300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>
            <p:custDataLst>
              <p:tags r:id="rId38"/>
            </p:custDataLst>
          </p:nvPr>
        </p:nvCxnSpPr>
        <p:spPr bwMode="auto">
          <a:xfrm>
            <a:off x="6657975" y="2066925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39"/>
            </p:custDataLst>
          </p:nvPr>
        </p:nvCxnSpPr>
        <p:spPr bwMode="auto">
          <a:xfrm>
            <a:off x="5810250" y="3419475"/>
            <a:ext cx="0" cy="152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>
            <p:custDataLst>
              <p:tags r:id="rId40"/>
            </p:custDataLst>
          </p:nvPr>
        </p:nvSpPr>
        <p:spPr bwMode="auto">
          <a:xfrm>
            <a:off x="6924675" y="2552700"/>
            <a:ext cx="952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41"/>
            </p:custDataLst>
          </p:nvPr>
        </p:nvSpPr>
        <p:spPr bwMode="auto">
          <a:xfrm>
            <a:off x="5807075" y="3571875"/>
            <a:ext cx="6350" cy="190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" name="Object 105"/>
          <p:cNvGraphicFramePr>
            <a:graphicFrameLocks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1665119217"/>
              </p:ext>
            </p:extLst>
          </p:nvPr>
        </p:nvGraphicFramePr>
        <p:xfrm>
          <a:off x="4953000" y="1676399"/>
          <a:ext cx="2086007" cy="294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" name="Chart" r:id="rId74" imgW="2086007" imgH="2943270" progId="MSGraph.Chart.8">
                  <p:embed followColorScheme="full"/>
                </p:oleObj>
              </mc:Choice>
              <mc:Fallback>
                <p:oleObj name="Chart" r:id="rId74" imgW="2086007" imgH="2943270" progId="MSGraph.Chart.8">
                  <p:embed followColorScheme="full"/>
                  <p:pic>
                    <p:nvPicPr>
                      <p:cNvPr id="0" name="Picture 119"/>
                      <p:cNvPicPr>
                        <a:picLocks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399"/>
                        <a:ext cx="2086007" cy="2943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5" name="Straight Connector 144"/>
          <p:cNvCxnSpPr/>
          <p:nvPr>
            <p:custDataLst>
              <p:tags r:id="rId43"/>
            </p:custDataLst>
          </p:nvPr>
        </p:nvCxnSpPr>
        <p:spPr bwMode="auto">
          <a:xfrm flipH="1">
            <a:off x="5734050" y="4005263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>
            <p:custDataLst>
              <p:tags r:id="rId44"/>
            </p:custDataLst>
          </p:nvPr>
        </p:nvCxnSpPr>
        <p:spPr bwMode="auto">
          <a:xfrm>
            <a:off x="6899275" y="2647950"/>
            <a:ext cx="30163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>
            <p:custDataLst>
              <p:tags r:id="rId45"/>
            </p:custDataLst>
          </p:nvPr>
        </p:nvCxnSpPr>
        <p:spPr bwMode="auto">
          <a:xfrm>
            <a:off x="6632575" y="2309813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 Placeholder 40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6959600" y="2884488"/>
            <a:ext cx="547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07E23C-72B7-41DB-9E62-797F8EA2D8D2}" type="datetime'''''''''''1''''''''''4''''''''''''.0''''''''23'''''''''">
              <a:rPr lang="en-US" sz="14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14.023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5" name="Text Placeholder 41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5445125" y="4237038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51CBE0-211E-42B1-A874-C7A5096AA3C6}" type="datetime'''''''''''2''.''''''''''''6''''41'''''''''''''''''''''''''''">
              <a:rPr lang="en-US" sz="14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2.641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4" name="Text Placeholder 26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6143625" y="322262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287272-8BBB-40BC-A732-E4DD13876008}" type="datetime'''''''''8.''''''''''''''''''4''''''''''33'''''">
              <a:rPr 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8.433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2" name="Text Placeholder 23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175375" y="220345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51999AA-CE94-4365-BD3D-3B9F65CF4986}" type="datetime'''1''.''9''''''''''''''''''''''''8''''4'''''''''''''''''''''">
              <a:rPr lang="en-US" sz="14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1.984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1" name="Text Placeholder 36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5835650" y="3898900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5A7504-99FF-4F18-B567-03167B99E621}" type="datetime'''''''''''''''''''''2''''''.''9''''''''''''49'''''''''">
              <a:rPr lang="en-US" sz="14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2.949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3" name="Text Placeholder 33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6577013" y="2541588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75EC336-83E6-4869-B5D3-831485187674}" type="datetime'''1''0''''''''''''''''''4'''''''''''''''''''">
              <a:rPr lang="en-US" sz="14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104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6" name="Text Placeholder 65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5589588" y="1865313"/>
            <a:ext cx="547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D5F579-C2EB-42BA-8160-C112CC7299CC}" type="datetime'1''''''1''''''''''''''''''''.''93''''''''''''''''''''5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11.935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095296" y="143729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∆%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076060" y="180913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-4%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103311" y="215734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3%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103311" y="248881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8076060" y="283696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-3%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103311" y="319892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076060" y="383099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-2%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011940" y="4186159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154%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160" name="Object 159"/>
          <p:cNvGraphicFramePr>
            <a:graphicFrameLocks/>
          </p:cNvGraphicFramePr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1946917780"/>
              </p:ext>
            </p:extLst>
          </p:nvPr>
        </p:nvGraphicFramePr>
        <p:xfrm>
          <a:off x="1905000" y="4952999"/>
          <a:ext cx="2619479" cy="94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6" name="Chart" r:id="rId76" imgW="2619479" imgH="943110" progId="MSGraph.Chart.8">
                  <p:embed followColorScheme="full"/>
                </p:oleObj>
              </mc:Choice>
              <mc:Fallback>
                <p:oleObj name="Chart" r:id="rId76" imgW="2619479" imgH="943110" progId="MSGraph.Chart.8">
                  <p:embed followColorScheme="full"/>
                  <p:pic>
                    <p:nvPicPr>
                      <p:cNvPr id="0" name="Picture 120"/>
                      <p:cNvPicPr>
                        <a:picLocks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2999"/>
                        <a:ext cx="2619479" cy="943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>
            <p:custDataLst>
              <p:tags r:id="rId54"/>
            </p:custDataLst>
          </p:nvPr>
        </p:nvCxnSpPr>
        <p:spPr bwMode="auto">
          <a:xfrm>
            <a:off x="2170113" y="5599113"/>
            <a:ext cx="77787" cy="1016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59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640138" y="49434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FF6574-A1DD-400B-8D7F-885B14583BF8}" type="datetime'''''7''''''''''''''''9''''''%'">
              <a:rPr lang="en-US" sz="14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79%</a:t>
            </a:fld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0" name="Text Placeholder 53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2439988" y="5594350"/>
            <a:ext cx="358775" cy="212725"/>
          </a:xfrm>
          <a:prstGeom prst="rect">
            <a:avLst/>
          </a:prstGeom>
          <a:solidFill>
            <a:schemeClr val="accent2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96FFF-975D-446B-9CBB-A5BDE3A985B2}" type="datetime'2''''''''''''''''''''''''''''1''''''''''''%'''''''''''''''''''">
              <a:rPr 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7" name="Text Placeholder 49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439988" y="48101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E6A8EC-4C6C-413A-8914-D33DBEABDA44}" type="datetime'''''''''9''''''''''6''''%'''''">
              <a:rPr lang="en-US" sz="1400" smtClean="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96%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4" name="Text Placeholder 46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9000" y="5227638"/>
            <a:ext cx="12557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20B528-C268-4EC1-B6F2-13BF2C0B1469}" type="datetime'E''''ig''''''''''i''ð'''' ''''t''jó''''''n''sh''''lut''''fall'">
              <a:rPr lang="en-US" sz="14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Eigið tjónshlutfall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5" name="Text Placeholder 47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4875" y="5492750"/>
            <a:ext cx="12398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DA7753-570A-4D34-8144-5399261C79E5}" type="datetime'Kos''tn''a''''''''''ð''ar''hlu''''''''t''f''al''''l'''''''''''">
              <a:rPr lang="en-US"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Kostnaðarhlutfall</a:t>
            </a:fld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9" name="Text Placeholder 52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2439988" y="522763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3966D3-E20E-495F-A3F0-A32024F017C3}" type="datetime'''''''''''7''''''''''''''''''''''''5''''''''''''''%'">
              <a:rPr 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9" name="Text Placeholder 60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3640138" y="5594350"/>
            <a:ext cx="358775" cy="212725"/>
          </a:xfrm>
          <a:prstGeom prst="rect">
            <a:avLst/>
          </a:prstGeom>
          <a:solidFill>
            <a:schemeClr val="accent2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37FDDB-BA27-4A77-A13D-9E18F9EBCD5A}" type="datetime'''''2''''''''''''''''1''''''''''''''''%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4" name="Text Placeholder 63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286125" y="5969000"/>
            <a:ext cx="1068387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B4301C-D58A-4D08-AFEE-9C8E1D38A894}" type="datetime'''''''''Ef''''ti''''r'' ''''''e''n''d''''u''''rm''a''t'">
              <a:rPr lang="en-US" sz="14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Eftir endurmat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2" name="Text Placeholder 61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3640138" y="52943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183AB4-8D1D-4A9A-AACB-A4EBF8821F93}" type="datetime'''''''''''''5''''''''''''''''8''''''''''''''''''''''%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58%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3" name="Text Placeholder 6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2071688" y="5969000"/>
            <a:ext cx="10969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F9C42E-DF7D-4F09-B583-CC684AECD566}" type="datetime'''F''''''y''''''r''''''i''''''''''''r ''en''d''''u''r''''mat'">
              <a:rPr lang="en-US" sz="14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Fyrir endurmat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81" name="Object 80"/>
          <p:cNvGraphicFramePr>
            <a:graphicFrameLocks/>
          </p:cNvGraphicFramePr>
          <p:nvPr>
            <p:custDataLst>
              <p:tags r:id="rId65"/>
            </p:custDataLst>
            <p:extLst>
              <p:ext uri="{D42A27DB-BD31-4B8C-83A1-F6EECF244321}">
                <p14:modId xmlns:p14="http://schemas.microsoft.com/office/powerpoint/2010/main" val="1648973529"/>
              </p:ext>
            </p:extLst>
          </p:nvPr>
        </p:nvGraphicFramePr>
        <p:xfrm>
          <a:off x="5562600" y="4952999"/>
          <a:ext cx="1381220" cy="94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7" name="Chart" r:id="rId78" imgW="1381220" imgH="943110" progId="MSGraph.Chart.8">
                  <p:embed followColorScheme="full"/>
                </p:oleObj>
              </mc:Choice>
              <mc:Fallback>
                <p:oleObj name="Chart" r:id="rId78" imgW="1381220" imgH="943110" progId="MSGraph.Chart.8">
                  <p:embed followColorScheme="full"/>
                  <p:pic>
                    <p:nvPicPr>
                      <p:cNvPr id="0" name="Picture 121"/>
                      <p:cNvPicPr>
                        <a:picLocks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52999"/>
                        <a:ext cx="1381220" cy="943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Placeholder 49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6078538" y="48387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CD97D4-2907-4639-82DA-49341BFED3E2}" type="datetime'''''''''''''''''''''''''''''''9''''''''''''''''2''''''''%'">
              <a:rPr lang="en-US" sz="14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92%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Text Placeholder 53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6078538" y="5594350"/>
            <a:ext cx="358775" cy="212725"/>
          </a:xfrm>
          <a:prstGeom prst="rect">
            <a:avLst/>
          </a:prstGeom>
          <a:solidFill>
            <a:schemeClr val="accent2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A32958-505A-45FD-92D5-D6DEB376D3DF}" type="datetime'''''''''''2''''''''''1''''%'''''''''''''''''''''''''''''''''">
              <a:rPr 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4" name="Text Placeholder 52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6078538" y="52419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6A892-7D14-4211-AAAA-9C75A45297FD}" type="datetime'71''''''''''''''''%'''">
              <a:rPr 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53000" y="1437292"/>
            <a:ext cx="108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dirty="0" smtClean="0"/>
              <a:t>Eldri áætlun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301926" y="1437292"/>
            <a:ext cx="1412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dirty="0" smtClean="0"/>
              <a:t>Uppfærð áætlun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797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s-IS" dirty="0" smtClean="0"/>
              <a:t>Spurningar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81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Fyrirvarar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TextBox 4"/>
          <p:cNvSpPr txBox="1"/>
          <p:nvPr/>
        </p:nvSpPr>
        <p:spPr>
          <a:xfrm>
            <a:off x="279399" y="1050988"/>
            <a:ext cx="838200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Upplýsingar sem birtast í kynningu þessari eru byggðar á gögnum sem Tryggingamiðstöðin hf. (TM) telur öruggar á þeim tíma sem kynningin fer fram þótt ekki sé unnt að ábyrgjast nákvæmni þeirra né fullkomleika.</a:t>
            </a:r>
          </a:p>
          <a:p>
            <a:pPr>
              <a:spcBef>
                <a:spcPts val="300"/>
              </a:spcBef>
            </a:pP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Kynning þessi er eign TM, svo og sérhverjar upplýsingar sem koma fram í henni.  Kynningu þessa, sem og þær upplýsingar sem hún hefur að geyma, má ekki á neinn hátt afrita, endurgera eða dreifa, hvorki að hluta né öllu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leyti.</a:t>
            </a:r>
          </a:p>
          <a:p>
            <a:pPr>
              <a:spcBef>
                <a:spcPts val="300"/>
              </a:spcBef>
            </a:pP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Kynning </a:t>
            </a: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þessi er eingöngu ætluð til upplýsingar.  Henni er ekki að neinu leyti ætlað að fela í sér loforð eða ráðgjöf né heldur með öðru móti að vera grundvöllur fyrir ákvörðunartöku þeirra sem hana fá í hendur.</a:t>
            </a:r>
          </a:p>
          <a:p>
            <a:pPr>
              <a:spcBef>
                <a:spcPts val="300"/>
              </a:spcBef>
            </a:pP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Margir mismunandi þættir geta valdið því að sú mynd sem kynning þessi gefur af stöðu félagsins og framtíðarhorfum geta breyst verulega svo sem, en ekki eingöngu, vegna almennrar efnahagsþróunar, breytinga í samkeppnisumhverfi, breytinga á fjármálamörkuðum, breytinga á endurtryggingamörkuðum, lagabreytinga og breytinga á réttarframkvæmd.  Verði einhver þessara áhættu- eða óvissuþátta, einn eða fleiri, að veruleika eða undirliggjandi framtíðarvæntingar stjórnenda félagsins reynast ekki réttar, getur það leitt til verulegra frávika varðandi fjárhagsstöðu félagsins og árangur í starfsemi þess frá því sem greinir í kynningu þessari.</a:t>
            </a:r>
          </a:p>
          <a:p>
            <a:pPr>
              <a:spcBef>
                <a:spcPts val="300"/>
              </a:spcBef>
            </a:pP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TM ber ekki skylda til að uppfæra að neinu leyti álit stjórnenda þess um framtíðarhorfur félagsins sem birtast í kynningu þessari eða laga slíkt álit að ríkjandi rekstraraðstæðum hverju sinni nema það sé skylt lögum samkvæmt.  TM er heldur ekki skylt að breyta eða leiðrétta villur eða ónákvæmar upplýsingar í kynningunni sem síðar kunna að koma í ljós.</a:t>
            </a:r>
          </a:p>
          <a:p>
            <a:pPr>
              <a:spcBef>
                <a:spcPts val="300"/>
              </a:spcBef>
            </a:pP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Varað er við því að byggja síðar á þeim framtíðarhorfum sem gefur að líta í kynningu þessari, enda eru þær alfarið byggðar á fyrirliggjandi upplýsingum þegar kynningin fer fram.  Álit um framtíðarhorfur félagsins nú telst engu að síður fullgilt með þeim fyrirvörum sem að framan greinir.</a:t>
            </a:r>
          </a:p>
          <a:p>
            <a:pPr>
              <a:spcBef>
                <a:spcPts val="300"/>
              </a:spcBef>
            </a:pPr>
            <a:r>
              <a:rPr lang="is-I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Með því að taka við kynningu þessari viðurkennir og samþykkir viðtakandinn allar takmarkanir og fyrirvara sem að framan greinir.</a:t>
            </a:r>
          </a:p>
        </p:txBody>
      </p:sp>
    </p:spTree>
    <p:extLst>
      <p:ext uri="{BB962C8B-B14F-4D97-AF65-F5344CB8AC3E}">
        <p14:creationId xmlns:p14="http://schemas.microsoft.com/office/powerpoint/2010/main" val="25102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s-IS" dirty="0" smtClean="0"/>
              <a:t>*Á ársgrundvelli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9"/>
          </p:nvPr>
        </p:nvSpPr>
        <p:spPr>
          <a:xfrm>
            <a:off x="369469" y="1213080"/>
            <a:ext cx="4046853" cy="4997921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Heildarhagnaður 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tímabilsins er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314 </a:t>
            </a:r>
            <a:r>
              <a:rPr lang="is-I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m.kr. </a:t>
            </a: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 hagnaður á hlut er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0,42 </a:t>
            </a:r>
            <a:r>
              <a:rPr lang="is-I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kr.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1F2013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669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m.kr. og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0,88 kr.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Hagnaður fyrir skatta var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374 m.kr.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(2F 2013: 785 m.kr.)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/>
                </a:solidFill>
              </a:rPr>
              <a:t>Framlegð af vátryggingastarfsemi var </a:t>
            </a:r>
            <a:r>
              <a:rPr lang="is-IS" b="1" dirty="0" smtClean="0">
                <a:solidFill>
                  <a:schemeClr val="tx1"/>
                </a:solidFill>
              </a:rPr>
              <a:t>147 m.kr. </a:t>
            </a:r>
            <a:r>
              <a:rPr lang="is-IS" i="1" dirty="0" smtClean="0">
                <a:solidFill>
                  <a:schemeClr val="tx1"/>
                </a:solidFill>
              </a:rPr>
              <a:t>(2F 2013: 563 m.kr.)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Fjárfestingatekjur voru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313 m.kr.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s-IS" i="1" dirty="0" smtClean="0">
                <a:solidFill>
                  <a:schemeClr val="tx1"/>
                </a:solidFill>
              </a:rPr>
              <a:t>2F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2013: </a:t>
            </a:r>
            <a:r>
              <a:rPr lang="is-IS" i="1" dirty="0" smtClean="0">
                <a:solidFill>
                  <a:schemeClr val="tx1"/>
                </a:solidFill>
              </a:rPr>
              <a:t>331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m.kr.)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/>
                </a:solidFill>
              </a:rPr>
              <a:t>Samsett hlutfall var </a:t>
            </a:r>
            <a:r>
              <a:rPr lang="is-IS" b="1" dirty="0" smtClean="0">
                <a:solidFill>
                  <a:schemeClr val="tx1"/>
                </a:solidFill>
              </a:rPr>
              <a:t>95,0%</a:t>
            </a:r>
            <a:r>
              <a:rPr lang="is-IS" dirty="0" smtClean="0">
                <a:solidFill>
                  <a:schemeClr val="tx1"/>
                </a:solidFill>
              </a:rPr>
              <a:t> </a:t>
            </a:r>
            <a:r>
              <a:rPr lang="is-IS" i="1" dirty="0" smtClean="0">
                <a:solidFill>
                  <a:schemeClr val="tx1"/>
                </a:solidFill>
              </a:rPr>
              <a:t>(2F 2013: 80,9%)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Eigin iðgjöld drógust saman um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1,1%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á milli ára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Eigin tjón hækkuðu um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23,4%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á milli ára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Rekstrarkostnaður lækkar um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3,8%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á milli ára 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/>
                </a:solidFill>
              </a:rPr>
              <a:t>Eiginfjárhlutfall í lok 2.ársfjórðungs var </a:t>
            </a:r>
            <a:r>
              <a:rPr lang="is-IS" b="1" dirty="0" smtClean="0">
                <a:solidFill>
                  <a:schemeClr val="tx1"/>
                </a:solidFill>
              </a:rPr>
              <a:t>36,0%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Arðsemi </a:t>
            </a: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eigin fjár tímabilsins á ársgrunni var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11,3%</a:t>
            </a:r>
            <a:r>
              <a:rPr lang="is-IS" dirty="0" smtClean="0">
                <a:solidFill>
                  <a:srgbClr val="FF0000"/>
                </a:solidFill>
              </a:rPr>
              <a:t>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s-IS" i="1" dirty="0" smtClean="0">
                <a:solidFill>
                  <a:schemeClr val="tx1"/>
                </a:solidFill>
              </a:rPr>
              <a:t>2F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2013: 26,4% 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/>
                </a:solidFill>
              </a:rPr>
              <a:t>Handbært </a:t>
            </a:r>
            <a:r>
              <a:rPr lang="is-IS" dirty="0">
                <a:solidFill>
                  <a:schemeClr val="tx1"/>
                </a:solidFill>
              </a:rPr>
              <a:t>fé frá rekstri er </a:t>
            </a:r>
            <a:r>
              <a:rPr lang="is-IS" b="1" dirty="0" smtClean="0">
                <a:solidFill>
                  <a:schemeClr val="tx1"/>
                </a:solidFill>
              </a:rPr>
              <a:t>268 </a:t>
            </a:r>
            <a:r>
              <a:rPr lang="is-IS" b="1" dirty="0">
                <a:solidFill>
                  <a:schemeClr val="tx1"/>
                </a:solidFill>
              </a:rPr>
              <a:t>m.kr. </a:t>
            </a:r>
            <a:r>
              <a:rPr lang="is-IS" i="1" dirty="0" smtClean="0">
                <a:solidFill>
                  <a:schemeClr val="tx1"/>
                </a:solidFill>
              </a:rPr>
              <a:t>(2F </a:t>
            </a:r>
            <a:r>
              <a:rPr lang="is-IS" i="1" dirty="0">
                <a:solidFill>
                  <a:schemeClr val="tx1"/>
                </a:solidFill>
              </a:rPr>
              <a:t>2013: </a:t>
            </a:r>
            <a:r>
              <a:rPr lang="is-IS" i="1" dirty="0" smtClean="0">
                <a:solidFill>
                  <a:schemeClr val="tx1"/>
                </a:solidFill>
              </a:rPr>
              <a:t>532 m.kr.)</a:t>
            </a:r>
            <a:endParaRPr lang="is-IS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469" y="182207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Helstu niðurstöður 2F 2014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6665" y="542704"/>
            <a:ext cx="8404652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Samanborið við 2F 2013</a:t>
            </a:r>
            <a:endParaRPr lang="is-IS" sz="1600" dirty="0"/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419601" y="914401"/>
          <a:ext cx="3124303" cy="108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5" name="Chart" r:id="rId22" imgW="3124284" imgH="1085940" progId="MSGraph.Chart.8">
                  <p:embed followColorScheme="full"/>
                </p:oleObj>
              </mc:Choice>
              <mc:Fallback>
                <p:oleObj name="Chart" r:id="rId22" imgW="3124284" imgH="1085940" progId="MSGraph.Chart.8">
                  <p:embed followColorScheme="full"/>
                  <p:pic>
                    <p:nvPicPr>
                      <p:cNvPr id="0" name="Pictur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914401"/>
                        <a:ext cx="3124303" cy="1085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>
            <p:custDataLst>
              <p:tags r:id="rId5"/>
            </p:custDataLst>
          </p:nvPr>
        </p:nvSpPr>
        <p:spPr bwMode="auto">
          <a:xfrm>
            <a:off x="7256463" y="1392238"/>
            <a:ext cx="1112838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AC6DD92-B893-46B7-9723-79615329B118}" type="datetime'H''''a''gnað''ur'' ''e''ftir'''' ''&#10;ska''''tta ''(m''.kr.'')'">
              <a:rPr lang="en-US" sz="14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Hagnaður eftir 
skatta (m.kr.)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6418263" y="2057400"/>
            <a:ext cx="5857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67BC2BC-F010-4FD8-BBB2-69F25AF9757D}" type="datetime'''2''''F'''''''''''' ''''2''''01''''''''''''''''''''''''3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1" name="Rectangle 70"/>
          <p:cNvSpPr/>
          <p:nvPr>
            <p:custDataLst>
              <p:tags r:id="rId7"/>
            </p:custDataLst>
          </p:nvPr>
        </p:nvSpPr>
        <p:spPr bwMode="auto">
          <a:xfrm>
            <a:off x="4956175" y="2057400"/>
            <a:ext cx="5857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24FF4A4-8A26-4782-A39D-FBC6C13D0744}" type="datetime'''''2F ''''''''''''''2''''''''''0''1''''''4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2014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34" name="Object 33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4419601" y="2933700"/>
          <a:ext cx="3124303" cy="100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6" name="Chart" r:id="rId24" imgW="3124284" imgH="1009530" progId="MSGraph.Chart.8">
                  <p:embed followColorScheme="full"/>
                </p:oleObj>
              </mc:Choice>
              <mc:Fallback>
                <p:oleObj name="Chart" r:id="rId24" imgW="3124284" imgH="1009530" progId="MSGraph.Chart.8">
                  <p:embed followColorScheme="full"/>
                  <p:pic>
                    <p:nvPicPr>
                      <p:cNvPr id="0" name="Picture 64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33700"/>
                        <a:ext cx="3124303" cy="1009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>
            <p:custDataLst>
              <p:tags r:id="rId9"/>
            </p:custDataLst>
          </p:nvPr>
        </p:nvSpPr>
        <p:spPr bwMode="auto">
          <a:xfrm>
            <a:off x="7256463" y="3549650"/>
            <a:ext cx="15557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6A76754-E779-4619-9E57-AECD42B63C36}" type="datetime'''''''K''''os''tnaðar''''h''lut''''''''f''all (''''%'')'">
              <a:rPr lang="en-US" sz="1400" b="1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Kostnaðarhlutfall (%)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Rectangle 64"/>
          <p:cNvSpPr/>
          <p:nvPr>
            <p:custDataLst>
              <p:tags r:id="rId10"/>
            </p:custDataLst>
          </p:nvPr>
        </p:nvSpPr>
        <p:spPr bwMode="auto">
          <a:xfrm>
            <a:off x="7256463" y="3286125"/>
            <a:ext cx="120173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ACCCFE8-653A-4FF8-A2D7-2E748779B4A9}" type="datetime'''''''''Tj''ó''ns''hlu''''t''''f''''''a''''''l''l (%'''')'''''">
              <a:rPr lang="en-US" sz="1400" b="1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Tjónshlutfall (%)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6418263" y="4000500"/>
            <a:ext cx="5857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F5005D8-9F88-4358-9D0E-273AFB626473}" type="datetime'2''''''''F'''' ''''2''0''''''''''''''''''''1''''''''''''''3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gray">
          <a:xfrm>
            <a:off x="6527800" y="2914650"/>
            <a:ext cx="3667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8D94D6A-0C82-4BBE-A27F-C5098B091B43}" type="datetime'''''''''8''''''''''''''''0,''''''''''''''''''''''9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80,9</a:t>
            </a:fld>
            <a:endParaRPr lang="is-IS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9" name="Rectangle 68"/>
          <p:cNvSpPr/>
          <p:nvPr>
            <p:custDataLst>
              <p:tags r:id="rId13"/>
            </p:custDataLst>
          </p:nvPr>
        </p:nvSpPr>
        <p:spPr bwMode="auto">
          <a:xfrm>
            <a:off x="4956175" y="4000500"/>
            <a:ext cx="5857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C4163E3-FB3F-441E-933F-0B4B8C8320F2}" type="datetime'''''2''''F'''' ''''''''''''''2''''0''''14''''''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2014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42" name="Rectangle 41"/>
          <p:cNvSpPr/>
          <p:nvPr>
            <p:custDataLst>
              <p:tags r:id="rId14"/>
            </p:custDataLst>
          </p:nvPr>
        </p:nvSpPr>
        <p:spPr bwMode="gray">
          <a:xfrm>
            <a:off x="5065713" y="2790825"/>
            <a:ext cx="3667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D172BD2-3ED9-49A3-A525-65C0AE36C151}" type="datetime'''''9''''''5'''''''',''''''''''''''''''''''''''''''''''0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95,0</a:t>
            </a:fld>
            <a:endParaRPr lang="is-IS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46" name="Object 45"/>
          <p:cNvGraphicFramePr>
            <a:graphicFrameLocks/>
          </p:cNvGraphicFramePr>
          <p:nvPr>
            <p:custDataLst>
              <p:tags r:id="rId15"/>
            </p:custDataLst>
            <p:extLst/>
          </p:nvPr>
        </p:nvGraphicFramePr>
        <p:xfrm>
          <a:off x="4419601" y="4457700"/>
          <a:ext cx="312430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7" name="Chart" r:id="rId26" imgW="3124284" imgH="1200150" progId="MSGraph.Chart.8">
                  <p:embed followColorScheme="full"/>
                </p:oleObj>
              </mc:Choice>
              <mc:Fallback>
                <p:oleObj name="Chart" r:id="rId26" imgW="3124284" imgH="1200150" progId="MSGraph.Chart.8">
                  <p:embed followColorScheme="full"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4457700"/>
                        <a:ext cx="312430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>
            <p:custDataLst>
              <p:tags r:id="rId16"/>
            </p:custDataLst>
          </p:nvPr>
        </p:nvSpPr>
        <p:spPr bwMode="auto">
          <a:xfrm>
            <a:off x="6418263" y="5715000"/>
            <a:ext cx="5857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37161DD-4389-46FB-ADB2-133DDCF0C6D4}" type="datetime'''2''''''''F ''''''''20''''''''1''''''''''''''''''3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7256463" y="5099050"/>
            <a:ext cx="16748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DAA13E9-9BDA-4044-990F-BBAC556C014A}" type="datetime'Ar''''''ð''se''mi'''' ''''e''igin fjá''''r'' (''%'''')*'">
              <a:rPr lang="en-US" sz="14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Arðsemi eigin fjár (%)*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4956175" y="5715000"/>
            <a:ext cx="58578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A6519EA-0EA3-46B3-8DAE-7F6AFAB2BB35}" type="datetime'''''''''''''2''''''''''''F ''''''''''''''201''''4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2014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2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400">
              <a:latin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s-IS" dirty="0" smtClean="0"/>
              <a:t>*Á ársgrundvelli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9"/>
          </p:nvPr>
        </p:nvSpPr>
        <p:spPr>
          <a:xfrm>
            <a:off x="369469" y="1213080"/>
            <a:ext cx="4046853" cy="4997921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Heildarhagnaður 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tímabilsins er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1.015 </a:t>
            </a:r>
            <a:r>
              <a:rPr lang="is-I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m.kr. </a:t>
            </a: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 hagnaður á hlut er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1,34 </a:t>
            </a:r>
            <a:r>
              <a:rPr lang="is-I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kr.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1H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2013: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is-IS" i="1" dirty="0" smtClean="0">
                <a:solidFill>
                  <a:srgbClr val="FF0000"/>
                </a:solidFill>
              </a:rPr>
              <a:t>.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191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m.kr. og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1,57 kr.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Hagnaður fyrir skatta var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1.102 m.kr.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(1H 2013: 1.388 m.kr.)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Framlegð af vátryggingastarfsemi var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186 m.kr.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(1H 2013: 826 m.kr.)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Fjárfestingatekjur voru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1.053 m.kr.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(1H 2013: 800 m.kr.)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Samsett hlutfall var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96,7%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(1H 2013: 85,6%)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Eigin iðgjöld drógust saman um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2,7%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á milli ára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Eigin tjón hækkuðu um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15,3%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á milli ára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Rekstrarkostnaður lækkar um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5,1%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á milli ára 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Eiginfjárhlutfall í lok 2.ársfjórðungs var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36,0%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Arðsemi </a:t>
            </a: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eigin fjár tímabilsins á ársgrunni var</a:t>
            </a:r>
            <a:r>
              <a:rPr lang="is-I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17,8%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(1H 2013: 23,4% )</a:t>
            </a:r>
          </a:p>
          <a:p>
            <a:pPr>
              <a:spcBef>
                <a:spcPts val="1200"/>
              </a:spcBef>
            </a:pP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Handbært </a:t>
            </a:r>
            <a:r>
              <a:rPr lang="is-I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fé frá rekstri er </a:t>
            </a:r>
            <a:r>
              <a:rPr lang="is-I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1.241 </a:t>
            </a:r>
            <a:r>
              <a:rPr lang="is-I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m.kr.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1H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2013: </a:t>
            </a:r>
            <a:r>
              <a:rPr lang="is-I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1.631 </a:t>
            </a:r>
            <a:r>
              <a:rPr lang="is-I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m.kr.)</a:t>
            </a:r>
          </a:p>
          <a:p>
            <a:pPr>
              <a:spcBef>
                <a:spcPts val="1200"/>
              </a:spcBef>
            </a:pPr>
            <a:endParaRPr lang="is-I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is-I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469" y="182207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Helstu niðurstöður 1H 2014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6665" y="542704"/>
            <a:ext cx="8404652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Samanborið við 1H 2013</a:t>
            </a:r>
            <a:endParaRPr lang="is-IS" sz="1600" dirty="0"/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419601" y="914401"/>
          <a:ext cx="3124303" cy="108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Chart" r:id="rId22" imgW="3124284" imgH="1085940" progId="MSGraph.Chart.8">
                  <p:embed followColorScheme="full"/>
                </p:oleObj>
              </mc:Choice>
              <mc:Fallback>
                <p:oleObj name="Chart" r:id="rId22" imgW="3124284" imgH="1085940" progId="MSGraph.Chart.8">
                  <p:embed followColorScheme="full"/>
                  <p:pic>
                    <p:nvPicPr>
                      <p:cNvPr id="0" name="Pictur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914401"/>
                        <a:ext cx="3124303" cy="1085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>
            <p:custDataLst>
              <p:tags r:id="rId5"/>
            </p:custDataLst>
          </p:nvPr>
        </p:nvSpPr>
        <p:spPr bwMode="auto">
          <a:xfrm>
            <a:off x="4940300" y="2057400"/>
            <a:ext cx="6159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D695E6-7EB4-42EE-8CD1-8268B30457AD}" type="datetime'1''''''''''''''H ''''''20''''''''''''''''1''4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2014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6402388" y="2057400"/>
            <a:ext cx="6159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A0D12C0-9CB5-4143-9CA1-32DE3D1C2BF0}" type="datetime'''1''''''H'''''''''''''''''''''''''''''' 2''''''''0''''13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3" name="Rectangle 62"/>
          <p:cNvSpPr/>
          <p:nvPr>
            <p:custDataLst>
              <p:tags r:id="rId7"/>
            </p:custDataLst>
          </p:nvPr>
        </p:nvSpPr>
        <p:spPr bwMode="auto">
          <a:xfrm>
            <a:off x="7256463" y="1392238"/>
            <a:ext cx="1112838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AC6DD92-B893-46B7-9723-79615329B118}" type="datetime'H''''a''gnað''ur'' ''e''ftir'''' ''&#10;ska''''tta ''(m''.kr.'')'">
              <a:rPr lang="en-US" sz="14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Hagnaður eftir 
skatta (m.kr.)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34" name="Object 33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4419601" y="2933700"/>
          <a:ext cx="3124087" cy="100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Chart" r:id="rId24" imgW="3124087" imgH="1009530" progId="MSGraph.Chart.8">
                  <p:embed followColorScheme="full"/>
                </p:oleObj>
              </mc:Choice>
              <mc:Fallback>
                <p:oleObj name="Chart" r:id="rId24" imgW="3124087" imgH="1009530" progId="MSGraph.Chart.8">
                  <p:embed followColorScheme="full"/>
                  <p:pic>
                    <p:nvPicPr>
                      <p:cNvPr id="0" name="Picture 64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33700"/>
                        <a:ext cx="3124087" cy="1009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>
            <p:custDataLst>
              <p:tags r:id="rId9"/>
            </p:custDataLst>
          </p:nvPr>
        </p:nvSpPr>
        <p:spPr bwMode="auto">
          <a:xfrm>
            <a:off x="7256463" y="3270250"/>
            <a:ext cx="1201738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ACCCFE8-653A-4FF8-A2D7-2E748779B4A9}" type="datetime'''''''''Tj''ó''ns''hlu''''t''''f''''''a''''''l''l (%'''')'''''">
              <a:rPr lang="en-US" sz="1400" b="1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Tjónshlutfall (%)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6" name="Rectangle 65"/>
          <p:cNvSpPr/>
          <p:nvPr>
            <p:custDataLst>
              <p:tags r:id="rId10"/>
            </p:custDataLst>
          </p:nvPr>
        </p:nvSpPr>
        <p:spPr bwMode="auto">
          <a:xfrm>
            <a:off x="7256463" y="3549650"/>
            <a:ext cx="15557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6A76754-E779-4619-9E57-AECD42B63C36}" type="datetime'''''''K''''os''tnaðar''''h''lut''''''''f''all (''''%'')'">
              <a:rPr lang="en-US" sz="1400" b="1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Kostnaðarhlutfall (%)</a:t>
            </a:fld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6402388" y="4000500"/>
            <a:ext cx="6159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7D7015C-47EC-4B0B-9235-A267EA54B4FB}" type="datetime'''''''''''''''1''''''''''''''''''''H ''20''''''13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gray">
          <a:xfrm>
            <a:off x="6527800" y="2886075"/>
            <a:ext cx="3667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7155D1-8610-4CFB-B926-B8667D28F7AA}" type="datetime'''''8''''''''5'',6'''''''''''''''''''''">
              <a:rPr lang="en-US" sz="1400" smtClean="0">
                <a:solidFill>
                  <a:schemeClr val="tx1"/>
                </a:solidFill>
              </a:rPr>
              <a:pPr/>
              <a:t>85,6</a:t>
            </a:fld>
            <a:endParaRPr lang="is-IS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9" name="Rectangle 68"/>
          <p:cNvSpPr/>
          <p:nvPr>
            <p:custDataLst>
              <p:tags r:id="rId13"/>
            </p:custDataLst>
          </p:nvPr>
        </p:nvSpPr>
        <p:spPr bwMode="auto">
          <a:xfrm>
            <a:off x="4940300" y="4000500"/>
            <a:ext cx="6159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8680F5-2C1E-4A7F-B0EA-548F51D55C3D}" type="datetime'''1H'''''''''' ''''''2''0''''''''''1''''''''''4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2014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42" name="Rectangle 41"/>
          <p:cNvSpPr/>
          <p:nvPr>
            <p:custDataLst>
              <p:tags r:id="rId14"/>
            </p:custDataLst>
          </p:nvPr>
        </p:nvSpPr>
        <p:spPr bwMode="gray">
          <a:xfrm>
            <a:off x="5065713" y="2790825"/>
            <a:ext cx="3667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53D0509-9AFB-48C2-B32F-A73E66286ADD}" type="datetime'9''''''''''''''''''''6'''''''''',7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96,7</a:t>
            </a:fld>
            <a:endParaRPr lang="is-IS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46" name="Object 45"/>
          <p:cNvGraphicFramePr>
            <a:graphicFrameLocks/>
          </p:cNvGraphicFramePr>
          <p:nvPr>
            <p:custDataLst>
              <p:tags r:id="rId15"/>
            </p:custDataLst>
            <p:extLst/>
          </p:nvPr>
        </p:nvGraphicFramePr>
        <p:xfrm>
          <a:off x="4419601" y="4457700"/>
          <a:ext cx="312430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Chart" r:id="rId26" imgW="3124284" imgH="1200150" progId="MSGraph.Chart.8">
                  <p:embed followColorScheme="full"/>
                </p:oleObj>
              </mc:Choice>
              <mc:Fallback>
                <p:oleObj name="Chart" r:id="rId26" imgW="3124284" imgH="1200150" progId="MSGraph.Chart.8">
                  <p:embed followColorScheme="full"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4457700"/>
                        <a:ext cx="312430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>
            <p:custDataLst>
              <p:tags r:id="rId16"/>
            </p:custDataLst>
          </p:nvPr>
        </p:nvSpPr>
        <p:spPr bwMode="auto">
          <a:xfrm>
            <a:off x="6402388" y="5715000"/>
            <a:ext cx="6159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BE94D1E-8C06-4704-AB97-6C9889E3E55B}" type="datetime'1H ''''''''''2''''0''''''''1''''''3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7256463" y="5099050"/>
            <a:ext cx="1674813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022E13D-984D-4749-A494-23F977A0FACB}" type="datetime'A''rðs''''emi'''' ''eigin fjár'' ''''''(''''''''%'''')'">
              <a:rPr lang="en-US" sz="1400" b="1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Arðsemi eigin fjár (%)</a:t>
            </a:fld>
            <a:r>
              <a:rPr lang="en-US" sz="1400" b="1" dirty="0" smtClean="0">
                <a:solidFill>
                  <a:schemeClr val="tx1"/>
                </a:solidFill>
              </a:rPr>
              <a:t>*</a:t>
            </a:r>
            <a:endParaRPr lang="is-I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4940300" y="5715000"/>
            <a:ext cx="61595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67F811E-07B3-4AC8-9A69-A69B5A977E95}" type="datetime'''1''''H'''''''''''''''''''' 2014''''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2014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4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9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000">
              <a:latin typeface="Calibri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1700" y="1168401"/>
            <a:ext cx="4178300" cy="3228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200"/>
          </a:p>
        </p:txBody>
      </p:sp>
      <p:sp>
        <p:nvSpPr>
          <p:cNvPr id="10" name="Rectangle 9"/>
          <p:cNvSpPr/>
          <p:nvPr/>
        </p:nvSpPr>
        <p:spPr>
          <a:xfrm>
            <a:off x="292100" y="1168400"/>
            <a:ext cx="4216400" cy="3228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s-IS" dirty="0" smtClean="0"/>
              <a:t>*Ávöxtun tekur tillit til </a:t>
            </a:r>
            <a:r>
              <a:rPr lang="is-IS" i="1" dirty="0" smtClean="0"/>
              <a:t>annarra tekna </a:t>
            </a:r>
            <a:r>
              <a:rPr lang="is-IS" dirty="0" smtClean="0"/>
              <a:t>skv. rekstrarreikning, sem eru tekjur af eignum haldið til sölu</a:t>
            </a:r>
            <a:endParaRPr lang="is-I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469" y="198703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Rekstrarreikningur samstæðu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s-I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28158" y="1269994"/>
          <a:ext cx="3775394" cy="2103917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1103600"/>
                <a:gridCol w="726830"/>
                <a:gridCol w="644671"/>
                <a:gridCol w="654341"/>
                <a:gridCol w="645952"/>
              </a:tblGrid>
              <a:tr h="416193">
                <a:tc>
                  <a:txBody>
                    <a:bodyPr/>
                    <a:lstStyle/>
                    <a:p>
                      <a:pPr algn="l" fontAlgn="b"/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1H 2014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1H 2013</a:t>
                      </a:r>
                      <a:endParaRPr lang="is-IS" sz="12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2F 2014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2F 2013</a:t>
                      </a:r>
                      <a:endParaRPr lang="is-IS" sz="12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5917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Eigin iðgjöld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5.571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5.728</a:t>
                      </a:r>
                      <a:endParaRPr lang="is-I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2.923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2.956</a:t>
                      </a:r>
                      <a:endParaRPr lang="is-IS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3790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is-I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Fjármunatekjur</a:t>
                      </a:r>
                      <a:endParaRPr lang="is-I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s-I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1.053 </a:t>
                      </a:r>
                      <a:endParaRPr lang="is-I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s-IS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is-IS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s-I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  <a:endParaRPr lang="is-I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s-IS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</a:t>
                      </a:r>
                      <a:endParaRPr lang="is-IS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Aðrar tekjur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u="none" strike="noStrike" dirty="0" smtClean="0">
                          <a:effectLst/>
                        </a:rPr>
                        <a:t>57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27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Heildartekjur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1" u="none" strike="noStrike" dirty="0" smtClean="0">
                          <a:effectLst/>
                        </a:rPr>
                        <a:t>6.682 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6.586</a:t>
                      </a:r>
                      <a:endParaRPr lang="is-I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1" i="0" u="none" strike="noStrike" dirty="0" smtClean="0">
                          <a:effectLst/>
                          <a:latin typeface="+mn-lt"/>
                        </a:rPr>
                        <a:t>3.263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3.315</a:t>
                      </a:r>
                      <a:endParaRPr lang="is-I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973157" y="1269994"/>
          <a:ext cx="3650726" cy="3038096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1018441"/>
                <a:gridCol w="563294"/>
                <a:gridCol w="659640"/>
                <a:gridCol w="671119"/>
                <a:gridCol w="738232"/>
              </a:tblGrid>
              <a:tr h="414968">
                <a:tc>
                  <a:txBody>
                    <a:bodyPr/>
                    <a:lstStyle/>
                    <a:p>
                      <a:pPr algn="l" fontAlgn="b"/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1H 2014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1H 2013</a:t>
                      </a:r>
                      <a:endParaRPr lang="is-IS" sz="12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2F 2014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2F 2013</a:t>
                      </a:r>
                      <a:endParaRPr lang="is-IS" sz="12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81250">
                <a:tc>
                  <a:txBody>
                    <a:bodyPr/>
                    <a:lstStyle/>
                    <a:p>
                      <a:pPr algn="l" fontAlgn="ctr"/>
                      <a:r>
                        <a:rPr lang="is-IS" sz="1200" u="none" strike="noStrike" dirty="0">
                          <a:effectLst/>
                        </a:rPr>
                        <a:t>Eigin tjónakostnaður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(4.037)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3.501)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effectLst/>
                          <a:latin typeface="+mn-lt"/>
                        </a:rPr>
                        <a:t>( </a:t>
                      </a:r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2.109)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s-IS" sz="12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1.708</a:t>
                      </a:r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4426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Annar kostnaður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(1.543)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(1.697)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(780)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(822)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6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Heildargjöld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(5.580)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5.198)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>
                          <a:effectLst/>
                          <a:latin typeface="+mn-lt"/>
                        </a:rPr>
                        <a:t>( </a:t>
                      </a:r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2.889)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2.530)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58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Hagnaður fyrir tekjuskatt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1.102  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1.388</a:t>
                      </a:r>
                      <a:r>
                        <a:rPr lang="is-I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s-I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374 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785 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13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u="none" strike="noStrike" dirty="0">
                          <a:effectLst/>
                        </a:rPr>
                        <a:t>Tekjuskattur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(87)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(197)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effectLst/>
                          <a:latin typeface="+mn-lt"/>
                        </a:rPr>
                        <a:t>(60)</a:t>
                      </a:r>
                      <a:endParaRPr lang="is-I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(116)</a:t>
                      </a:r>
                      <a:endParaRPr lang="is-I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96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Heildarhagnaður tímabilsins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dirty="0" smtClean="0">
                          <a:effectLst/>
                        </a:rPr>
                        <a:t>1.015   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1.191 </a:t>
                      </a:r>
                      <a:endParaRPr lang="is-I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dirty="0" smtClean="0">
                          <a:effectLst/>
                        </a:rPr>
                        <a:t>314 </a:t>
                      </a:r>
                      <a:endParaRPr lang="is-I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669</a:t>
                      </a:r>
                      <a:endParaRPr lang="is-I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0500" y="93196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Tekjur 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(m.kr.)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100" y="931961"/>
            <a:ext cx="143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Gjöld 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(m.kr.)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7100" y="4746660"/>
            <a:ext cx="4152900" cy="1356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200"/>
          </a:p>
        </p:txBody>
      </p:sp>
      <p:sp>
        <p:nvSpPr>
          <p:cNvPr id="21" name="TextBox 20"/>
          <p:cNvSpPr txBox="1"/>
          <p:nvPr/>
        </p:nvSpPr>
        <p:spPr>
          <a:xfrm>
            <a:off x="4639781" y="4507423"/>
            <a:ext cx="3733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Ávöxtun fjárfestingaeigna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100" y="4746660"/>
            <a:ext cx="4152900" cy="1356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200"/>
          </a:p>
        </p:txBody>
      </p:sp>
      <p:sp>
        <p:nvSpPr>
          <p:cNvPr id="34" name="TextBox 33"/>
          <p:cNvSpPr txBox="1"/>
          <p:nvPr/>
        </p:nvSpPr>
        <p:spPr>
          <a:xfrm>
            <a:off x="199633" y="4507423"/>
            <a:ext cx="263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Samsett hlutfall</a:t>
            </a:r>
            <a:endParaRPr lang="is-I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8" name="Object 37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42900" y="4838699"/>
          <a:ext cx="396231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Chart" r:id="rId29" imgW="3962310" imgH="914490" progId="MSGraph.Chart.8">
                  <p:embed followColorScheme="full"/>
                </p:oleObj>
              </mc:Choice>
              <mc:Fallback>
                <p:oleObj name="Chart" r:id="rId29" imgW="3962310" imgH="914490" progId="MSGraph.Chart.8">
                  <p:embed followColorScheme="full"/>
                  <p:pic>
                    <p:nvPicPr>
                      <p:cNvPr id="0" name="Picture 48"/>
                      <p:cNvPicPr>
                        <a:picLocks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838699"/>
                        <a:ext cx="396231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Placeholder 17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521075" y="5613400"/>
            <a:ext cx="425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124947-90DD-435C-868B-7680FEBD5747}" type="datetime'''''''''''''2F'''''''''''''''''''''''''' 2''01''''''''3'''''''">
              <a:rPr lang="en-US" sz="10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2F 2013</a:t>
            </a:fld>
            <a:endParaRPr lang="is-I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 Placeholder 19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603625" y="4870450"/>
            <a:ext cx="2619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2" tIns="0" rIns="17462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743697-77F2-4AAC-A77C-CE1A808098B3}" type="datetime'''''''''8''0'''''''''',''''''''9'''''''''''''''''''">
              <a:rPr lang="en-US" sz="10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80,9</a:t>
            </a:fld>
            <a:endParaRPr lang="is-I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Text Placeholder 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87625" y="5613400"/>
            <a:ext cx="425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443DEA-5485-45DB-8944-77464653E613}" type="datetime'''2''F'''''''' ''''''''''''''''''''2''''''''0''''''''14'''">
              <a:rPr 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2F 2014</a:t>
            </a:fld>
            <a:endParaRPr lang="is-I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Text Placeholder 1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670175" y="4794250"/>
            <a:ext cx="2619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2" tIns="0" rIns="17462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A8F33A-E9BB-45F0-95EA-29636696BE3D}" type="datetime'''''''''''''''9''''''''''''''5'''',''''''''0'''''''''''''">
              <a:rPr lang="en-US" sz="10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95,0</a:t>
            </a:fld>
            <a:endParaRPr lang="is-I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 bwMode="auto">
          <a:xfrm>
            <a:off x="1644650" y="5613400"/>
            <a:ext cx="44608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20DFE20-9E86-4C6A-9D09-229899E83CB8}" type="datetime'''''''1''''''''''H'''''''' ''''''2''''''0''''''''''''''''13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2013</a:t>
            </a:fld>
            <a:endParaRPr lang="is-I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gray">
          <a:xfrm>
            <a:off x="1736725" y="4841875"/>
            <a:ext cx="26193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F536153-700B-4DCE-BD3F-C6616536A374}" type="datetime'''''''''''8''''''''''5'''''''''''''''''''',6'''''''''''''">
              <a:rPr lang="en-US" sz="1000" smtClean="0">
                <a:solidFill>
                  <a:schemeClr val="tx1"/>
                </a:solidFill>
              </a:rPr>
              <a:pPr/>
              <a:t>85,6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5" name="Rectangle 44"/>
          <p:cNvSpPr/>
          <p:nvPr>
            <p:custDataLst>
              <p:tags r:id="rId11"/>
            </p:custDataLst>
          </p:nvPr>
        </p:nvSpPr>
        <p:spPr bwMode="auto">
          <a:xfrm>
            <a:off x="711200" y="5613400"/>
            <a:ext cx="44608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99295C-57A2-496F-A83D-CBC6862B6181}" type="datetime'''''''1''''''''H'''''''' ''2''''0''''''''''''''''''''''14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2014</a:t>
            </a:fld>
            <a:endParaRPr lang="is-I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12"/>
            </p:custDataLst>
          </p:nvPr>
        </p:nvSpPr>
        <p:spPr bwMode="gray">
          <a:xfrm>
            <a:off x="803275" y="4784725"/>
            <a:ext cx="26193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7C60E7-E703-4DD3-86FE-9DA59C5EF2A1}" type="datetime'''9''''''''''''''''''6,''''''''''''''''''''''''''''7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96,7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32" name="Object 31"/>
          <p:cNvGraphicFramePr>
            <a:graphicFrameLocks/>
          </p:cNvGraphicFramePr>
          <p:nvPr>
            <p:custDataLst>
              <p:tags r:id="rId13"/>
            </p:custDataLst>
            <p:extLst/>
          </p:nvPr>
        </p:nvGraphicFramePr>
        <p:xfrm>
          <a:off x="5067300" y="4648200"/>
          <a:ext cx="34957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Chart" r:id="rId31" imgW="3495790" imgH="914490" progId="MSGraph.Chart.8">
                  <p:embed followColorScheme="full"/>
                </p:oleObj>
              </mc:Choice>
              <mc:Fallback>
                <p:oleObj name="Chart" r:id="rId31" imgW="3495790" imgH="914490" progId="MSGraph.Chart.8">
                  <p:embed followColorScheme="full"/>
                  <p:pic>
                    <p:nvPicPr>
                      <p:cNvPr id="0" name="Picture 49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648200"/>
                        <a:ext cx="34957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/>
          <p:nvPr>
            <p:custDataLst>
              <p:tags r:id="rId14"/>
            </p:custDataLst>
          </p:nvPr>
        </p:nvCxnSpPr>
        <p:spPr bwMode="auto">
          <a:xfrm>
            <a:off x="7239000" y="5099050"/>
            <a:ext cx="0" cy="58737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15"/>
            </p:custDataLst>
          </p:nvPr>
        </p:nvCxnSpPr>
        <p:spPr bwMode="auto">
          <a:xfrm>
            <a:off x="8058150" y="5156200"/>
            <a:ext cx="0" cy="301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16"/>
            </p:custDataLst>
          </p:nvPr>
        </p:nvCxnSpPr>
        <p:spPr bwMode="auto">
          <a:xfrm>
            <a:off x="5600700" y="4937125"/>
            <a:ext cx="0" cy="1016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17"/>
            </p:custDataLst>
          </p:nvPr>
        </p:nvCxnSpPr>
        <p:spPr bwMode="auto">
          <a:xfrm flipH="1" flipV="1">
            <a:off x="6591300" y="5229225"/>
            <a:ext cx="73025" cy="635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>
            <p:custDataLst>
              <p:tags r:id="rId18"/>
            </p:custDataLst>
          </p:nvPr>
        </p:nvSpPr>
        <p:spPr bwMode="auto">
          <a:xfrm>
            <a:off x="5378450" y="5467350"/>
            <a:ext cx="44608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929847-92B8-4F53-81B2-AD8018F69CCC}" type="datetime'''''''''1''H'''''''''''' ''''''''''''''''''2''01''''''''4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1H 2014</a:t>
            </a:fld>
            <a:endParaRPr lang="is-I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Rectangle 34"/>
          <p:cNvSpPr/>
          <p:nvPr>
            <p:custDataLst>
              <p:tags r:id="rId19"/>
            </p:custDataLst>
          </p:nvPr>
        </p:nvSpPr>
        <p:spPr bwMode="auto">
          <a:xfrm>
            <a:off x="6013450" y="5467350"/>
            <a:ext cx="814388" cy="457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1AA990C-2D88-4A03-9595-2163B03F39C0}" type="datetime'''M''ark''aðsví''s''ita''l''a'' GA''''''M''''M''A'' 1H 2014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Markaðsvísitala GAMMA 1H 2014</a:t>
            </a:fld>
            <a:endParaRPr lang="is-I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8" name="Text Placeholder 5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651750" y="5467350"/>
            <a:ext cx="8143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A9EEB-FE3D-4B5E-A291-340F49C2CB7A}" type="datetime'''Ma''rkað''svís''''itala'''''' GA''M''MA 2''''F 2014'''">
              <a:rPr 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Markaðsvísitala GAMMA 2F 2014</a:t>
            </a:fld>
            <a:endParaRPr lang="is-I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7" name="Text Placeholder 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026275" y="5467350"/>
            <a:ext cx="425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D38CE3-2F05-440D-AD02-E9DADCFE5948}" type="datetime'2F'''''''' 2''''''''''''''01''''''''''''4'''''''''''''''''">
              <a:rPr lang="en-US" sz="10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2F 2014</a:t>
            </a:fld>
            <a:endParaRPr lang="is-I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22"/>
            </p:custDataLst>
          </p:nvPr>
        </p:nvSpPr>
        <p:spPr bwMode="auto">
          <a:xfrm>
            <a:off x="2244725" y="5902325"/>
            <a:ext cx="179388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Rectangle 16"/>
          <p:cNvSpPr/>
          <p:nvPr>
            <p:custDataLst>
              <p:tags r:id="rId23"/>
            </p:custDataLst>
          </p:nvPr>
        </p:nvSpPr>
        <p:spPr bwMode="auto">
          <a:xfrm>
            <a:off x="1082675" y="5902325"/>
            <a:ext cx="179388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5" name="Text Placeholder 20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74913" y="5899150"/>
            <a:ext cx="1079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B14DF24-DD1D-45FB-9D61-99371324AD6F}" type="datetime'''Kostn''''''a''''ða''r''hl''ut''fa''''''ll'' ''(%'''')'''''">
              <a:rPr 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Kostnaðarhlutfall (%)</a:t>
            </a:fld>
            <a:endParaRPr lang="is-IS" sz="1000" dirty="0">
              <a:sym typeface="+mn-lt"/>
            </a:endParaRPr>
          </a:p>
        </p:txBody>
      </p:sp>
      <p:sp>
        <p:nvSpPr>
          <p:cNvPr id="56" name="Text Placeholder 21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312863" y="5899150"/>
            <a:ext cx="830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8D3D0F-A27E-49EC-BCD9-12853B3A6916}" type="datetime'T''jóns''''hlu''''''''t''fa''''''''''ll (''''''''%'''''')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Tjónshlutfall (%)</a:t>
            </a:fld>
            <a:endParaRPr lang="is-IS" sz="10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3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think-cell Slide" r:id="rId60" imgW="270" imgH="270" progId="TCLayout.ActiveDocument.1">
                  <p:embed/>
                </p:oleObj>
              </mc:Choice>
              <mc:Fallback>
                <p:oleObj name="think-cell Slide" r:id="rId60" imgW="270" imgH="270" progId="TCLayout.ActiveDocument.1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200">
              <a:latin typeface="Calibri"/>
              <a:sym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757624" y="1275154"/>
            <a:ext cx="4216400" cy="4887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6" name="Rectangle 115"/>
          <p:cNvSpPr/>
          <p:nvPr/>
        </p:nvSpPr>
        <p:spPr>
          <a:xfrm>
            <a:off x="291256" y="4297463"/>
            <a:ext cx="4216400" cy="1865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Rectangle 208"/>
          <p:cNvSpPr/>
          <p:nvPr/>
        </p:nvSpPr>
        <p:spPr>
          <a:xfrm>
            <a:off x="292100" y="1275154"/>
            <a:ext cx="4216400" cy="2706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887" y="200026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Efnahagsreikningur samstæðu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s-IS"/>
          </a:p>
        </p:txBody>
      </p:sp>
      <p:graphicFrame>
        <p:nvGraphicFramePr>
          <p:cNvPr id="89" name="Object 88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991100" y="1524000"/>
          <a:ext cx="2076512" cy="421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Chart" r:id="rId62" imgW="2076512" imgH="4210110" progId="MSGraph.Chart.8">
                  <p:embed followColorScheme="full"/>
                </p:oleObj>
              </mc:Choice>
              <mc:Fallback>
                <p:oleObj name="Chart" r:id="rId62" imgW="2076512" imgH="4210110" progId="MSGraph.Chart.8">
                  <p:embed followColorScheme="full"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524000"/>
                        <a:ext cx="2076512" cy="4210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 bwMode="auto">
          <a:xfrm flipV="1">
            <a:off x="5295900" y="1676400"/>
            <a:ext cx="84138" cy="6191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6"/>
            </p:custDataLst>
          </p:nvPr>
        </p:nvCxnSpPr>
        <p:spPr bwMode="auto">
          <a:xfrm flipH="1" flipV="1">
            <a:off x="5772150" y="4686300"/>
            <a:ext cx="85725" cy="1063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7"/>
            </p:custDataLst>
          </p:nvPr>
        </p:nvCxnSpPr>
        <p:spPr bwMode="auto">
          <a:xfrm flipH="1" flipV="1">
            <a:off x="6697663" y="4748213"/>
            <a:ext cx="84138" cy="174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8"/>
            </p:custDataLst>
          </p:nvPr>
        </p:nvCxnSpPr>
        <p:spPr bwMode="auto">
          <a:xfrm>
            <a:off x="6229350" y="4610100"/>
            <a:ext cx="82550" cy="6191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9"/>
            </p:custDataLst>
          </p:nvPr>
        </p:nvCxnSpPr>
        <p:spPr bwMode="auto">
          <a:xfrm flipH="1">
            <a:off x="6697663" y="4583113"/>
            <a:ext cx="84138" cy="174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0"/>
            </p:custDataLst>
          </p:nvPr>
        </p:nvCxnSpPr>
        <p:spPr bwMode="auto">
          <a:xfrm flipH="1">
            <a:off x="6697663" y="1962150"/>
            <a:ext cx="84137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1"/>
            </p:custDataLst>
          </p:nvPr>
        </p:nvCxnSpPr>
        <p:spPr bwMode="auto">
          <a:xfrm>
            <a:off x="6229350" y="1924050"/>
            <a:ext cx="825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 bwMode="auto">
          <a:xfrm flipH="1">
            <a:off x="5772150" y="4427538"/>
            <a:ext cx="85725" cy="1063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13"/>
            </p:custDataLst>
          </p:nvPr>
        </p:nvCxnSpPr>
        <p:spPr bwMode="auto">
          <a:xfrm>
            <a:off x="5295900" y="4605338"/>
            <a:ext cx="8413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14"/>
            </p:custDataLst>
          </p:nvPr>
        </p:nvCxnSpPr>
        <p:spPr bwMode="auto">
          <a:xfrm flipH="1" flipV="1">
            <a:off x="5772150" y="1719263"/>
            <a:ext cx="85725" cy="1905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5"/>
            </p:custDataLst>
          </p:nvPr>
        </p:nvSpPr>
        <p:spPr bwMode="gray">
          <a:xfrm>
            <a:off x="6367463" y="1900238"/>
            <a:ext cx="277813" cy="18256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C5BA3C-BFE3-4DB8-A859-10B1FB09DE3C}" type="datetime'3''''''''''''''''''''''''''''''''''''''''2''''7'''''''''">
              <a:rPr lang="en-US" sz="120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327</a:t>
            </a:fld>
            <a:endParaRPr lang="is-IS" sz="120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124" name="Rectangle 123"/>
          <p:cNvSpPr/>
          <p:nvPr>
            <p:custDataLst>
              <p:tags r:id="rId16"/>
            </p:custDataLst>
          </p:nvPr>
        </p:nvSpPr>
        <p:spPr bwMode="gray">
          <a:xfrm>
            <a:off x="6270625" y="3367088"/>
            <a:ext cx="471488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552C08B-6258-4610-933F-8CEBE48585F6}" type="datetime'''1''''''''''8.''''''5''''''''''1''''7'''''''''''''">
              <a:rPr lang="en-US" sz="120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18.517</a:t>
            </a:fld>
            <a:endParaRPr lang="is-IS" sz="1200">
              <a:solidFill>
                <a:schemeClr val="bg1"/>
              </a:solidFill>
              <a:sym typeface="+mn-lt"/>
            </a:endParaRPr>
          </a:p>
        </p:txBody>
      </p:sp>
      <p:sp>
        <p:nvSpPr>
          <p:cNvPr id="183" name="Rectangle 182"/>
          <p:cNvSpPr/>
          <p:nvPr>
            <p:custDataLst>
              <p:tags r:id="rId17"/>
            </p:custDataLst>
          </p:nvPr>
        </p:nvSpPr>
        <p:spPr bwMode="gray">
          <a:xfrm>
            <a:off x="6781800" y="4675188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F772739-AA81-4280-954B-ADDA1D0F7306}" type="datetime'''''''2''''''''''''''''''''''''6''''''''''''''''''4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264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ctangle 93"/>
          <p:cNvSpPr/>
          <p:nvPr>
            <p:custDataLst>
              <p:tags r:id="rId18"/>
            </p:custDataLst>
          </p:nvPr>
        </p:nvSpPr>
        <p:spPr bwMode="auto">
          <a:xfrm>
            <a:off x="6149975" y="5759450"/>
            <a:ext cx="7112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0186350-AEE1-42E8-9632-E65F27708FD9}" type="datetime'''''31.1''''''2''''.''''2''''''''''''''''''''''''0''13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31.12.2013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9" name="Rectangle 118"/>
          <p:cNvSpPr/>
          <p:nvPr>
            <p:custDataLst>
              <p:tags r:id="rId19"/>
            </p:custDataLst>
          </p:nvPr>
        </p:nvSpPr>
        <p:spPr bwMode="gray">
          <a:xfrm>
            <a:off x="6308725" y="5295900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0C4388D-715C-46C4-8A91-C432FED91DE3}" type="datetime'3''''''''''''''''''''''''''''''''''''.''85''''''''''0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3.850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ctangle 89"/>
          <p:cNvSpPr/>
          <p:nvPr>
            <p:custDataLst>
              <p:tags r:id="rId20"/>
            </p:custDataLst>
          </p:nvPr>
        </p:nvSpPr>
        <p:spPr bwMode="auto">
          <a:xfrm>
            <a:off x="5260975" y="5759450"/>
            <a:ext cx="6334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8A8D463-E401-4813-9713-391D6D3D8138}" type="datetime'''3''''''''0''.''''''''''''''6''''''.2''01''''''4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30.6.2014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0" name="Rectangle 179"/>
          <p:cNvSpPr/>
          <p:nvPr>
            <p:custDataLst>
              <p:tags r:id="rId21"/>
            </p:custDataLst>
          </p:nvPr>
        </p:nvSpPr>
        <p:spPr bwMode="gray">
          <a:xfrm>
            <a:off x="5857875" y="4702175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3FDE8CA-470F-4BB9-8E04-7DAF27C85A0E}" type="datetime'''''''''''''''''3''''''''''''''''''0''''''''''''''''''''6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306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4" name="Rectangle 183"/>
          <p:cNvSpPr/>
          <p:nvPr>
            <p:custDataLst>
              <p:tags r:id="rId22"/>
            </p:custDataLst>
          </p:nvPr>
        </p:nvSpPr>
        <p:spPr bwMode="gray">
          <a:xfrm>
            <a:off x="6781800" y="4492625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A987F0F-FCA2-4EAD-BD19-174ABE714EF8}" type="datetime'''''''''''''''''''''''''''''13''''''''2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0" name="Rectangle 119"/>
          <p:cNvSpPr/>
          <p:nvPr>
            <p:custDataLst>
              <p:tags r:id="rId23"/>
            </p:custDataLst>
          </p:nvPr>
        </p:nvSpPr>
        <p:spPr bwMode="gray">
          <a:xfrm>
            <a:off x="6308725" y="4867275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77D549-EB42-4DC5-94FC-8AB9CA90C2D1}" type="datetime'3''''''''''.''''''1''6''''''''''''''6''''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3.166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ctangle 94"/>
          <p:cNvSpPr/>
          <p:nvPr>
            <p:custDataLst>
              <p:tags r:id="rId24"/>
            </p:custDataLst>
          </p:nvPr>
        </p:nvSpPr>
        <p:spPr bwMode="gray">
          <a:xfrm>
            <a:off x="6308725" y="2076450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580004D-CC96-49CC-A29F-90377C6E3381}" type="datetime'2.''''''''''''''''''5''''''76'''">
              <a:rPr lang="en-US" sz="120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2.576</a:t>
            </a:fld>
            <a:endParaRPr lang="is-IS" sz="1200">
              <a:solidFill>
                <a:schemeClr val="bg1"/>
              </a:solidFill>
              <a:sym typeface="+mn-lt"/>
            </a:endParaRPr>
          </a:p>
        </p:txBody>
      </p:sp>
      <p:sp useBgFill="1">
        <p:nvSpPr>
          <p:cNvPr id="122" name="Rectangle 121"/>
          <p:cNvSpPr/>
          <p:nvPr>
            <p:custDataLst>
              <p:tags r:id="rId25"/>
            </p:custDataLst>
          </p:nvPr>
        </p:nvSpPr>
        <p:spPr bwMode="gray">
          <a:xfrm>
            <a:off x="5835650" y="4519613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D734C45-F646-4945-87B0-6C59FFFD4631}" type="datetime'''1''''''''''''''''''''''''.0''''2''''''9'''">
              <a:rPr lang="en-US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1.029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6" name="Rectangle 105"/>
          <p:cNvSpPr/>
          <p:nvPr>
            <p:custDataLst>
              <p:tags r:id="rId26"/>
            </p:custDataLst>
          </p:nvPr>
        </p:nvSpPr>
        <p:spPr bwMode="gray">
          <a:xfrm>
            <a:off x="6270625" y="1687513"/>
            <a:ext cx="471488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E7A104B-BEB0-4CC7-9B2B-D12E11435289}" type="datetime'3''''''''0''.''''''''''''''''''''''''5''''''''''44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30.544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68" name="Rectangle 167"/>
          <p:cNvSpPr/>
          <p:nvPr>
            <p:custDataLst>
              <p:tags r:id="rId27"/>
            </p:custDataLst>
          </p:nvPr>
        </p:nvSpPr>
        <p:spPr bwMode="gray">
          <a:xfrm>
            <a:off x="5951538" y="1833563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696F0D3-88B9-4CA8-B773-FACD1D5F23E4}" type="datetime'''''''''''''4''''''''6''''8'''''''''''''''''''''''''">
              <a:rPr lang="en-US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468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28"/>
            </p:custDataLst>
          </p:nvPr>
        </p:nvSpPr>
        <p:spPr bwMode="gray">
          <a:xfrm>
            <a:off x="5438775" y="1657350"/>
            <a:ext cx="277813" cy="18256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CF8C5D-36EE-47B1-95DC-07305F08C0E9}" type="datetime'2''''''''''''''''''''''71'''''">
              <a:rPr lang="en-US" sz="120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271</a:t>
            </a:fld>
            <a:endParaRPr lang="is-IS" sz="120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167" name="Rectangle 166"/>
          <p:cNvSpPr/>
          <p:nvPr>
            <p:custDataLst>
              <p:tags r:id="rId29"/>
            </p:custDataLst>
          </p:nvPr>
        </p:nvSpPr>
        <p:spPr bwMode="gray">
          <a:xfrm>
            <a:off x="5018088" y="1647825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0872EA9-E85C-447E-BE2D-4C3C70C5D052}" type="datetime'''''''''''''''''''''''''''''''''''''''''''''''4''''''''59'">
              <a:rPr lang="en-US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459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1" name="Rectangle 180"/>
          <p:cNvSpPr/>
          <p:nvPr>
            <p:custDataLst>
              <p:tags r:id="rId30"/>
            </p:custDataLst>
          </p:nvPr>
        </p:nvSpPr>
        <p:spPr bwMode="gray">
          <a:xfrm>
            <a:off x="5857875" y="4337050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EF8F6E5-D226-4182-84A1-0AA3C596D0A4}" type="datetime'''''1''''''''''2''''''''''''1''''''''''''''''''''''''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5" name="Rectangle 114"/>
          <p:cNvSpPr/>
          <p:nvPr>
            <p:custDataLst>
              <p:tags r:id="rId31"/>
            </p:custDataLst>
          </p:nvPr>
        </p:nvSpPr>
        <p:spPr bwMode="gray">
          <a:xfrm>
            <a:off x="5380038" y="4948238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B29DC67-5F09-4DE5-85DF-2FD1F8BDF14D}" type="datetime'''''5.''''''''''''''''''''''4''''''''''''''''''''''6''3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5.463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8" name="Rectangle 117"/>
          <p:cNvSpPr/>
          <p:nvPr>
            <p:custDataLst>
              <p:tags r:id="rId32"/>
            </p:custDataLst>
          </p:nvPr>
        </p:nvSpPr>
        <p:spPr bwMode="gray">
          <a:xfrm>
            <a:off x="5341938" y="3209925"/>
            <a:ext cx="471488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E48E306-1DCC-4523-8500-5827D035721F}" type="datetime'''''''2''''''''''0''''''''''''''''''''.''''''0''60'''''''">
              <a:rPr lang="en-US" sz="120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20.060</a:t>
            </a:fld>
            <a:endParaRPr lang="is-IS" sz="1200">
              <a:solidFill>
                <a:schemeClr val="bg1"/>
              </a:solidFill>
              <a:sym typeface="+mn-lt"/>
            </a:endParaRPr>
          </a:p>
        </p:txBody>
      </p:sp>
      <p:sp>
        <p:nvSpPr>
          <p:cNvPr id="105" name="Rectangle 104"/>
          <p:cNvSpPr/>
          <p:nvPr>
            <p:custDataLst>
              <p:tags r:id="rId33"/>
            </p:custDataLst>
          </p:nvPr>
        </p:nvSpPr>
        <p:spPr bwMode="gray">
          <a:xfrm>
            <a:off x="5341938" y="1439863"/>
            <a:ext cx="471488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89FEEE-F46C-4B85-93E6-EDC1C0D71D13}" type="datetime'32.''''''''5''''''''''''''''''3''''''''''''''''''''''''6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32.536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ctangle 90"/>
          <p:cNvSpPr/>
          <p:nvPr>
            <p:custDataLst>
              <p:tags r:id="rId34"/>
            </p:custDataLst>
          </p:nvPr>
        </p:nvSpPr>
        <p:spPr bwMode="gray">
          <a:xfrm>
            <a:off x="5380038" y="1828800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E2C8782-1AAD-4379-935C-0F65AFE49454}" type="datetime'''''''2''.5''''''''''''''''''5''''''''''''''''3'''''''''''''">
              <a:rPr lang="en-US" sz="120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2.553</a:t>
            </a:fld>
            <a:endParaRPr lang="is-I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7" name="Rectangle 116"/>
          <p:cNvSpPr/>
          <p:nvPr>
            <p:custDataLst>
              <p:tags r:id="rId35"/>
            </p:custDataLst>
          </p:nvPr>
        </p:nvSpPr>
        <p:spPr bwMode="gray">
          <a:xfrm>
            <a:off x="4902200" y="4514850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776DA49-EE7F-4584-9ADB-F946012E90C6}" type="datetime'1''''''''''''''''''''''''''''.0''''''''''''''''''2''3'''">
              <a:rPr lang="en-US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1.023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4" name="Rectangle 113"/>
          <p:cNvSpPr/>
          <p:nvPr>
            <p:custDataLst>
              <p:tags r:id="rId36"/>
            </p:custDataLst>
          </p:nvPr>
        </p:nvSpPr>
        <p:spPr bwMode="gray">
          <a:xfrm>
            <a:off x="5380038" y="5405438"/>
            <a:ext cx="3937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90E6512-F502-4EFE-9F9A-B9881D5136A8}" type="datetime'''''''''''''2''''''''''''.''''''''''''''''0''''5''''''''''8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2.058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2" name="Rectangle 181"/>
          <p:cNvSpPr/>
          <p:nvPr>
            <p:custDataLst>
              <p:tags r:id="rId37"/>
            </p:custDataLst>
          </p:nvPr>
        </p:nvSpPr>
        <p:spPr bwMode="gray">
          <a:xfrm>
            <a:off x="5857875" y="1647825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2A87FD9-8101-4013-AD30-9085DE2295EE}" type="datetime'2''''''''''''''''''''''''''''''''''2''''''''''''''''''2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222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5" name="Rectangle 184"/>
          <p:cNvSpPr/>
          <p:nvPr>
            <p:custDataLst>
              <p:tags r:id="rId38"/>
            </p:custDataLst>
          </p:nvPr>
        </p:nvSpPr>
        <p:spPr bwMode="gray">
          <a:xfrm>
            <a:off x="6781800" y="1871663"/>
            <a:ext cx="27781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320E28D-DD96-4947-A344-23A3EED3304D}" type="datetime'''2''''1''''''''''''''''''4''''''''''''''''''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214</a:t>
            </a:fld>
            <a:endParaRPr lang="is-IS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177" name="Rectangle 176"/>
          <p:cNvSpPr/>
          <p:nvPr>
            <p:custDataLst>
              <p:tags r:id="rId39"/>
            </p:custDataLst>
          </p:nvPr>
        </p:nvSpPr>
        <p:spPr bwMode="auto">
          <a:xfrm>
            <a:off x="7216775" y="3706813"/>
            <a:ext cx="214313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Rectangle 175"/>
          <p:cNvSpPr/>
          <p:nvPr>
            <p:custDataLst>
              <p:tags r:id="rId40"/>
            </p:custDataLst>
          </p:nvPr>
        </p:nvSpPr>
        <p:spPr bwMode="auto">
          <a:xfrm>
            <a:off x="7216775" y="3473450"/>
            <a:ext cx="214313" cy="160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Rectangle 174"/>
          <p:cNvSpPr/>
          <p:nvPr>
            <p:custDataLst>
              <p:tags r:id="rId41"/>
            </p:custDataLst>
          </p:nvPr>
        </p:nvSpPr>
        <p:spPr bwMode="auto">
          <a:xfrm>
            <a:off x="7216775" y="3240088"/>
            <a:ext cx="214313" cy="160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Rectangle 172"/>
          <p:cNvSpPr/>
          <p:nvPr>
            <p:custDataLst>
              <p:tags r:id="rId42"/>
            </p:custDataLst>
          </p:nvPr>
        </p:nvSpPr>
        <p:spPr bwMode="auto">
          <a:xfrm>
            <a:off x="7216775" y="3006725"/>
            <a:ext cx="214313" cy="160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Rectangle 178"/>
          <p:cNvSpPr/>
          <p:nvPr>
            <p:custDataLst>
              <p:tags r:id="rId43"/>
            </p:custDataLst>
          </p:nvPr>
        </p:nvSpPr>
        <p:spPr bwMode="auto">
          <a:xfrm>
            <a:off x="7216775" y="4356100"/>
            <a:ext cx="214313" cy="160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Rectangle 171"/>
          <p:cNvSpPr/>
          <p:nvPr>
            <p:custDataLst>
              <p:tags r:id="rId44"/>
            </p:custDataLst>
          </p:nvPr>
        </p:nvSpPr>
        <p:spPr bwMode="auto">
          <a:xfrm>
            <a:off x="7216775" y="2773363"/>
            <a:ext cx="214313" cy="160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Rectangle 177"/>
          <p:cNvSpPr/>
          <p:nvPr>
            <p:custDataLst>
              <p:tags r:id="rId45"/>
            </p:custDataLst>
          </p:nvPr>
        </p:nvSpPr>
        <p:spPr bwMode="auto">
          <a:xfrm>
            <a:off x="7216775" y="4122738"/>
            <a:ext cx="214313" cy="1603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2"/>
          <p:cNvSpPr/>
          <p:nvPr>
            <p:custDataLst>
              <p:tags r:id="rId46"/>
            </p:custDataLst>
          </p:nvPr>
        </p:nvSpPr>
        <p:spPr bwMode="auto">
          <a:xfrm>
            <a:off x="7216775" y="2540000"/>
            <a:ext cx="214313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Rectangle 170"/>
          <p:cNvSpPr/>
          <p:nvPr>
            <p:custDataLst>
              <p:tags r:id="rId47"/>
            </p:custDataLst>
          </p:nvPr>
        </p:nvSpPr>
        <p:spPr bwMode="auto">
          <a:xfrm>
            <a:off x="7216775" y="1941513"/>
            <a:ext cx="214313" cy="160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Rectangle 169"/>
          <p:cNvSpPr/>
          <p:nvPr>
            <p:custDataLst>
              <p:tags r:id="rId48"/>
            </p:custDataLst>
          </p:nvPr>
        </p:nvSpPr>
        <p:spPr bwMode="auto">
          <a:xfrm>
            <a:off x="7216775" y="1708150"/>
            <a:ext cx="214313" cy="160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9" name="Rectangle 108"/>
          <p:cNvSpPr/>
          <p:nvPr>
            <p:custDataLst>
              <p:tags r:id="rId49"/>
            </p:custDataLst>
          </p:nvPr>
        </p:nvSpPr>
        <p:spPr bwMode="auto">
          <a:xfrm>
            <a:off x="7481888" y="3235325"/>
            <a:ext cx="568325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C8C5B4F-DE7C-462A-AC6F-3EE272089512}" type="datetime'''''''''''''''S''''''''''''ka''''''''t''''''t''ei''gn''''''''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Skatteign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0" name="Rectangle 109"/>
          <p:cNvSpPr/>
          <p:nvPr>
            <p:custDataLst>
              <p:tags r:id="rId50"/>
            </p:custDataLst>
          </p:nvPr>
        </p:nvSpPr>
        <p:spPr bwMode="auto">
          <a:xfrm>
            <a:off x="7481888" y="3468688"/>
            <a:ext cx="79375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8F96697-0F5E-4EBC-8407-C96A1B6CEB31}" type="datetime'''''Ei''g''nir ''t''''''i''''''''''l ''''s''''''''''''öl''u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Eignir til sölu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3" name="Rectangle 102"/>
          <p:cNvSpPr/>
          <p:nvPr>
            <p:custDataLst>
              <p:tags r:id="rId51"/>
            </p:custDataLst>
          </p:nvPr>
        </p:nvSpPr>
        <p:spPr bwMode="auto">
          <a:xfrm>
            <a:off x="7481889" y="1936750"/>
            <a:ext cx="1077913" cy="5476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BF10290-C9BD-40E3-9B91-1D8BEA829A6B}" type="datetime'Við''s''kip''''tavild og &#10;a''''ðrar óe''fnislegar &#10;''''eignir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Viðskiptavild og 
aðrar óefnislegar 
eignir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1" name="Rectangle 110"/>
          <p:cNvSpPr/>
          <p:nvPr>
            <p:custDataLst>
              <p:tags r:id="rId52"/>
            </p:custDataLst>
          </p:nvPr>
        </p:nvSpPr>
        <p:spPr bwMode="auto">
          <a:xfrm>
            <a:off x="7481889" y="3702050"/>
            <a:ext cx="981075" cy="3651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6583DD8-B4F2-4D33-9A11-F7A233C25C68}" type="datetime'En''du''''''r''''tr''''''''y''g''ginga-&#10;''''ei''gni''''''r''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Endurtrygginga-
eignir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8" name="Rectangle 107"/>
          <p:cNvSpPr/>
          <p:nvPr>
            <p:custDataLst>
              <p:tags r:id="rId53"/>
            </p:custDataLst>
          </p:nvPr>
        </p:nvSpPr>
        <p:spPr bwMode="auto">
          <a:xfrm>
            <a:off x="7481889" y="3001963"/>
            <a:ext cx="536575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1A1BD9B-83F2-443B-B1D3-2D5EA842EFEF}" type="datetime'''V''''''''''''''e''''rð''''''''''b''ré''''''''''''''f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Verðbréf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2" name="Rectangle 111"/>
          <p:cNvSpPr/>
          <p:nvPr>
            <p:custDataLst>
              <p:tags r:id="rId54"/>
            </p:custDataLst>
          </p:nvPr>
        </p:nvSpPr>
        <p:spPr bwMode="auto">
          <a:xfrm>
            <a:off x="7481888" y="4117975"/>
            <a:ext cx="94456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F39E2C0-C762-48F4-82B3-76F3D2AB2EC5}" type="datetime'V''i''''''''ðs''''k''i''pta''''krö''f''u''''''''''''''''r''''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Viðskiptakröfur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2" name="Rectangle 101"/>
          <p:cNvSpPr/>
          <p:nvPr>
            <p:custDataLst>
              <p:tags r:id="rId55"/>
            </p:custDataLst>
          </p:nvPr>
        </p:nvSpPr>
        <p:spPr bwMode="auto">
          <a:xfrm>
            <a:off x="7481889" y="1703388"/>
            <a:ext cx="1084263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B17BEB3-5E13-4448-8329-EA0C4C7AFAD8}" type="datetime'R''''e''k''str''a''''''''''''rfj''á''rm''u''''''''''''n''ir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Rekstrarfjármunir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56"/>
            </p:custDataLst>
          </p:nvPr>
        </p:nvSpPr>
        <p:spPr bwMode="auto">
          <a:xfrm>
            <a:off x="7481887" y="2535238"/>
            <a:ext cx="85090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AFC077C-3530-4B6F-834A-D765D313E503}" type="datetime'B''''u''''''''''nd''''''i''''''n ''i''n''''nl''án'''''''''''">
              <a:rPr lang="en-US" sz="1200" smtClean="0">
                <a:solidFill>
                  <a:schemeClr val="tx1"/>
                </a:solidFill>
              </a:rPr>
              <a:pPr/>
              <a:t>Bundin innlán</a:t>
            </a:fld>
            <a:endParaRPr lang="is-IS" sz="12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3" name="Rectangle 112"/>
          <p:cNvSpPr/>
          <p:nvPr>
            <p:custDataLst>
              <p:tags r:id="rId57"/>
            </p:custDataLst>
          </p:nvPr>
        </p:nvSpPr>
        <p:spPr bwMode="auto">
          <a:xfrm>
            <a:off x="7481888" y="4351338"/>
            <a:ext cx="78105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F9B6104-A4E7-46B9-B601-42F82C2E8848}" type="datetime'''''H''''a''''n''''''''d''''bæ''''''''r''''''''t ''f''é''''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Handbært fé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4" name="Rectangle 103"/>
          <p:cNvSpPr/>
          <p:nvPr>
            <p:custDataLst>
              <p:tags r:id="rId58"/>
            </p:custDataLst>
          </p:nvPr>
        </p:nvSpPr>
        <p:spPr bwMode="auto">
          <a:xfrm>
            <a:off x="7481888" y="2768600"/>
            <a:ext cx="336550" cy="1825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D7740AD-33B6-4B2F-AA72-52EB4E1AEA81}" type="datetime'''''''''''Ú''''t''''''''''l''''''''''''''''''á''n'''''''''''''">
              <a:rPr lang="en-US" sz="12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Útlán</a:t>
            </a:fld>
            <a:endParaRPr lang="is-I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90499" y="1017898"/>
            <a:ext cx="1590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Eignir 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s-I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.kr.)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11163" y="1378239"/>
          <a:ext cx="3924863" cy="244130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768715"/>
                <a:gridCol w="1078074"/>
                <a:gridCol w="1078074"/>
              </a:tblGrid>
              <a:tr h="290841">
                <a:tc>
                  <a:txBody>
                    <a:bodyPr/>
                    <a:lstStyle/>
                    <a:p>
                      <a:pPr algn="l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u="none" strike="noStrike" dirty="0" smtClean="0">
                          <a:effectLst/>
                        </a:rPr>
                        <a:t>30.6.2014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u="none" strike="noStrike" dirty="0" smtClean="0">
                          <a:effectLst/>
                        </a:rPr>
                        <a:t>31.12.2013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88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Rekstrarfjármunir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3252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Viðskiptavild og </a:t>
                      </a:r>
                      <a:br>
                        <a:rPr lang="nn-NO" sz="1200" u="none" strike="noStrike" dirty="0">
                          <a:effectLst/>
                        </a:rPr>
                      </a:br>
                      <a:r>
                        <a:rPr lang="nn-NO" sz="1200" u="none" strike="noStrike" dirty="0">
                          <a:effectLst/>
                        </a:rPr>
                        <a:t>aðrar óefnislegar </a:t>
                      </a:r>
                      <a:br>
                        <a:rPr lang="nn-NO" sz="1200" u="none" strike="noStrike" dirty="0">
                          <a:effectLst/>
                        </a:rPr>
                      </a:br>
                      <a:r>
                        <a:rPr lang="nn-NO" sz="1200" u="none" strike="noStrike" dirty="0">
                          <a:effectLst/>
                        </a:rPr>
                        <a:t>eignir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</a:tr>
              <a:tr h="218288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Fjárfestingaeignir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26.300</a:t>
                      </a:r>
                    </a:p>
                  </a:txBody>
                  <a:tcPr marL="9525" marR="9525" marT="9525" marB="0" anchor="ctr"/>
                </a:tc>
              </a:tr>
              <a:tr h="218288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Skatteign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</a:tr>
              <a:tr h="42577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Endurtrygginga-</a:t>
                      </a:r>
                      <a:br>
                        <a:rPr lang="is-IS" sz="1200" u="none" strike="noStrike" dirty="0">
                          <a:effectLst/>
                        </a:rPr>
                      </a:br>
                      <a:r>
                        <a:rPr lang="is-IS" sz="1200" u="none" strike="noStrike" dirty="0">
                          <a:effectLst/>
                        </a:rPr>
                        <a:t>eignir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</a:tr>
              <a:tr h="218288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Viðskiptakröfur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88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Eignir samtals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32.536  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30.544  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1161" y="4431450"/>
          <a:ext cx="3934696" cy="158589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773146"/>
                <a:gridCol w="1080775"/>
                <a:gridCol w="1080775"/>
              </a:tblGrid>
              <a:tr h="253604">
                <a:tc>
                  <a:txBody>
                    <a:bodyPr/>
                    <a:lstStyle/>
                    <a:p>
                      <a:pPr algn="l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u="none" strike="noStrike" dirty="0" smtClean="0">
                          <a:effectLst/>
                        </a:rPr>
                        <a:t>30.6.2014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u="none" strike="noStrike" dirty="0" smtClean="0">
                          <a:effectLst/>
                        </a:rPr>
                        <a:t>31.12.2013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1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dirty="0">
                          <a:effectLst/>
                        </a:rPr>
                        <a:t>Eigið fé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11.706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12.308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1951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Vátryggingaskuld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18.915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  </a:t>
                      </a:r>
                      <a:r>
                        <a:rPr lang="is-IS" sz="1200" u="none" strike="noStrike" dirty="0" smtClean="0">
                          <a:effectLst/>
                        </a:rPr>
                        <a:t>16.347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4195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Aðrar skuldir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1.914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 smtClean="0">
                          <a:effectLst/>
                        </a:rPr>
                        <a:t>1.889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4195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Eigið</a:t>
                      </a:r>
                      <a:r>
                        <a:rPr lang="is-IS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fé og skuldir samtals</a:t>
                      </a:r>
                      <a:endParaRPr lang="is-I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32.536</a:t>
                      </a:r>
                      <a:endParaRPr lang="is-I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30.544</a:t>
                      </a:r>
                      <a:endParaRPr lang="is-I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189656" y="4040207"/>
            <a:ext cx="221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Skuldir og eigið fé 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(m.kr.)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56024" y="1017898"/>
            <a:ext cx="2640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Eignir – Frekara niðubrot </a:t>
            </a:r>
            <a:r>
              <a:rPr lang="is-I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(m.kr.)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4282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5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302" y="197470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Afkoma af vátryggingarekstri er viðunandi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44720" y="542704"/>
            <a:ext cx="8404652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m.kr.</a:t>
            </a:r>
            <a:endParaRPr lang="is-IS" sz="1600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74172141"/>
              </p:ext>
            </p:extLst>
          </p:nvPr>
        </p:nvGraphicFramePr>
        <p:xfrm>
          <a:off x="1028699" y="1638299"/>
          <a:ext cx="4791078" cy="128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6" name="Chart" r:id="rId40" imgW="4791078" imgH="1286010" progId="MSGraph.Chart.8">
                  <p:embed followColorScheme="full"/>
                </p:oleObj>
              </mc:Choice>
              <mc:Fallback>
                <p:oleObj name="Chart" r:id="rId40" imgW="4791078" imgH="1286010" progId="MSGraph.Chart.8">
                  <p:embed followColorScheme="full"/>
                  <p:pic>
                    <p:nvPicPr>
                      <p:cNvPr id="0" name="Picture 826"/>
                      <p:cNvPicPr>
                        <a:picLocks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1638299"/>
                        <a:ext cx="4791078" cy="1286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Placeholder 1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253038" y="151447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9BA14A-F495-49B8-A74C-E3D39B2422DF}" type="datetime'2''''''''''''''''.''9''2''''''''''''''''3'''''''">
              <a:rPr lang="en-US" sz="14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2.923</a:t>
            </a:fld>
            <a:endParaRPr lang="is-I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 bwMode="gray">
          <a:xfrm>
            <a:off x="3881438" y="1495425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4207C14-86D6-4EA3-BAFF-5E336C261970}" type="datetime'''''''''''''2''''''''''''''''''''''''.''''''9''''''''''''96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2.996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" name="Rectangle 2"/>
          <p:cNvSpPr/>
          <p:nvPr>
            <p:custDataLst>
              <p:tags r:id="rId7"/>
            </p:custDataLst>
          </p:nvPr>
        </p:nvSpPr>
        <p:spPr bwMode="gray">
          <a:xfrm>
            <a:off x="3429000" y="1504950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F0E6375-3879-4072-A8A9-242AA7FE1EA6}" type="datetime'''''''''''''''''''''''2.''''''''''''''9''''5''''''6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2.956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8"/>
            </p:custDataLst>
          </p:nvPr>
        </p:nvSpPr>
        <p:spPr bwMode="gray">
          <a:xfrm>
            <a:off x="2976563" y="1543050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10B6FF-757B-48FA-AE1E-0591454E2E6D}" type="datetime'''''''''''''2''''.''''7''''7''2''''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2.772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7" name="Rectangle 106"/>
          <p:cNvSpPr/>
          <p:nvPr>
            <p:custDataLst>
              <p:tags r:id="rId9"/>
            </p:custDataLst>
          </p:nvPr>
        </p:nvSpPr>
        <p:spPr bwMode="gray">
          <a:xfrm>
            <a:off x="2519363" y="1524000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90C5960-E0F6-48B1-8335-8B3FEA33437D}" type="datetime'''''''''''''''''''2''''''''.''''8''''''5''''''''1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2.851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6" name="Rectangle 105"/>
          <p:cNvSpPr/>
          <p:nvPr>
            <p:custDataLst>
              <p:tags r:id="rId10"/>
            </p:custDataLst>
          </p:nvPr>
        </p:nvSpPr>
        <p:spPr bwMode="gray">
          <a:xfrm>
            <a:off x="2062163" y="1543050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8136A8-FCE6-44D3-A211-6231533B1680}" type="datetime'2''''.''''''7''''''''''''''''''''''''6''''''''''7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2.767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5" name="Rectangle 104"/>
          <p:cNvSpPr/>
          <p:nvPr>
            <p:custDataLst>
              <p:tags r:id="rId11"/>
            </p:custDataLst>
          </p:nvPr>
        </p:nvSpPr>
        <p:spPr bwMode="gray">
          <a:xfrm>
            <a:off x="1604963" y="1552575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757356-28A9-40AB-ABF2-6D01C23233F7}" type="datetime'''''''''''''2''''''''.''''7''''3''''''''''''1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2.731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12"/>
            </p:custDataLst>
          </p:nvPr>
        </p:nvSpPr>
        <p:spPr bwMode="gray">
          <a:xfrm>
            <a:off x="1147763" y="1581150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C4B7AE4-5384-43AA-92EB-36BAFB4BB4C5}" type="datetime'''''''''''''''''''''''''2.''''''''''''57''''''''''7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2.577</a:t>
            </a:fld>
            <a:endParaRPr lang="is-I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795838" y="1571625"/>
            <a:ext cx="457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9AB2E5-4DD9-481B-A1DB-91FD2443353F}" type="datetime'2''''''''''''''''''''''''.''''''6''''''''''''4''''''''''8'''''">
              <a:rPr lang="en-US"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2.648</a:t>
            </a:fld>
            <a:endParaRPr lang="is-I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gray">
          <a:xfrm>
            <a:off x="4338638" y="1533525"/>
            <a:ext cx="457200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DFC662-769E-4475-89A6-298476C2B381}" type="datetime'''''''''''''2''''''.8''''''''''1''''''''''''1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2.811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108" name="Object 107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20071270"/>
              </p:ext>
            </p:extLst>
          </p:nvPr>
        </p:nvGraphicFramePr>
        <p:xfrm>
          <a:off x="1028699" y="2667000"/>
          <a:ext cx="4791078" cy="131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7" name="Chart" r:id="rId42" imgW="4791078" imgH="1314360" progId="MSGraph.Chart.8">
                  <p:embed followColorScheme="full"/>
                </p:oleObj>
              </mc:Choice>
              <mc:Fallback>
                <p:oleObj name="Chart" r:id="rId42" imgW="4791078" imgH="1314360" progId="MSGraph.Chart.8">
                  <p:embed followColorScheme="full"/>
                  <p:pic>
                    <p:nvPicPr>
                      <p:cNvPr id="0" name="Picture 827"/>
                      <p:cNvPicPr>
                        <a:picLocks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2667000"/>
                        <a:ext cx="4791078" cy="1314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768850" y="3778250"/>
            <a:ext cx="5111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881F7C-EA7D-4B60-8045-DAC7558E00C1}" type="datetime'''''-''1''''''''''''''''''''.''''''''''92''''''9'''''''">
              <a:rPr lang="en-US"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-1.929</a:t>
            </a:fld>
            <a:endParaRPr lang="is-I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 bwMode="gray">
          <a:xfrm>
            <a:off x="4411663" y="399097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2CCEE2B-F748-4059-B10D-577BE1A5E671}" type="datetime'-2.''''''4''''''''''''''''''''''''8''''''''''''''''9'">
              <a:rPr lang="en-US" sz="1400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-2.489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0" name="Rectangle 19"/>
          <p:cNvSpPr/>
          <p:nvPr>
            <p:custDataLst>
              <p:tags r:id="rId18"/>
            </p:custDataLst>
          </p:nvPr>
        </p:nvSpPr>
        <p:spPr bwMode="gray">
          <a:xfrm>
            <a:off x="3906838" y="388302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0734EE5-A6F6-4B4F-88D7-E71031F7CB1D}" type="datetime'''-''''2''.''''43''''''''''''''''''3'''''''">
              <a:rPr lang="en-US" sz="1400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-2.433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" name="Rectangle 6"/>
          <p:cNvSpPr/>
          <p:nvPr>
            <p:custDataLst>
              <p:tags r:id="rId19"/>
            </p:custDataLst>
          </p:nvPr>
        </p:nvSpPr>
        <p:spPr bwMode="gray">
          <a:xfrm>
            <a:off x="3402013" y="373062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4A3F66-1EF9-4153-996A-82BA24DB890E}" type="datetime'''-1.''''''''''70''''''''''8'''''''''''''''''''''''">
              <a:rPr lang="en-US" sz="1400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-1.708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3" name="Rectangle 12"/>
          <p:cNvSpPr/>
          <p:nvPr>
            <p:custDataLst>
              <p:tags r:id="rId20"/>
            </p:custDataLst>
          </p:nvPr>
        </p:nvSpPr>
        <p:spPr bwMode="gray">
          <a:xfrm>
            <a:off x="2897188" y="374967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D44F816-CAC0-405F-85C0-A7BEB9443BC4}" type="datetime'''''''''''''''''-''1''''.''''''''''7''''''''9''''''3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-1.793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6" name="Rectangle 115"/>
          <p:cNvSpPr/>
          <p:nvPr>
            <p:custDataLst>
              <p:tags r:id="rId21"/>
            </p:custDataLst>
          </p:nvPr>
        </p:nvSpPr>
        <p:spPr bwMode="gray">
          <a:xfrm>
            <a:off x="2392363" y="3905250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7DD70FD-36AE-4590-AB0D-718EBAD1356E}" type="datetime'''''''''''''''''''''''''-''''2''''''.''''''1''9''''3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-2.193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2" name="Rectangle 121"/>
          <p:cNvSpPr/>
          <p:nvPr>
            <p:custDataLst>
              <p:tags r:id="rId22"/>
            </p:custDataLst>
          </p:nvPr>
        </p:nvSpPr>
        <p:spPr bwMode="gray">
          <a:xfrm>
            <a:off x="2082800" y="369252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44CA54-8CB9-4121-B121-7AC602A9FEAB}" type="datetime'''''''-''''''''''''''''''''''1''.5''''''07''''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-1.507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1" name="Rectangle 120"/>
          <p:cNvSpPr/>
          <p:nvPr>
            <p:custDataLst>
              <p:tags r:id="rId23"/>
            </p:custDataLst>
          </p:nvPr>
        </p:nvSpPr>
        <p:spPr bwMode="gray">
          <a:xfrm>
            <a:off x="1577975" y="369252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D46A8DE-CBB1-4CA1-89C8-E87559EBFE8A}" type="datetime'''''''''''''''''''''-''''''1''''.5''''''1''''0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-1.510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9" name="Rectangle 108"/>
          <p:cNvSpPr/>
          <p:nvPr>
            <p:custDataLst>
              <p:tags r:id="rId24"/>
            </p:custDataLst>
          </p:nvPr>
        </p:nvSpPr>
        <p:spPr bwMode="gray">
          <a:xfrm>
            <a:off x="1073150" y="3825875"/>
            <a:ext cx="511175" cy="212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4E20950-8C5D-42CB-9E60-EBAD2C97FEBD}" type="datetime'''-''''''''''''''2''''''.''''''1''58''''''''''''''''''''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-2.158</a:t>
            </a:fld>
            <a:endParaRPr lang="is-I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273675" y="3816350"/>
            <a:ext cx="5111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C321EB-233E-4D18-920D-A2B23F8F71B3}" type="datetime'-''''''''''''''''''''2''''''.''''''''''''''''1''09'''''''">
              <a:rPr lang="en-US"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-2.109</a:t>
            </a:fld>
            <a:endParaRPr lang="is-I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23" name="Object 122"/>
          <p:cNvGraphicFramePr>
            <a:graphicFrameLocks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89603350"/>
              </p:ext>
            </p:extLst>
          </p:nvPr>
        </p:nvGraphicFramePr>
        <p:xfrm>
          <a:off x="1028699" y="4076700"/>
          <a:ext cx="4791078" cy="142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8" name="Chart" r:id="rId44" imgW="4791078" imgH="1428840" progId="MSGraph.Chart.8">
                  <p:embed followColorScheme="full"/>
                </p:oleObj>
              </mc:Choice>
              <mc:Fallback>
                <p:oleObj name="Chart" r:id="rId44" imgW="4791078" imgH="1428840" progId="MSGraph.Chart.8">
                  <p:embed followColorScheme="full"/>
                  <p:pic>
                    <p:nvPicPr>
                      <p:cNvPr id="0" name="Picture 828"/>
                      <p:cNvPicPr>
                        <a:picLocks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4076700"/>
                        <a:ext cx="4791078" cy="1428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294313" y="5562600"/>
            <a:ext cx="3746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4CE2CD-59B9-4D20-81D6-9EB1D9664E23}" type="datetime'''''''2''''F'''''''' ''''''2''''''0''''''''''''14'''''''''''''">
              <a:rPr lang="en-US"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2F 2014</a:t>
            </a:fld>
            <a:endParaRPr lang="is-I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8"/>
            </p:custDataLst>
          </p:nvPr>
        </p:nvSpPr>
        <p:spPr bwMode="auto">
          <a:xfrm>
            <a:off x="3922713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7D66C87-1D26-4043-A7DF-2329540E9E72}" type="datetime'''3''''''''''F'''''' ''''''''''''''2''0''''1''''''''3'''''">
              <a:rPr lang="en-US" sz="14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3F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" name="Rectangle 8"/>
          <p:cNvSpPr/>
          <p:nvPr>
            <p:custDataLst>
              <p:tags r:id="rId29"/>
            </p:custDataLst>
          </p:nvPr>
        </p:nvSpPr>
        <p:spPr bwMode="auto">
          <a:xfrm>
            <a:off x="3470275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E08D56B-F563-4BE0-BBBB-469F4B2CBCFB}" type="datetime'''2F'''''''' ''''''''''''2''''''''''0''''''''1''''''''3'''''''">
              <a:rPr lang="en-US" sz="1400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9" name="Rectangle 18"/>
          <p:cNvSpPr/>
          <p:nvPr>
            <p:custDataLst>
              <p:tags r:id="rId30"/>
            </p:custDataLst>
          </p:nvPr>
        </p:nvSpPr>
        <p:spPr bwMode="auto">
          <a:xfrm>
            <a:off x="3017838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23458C-A610-49AB-8470-3CFEE301D06F}" type="datetime'''''''''''''''''''''1''F'''''''''' ''''''''2''0''''''''1''3'''">
              <a:rPr 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1F 2013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31"/>
            </p:custDataLst>
          </p:nvPr>
        </p:nvSpPr>
        <p:spPr bwMode="auto">
          <a:xfrm>
            <a:off x="2560638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E970355-04A3-4752-9BEF-0B88550256C1}" type="datetime'''''''''''4''F'''''' 2''0''12'''''''''''''''''''">
              <a:rPr 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4F 2012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32"/>
            </p:custDataLst>
          </p:nvPr>
        </p:nvSpPr>
        <p:spPr bwMode="auto">
          <a:xfrm>
            <a:off x="2103438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A0C16BE-51F3-485B-ADBF-D596BC5DB730}" type="datetime'3''''F'' ''''''20''''1''''''''''''''2'''''''''''''''''''''">
              <a:rPr 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3F 2012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33"/>
            </p:custDataLst>
          </p:nvPr>
        </p:nvSpPr>
        <p:spPr bwMode="auto">
          <a:xfrm>
            <a:off x="1646238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98B4E92-9A09-4C29-B42D-DAEF7B1A2FDF}" type="datetime'''''''''''''''2''''''''F'''''''' 2''0''''''''1''2'''''''''''''">
              <a:rPr 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2F 2012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ctangle 23"/>
          <p:cNvSpPr/>
          <p:nvPr>
            <p:custDataLst>
              <p:tags r:id="rId34"/>
            </p:custDataLst>
          </p:nvPr>
        </p:nvSpPr>
        <p:spPr bwMode="auto">
          <a:xfrm>
            <a:off x="4379913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734623F-31A6-4B40-AA5A-B33880336BCC}" type="datetime'4''''''''''''''''''F'''''''''''''''' ''2''''''''0''''1''3'">
              <a:rPr lang="en-US" sz="1400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4F 2013</a:t>
            </a:fld>
            <a:endParaRPr lang="is-IS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3" name="Text Placeholder 1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837113" y="5562600"/>
            <a:ext cx="3746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B9AE94-E32C-4795-93D8-B8CE4D6EF6D2}" type="datetime'''1''''''''''F'' ''''''''''2''''''''0''''''''''''''''14'''''''">
              <a:rPr lang="en-US" sz="14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1F 2014</a:t>
            </a:fld>
            <a:endParaRPr lang="is-IS" sz="14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36"/>
            </p:custDataLst>
          </p:nvPr>
        </p:nvSpPr>
        <p:spPr bwMode="auto">
          <a:xfrm>
            <a:off x="1189038" y="5562600"/>
            <a:ext cx="374650" cy="4254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4046A0D-6031-40A4-A5A0-2E445DC6E410}" type="datetime'''1''''''F'''''''''' ''''''''''''''''201''''2'''''''''">
              <a:rPr 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1F 2012</a:t>
            </a:fld>
            <a:endParaRPr lang="is-I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-350561" y="1941590"/>
            <a:ext cx="1827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Eigin iðgjöld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(m.kr.)</a:t>
            </a:r>
            <a:endParaRPr lang="is-I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 rot="16200000">
            <a:off x="-223777" y="3398838"/>
            <a:ext cx="1574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Eigin tjón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(m.kr.)</a:t>
            </a:r>
            <a:endParaRPr lang="is-I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 rot="16200000">
            <a:off x="-178747" y="4816475"/>
            <a:ext cx="148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Tjónshlutfall </a:t>
            </a:r>
            <a:r>
              <a:rPr lang="is-I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  <a:endParaRPr lang="is-I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5383216" y="3335083"/>
            <a:ext cx="1777429" cy="273483"/>
          </a:xfrm>
          <a:prstGeom prst="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" name="Content Placeholder 6"/>
          <p:cNvSpPr>
            <a:spLocks noGrp="1"/>
          </p:cNvSpPr>
          <p:nvPr>
            <p:ph sz="half" idx="4294967295"/>
          </p:nvPr>
        </p:nvSpPr>
        <p:spPr>
          <a:xfrm>
            <a:off x="6550231" y="2548954"/>
            <a:ext cx="2311686" cy="1819275"/>
          </a:xfrm>
          <a:prstGeom prst="rect">
            <a:avLst/>
          </a:prstGeom>
          <a:noFill/>
        </p:spPr>
        <p:txBody>
          <a:bodyPr/>
          <a:lstStyle/>
          <a:p>
            <a:pPr marL="174625" indent="-174625">
              <a:spcBef>
                <a:spcPts val="600"/>
              </a:spcBef>
            </a:pPr>
            <a:r>
              <a:rPr lang="is-I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Tjónshlutfall hækkar töluvert samanborið við 2. ársfjórðung síðasta árs, sem var afburða góður</a:t>
            </a:r>
          </a:p>
          <a:p>
            <a:pPr marL="174625" indent="-174625">
              <a:spcBef>
                <a:spcPts val="600"/>
              </a:spcBef>
            </a:pPr>
            <a:r>
              <a:rPr lang="is-I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Óvarlegt er að draga ályktanir út frá einstökum ársfjórðungum, enda geta verið miklar sveiflur í vátryggingarekstri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3038" y="1335909"/>
            <a:ext cx="525462" cy="4738346"/>
          </a:xfrm>
          <a:prstGeom prst="roundRect">
            <a:avLst>
              <a:gd name="adj" fmla="val 10391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41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89777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6" name="think-cell Slide" r:id="rId66" imgW="270" imgH="270" progId="TCLayout.ActiveDocument.1">
                  <p:embed/>
                </p:oleObj>
              </mc:Choice>
              <mc:Fallback>
                <p:oleObj name="think-cell Slide" r:id="rId66" imgW="270" imgH="270" progId="TCLayout.ActiveDocument.1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0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46" y="72098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Afkoma af fjárfestingum er góð í samanburði við helstu vísitölur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6464" y="851512"/>
            <a:ext cx="8404652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m.kr.</a:t>
            </a:r>
            <a:endParaRPr lang="is-I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771524" y="1153661"/>
            <a:ext cx="210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Fjárfestingaeignir 30.6.2014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869950" y="1395413"/>
            <a:ext cx="2171699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571875" y="1153661"/>
            <a:ext cx="1239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Afkoma 1H 2014</a:t>
            </a:r>
            <a:endParaRPr lang="is-I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3660775" y="1395413"/>
            <a:ext cx="107791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3" name="Object 92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543300" y="1409700"/>
          <a:ext cx="1381083" cy="382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7" name="Chart" r:id="rId68" imgW="1381220" imgH="3829140" progId="MSGraph.Chart.8">
                  <p:embed followColorScheme="full"/>
                </p:oleObj>
              </mc:Choice>
              <mc:Fallback>
                <p:oleObj name="Chart" r:id="rId68" imgW="1381220" imgH="3829140" progId="MSGraph.Chart.8">
                  <p:embed followColorScheme="full"/>
                  <p:pic>
                    <p:nvPicPr>
                      <p:cNvPr id="0" name="Picture 93"/>
                      <p:cNvPicPr>
                        <a:picLocks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409700"/>
                        <a:ext cx="1381083" cy="3829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>
            <p:custDataLst>
              <p:tags r:id="rId5"/>
            </p:custDataLst>
          </p:nvPr>
        </p:nvSpPr>
        <p:spPr bwMode="gray">
          <a:xfrm>
            <a:off x="4492625" y="4916488"/>
            <a:ext cx="180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25A0ED6-EF34-4CB3-8F1B-7617EAC1E6C4}" type="datetime'''''''''''''''''''''''''9''''''7''''''''''''9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979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6"/>
            </p:custDataLst>
          </p:nvPr>
        </p:nvSpPr>
        <p:spPr bwMode="gray">
          <a:xfrm>
            <a:off x="3768725" y="3930650"/>
            <a:ext cx="793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BE8230F-B15B-45BC-BC1E-3A143988E53F}" type="datetime'''''''''''''''''''''''''''''''''''8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7"/>
            </p:custDataLst>
          </p:nvPr>
        </p:nvSpPr>
        <p:spPr bwMode="gray">
          <a:xfrm>
            <a:off x="4273550" y="3602038"/>
            <a:ext cx="180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0E6D8A3-F3DD-4909-BBDB-CFAA95D21BEA}" type="datetime'''''''''''''''''''''''''''''7''1''6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716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 bwMode="gray">
          <a:xfrm>
            <a:off x="3816350" y="3273425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88B15CE-AC45-4340-970C-0A2ECC9A09C9}" type="datetime'''''''62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48" name="Rectangle 47"/>
          <p:cNvSpPr/>
          <p:nvPr>
            <p:custDataLst>
              <p:tags r:id="rId9"/>
            </p:custDataLst>
          </p:nvPr>
        </p:nvSpPr>
        <p:spPr bwMode="gray">
          <a:xfrm>
            <a:off x="3825875" y="2944813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3C1249E-9425-4A35-B288-D3C03044E294}" type="datetime'''4''''''''''1''''''''''''''''''''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844925" y="2616200"/>
            <a:ext cx="1809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2DAEC0-0518-48FC-9F6D-39C04BD372D2}" type="datetime'''''''''''''''''''''1''''''''''''''02'">
              <a:rPr lang="en-US" sz="8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102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gray">
          <a:xfrm>
            <a:off x="3835400" y="2287588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EEEC5BA-71BF-4DF3-87CD-3E4B6470733D}" type="datetime'''''''''''''''''31''''''''''''''''''''''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3" name="Rectangle 342"/>
          <p:cNvSpPr/>
          <p:nvPr>
            <p:custDataLst>
              <p:tags r:id="rId12"/>
            </p:custDataLst>
          </p:nvPr>
        </p:nvSpPr>
        <p:spPr bwMode="gray">
          <a:xfrm>
            <a:off x="4387850" y="1958975"/>
            <a:ext cx="180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3502F33-84B6-418A-9F64-0DEB915A817F}" type="datetime'''''''''''''''''''''''''''''8''5''''''''''''8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858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3"/>
            </p:custDataLst>
          </p:nvPr>
        </p:nvSpPr>
        <p:spPr bwMode="gray">
          <a:xfrm>
            <a:off x="3797300" y="1630363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612AF85-E380-472B-ADA1-2087FA207346}" type="datetime'''''''''''''''''1''''''''6''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873833" y="2064795"/>
            <a:ext cx="2004696" cy="29402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600"/>
              </a:spcBef>
            </a:pPr>
            <a:r>
              <a:rPr lang="is-IS" dirty="0" smtClean="0">
                <a:solidFill>
                  <a:schemeClr val="tx1"/>
                </a:solidFill>
              </a:rPr>
              <a:t>Afkoma TM er drifin áfram af jákvæðri gengisþróun hlutabréfa það sem af er ári</a:t>
            </a:r>
          </a:p>
          <a:p>
            <a:pPr marL="174625" indent="-174625">
              <a:spcBef>
                <a:spcPts val="600"/>
              </a:spcBef>
            </a:pPr>
            <a:r>
              <a:rPr lang="is-IS" dirty="0">
                <a:solidFill>
                  <a:schemeClr val="tx1"/>
                </a:solidFill>
              </a:rPr>
              <a:t>TM bókfærði tap af stöðu sinni í HB Granda á </a:t>
            </a:r>
            <a:r>
              <a:rPr lang="is-IS" dirty="0" smtClean="0">
                <a:solidFill>
                  <a:schemeClr val="tx1"/>
                </a:solidFill>
              </a:rPr>
              <a:t>2. fjórðung</a:t>
            </a:r>
          </a:p>
          <a:p>
            <a:pPr marL="174625" indent="-174625">
              <a:spcBef>
                <a:spcPts val="600"/>
              </a:spcBef>
            </a:pPr>
            <a:r>
              <a:rPr lang="is-IS" dirty="0" smtClean="0">
                <a:solidFill>
                  <a:schemeClr val="tx1"/>
                </a:solidFill>
              </a:rPr>
              <a:t>Gjaldeyrismunur heldur áfram að hafa neikvæð áhrif á afkomu fjárfestinga</a:t>
            </a:r>
          </a:p>
          <a:p>
            <a:pPr marL="174625" indent="-174625">
              <a:spcBef>
                <a:spcPts val="600"/>
              </a:spcBef>
            </a:pPr>
            <a:r>
              <a:rPr lang="is-IS" dirty="0" smtClean="0">
                <a:solidFill>
                  <a:schemeClr val="tx1"/>
                </a:solidFill>
              </a:rPr>
              <a:t>Í samanburði við þróun eignamarkaða, það sem af er ári, er afkoma helstu eignaflokka TM mjög góð</a:t>
            </a:r>
          </a:p>
        </p:txBody>
      </p:sp>
      <p:graphicFrame>
        <p:nvGraphicFramePr>
          <p:cNvPr id="145" name="Object 144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40165743"/>
              </p:ext>
            </p:extLst>
          </p:nvPr>
        </p:nvGraphicFramePr>
        <p:xfrm>
          <a:off x="1524000" y="1409700"/>
          <a:ext cx="1381083" cy="382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8" name="Chart" r:id="rId70" imgW="1381083" imgH="3829127" progId="MSGraph.Chart.8">
                  <p:embed followColorScheme="full"/>
                </p:oleObj>
              </mc:Choice>
              <mc:Fallback>
                <p:oleObj name="Chart" r:id="rId70" imgW="1381083" imgH="3829127" progId="MSGraph.Chart.8">
                  <p:embed followColorScheme="full"/>
                  <p:pic>
                    <p:nvPicPr>
                      <p:cNvPr id="0" name="Picture 94"/>
                      <p:cNvPicPr>
                        <a:picLocks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09700"/>
                        <a:ext cx="1381083" cy="3829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Rectangle 161"/>
          <p:cNvSpPr/>
          <p:nvPr>
            <p:custDataLst>
              <p:tags r:id="rId15"/>
            </p:custDataLst>
          </p:nvPr>
        </p:nvSpPr>
        <p:spPr bwMode="auto">
          <a:xfrm>
            <a:off x="1122363" y="4900613"/>
            <a:ext cx="41433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FFC64FF-14CA-418C-A8B6-BC19DFB6524D}" type="datetime'''''''''''''''''S''''''am''t''''''''''''a''''''''l''''''''s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Samtals</a:t>
            </a:fld>
            <a:endParaRPr lang="en-US" sz="8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7" name="Rectangle 176"/>
          <p:cNvSpPr/>
          <p:nvPr>
            <p:custDataLst>
              <p:tags r:id="rId16"/>
            </p:custDataLst>
          </p:nvPr>
        </p:nvSpPr>
        <p:spPr bwMode="gray">
          <a:xfrm>
            <a:off x="2654299" y="4900613"/>
            <a:ext cx="39370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8EF98BB-CB5C-4889-8CB9-DA3E9496BFDC}" type="datetime'2''''''''''5''''''''''''''''''''.''''''''''''''96''''5'''">
              <a:rPr lang="en-US" sz="10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25.965</a:t>
            </a:fld>
            <a:endParaRPr lang="en-US" sz="10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61" name="Rectangle 160"/>
          <p:cNvSpPr/>
          <p:nvPr>
            <p:custDataLst>
              <p:tags r:id="rId17"/>
            </p:custDataLst>
          </p:nvPr>
        </p:nvSpPr>
        <p:spPr bwMode="auto">
          <a:xfrm>
            <a:off x="495300" y="4572000"/>
            <a:ext cx="104140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4EAF6E3-E40C-4CE5-B6C9-36904BE2C069}" type="datetime'Eig''ni''''''''''r ha''''''''''ld''i''ð ''ti''''''l sö''''lu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Eignir haldið til sölu</a:t>
            </a:fld>
            <a:endParaRPr lang="en-US" sz="8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6" name="Rectangle 175"/>
          <p:cNvSpPr/>
          <p:nvPr>
            <p:custDataLst>
              <p:tags r:id="rId18"/>
            </p:custDataLst>
          </p:nvPr>
        </p:nvSpPr>
        <p:spPr bwMode="gray">
          <a:xfrm>
            <a:off x="1701800" y="4579938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65289FC-6A37-4402-A85A-8BC041E73513}" type="datetime'''''''1''''''''''.''''''''''''''''''0''''''2''''''''''''3'">
              <a:rPr lang="en-US" sz="9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1.023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60" name="Rectangle 159"/>
          <p:cNvSpPr/>
          <p:nvPr>
            <p:custDataLst>
              <p:tags r:id="rId19"/>
            </p:custDataLst>
          </p:nvPr>
        </p:nvSpPr>
        <p:spPr bwMode="auto">
          <a:xfrm>
            <a:off x="382588" y="4243388"/>
            <a:ext cx="11541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D54B848-3828-4C55-9165-2F2B8165AF1F}" type="datetime'Útl''''''á''''''n t''il'''''' v''i''ðs''''''''k''iptav''''ina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Útlán til viðskiptavina</a:t>
            </a:fld>
            <a:endParaRPr lang="en-US" sz="8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5" name="Rectangle 174"/>
          <p:cNvSpPr/>
          <p:nvPr>
            <p:custDataLst>
              <p:tags r:id="rId20"/>
            </p:custDataLst>
          </p:nvPr>
        </p:nvSpPr>
        <p:spPr bwMode="gray">
          <a:xfrm>
            <a:off x="1758950" y="4251325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EB860B5-D6D2-4DA5-A9A3-694DBEBC2512}" type="datetime'''''''2''''.''''''''55''''''''''''''''''''''''3'''''''''">
              <a:rPr lang="en-US" sz="9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2.553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9" name="Rectangle 158"/>
          <p:cNvSpPr/>
          <p:nvPr>
            <p:custDataLst>
              <p:tags r:id="rId21"/>
            </p:custDataLst>
          </p:nvPr>
        </p:nvSpPr>
        <p:spPr bwMode="auto">
          <a:xfrm>
            <a:off x="811213" y="3922713"/>
            <a:ext cx="725488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4ABAC40-B48B-493A-9E39-6E9ED3D52301}" type="datetime'Ö''n''''''''n''''ur ve''''''''''''r''''''''''ð''''bré''''''f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Önnur verðbréf</a:t>
            </a:fld>
            <a:endParaRPr lang="en-US" sz="8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" name="Rectangle 7"/>
          <p:cNvSpPr/>
          <p:nvPr>
            <p:custDataLst>
              <p:tags r:id="rId22"/>
            </p:custDataLst>
          </p:nvPr>
        </p:nvSpPr>
        <p:spPr bwMode="gray">
          <a:xfrm>
            <a:off x="1749425" y="3922713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AEA1320-DD56-423E-9D67-28C2B0F9D267}" type="datetime'''''''2''''''''''''''.2''''''''''''''''''''''''0''8'''''''">
              <a:rPr lang="en-US" sz="900" b="1" i="1">
                <a:solidFill>
                  <a:schemeClr val="tx1"/>
                </a:solidFill>
              </a:rPr>
              <a:pPr/>
              <a:t>2.208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8" name="Rectangle 157"/>
          <p:cNvSpPr/>
          <p:nvPr>
            <p:custDataLst>
              <p:tags r:id="rId23"/>
            </p:custDataLst>
          </p:nvPr>
        </p:nvSpPr>
        <p:spPr bwMode="auto">
          <a:xfrm>
            <a:off x="649288" y="3594100"/>
            <a:ext cx="8874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DDA6D05-E3FE-4E3F-85E1-D1FF9C35762F}" type="datetime'H''luta''''bré''''f'''' ''o''g'' ''''''''s''j''''óð''ir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Hlutabréf og sjóðir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3" name="Rectangle 172"/>
          <p:cNvSpPr/>
          <p:nvPr>
            <p:custDataLst>
              <p:tags r:id="rId24"/>
            </p:custDataLst>
          </p:nvPr>
        </p:nvSpPr>
        <p:spPr bwMode="gray">
          <a:xfrm>
            <a:off x="1892300" y="3594100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AB5CD5F-5A16-485C-A7F5-8565BDACE8BD}" type="datetime'''''''''''''''''6''''''''''''.''0''''8''''''''''4'">
              <a:rPr lang="en-US" sz="900" b="1" i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6.084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7" name="Rectangle 156"/>
          <p:cNvSpPr/>
          <p:nvPr>
            <p:custDataLst>
              <p:tags r:id="rId25"/>
            </p:custDataLst>
          </p:nvPr>
        </p:nvSpPr>
        <p:spPr bwMode="auto">
          <a:xfrm>
            <a:off x="442913" y="3273425"/>
            <a:ext cx="10937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D781385-1C3F-4DBA-AA0F-C5D850F8516A}" type="datetime'''Önnur'' ''sku''l''''d''ab''''''ré''f o''g s''''''jó''ð''ir'">
              <a:rPr lang="en-US" sz="800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Önnur skuldabréf og sjóðir</a:t>
            </a:fld>
            <a:endParaRPr lang="en-US" sz="800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2" name="Rectangle 171"/>
          <p:cNvSpPr/>
          <p:nvPr>
            <p:custDataLst>
              <p:tags r:id="rId26"/>
            </p:custDataLst>
          </p:nvPr>
        </p:nvSpPr>
        <p:spPr bwMode="gray">
          <a:xfrm>
            <a:off x="1778000" y="3273425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21A459A-5C3F-4F18-872B-4C8BF1185655}" type="datetime'''''''''''''''''''''''''''2''.''''''9''6''''''9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2.969</a:t>
            </a:fld>
            <a:endParaRPr lang="en-US" sz="8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6" name="Rectangle 155"/>
          <p:cNvSpPr/>
          <p:nvPr>
            <p:custDataLst>
              <p:tags r:id="rId27"/>
            </p:custDataLst>
          </p:nvPr>
        </p:nvSpPr>
        <p:spPr bwMode="auto">
          <a:xfrm>
            <a:off x="576263" y="2944813"/>
            <a:ext cx="9604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18B7C90-5655-4BB6-9AB7-9456F64C5A8A}" type="datetime'''''E''''i''gna''''''tr''y''ggð s''kul''''''d''ab''''''ré''f'">
              <a:rPr lang="en-US" sz="800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Eignatryggð skuldabréf</a:t>
            </a:fld>
            <a:endParaRPr lang="en-US" sz="800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1" name="Rectangle 170"/>
          <p:cNvSpPr/>
          <p:nvPr>
            <p:custDataLst>
              <p:tags r:id="rId28"/>
            </p:custDataLst>
          </p:nvPr>
        </p:nvSpPr>
        <p:spPr bwMode="gray">
          <a:xfrm>
            <a:off x="1787525" y="2944813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E8974B8-B28F-4407-B94B-9940F1DBCDDD}" type="datetime'''3''''''''''.''''''''''3''''''66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3.366</a:t>
            </a:fld>
            <a:endParaRPr lang="en-US" sz="8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5" name="Rectangle 154"/>
          <p:cNvSpPr/>
          <p:nvPr>
            <p:custDataLst>
              <p:tags r:id="rId29"/>
            </p:custDataLst>
          </p:nvPr>
        </p:nvSpPr>
        <p:spPr bwMode="auto">
          <a:xfrm>
            <a:off x="1025525" y="2608263"/>
            <a:ext cx="511175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455392B-27F3-46B9-B075-C24ABB310C30}" type="datetime'''''S''''''k''u''l''''''''''''''d''''''abr''''''''''''éf''''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Skuldabréf</a:t>
            </a:fld>
            <a:endParaRPr lang="en-US" sz="8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0" name="Rectangle 169"/>
          <p:cNvSpPr/>
          <p:nvPr>
            <p:custDataLst>
              <p:tags r:id="rId30"/>
            </p:custDataLst>
          </p:nvPr>
        </p:nvSpPr>
        <p:spPr bwMode="gray">
          <a:xfrm>
            <a:off x="1901825" y="2608263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D944200-1FEC-4830-BF99-610F11764BD0}" type="datetime'''''''6''''.''''''''''''''3''''''''''''''''''''''''3''''6'">
              <a:rPr lang="en-US" sz="900" b="1" i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6.336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8" name="Rectangle 147"/>
          <p:cNvSpPr/>
          <p:nvPr>
            <p:custDataLst>
              <p:tags r:id="rId31"/>
            </p:custDataLst>
          </p:nvPr>
        </p:nvSpPr>
        <p:spPr bwMode="auto">
          <a:xfrm>
            <a:off x="600075" y="2279650"/>
            <a:ext cx="936625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3955039-D80F-4048-89EA-6DEE69FB3266}" type="datetime'''R''''''í''k''i''''st''r''''ygg''ð''''ar'''''''' ''eignir'">
              <a:rPr lang="en-US" sz="900" b="1" i="1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Ríkistryggðar eignir</a:t>
            </a:fld>
            <a:endParaRPr lang="en-US" sz="900" b="1" i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9" name="Rectangle 168"/>
          <p:cNvSpPr/>
          <p:nvPr>
            <p:custDataLst>
              <p:tags r:id="rId32"/>
            </p:custDataLst>
          </p:nvPr>
        </p:nvSpPr>
        <p:spPr bwMode="gray">
          <a:xfrm>
            <a:off x="1873250" y="2279650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A2C6BCE-44FE-475E-95D8-354080DD63DF}" type="datetime'''''''5.''''''''''4''''''''''''''''''''''''''3''''''''''''3'">
              <a:rPr lang="en-US" sz="900" b="1" i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5.433</a:t>
            </a:fld>
            <a:endParaRPr lang="en-US" sz="900" b="1" i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7" name="Rectangle 146"/>
          <p:cNvSpPr/>
          <p:nvPr>
            <p:custDataLst>
              <p:tags r:id="rId33"/>
            </p:custDataLst>
          </p:nvPr>
        </p:nvSpPr>
        <p:spPr bwMode="auto">
          <a:xfrm>
            <a:off x="1039813" y="1943100"/>
            <a:ext cx="49688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D961835-2A20-4E25-A88C-4165AD3A4B5E}" type="datetime'''''''''''''F''''já''''''''''''''''re''''''ign''''''i''r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Fjáreignir</a:t>
            </a:fld>
            <a:endParaRPr lang="en-U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8" name="Rectangle 167"/>
          <p:cNvSpPr/>
          <p:nvPr>
            <p:custDataLst>
              <p:tags r:id="rId34"/>
            </p:custDataLst>
          </p:nvPr>
        </p:nvSpPr>
        <p:spPr bwMode="gray">
          <a:xfrm>
            <a:off x="2425700" y="1951038"/>
            <a:ext cx="34766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64FC4BE-28F9-4561-BF54-DF5A2089AF74}" type="datetime'''2''''''''''''''''''''0''''''''.''''''''0''6''''''''''''''0'">
              <a:rPr lang="en-US" sz="900" b="1">
                <a:solidFill>
                  <a:schemeClr val="tx1"/>
                </a:solidFill>
              </a:rPr>
              <a:pPr/>
              <a:t>20.060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6" name="Rectangle 145"/>
          <p:cNvSpPr/>
          <p:nvPr>
            <p:custDataLst>
              <p:tags r:id="rId35"/>
            </p:custDataLst>
          </p:nvPr>
        </p:nvSpPr>
        <p:spPr bwMode="auto">
          <a:xfrm>
            <a:off x="685800" y="1538288"/>
            <a:ext cx="850900" cy="304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13F512A-73E9-4C0D-B632-AEB4907EE8AA}" type="datetime'''Han''d''b''ært'''' f''é og ''''&#10;b''u''n''d''i''n in''nl''án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Handbært fé og 
bundin innlán</a:t>
            </a:fld>
            <a:endParaRPr lang="en-U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36"/>
            </p:custDataLst>
          </p:nvPr>
        </p:nvSpPr>
        <p:spPr bwMode="gray">
          <a:xfrm>
            <a:off x="1749425" y="1622425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525D30F-80DD-4A14-B451-3B039B6FCB37}" type="datetime'''2''''''''''''''.''''''''''''''''''''''''''''329'''">
              <a:rPr lang="en-US" sz="9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2.329</a:t>
            </a:fld>
            <a:endParaRPr lang="en-US" sz="9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6" name="Rectangle 205"/>
          <p:cNvSpPr/>
          <p:nvPr>
            <p:custDataLst>
              <p:tags r:id="rId37"/>
            </p:custDataLst>
          </p:nvPr>
        </p:nvSpPr>
        <p:spPr bwMode="auto">
          <a:xfrm>
            <a:off x="4957763" y="6200775"/>
            <a:ext cx="142875" cy="106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38"/>
            </p:custDataLst>
          </p:nvPr>
        </p:nvSpPr>
        <p:spPr bwMode="auto">
          <a:xfrm>
            <a:off x="4564063" y="6200775"/>
            <a:ext cx="142875" cy="106362"/>
          </a:xfrm>
          <a:prstGeom prst="rect">
            <a:avLst/>
          </a:prstGeom>
          <a:solidFill>
            <a:srgbClr val="F4D25B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39"/>
            </p:custDataLst>
          </p:nvPr>
        </p:nvSpPr>
        <p:spPr bwMode="auto">
          <a:xfrm>
            <a:off x="3711575" y="6200775"/>
            <a:ext cx="142875" cy="1063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40"/>
            </p:custDataLst>
          </p:nvPr>
        </p:nvSpPr>
        <p:spPr bwMode="auto">
          <a:xfrm>
            <a:off x="5151438" y="6197600"/>
            <a:ext cx="11049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92B0978-2D55-47AA-BC1B-8E343EBDD31F}" type="datetime'Ve''''x''tir, verðbæ''''''''''t''u''r ''o''''''g a''rður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Vextir, verðbætur og arður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3" name="Rectangle 202"/>
          <p:cNvSpPr/>
          <p:nvPr>
            <p:custDataLst>
              <p:tags r:id="rId41"/>
            </p:custDataLst>
          </p:nvPr>
        </p:nvSpPr>
        <p:spPr bwMode="auto">
          <a:xfrm>
            <a:off x="4757738" y="6197600"/>
            <a:ext cx="984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7D15756-0BC4-455A-AAAC-8CD4B8ECA62F}" type="datetime'''''''''''''''''''''''''F''''''''X'''''''''''''''''''''''">
              <a:rPr lang="en-US" sz="8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FX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201" name="Rectangle 200"/>
          <p:cNvSpPr/>
          <p:nvPr>
            <p:custDataLst>
              <p:tags r:id="rId42"/>
            </p:custDataLst>
          </p:nvPr>
        </p:nvSpPr>
        <p:spPr bwMode="auto">
          <a:xfrm>
            <a:off x="3905250" y="6197600"/>
            <a:ext cx="5572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F23148C-7C05-4027-8240-7C6AB2EE576B}" type="datetime'''G''e''''ng''i''''''''''''sm''''''''''u''''n''''u''r'''''''''">
              <a:rPr lang="en-US" sz="80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Gengismunur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09" name="Object 108"/>
          <p:cNvGraphicFramePr>
            <a:graphicFrameLocks/>
          </p:cNvGraphicFramePr>
          <p:nvPr>
            <p:custDataLst>
              <p:tags r:id="rId43"/>
            </p:custDataLst>
            <p:extLst/>
          </p:nvPr>
        </p:nvGraphicFramePr>
        <p:xfrm>
          <a:off x="3543299" y="5143499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9" name="Chart" r:id="rId72" imgW="1381190" imgH="914490" progId="MSGraph.Chart.8">
                  <p:embed followColorScheme="full"/>
                </p:oleObj>
              </mc:Choice>
              <mc:Fallback>
                <p:oleObj name="Chart" r:id="rId72" imgW="1381190" imgH="914490" progId="MSGraph.Chart.8">
                  <p:embed followColorScheme="full"/>
                  <p:pic>
                    <p:nvPicPr>
                      <p:cNvPr id="0" name="Picture 95"/>
                      <p:cNvPicPr>
                        <a:picLocks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299" y="5143499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Connector 74"/>
          <p:cNvCxnSpPr/>
          <p:nvPr>
            <p:custDataLst>
              <p:tags r:id="rId44"/>
            </p:custDataLst>
          </p:nvPr>
        </p:nvCxnSpPr>
        <p:spPr bwMode="auto">
          <a:xfrm flipV="1">
            <a:off x="3602037" y="5853112"/>
            <a:ext cx="93663" cy="3651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1"/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2011362" y="5705475"/>
            <a:ext cx="1363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787CA5-F25C-46E5-BC16-DB30A9423B96}" type="datetime'Fj''á''rfes''t''i''n''g''a''te''kju''r ''sa''mta''ls'''''''">
              <a:rPr lang="en-US" sz="1000" b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Fjárfestingatekjur samtals</a:t>
            </a:fld>
            <a:endParaRPr lang="is-I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0" name="Text Placeholder 28"/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4568825" y="5721350"/>
            <a:ext cx="257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7" tIns="0" rIns="14287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8D95AA-A092-4A44-9A15-D7A77815AB15}" type="datetime'''''1.''''''''''''''0''''''''''''''''''''''''''''5''3''''''''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1.053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Text Placeholder 91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495675" y="5889625"/>
            <a:ext cx="212725" cy="122238"/>
          </a:xfrm>
          <a:prstGeom prst="rect">
            <a:avLst/>
          </a:prstGeom>
          <a:noFill/>
        </p:spPr>
        <p:txBody>
          <a:bodyPr wrap="none" lIns="14287" tIns="0" rIns="14287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A8A313-E95E-4053-A7A0-3005EA7E7253}" type="datetime'''''-''1''''''''''''''1''''''''''7'''''''''''''''''''''''''">
              <a:rPr lang="en-US" sz="8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-117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4" name="Text Placeholder 47"/>
          <p:cNvSpPr>
            <a:spLocks noGrp="1"/>
          </p:cNvSpPr>
          <p:nvPr>
            <p:ph type="body" sz="quarter" idx="4294967295"/>
            <p:custDataLst>
              <p:tags r:id="rId48"/>
            </p:custDataLst>
          </p:nvPr>
        </p:nvSpPr>
        <p:spPr bwMode="auto">
          <a:xfrm>
            <a:off x="2170112" y="5357813"/>
            <a:ext cx="1204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/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E33C065-DE30-4D5C-A60F-694DE09CF4EF}" type="datetime'A''''''ðra''r ''f''''j''á''rfest''in''gat''''e''k''j''u''''r'">
              <a:rPr lang="en-US" sz="10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Aðrar fjárfestingatekjur</a:t>
            </a:fld>
            <a:endParaRPr lang="is-IS" sz="10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" name="Text Placeholder 48"/>
          <p:cNvSpPr>
            <a:spLocks noGrp="1"/>
          </p:cNvSpPr>
          <p:nvPr>
            <p:ph type="body" sz="quarter" idx="4294967295"/>
            <p:custDataLst>
              <p:tags r:id="rId49"/>
            </p:custDataLst>
          </p:nvPr>
        </p:nvSpPr>
        <p:spPr bwMode="gray">
          <a:xfrm>
            <a:off x="3844925" y="5373688"/>
            <a:ext cx="130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7" tIns="0" rIns="14287" bIns="0" anchor="ctr" anchorCtr="0">
            <a:no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8268C8B-A755-4C75-BD9D-43CEF89896DD}" type="datetime'''''''''7''''''''''''''''''5''''''''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75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35550" y="1154113"/>
            <a:ext cx="1212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Afkoma 2F 2014</a:t>
            </a:r>
            <a:endParaRPr lang="is-I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124450" y="1395413"/>
            <a:ext cx="107791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/>
          </p:cNvGraphicFramePr>
          <p:nvPr>
            <p:custDataLst>
              <p:tags r:id="rId50"/>
            </p:custDataLst>
            <p:extLst/>
          </p:nvPr>
        </p:nvGraphicFramePr>
        <p:xfrm>
          <a:off x="5067300" y="1409700"/>
          <a:ext cx="1381083" cy="382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0" name="Chart" r:id="rId74" imgW="1381220" imgH="3829140" progId="MSGraph.Chart.8">
                  <p:embed followColorScheme="full"/>
                </p:oleObj>
              </mc:Choice>
              <mc:Fallback>
                <p:oleObj name="Chart" r:id="rId74" imgW="1381220" imgH="3829140" progId="MSGraph.Chart.8">
                  <p:embed followColorScheme="full"/>
                  <p:pic>
                    <p:nvPicPr>
                      <p:cNvPr id="0" name="Picture 96"/>
                      <p:cNvPicPr>
                        <a:picLocks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409700"/>
                        <a:ext cx="1381083" cy="3829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>
            <p:custDataLst>
              <p:tags r:id="rId51"/>
            </p:custDataLst>
          </p:nvPr>
        </p:nvSpPr>
        <p:spPr bwMode="gray">
          <a:xfrm>
            <a:off x="5540375" y="4916488"/>
            <a:ext cx="180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521953F-26DF-4E9E-93E2-5EAB64882DF6}" type="datetime'''''''''''''''''''''''''''''2''''''''''''''''''''''''''''65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265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67" name="Rectangle 66"/>
          <p:cNvSpPr/>
          <p:nvPr>
            <p:custDataLst>
              <p:tags r:id="rId52"/>
            </p:custDataLst>
          </p:nvPr>
        </p:nvSpPr>
        <p:spPr bwMode="gray">
          <a:xfrm>
            <a:off x="5302250" y="3930650"/>
            <a:ext cx="793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FD0AF67-B325-4148-9E47-A61F86E09075}" type="datetime'''''2''''''''''''''''''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Rectangle 67"/>
          <p:cNvSpPr/>
          <p:nvPr>
            <p:custDataLst>
              <p:tags r:id="rId53"/>
            </p:custDataLst>
          </p:nvPr>
        </p:nvSpPr>
        <p:spPr bwMode="gray">
          <a:xfrm>
            <a:off x="5407025" y="3602038"/>
            <a:ext cx="180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12D1A0A-1E65-4AAA-BB77-FF55E31AE27E}" type="datetime'1''''''''''''''''''''''''''2''''''''1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69" name="Rectangle 68"/>
          <p:cNvSpPr/>
          <p:nvPr>
            <p:custDataLst>
              <p:tags r:id="rId54"/>
            </p:custDataLst>
          </p:nvPr>
        </p:nvSpPr>
        <p:spPr bwMode="gray">
          <a:xfrm>
            <a:off x="5321300" y="3273425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F0CE5C4-DFA2-4933-A9B4-2793444ABFCF}" type="datetime'''''''''''''''''''''''''''''''''''''''''''''''''26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55"/>
            </p:custDataLst>
          </p:nvPr>
        </p:nvSpPr>
        <p:spPr bwMode="gray">
          <a:xfrm>
            <a:off x="5330825" y="2944813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418F77C-EE90-41B4-A5AE-EEC5AD4DE26F}" type="datetime'''''''''''''''''''''''''''''''''''''''''''2''''''''''''''5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5340350" y="2616200"/>
            <a:ext cx="130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4EE575-4C81-4316-941C-D2A480B2C57B}" type="datetime'''''''''''''''''''''5''''''''''''''''''''''1''''''''''''''''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51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>
            <p:custDataLst>
              <p:tags r:id="rId57"/>
            </p:custDataLst>
          </p:nvPr>
        </p:nvSpPr>
        <p:spPr bwMode="gray">
          <a:xfrm>
            <a:off x="5340350" y="2287588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6D8CDAD-945F-4FC8-8DFE-E09D811B5E9E}" type="datetime'''''''''''''''''''''17''''''''''''''''''''''''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58"/>
            </p:custDataLst>
          </p:nvPr>
        </p:nvSpPr>
        <p:spPr bwMode="gray">
          <a:xfrm>
            <a:off x="5492750" y="1958975"/>
            <a:ext cx="180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C7886DC-62FB-4F63-8171-6F03D07885AB}" type="datetime'''''''''''''''''''''''''''''''''''''''1''''''9''''''''''''2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192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4" name="Rectangle 63"/>
          <p:cNvSpPr/>
          <p:nvPr>
            <p:custDataLst>
              <p:tags r:id="rId59"/>
            </p:custDataLst>
          </p:nvPr>
        </p:nvSpPr>
        <p:spPr bwMode="gray">
          <a:xfrm>
            <a:off x="5311775" y="1630363"/>
            <a:ext cx="130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268A229-FADD-4985-AC31-089C1C6BC0CF}" type="datetime'''1''''''''''''''''''''''''''''''''6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77" name="Object 76"/>
          <p:cNvGraphicFramePr>
            <a:graphicFrameLocks/>
          </p:cNvGraphicFramePr>
          <p:nvPr>
            <p:custDataLst>
              <p:tags r:id="rId60"/>
            </p:custDataLst>
            <p:extLst/>
          </p:nvPr>
        </p:nvGraphicFramePr>
        <p:xfrm>
          <a:off x="4952999" y="5143500"/>
          <a:ext cx="1381190" cy="99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1" name="Chart" r:id="rId76" imgW="1381190" imgH="990630" progId="MSGraph.Chart.8">
                  <p:embed followColorScheme="full"/>
                </p:oleObj>
              </mc:Choice>
              <mc:Fallback>
                <p:oleObj name="Chart" r:id="rId76" imgW="1381190" imgH="990630" progId="MSGraph.Chart.8">
                  <p:embed followColorScheme="full"/>
                  <p:pic>
                    <p:nvPicPr>
                      <p:cNvPr id="0" name="Picture 97"/>
                      <p:cNvPicPr>
                        <a:picLocks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9" y="5143500"/>
                        <a:ext cx="1381190" cy="990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>
            <p:custDataLst>
              <p:tags r:id="rId61"/>
            </p:custDataLst>
          </p:nvPr>
        </p:nvCxnSpPr>
        <p:spPr bwMode="auto">
          <a:xfrm flipV="1">
            <a:off x="5160963" y="5853113"/>
            <a:ext cx="96838" cy="36512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62"/>
            </p:custDataLst>
          </p:nvPr>
        </p:nvCxnSpPr>
        <p:spPr bwMode="auto">
          <a:xfrm>
            <a:off x="5160962" y="5673725"/>
            <a:ext cx="63500" cy="36512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28"/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5578475" y="5721350"/>
            <a:ext cx="1809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7" tIns="0" rIns="14287" bIns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A0D51B-6A71-4507-AF9D-4C5CD79C86DB}" type="datetime'''''''''''''3''''''''''''''''''''''''1''''''''''''''3''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313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1" name="Text Placeholder 48"/>
          <p:cNvSpPr>
            <a:spLocks noGrp="1"/>
          </p:cNvSpPr>
          <p:nvPr>
            <p:ph type="body" sz="quarter" idx="4294967295"/>
            <p:custDataLst>
              <p:tags r:id="rId64"/>
            </p:custDataLst>
          </p:nvPr>
        </p:nvSpPr>
        <p:spPr bwMode="gray">
          <a:xfrm>
            <a:off x="5340350" y="5373688"/>
            <a:ext cx="130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7" tIns="0" rIns="14287" bIns="0" anchor="ctr" anchorCtr="0">
            <a:no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F131D7-07E4-470C-AFB4-E8DE923EB05E}" type="datetime'''''''''''''''''''''''''''''''''''''''''''4''''''''''''8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 rot="5400000">
            <a:off x="5707918" y="3353938"/>
            <a:ext cx="1777429" cy="273483"/>
          </a:xfrm>
          <a:prstGeom prst="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8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04075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4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10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25" y="105151"/>
            <a:ext cx="8289951" cy="366995"/>
          </a:xfrm>
        </p:spPr>
        <p:txBody>
          <a:bodyPr>
            <a:noAutofit/>
          </a:bodyPr>
          <a:lstStyle/>
          <a:p>
            <a:r>
              <a:rPr lang="is-IS" dirty="0" smtClean="0"/>
              <a:t>Fjárfestingaeignir drógust saman í kjölfar arðgreiðslu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51525" y="521217"/>
            <a:ext cx="6710576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m.kr.</a:t>
            </a:r>
            <a:endParaRPr lang="is-I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973138" y="1446729"/>
            <a:ext cx="1997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Fjárfestingaeignir 30.6.2014 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071563" y="1679575"/>
            <a:ext cx="231223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Content Placeholder 6"/>
          <p:cNvSpPr txBox="1">
            <a:spLocks/>
          </p:cNvSpPr>
          <p:nvPr/>
        </p:nvSpPr>
        <p:spPr>
          <a:xfrm>
            <a:off x="6986941" y="2311400"/>
            <a:ext cx="1871200" cy="158302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600"/>
              </a:spcBef>
            </a:pPr>
            <a:r>
              <a:rPr lang="is-IS" dirty="0" smtClean="0">
                <a:solidFill>
                  <a:schemeClr val="tx1"/>
                </a:solidFill>
              </a:rPr>
              <a:t>Fjárfestingaeignir TM hafa dregist saman á árinu í kjölfar arðgreiðslu og endurkaupa á eigin bréfum</a:t>
            </a:r>
          </a:p>
          <a:p>
            <a:pPr marL="174625" indent="-174625">
              <a:spcBef>
                <a:spcPts val="600"/>
              </a:spcBef>
            </a:pPr>
            <a:r>
              <a:rPr lang="is-IS" dirty="0" smtClean="0">
                <a:solidFill>
                  <a:schemeClr val="tx1"/>
                </a:solidFill>
              </a:rPr>
              <a:t>Fyrst og fremst er það handbært fé sem hefur lækkað</a:t>
            </a:r>
          </a:p>
          <a:p>
            <a:pPr marL="174625" indent="-174625">
              <a:spcBef>
                <a:spcPts val="600"/>
              </a:spcBef>
            </a:pPr>
            <a:r>
              <a:rPr lang="is-IS" dirty="0" smtClean="0">
                <a:solidFill>
                  <a:schemeClr val="tx1"/>
                </a:solidFill>
              </a:rPr>
              <a:t>Hlutabréfaeign TM dróst saman á fjórðungnum í kjölfar sölu á stórum hluta af stöðu TM í HB Granda</a:t>
            </a:r>
            <a:endParaRPr lang="is-IS" dirty="0">
              <a:solidFill>
                <a:schemeClr val="tx1"/>
              </a:solidFill>
            </a:endParaRPr>
          </a:p>
        </p:txBody>
      </p:sp>
      <p:graphicFrame>
        <p:nvGraphicFramePr>
          <p:cNvPr id="145" name="Object 14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82519619"/>
              </p:ext>
            </p:extLst>
          </p:nvPr>
        </p:nvGraphicFramePr>
        <p:xfrm>
          <a:off x="1790700" y="1752599"/>
          <a:ext cx="1400242" cy="402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5" name="Chart" r:id="rId41" imgW="1400242" imgH="4029152" progId="MSGraph.Chart.8">
                  <p:embed followColorScheme="full"/>
                </p:oleObj>
              </mc:Choice>
              <mc:Fallback>
                <p:oleObj name="Chart" r:id="rId41" imgW="1400242" imgH="4029152" progId="MSGraph.Chart.8">
                  <p:embed followColorScheme="full"/>
                  <p:pic>
                    <p:nvPicPr>
                      <p:cNvPr id="0" name="Pictur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752599"/>
                        <a:ext cx="1400242" cy="4029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Rectangle 161"/>
          <p:cNvSpPr/>
          <p:nvPr>
            <p:custDataLst>
              <p:tags r:id="rId5"/>
            </p:custDataLst>
          </p:nvPr>
        </p:nvSpPr>
        <p:spPr bwMode="auto">
          <a:xfrm>
            <a:off x="1389063" y="5434013"/>
            <a:ext cx="41433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FFC64FF-14CA-418C-A8B6-BC19DFB6524D}" type="datetime'''''''''''''''''S''''''am''t''''''''''''a''''''''l''''''''s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Samtals</a:t>
            </a:fld>
            <a:endParaRPr lang="en-US" sz="10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7" name="Rectangle 176"/>
          <p:cNvSpPr/>
          <p:nvPr>
            <p:custDataLst>
              <p:tags r:id="rId6"/>
            </p:custDataLst>
          </p:nvPr>
        </p:nvSpPr>
        <p:spPr bwMode="gray">
          <a:xfrm>
            <a:off x="3092450" y="5434013"/>
            <a:ext cx="39370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1DCDD8C-80A5-4520-8C2F-FB08A5EAFA7E}" type="datetime'''''''''''''2''5''''''''''.''''9''''''6''''''''5'''''''''''''">
              <a:rPr lang="en-US" sz="10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25.965</a:t>
            </a:fld>
            <a:endParaRPr lang="en-US" sz="10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61" name="Rectangle 160"/>
          <p:cNvSpPr/>
          <p:nvPr>
            <p:custDataLst>
              <p:tags r:id="rId7"/>
            </p:custDataLst>
          </p:nvPr>
        </p:nvSpPr>
        <p:spPr bwMode="auto">
          <a:xfrm>
            <a:off x="762000" y="5086350"/>
            <a:ext cx="1041400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4EAF6E3-E40C-4CE5-B6C9-36904BE2C069}" type="datetime'Eig''ni''''''''''r ha''''''''''ld''i''ð ''ti''''''l sö''''lu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Eignir haldið til sölu</a:t>
            </a:fld>
            <a:endParaRPr lang="en-US" sz="10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6" name="Rectangle 175"/>
          <p:cNvSpPr/>
          <p:nvPr>
            <p:custDataLst>
              <p:tags r:id="rId8"/>
            </p:custDataLst>
          </p:nvPr>
        </p:nvSpPr>
        <p:spPr bwMode="gray">
          <a:xfrm>
            <a:off x="1978025" y="5094288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3B47DBC-D607-47DE-B036-B2A7B84C7020}" type="datetime'1''''''''''''''.''''''''0''''23'''''''''''''''''''''">
              <a:rPr lang="en-US" sz="9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1.023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60" name="Rectangle 159"/>
          <p:cNvSpPr/>
          <p:nvPr>
            <p:custDataLst>
              <p:tags r:id="rId9"/>
            </p:custDataLst>
          </p:nvPr>
        </p:nvSpPr>
        <p:spPr bwMode="auto">
          <a:xfrm>
            <a:off x="649288" y="4738688"/>
            <a:ext cx="1154113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D54B848-3828-4C55-9165-2F2B8165AF1F}" type="datetime'Útl''''''á''''''n t''il'''''' v''i''ðs''''''''k''iptav''''ina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Útlán til viðskiptavina</a:t>
            </a:fld>
            <a:endParaRPr lang="en-US" sz="10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5" name="Rectangle 174"/>
          <p:cNvSpPr/>
          <p:nvPr>
            <p:custDataLst>
              <p:tags r:id="rId10"/>
            </p:custDataLst>
          </p:nvPr>
        </p:nvSpPr>
        <p:spPr bwMode="gray">
          <a:xfrm>
            <a:off x="2044700" y="4746625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F97BAD6-1368-4515-8F3B-06D0C6E78C47}" type="datetime'''''''2''''''''''.''''''''''''''''55''''''''''''''''3'''''">
              <a:rPr lang="en-US" sz="9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2.553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6" name="Rectangle 155"/>
          <p:cNvSpPr/>
          <p:nvPr>
            <p:custDataLst>
              <p:tags r:id="rId11"/>
            </p:custDataLst>
          </p:nvPr>
        </p:nvSpPr>
        <p:spPr bwMode="auto">
          <a:xfrm>
            <a:off x="842963" y="3363913"/>
            <a:ext cx="9604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18B7C90-5655-4BB6-9AB7-9456F64C5A8A}" type="datetime'''''E''''i''gna''''''tr''y''ggð s''kul''''''d''ab''''''ré''f'">
              <a:rPr lang="en-US" sz="800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Eignatryggð skuldabréf</a:t>
            </a:fld>
            <a:endParaRPr lang="en-US" sz="800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1" name="Rectangle 170"/>
          <p:cNvSpPr/>
          <p:nvPr>
            <p:custDataLst>
              <p:tags r:id="rId12"/>
            </p:custDataLst>
          </p:nvPr>
        </p:nvSpPr>
        <p:spPr bwMode="gray">
          <a:xfrm>
            <a:off x="2082800" y="3363913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A040F06-A0E8-4D4A-AE90-45FD786FD02F}" type="datetime'''''''''''''''3''''''''''.''''3''''6''''''''''''''''''6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3.366</a:t>
            </a:fld>
            <a:endParaRPr lang="en-US" sz="8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5" name="Rectangle 154"/>
          <p:cNvSpPr/>
          <p:nvPr>
            <p:custDataLst>
              <p:tags r:id="rId13"/>
            </p:custDataLst>
          </p:nvPr>
        </p:nvSpPr>
        <p:spPr bwMode="auto">
          <a:xfrm>
            <a:off x="1292225" y="3008313"/>
            <a:ext cx="511175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455392B-27F3-46B9-B075-C24ABB310C30}" type="datetime'''''S''''''k''u''l''''''''''''''d''''''abr''''''''''''éf''''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Skuldabréf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0" name="Rectangle 169"/>
          <p:cNvSpPr/>
          <p:nvPr>
            <p:custDataLst>
              <p:tags r:id="rId14"/>
            </p:custDataLst>
          </p:nvPr>
        </p:nvSpPr>
        <p:spPr bwMode="gray">
          <a:xfrm>
            <a:off x="2216150" y="3008313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FFB1020-CAE6-4099-8194-16C89FDD00EE}" type="datetime'''''6''''.3''''''''3''''''''''''''''''''''''6'''''''''''''''">
              <a:rPr lang="en-US" sz="900" b="1" i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6.336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8" name="Rectangle 147"/>
          <p:cNvSpPr/>
          <p:nvPr>
            <p:custDataLst>
              <p:tags r:id="rId15"/>
            </p:custDataLst>
          </p:nvPr>
        </p:nvSpPr>
        <p:spPr bwMode="auto">
          <a:xfrm>
            <a:off x="836613" y="2660650"/>
            <a:ext cx="966788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09FED8D-A93F-4C95-A295-99A346F3F7B4}" type="datetime'R''''í''kistr''''ygg''''ð'' v''''''''e''r''''''ð''''bréf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Ríkistryggð verðbréf</a:t>
            </a:fld>
            <a:endParaRPr lang="en-US" sz="900" b="1" i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9" name="Rectangle 168"/>
          <p:cNvSpPr/>
          <p:nvPr>
            <p:custDataLst>
              <p:tags r:id="rId16"/>
            </p:custDataLst>
          </p:nvPr>
        </p:nvSpPr>
        <p:spPr bwMode="gray">
          <a:xfrm>
            <a:off x="2178050" y="2668588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EC0BC7F-BC76-43C3-8EF9-9474F7446D04}" type="datetime'''5''''''''''''''''''''''''.''''''''''''''433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5.433</a:t>
            </a:fld>
            <a:endParaRPr lang="en-US" sz="8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7" name="Rectangle 146"/>
          <p:cNvSpPr/>
          <p:nvPr>
            <p:custDataLst>
              <p:tags r:id="rId17"/>
            </p:custDataLst>
          </p:nvPr>
        </p:nvSpPr>
        <p:spPr bwMode="auto">
          <a:xfrm>
            <a:off x="1306513" y="2305050"/>
            <a:ext cx="496888" cy="152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2922F30-73BD-4C77-BA0C-27D051099E2E}" type="datetime'Fj''''''á''''''''''''r''''e''ign''''i''''''''''''''''r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Fjáreignir</a:t>
            </a:fld>
            <a:endParaRPr lang="en-U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8" name="Rectangle 167"/>
          <p:cNvSpPr/>
          <p:nvPr>
            <p:custDataLst>
              <p:tags r:id="rId18"/>
            </p:custDataLst>
          </p:nvPr>
        </p:nvSpPr>
        <p:spPr bwMode="gray">
          <a:xfrm>
            <a:off x="2825750" y="2312988"/>
            <a:ext cx="34766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53A9E5-E391-4322-8D0F-6E71665CA530}" type="datetime'''''''2''''''''''''0''''.''''''''0''6''''''0'">
              <a:rPr lang="en-US" sz="900" b="1">
                <a:solidFill>
                  <a:schemeClr val="tx1"/>
                </a:solidFill>
              </a:rPr>
              <a:pPr/>
              <a:t>20.060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6" name="Rectangle 145"/>
          <p:cNvSpPr/>
          <p:nvPr>
            <p:custDataLst>
              <p:tags r:id="rId19"/>
            </p:custDataLst>
          </p:nvPr>
        </p:nvSpPr>
        <p:spPr bwMode="auto">
          <a:xfrm>
            <a:off x="952500" y="1881188"/>
            <a:ext cx="850900" cy="304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55BD33B-B2CE-4CD2-A586-C11E8B326555}" type="datetime'H''''andb''æ''''''r''''t f''é ''og ''''&#10;bu''ndin i''nnlán'''''">
              <a:rPr lang="en-US" sz="10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Handbært fé og 
bundin innlán</a:t>
            </a:fld>
            <a:endParaRPr lang="en-U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7" name="Rectangle 166"/>
          <p:cNvSpPr/>
          <p:nvPr>
            <p:custDataLst>
              <p:tags r:id="rId20"/>
            </p:custDataLst>
          </p:nvPr>
        </p:nvSpPr>
        <p:spPr bwMode="gray">
          <a:xfrm>
            <a:off x="2035175" y="1965325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AE7795E-8716-4EBF-BFDA-7F9ED6A376AD}" type="datetime'''''''''''''''2''''.3''''''2''9'''''''''''''''''''''''''''">
              <a:rPr lang="en-US" sz="900" b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2.329</a:t>
            </a:fld>
            <a:endParaRPr lang="en-US" sz="9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9" name="Rectangle 158"/>
          <p:cNvSpPr/>
          <p:nvPr>
            <p:custDataLst>
              <p:tags r:id="rId21"/>
            </p:custDataLst>
          </p:nvPr>
        </p:nvSpPr>
        <p:spPr bwMode="auto">
          <a:xfrm>
            <a:off x="1077913" y="4398963"/>
            <a:ext cx="725488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4ABAC40-B48B-493A-9E39-6E9ED3D52301}" type="datetime'Ö''n''''''''n''''ur ve''''''''''''r''''''''''ð''''bré''''''f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Önnur verðbréf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" name="Rectangle 7"/>
          <p:cNvSpPr/>
          <p:nvPr>
            <p:custDataLst>
              <p:tags r:id="rId22"/>
            </p:custDataLst>
          </p:nvPr>
        </p:nvSpPr>
        <p:spPr bwMode="gray">
          <a:xfrm>
            <a:off x="2025650" y="4406900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518B0B4-D0C0-4099-AAAF-40A16C303983}" type="datetime'''2''''.''''''''''''''''''''''2''''''''''''''''0''''''8'''''''">
              <a:rPr lang="en-US" sz="800">
                <a:solidFill>
                  <a:schemeClr val="tx1"/>
                </a:solidFill>
              </a:rPr>
              <a:pPr/>
              <a:t>2.208</a:t>
            </a:fld>
            <a:endParaRPr lang="en-US" sz="8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8" name="Rectangle 157"/>
          <p:cNvSpPr/>
          <p:nvPr>
            <p:custDataLst>
              <p:tags r:id="rId23"/>
            </p:custDataLst>
          </p:nvPr>
        </p:nvSpPr>
        <p:spPr bwMode="auto">
          <a:xfrm>
            <a:off x="915988" y="4051300"/>
            <a:ext cx="8874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DDA6D05-E3FE-4E3F-85E1-D1FF9C35762F}" type="datetime'H''luta''''bré''''f'''' ''o''g'' ''''''''s''j''''óð''ir'">
              <a:rPr lang="en-US" sz="900" b="1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Hlutabréf og sjóðir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3" name="Rectangle 172"/>
          <p:cNvSpPr/>
          <p:nvPr>
            <p:custDataLst>
              <p:tags r:id="rId24"/>
            </p:custDataLst>
          </p:nvPr>
        </p:nvSpPr>
        <p:spPr bwMode="gray">
          <a:xfrm>
            <a:off x="2206625" y="4051300"/>
            <a:ext cx="290513" cy="1365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2C77520-21C2-4308-94AD-E5EC831A58B8}" type="datetime'''''''''''6''.''''''''''''''08''''''4'">
              <a:rPr lang="en-US" sz="900" b="1" i="1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6.084</a:t>
            </a:fld>
            <a:endParaRPr lang="en-US" sz="900" b="1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7" name="Rectangle 156"/>
          <p:cNvSpPr/>
          <p:nvPr>
            <p:custDataLst>
              <p:tags r:id="rId25"/>
            </p:custDataLst>
          </p:nvPr>
        </p:nvSpPr>
        <p:spPr bwMode="auto">
          <a:xfrm>
            <a:off x="709613" y="3711575"/>
            <a:ext cx="10937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D781385-1C3F-4DBA-AA0F-C5D850F8516A}" type="datetime'''Önnur'' ''sku''l''''d''ab''''''ré''f o''g s''''''jó''ð''ir'">
              <a:rPr lang="en-US" sz="800" i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Önnur skuldabréf og sjóðir</a:t>
            </a:fld>
            <a:endParaRPr lang="en-US" sz="800" i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2" name="Rectangle 171"/>
          <p:cNvSpPr/>
          <p:nvPr>
            <p:custDataLst>
              <p:tags r:id="rId26"/>
            </p:custDataLst>
          </p:nvPr>
        </p:nvSpPr>
        <p:spPr bwMode="gray">
          <a:xfrm>
            <a:off x="2063750" y="3711575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C4B1AF-44A1-4E7C-9F7B-68611A9D404C}" type="datetime'''2.''''96''''''''''''''''''''''''''''''9'''''''''''''">
              <a:rPr lang="en-US" sz="8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2.969</a:t>
            </a:fld>
            <a:endParaRPr lang="en-US" sz="8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6813" y="1262063"/>
            <a:ext cx="102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Breyting</a:t>
            </a:r>
          </a:p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frá 31.3.2014</a:t>
            </a:r>
            <a:endParaRPr lang="is-I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795713" y="1679575"/>
            <a:ext cx="105879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12172099"/>
              </p:ext>
            </p:extLst>
          </p:nvPr>
        </p:nvGraphicFramePr>
        <p:xfrm>
          <a:off x="4000500" y="1752599"/>
          <a:ext cx="1381083" cy="402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6" name="Chart" r:id="rId43" imgW="1381083" imgH="4029152" progId="MSGraph.Chart.8">
                  <p:embed followColorScheme="full"/>
                </p:oleObj>
              </mc:Choice>
              <mc:Fallback>
                <p:oleObj name="Chart" r:id="rId43" imgW="1381083" imgH="4029152" progId="MSGraph.Chart.8">
                  <p:embed followColorScheme="full"/>
                  <p:pic>
                    <p:nvPicPr>
                      <p:cNvPr id="0" name="Picture 64"/>
                      <p:cNvPicPr>
                        <a:picLocks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752599"/>
                        <a:ext cx="1381083" cy="4029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28"/>
            </p:custDataLst>
          </p:nvPr>
        </p:nvSpPr>
        <p:spPr bwMode="gray">
          <a:xfrm>
            <a:off x="3867150" y="1963738"/>
            <a:ext cx="2889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2376BF3-1BB9-4EE5-AA2D-D212D52E3A24}" type="datetime'''''''''-''''''''''''''''''1''.3''''''''''2''''''6'''">
              <a:rPr lang="en-US" sz="8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-1.326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876675" y="5449888"/>
            <a:ext cx="2889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A2BA27-B63A-4EF7-B67F-655F95235EB0}" type="datetime'''''''''''-''''''''''''1.''''''''''''''''''''''2''''5''''6'">
              <a:rPr lang="en-US" sz="800">
                <a:solidFill>
                  <a:schemeClr val="tx1"/>
                </a:solidFill>
              </a:rPr>
              <a:pPr/>
              <a:t>-1.256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Text Placeholder 1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010025" y="4054475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13F5FE-1C9A-4C96-A35C-EB104F629144}" type="datetime'''''''''''''''''''''''''''''''-''''''''''''87''''''''9'''''''">
              <a:rPr lang="en-US" sz="8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-879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41900" y="1262063"/>
            <a:ext cx="110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Breyting</a:t>
            </a:r>
          </a:p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frá 31.12.2013</a:t>
            </a:r>
            <a:endParaRPr lang="is-I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130800" y="1679575"/>
            <a:ext cx="105879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726167062"/>
              </p:ext>
            </p:extLst>
          </p:nvPr>
        </p:nvGraphicFramePr>
        <p:xfrm>
          <a:off x="5334000" y="1752600"/>
          <a:ext cx="1381083" cy="402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7" name="Chart" r:id="rId45" imgW="1381083" imgH="4029152" progId="MSGraph.Chart.8">
                  <p:embed followColorScheme="full"/>
                </p:oleObj>
              </mc:Choice>
              <mc:Fallback>
                <p:oleObj name="Chart" r:id="rId45" imgW="1381083" imgH="4029152" progId="MSGraph.Chart.8">
                  <p:embed followColorScheme="full"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1381083" cy="4029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Placeholder 10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410200" y="5449888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6B0EA8E-DBFB-4E4B-9CF9-0D4C465F5204}" type="datetime'''''''''''''''''''-''''''''''''''3''''''''''''''''''''3''''5'">
              <a:rPr lang="en-US" sz="800">
                <a:solidFill>
                  <a:schemeClr val="tx1"/>
                </a:solidFill>
              </a:rPr>
              <a:pPr/>
              <a:t>-335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33"/>
            </p:custDataLst>
          </p:nvPr>
        </p:nvSpPr>
        <p:spPr bwMode="gray">
          <a:xfrm>
            <a:off x="5930900" y="2311400"/>
            <a:ext cx="257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A7D8D3A-1CA8-45BC-A626-DC9B88A0C237}" type="datetime'1''.''''''''''''''''''''5''4''''''''''''''''3'''''''''''''''''">
              <a:rPr lang="en-US" sz="800">
                <a:solidFill>
                  <a:schemeClr val="tx1"/>
                </a:solidFill>
              </a:rPr>
              <a:pPr/>
              <a:t>1.543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34"/>
            </p:custDataLst>
          </p:nvPr>
        </p:nvSpPr>
        <p:spPr bwMode="gray">
          <a:xfrm>
            <a:off x="5238750" y="3706813"/>
            <a:ext cx="2889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37CE25C-DFA1-45C8-B78B-6D71FB8DD074}" type="datetime'''-''1''''''''''.''''0''''''''''''''9''''3'''''''''''''''''">
              <a:rPr lang="en-US" sz="8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-1.093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47" name="Rectangle 46"/>
          <p:cNvSpPr/>
          <p:nvPr>
            <p:custDataLst>
              <p:tags r:id="rId35"/>
            </p:custDataLst>
          </p:nvPr>
        </p:nvSpPr>
        <p:spPr bwMode="gray">
          <a:xfrm>
            <a:off x="5133975" y="1963738"/>
            <a:ext cx="2889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98FCBAD-5CA0-4911-A6B4-5204A605CFAA}" type="datetime'''''''''''''''''''''-1''''''.''''8''''''48'">
              <a:rPr lang="en-US" sz="8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-1.848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Text Placeholder 5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873750" y="2659063"/>
            <a:ext cx="257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1FB023-B6DC-4A81-8A54-1DB55FE203C4}" type="datetime'''''''''''''''''''''''''''''1.''''''''''1''4''''''''''2'''">
              <a:rPr lang="en-US" sz="8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1.142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37"/>
            </p:custDataLst>
          </p:nvPr>
        </p:nvSpPr>
        <p:spPr bwMode="gray">
          <a:xfrm>
            <a:off x="5391150" y="3011488"/>
            <a:ext cx="2127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9C53BFE-FB61-4402-BD3E-A46B2EE02800}" type="datetime'''''''''''''''''''''''''''''''-5''''''''03'''''''''">
              <a:rPr lang="en-US" sz="80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-503</a:t>
            </a:fld>
            <a:endParaRPr lang="en-US" sz="80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5707918" y="3353938"/>
            <a:ext cx="1777429" cy="273483"/>
          </a:xfrm>
          <a:prstGeom prst="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2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36243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6" name="think-cell Slide" r:id="rId80" imgW="270" imgH="270" progId="TCLayout.ActiveDocument.1">
                  <p:embed/>
                </p:oleObj>
              </mc:Choice>
              <mc:Fallback>
                <p:oleObj name="think-cell Slide" r:id="rId80" imgW="270" imgH="270" progId="TCLayout.ActiveDocument.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s-IS" sz="8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58" y="183553"/>
            <a:ext cx="8405070" cy="366995"/>
          </a:xfrm>
        </p:spPr>
        <p:txBody>
          <a:bodyPr>
            <a:noAutofit/>
          </a:bodyPr>
          <a:lstStyle/>
          <a:p>
            <a:r>
              <a:rPr lang="is-IS" dirty="0" smtClean="0"/>
              <a:t>Eignir á móti eigin tjónaskuld og eignir á móti eigin fé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83855" y="561473"/>
            <a:ext cx="8404652" cy="307777"/>
          </a:xfrm>
        </p:spPr>
        <p:txBody>
          <a:bodyPr>
            <a:noAutofit/>
          </a:bodyPr>
          <a:lstStyle/>
          <a:p>
            <a:r>
              <a:rPr lang="is-IS" sz="1600" dirty="0" smtClean="0"/>
              <a:t>m.kr.</a:t>
            </a:r>
            <a:endParaRPr lang="is-I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1435100" y="1038910"/>
            <a:ext cx="1751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Skipting eigna 30.6.2014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504950" y="1284288"/>
            <a:ext cx="1681976" cy="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965575" y="862158"/>
            <a:ext cx="103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Breyting frá 31.3.2014</a:t>
            </a:r>
            <a:endParaRPr lang="is-I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3932238" y="1284288"/>
            <a:ext cx="1066659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71152516"/>
              </p:ext>
            </p:extLst>
          </p:nvPr>
        </p:nvGraphicFramePr>
        <p:xfrm>
          <a:off x="1409700" y="1257300"/>
          <a:ext cx="1876525" cy="449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" name="Chart" r:id="rId82" imgW="1876525" imgH="4495697" progId="MSGraph.Chart.8">
                  <p:embed followColorScheme="full"/>
                </p:oleObj>
              </mc:Choice>
              <mc:Fallback>
                <p:oleObj name="Chart" r:id="rId82" imgW="1876525" imgH="4495697" progId="MSGraph.Chart.8">
                  <p:embed followColorScheme="full"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257300"/>
                        <a:ext cx="1876525" cy="4495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>
            <p:custDataLst>
              <p:tags r:id="rId5"/>
            </p:custDataLst>
          </p:nvPr>
        </p:nvCxnSpPr>
        <p:spPr bwMode="auto">
          <a:xfrm flipH="1">
            <a:off x="1557338" y="5067300"/>
            <a:ext cx="5873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6"/>
            </p:custDataLst>
          </p:nvPr>
        </p:nvCxnSpPr>
        <p:spPr bwMode="auto">
          <a:xfrm flipH="1">
            <a:off x="1628775" y="4776788"/>
            <a:ext cx="825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7"/>
            </p:custDataLst>
          </p:nvPr>
        </p:nvCxnSpPr>
        <p:spPr bwMode="auto">
          <a:xfrm flipH="1">
            <a:off x="1595438" y="4291013"/>
            <a:ext cx="9683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8"/>
            </p:custDataLst>
          </p:nvPr>
        </p:nvCxnSpPr>
        <p:spPr bwMode="auto">
          <a:xfrm flipH="1" flipV="1">
            <a:off x="1562100" y="3600450"/>
            <a:ext cx="115888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9"/>
            </p:custDataLst>
          </p:nvPr>
        </p:nvCxnSpPr>
        <p:spPr bwMode="auto">
          <a:xfrm flipH="1">
            <a:off x="1657350" y="3519488"/>
            <a:ext cx="825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 bwMode="auto">
          <a:xfrm flipV="1">
            <a:off x="1662113" y="1666875"/>
            <a:ext cx="0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1"/>
            </p:custDataLst>
          </p:nvPr>
        </p:nvCxnSpPr>
        <p:spPr bwMode="auto">
          <a:xfrm flipV="1">
            <a:off x="1876425" y="2828925"/>
            <a:ext cx="0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 Placeholder 26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22338" y="5376863"/>
            <a:ext cx="4143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81D770E-917D-435C-BBD1-04211CAC8664}" type="datetime'S''''''''''''''''''''''''''''''a''mt''''''a''l''s'''''">
              <a:rPr lang="en-US" sz="1000" b="1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Samtals</a:t>
            </a:fld>
            <a:endParaRPr lang="is-IS" sz="10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3" name="Text Placeholder 9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216275" y="5392738"/>
            <a:ext cx="3095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1E5297-83FC-4A6B-8E40-5A64E2E2CCC2}" type="datetime'2''''''5''''''''''''''''''''.''9''''''''6''''''5'''''''''">
              <a:rPr lang="en-US" sz="800" b="1">
                <a:solidFill>
                  <a:schemeClr val="tx1"/>
                </a:solidFill>
              </a:rPr>
              <a:pPr/>
              <a:t>25.965</a:t>
            </a:fld>
            <a:endParaRPr lang="is-IS" sz="8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1" name="Text Placeholder 21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95275" y="4991100"/>
            <a:ext cx="1041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AA45B3-A075-46FD-86EB-E5810B853C52}" type="datetime'E''ign''ir'' h''''''a''l''''''dið'' ''''''ti''l'''''' ''sölu'">
              <a:rPr lang="en-US" sz="1000" b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Eignir haldið til sölu</a:t>
            </a:fld>
            <a:endParaRPr lang="is-IS" sz="10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Text Placeholder 27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82563" y="4605338"/>
            <a:ext cx="11541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C714709-1166-4055-A686-8254B3F6F16C}" type="datetime'Útl''''án ''t''''i''''l ''viðski''p''''''''t''av''in''''a'''''">
              <a:rPr lang="en-US" sz="1000" b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Útlán til viðskiptavina</a:t>
            </a:fld>
            <a:endParaRPr lang="is-IS" sz="10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4" name="Text Placeholder 87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457325" y="4621213"/>
            <a:ext cx="180975" cy="122238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05781B-ADF5-4BA3-83D5-1501CE7B1CA1}" type="datetime'''''''''''''''''''''''''''''''72''''''''7'''''''">
              <a:rPr lang="en-US" sz="800">
                <a:solidFill>
                  <a:schemeClr val="bg1"/>
                </a:solidFill>
              </a:rPr>
              <a:pPr/>
              <a:t>727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7" name="Text Placeholder 2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31813" y="4214813"/>
            <a:ext cx="8048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C3E5274-AEFB-4B92-9B96-A7F00B9F4C99}" type="datetime'Ön''''''''''''n''ur ''''v''''er''''''''ð''''''''''br''''é''f'">
              <a:rPr lang="en-US" sz="1000" b="1" i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Önnur verðbréf</a:t>
            </a:fld>
            <a:endParaRPr lang="is-IS" sz="1000" b="1" i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4" name="Text Placeholder 14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484313" y="4230688"/>
            <a:ext cx="793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33875D-996E-4E50-B6A4-585F7B4F6748}" type="datetime'''''''''''''''''''''''''''''''''''''''''''''''''0''''''''''''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9" name="Text Placeholder 25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50838" y="3829050"/>
            <a:ext cx="9858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26337D8-16E5-4A67-90B5-FA99AD6124BC}" type="datetime'H''''''lu''tab''r''''''é''f'''' og'' sj''''ó''ð''i''r'''''">
              <a:rPr lang="en-US" sz="1000" b="1" i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Hlutabréf og sjóðir</a:t>
            </a:fld>
            <a:endParaRPr lang="is-IS" sz="1000" b="1" i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Text Placeholder 1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484313" y="3844925"/>
            <a:ext cx="793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AA2919-4417-4834-B1CB-251ACCFAC839}" type="datetime'0'''''''''''''''''''''''''''''''">
              <a:rPr lang="en-US" sz="800">
                <a:solidFill>
                  <a:schemeClr val="bg1"/>
                </a:solidFill>
              </a:rPr>
              <a:pPr/>
              <a:t>0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0" name="Text Placeholder 2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42888" y="3459163"/>
            <a:ext cx="10937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61A7095-17E0-4976-84A7-9BCD7323F503}" type="datetime'Ö''n''n''ur'' ''sku''l''''da''br''''''é''''f'''''' og sjóðir'">
              <a:rPr lang="en-US" sz="800" i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Önnur skuldabréf og sjóðir</a:t>
            </a:fld>
            <a:endParaRPr lang="is-IS" sz="800" i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" name="Text Placeholder 2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76238" y="3073400"/>
            <a:ext cx="96043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BD01B4B-FA34-46A9-B0E1-A6AFE13439C4}" type="datetime'''E''ig''n''''a''t''''''''''ry''''ggð ''''sk''''u''ldab''réf'">
              <a:rPr lang="en-US" sz="800" i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Eignatryggð skuldabréf</a:t>
            </a:fld>
            <a:endParaRPr lang="is-IS" sz="800" i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" name="Text Placeholder 3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504950" y="3073400"/>
            <a:ext cx="2571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749781-AFAF-498B-AFD6-647EBC7499FA}" type="datetime'''''3''''''''''.''''''''''''''''''''''3''66'''''''''''''">
              <a:rPr lang="en-US" sz="800">
                <a:solidFill>
                  <a:schemeClr val="bg1"/>
                </a:solidFill>
              </a:rPr>
              <a:pPr/>
              <a:t>3.366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0" name="Text Placeholder 28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73113" y="2671763"/>
            <a:ext cx="563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FD9514E-D256-4A89-A5C6-C4ACD4AFD0A2}" type="datetime'''S''''''''''''''''''''''''kul''d''a''''b''ré''''''''f'''''">
              <a:rPr lang="en-US" sz="1000" b="1" i="1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Skuldabréf</a:t>
            </a:fld>
            <a:endParaRPr lang="is-IS" sz="1000" b="1" i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" name="Text Placeholder 15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63525" y="2281238"/>
            <a:ext cx="10731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0DC5D74-E52C-456B-B22E-9E94F0A9C310}" type="datetime'''''''Ríki''''''''str''y''''''g''g''''''ð ''''v''erðbré''f'''">
              <a:rPr lang="en-US" sz="1000" b="1" i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Ríkistryggð verðbréf</a:t>
            </a:fld>
            <a:endParaRPr lang="is-IS" sz="1000" b="1" i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39788" y="1895475"/>
            <a:ext cx="4968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D585D5-FBAB-4CB7-8575-A981AAE37071}" type="datetime'''''Fjá''''r''e''''''ign''''''''''''''''''i''r'''''''''">
              <a:rPr lang="en-US" sz="1000" b="1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Fjáreignir</a:t>
            </a:fld>
            <a:endParaRPr lang="is-IS" sz="10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Text Placeholder 14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14350" y="1433513"/>
            <a:ext cx="8223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E00F3C3-59DE-4318-B9B3-30D648E017E5}" type="datetime'Han''''''d''bært ''''''f''''é og&#10;''bundin'' inn''''lán'">
              <a:rPr lang="en-US" sz="1000" b="1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Handbært fé og
bundin innlán</a:t>
            </a:fld>
            <a:endParaRPr lang="is-IS" sz="10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4" name="Text Placeholder 77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457325" y="1525588"/>
            <a:ext cx="257175" cy="122238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42C28B-63A1-410D-9E38-90214F822247}" type="datetime'''''''''''''''''''''''''''''''''''''''''''''2''.''''''''''001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2.001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7" name="Rectangle 66"/>
          <p:cNvSpPr/>
          <p:nvPr>
            <p:custDataLst>
              <p:tags r:id="rId29"/>
            </p:custDataLst>
          </p:nvPr>
        </p:nvSpPr>
        <p:spPr bwMode="auto">
          <a:xfrm>
            <a:off x="1525588" y="6002338"/>
            <a:ext cx="142875" cy="106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8" name="Rectangle 67"/>
          <p:cNvSpPr/>
          <p:nvPr>
            <p:custDataLst>
              <p:tags r:id="rId30"/>
            </p:custDataLst>
          </p:nvPr>
        </p:nvSpPr>
        <p:spPr bwMode="auto">
          <a:xfrm>
            <a:off x="1525588" y="5829300"/>
            <a:ext cx="142875" cy="106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9" name="Text Placeholder 40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719263" y="5999163"/>
            <a:ext cx="84613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81F07E-5AD2-4D15-806F-559F188C8476}" type="datetime'Ei''g''''''n''''''''''ir á mó''''ti'''' e''igi''''''n fé''''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Eignir á móti eigin fé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Text Placeholder 41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719263" y="5826125"/>
            <a:ext cx="11953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E89007-D34E-468A-9DB2-F40E4DC93B90}" type="datetime'E''i''g''n''i''r á mót''i ei''''gi''''n ''''tjón''''askuld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Eignir á móti eigin tjónaskuld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30" name="Object 129"/>
          <p:cNvGraphicFramePr>
            <a:graphicFrameLocks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47480288"/>
              </p:ext>
            </p:extLst>
          </p:nvPr>
        </p:nvGraphicFramePr>
        <p:xfrm>
          <a:off x="3771900" y="1257300"/>
          <a:ext cx="1381083" cy="45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8" name="Chart" r:id="rId84" imgW="1381083" imgH="4562462" progId="MSGraph.Chart.8">
                  <p:embed followColorScheme="full"/>
                </p:oleObj>
              </mc:Choice>
              <mc:Fallback>
                <p:oleObj name="Chart" r:id="rId84" imgW="1381083" imgH="4562462" progId="MSGraph.Chart.8">
                  <p:embed followColorScheme="full"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257300"/>
                        <a:ext cx="1381083" cy="456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>
            <p:custDataLst>
              <p:tags r:id="rId34"/>
            </p:custDataLst>
          </p:nvPr>
        </p:nvCxnSpPr>
        <p:spPr bwMode="auto">
          <a:xfrm flipH="1" flipV="1">
            <a:off x="4543425" y="5534025"/>
            <a:ext cx="80963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35"/>
            </p:custDataLst>
          </p:nvPr>
        </p:nvCxnSpPr>
        <p:spPr bwMode="auto">
          <a:xfrm flipV="1">
            <a:off x="4402138" y="3600450"/>
            <a:ext cx="122237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36"/>
            </p:custDataLst>
          </p:nvPr>
        </p:nvCxnSpPr>
        <p:spPr bwMode="auto">
          <a:xfrm flipV="1">
            <a:off x="4402138" y="2049463"/>
            <a:ext cx="50800" cy="39687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37"/>
            </p:custDataLst>
          </p:nvPr>
        </p:nvCxnSpPr>
        <p:spPr bwMode="auto">
          <a:xfrm>
            <a:off x="4165600" y="1585913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38"/>
            </p:custDataLst>
          </p:nvPr>
        </p:nvCxnSpPr>
        <p:spPr bwMode="auto">
          <a:xfrm flipH="1">
            <a:off x="4524375" y="1585913"/>
            <a:ext cx="34925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39"/>
            </p:custDataLst>
          </p:nvPr>
        </p:nvCxnSpPr>
        <p:spPr bwMode="auto">
          <a:xfrm flipV="1">
            <a:off x="4652963" y="2828925"/>
            <a:ext cx="0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40"/>
            </p:custDataLst>
          </p:nvPr>
        </p:nvCxnSpPr>
        <p:spPr bwMode="auto">
          <a:xfrm>
            <a:off x="4356100" y="4681538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41"/>
            </p:custDataLst>
          </p:nvPr>
        </p:nvCxnSpPr>
        <p:spPr bwMode="auto">
          <a:xfrm flipH="1">
            <a:off x="4619625" y="4681538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42"/>
            </p:custDataLst>
          </p:nvPr>
        </p:nvCxnSpPr>
        <p:spPr bwMode="auto">
          <a:xfrm flipH="1">
            <a:off x="4562475" y="4386263"/>
            <a:ext cx="53975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15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217988" y="5392738"/>
            <a:ext cx="2889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BC94F2-8612-449F-9128-69C9E4489B47}" type="datetime'''-''''1''''''.''''''''3''''2''''''1'''''''''">
              <a:rPr lang="en-US" sz="800">
                <a:solidFill>
                  <a:schemeClr val="bg1"/>
                </a:solidFill>
              </a:rPr>
              <a:pPr/>
              <a:t>-1.321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4" name="Text Placeholder 20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295775" y="3641725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4288" tIns="0" rIns="14288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614D38-E523-459E-8843-3509AA251FEB}" type="datetime'-''''1''''06'''''''''''''''''">
              <a:rPr lang="en-US" sz="8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-106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0" name="Text Placeholder 19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514850" y="3073400"/>
            <a:ext cx="1809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5EF782-56AD-42DD-A6E8-4C55653EEA0A}" type="datetime'''''''5''1''''''''''''''''8'''''''''''''''''''''''''''''''''">
              <a:rPr lang="en-US" sz="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518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7" name="Text Placeholder 73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494213" y="5006975"/>
            <a:ext cx="79375" cy="122238"/>
          </a:xfrm>
          <a:prstGeom prst="rect">
            <a:avLst/>
          </a:prstGeom>
          <a:solidFill>
            <a:schemeClr val="accent1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039961-5E02-418A-911E-493457DBEF78}" type="datetime'''''''''''''''''''''''''''''''2''''''''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6" name="Text Placeholder 72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4143375" y="4621213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1B4C392-7F36-4C45-A762-A406F74ECCE2}" type="datetime'''''''''-''''''''6''''''''''''''''1''''''6'''''''''''">
              <a:rPr lang="en-US" sz="800">
                <a:solidFill>
                  <a:schemeClr val="tx1"/>
                </a:solidFill>
              </a:rPr>
              <a:pPr/>
              <a:t>-616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4" name="Text Placeholder 70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4313238" y="3844925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770A22-115B-4E3E-BE83-0BC4873046A2}" type="datetime'''-''''''8''''''''''''''''79'''''''''''''''">
              <a:rPr lang="en-US" sz="800">
                <a:solidFill>
                  <a:schemeClr val="bg1"/>
                </a:solidFill>
              </a:rPr>
              <a:pPr/>
              <a:t>-879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7" name="Text Placeholder 22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4478338" y="3459163"/>
            <a:ext cx="130175" cy="122238"/>
          </a:xfrm>
          <a:prstGeom prst="rect">
            <a:avLst/>
          </a:prstGeom>
          <a:solidFill>
            <a:schemeClr val="accent1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5505D9-0F2A-447C-8192-6FF5A6E9CA8A}" type="datetime'''''''''''''''''''5''''''''''''''''''''''''''1'''''">
              <a:rPr lang="en-US" sz="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7" name="Text Placeholder 18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4500563" y="2687638"/>
            <a:ext cx="1809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37B940-DC67-4366-A87A-F25CE09899F7}" type="datetime'4''''''''''''''''''''''''''''''13'''''''''''''''''''''">
              <a:rPr lang="en-US" sz="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413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6" name="Text Placeholder 17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486275" y="2297113"/>
            <a:ext cx="1809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AE78C8-7623-411A-AFF5-D6DBF28BF925}" type="datetime'''''''''''''''3''''''''''''''''''''''''''''''''0''''''2'">
              <a:rPr lang="en-US" sz="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302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9" name="Text Placeholder 16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4494213" y="4230688"/>
            <a:ext cx="79375" cy="122238"/>
          </a:xfrm>
          <a:prstGeom prst="rect">
            <a:avLst/>
          </a:prstGeom>
          <a:solidFill>
            <a:schemeClr val="accent2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45AF9A-2588-4201-BC2E-20346088F348}" type="datetime'''''0'''''''''''''''''''">
              <a:rPr lang="en-US" sz="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7" name="Text Placeholder 63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876675" y="1525588"/>
            <a:ext cx="2889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0641B6-84FE-4BA8-93BC-0DF7FBD9CB05}" type="datetime'''''''''''''-''''''''''''''''''''1''''''.''2''''''''''''54'">
              <a:rPr lang="en-US" sz="8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-1.254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36" name="Text Placeholder 21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4295775" y="2089150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BFCC2F-D3A9-45DD-B845-341D8EE0E2D6}" type="datetime'''''''''-''''''''''''''''''''''6''''''''''''''3''6'''">
              <a:rPr lang="en-US" sz="800">
                <a:solidFill>
                  <a:schemeClr val="tx1"/>
                </a:solidFill>
              </a:rPr>
              <a:pPr/>
              <a:t>-636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2" name="Text Placeholder 24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3" name="Content Placeholder 6"/>
          <p:cNvSpPr txBox="1">
            <a:spLocks/>
          </p:cNvSpPr>
          <p:nvPr/>
        </p:nvSpPr>
        <p:spPr>
          <a:xfrm>
            <a:off x="6897282" y="1633105"/>
            <a:ext cx="2008267" cy="158302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600"/>
              </a:spcBef>
              <a:buSzPct val="80000"/>
            </a:pPr>
            <a:r>
              <a:rPr lang="is-IS" dirty="0">
                <a:solidFill>
                  <a:schemeClr val="tx1"/>
                </a:solidFill>
              </a:rPr>
              <a:t>EMT er handbært fé, ríkistryggð verðbréf og sjóðir, sértryggð skuldabréf og önnur eignatryggð skuldabréf og </a:t>
            </a:r>
            <a:r>
              <a:rPr lang="is-IS" dirty="0" smtClean="0">
                <a:solidFill>
                  <a:schemeClr val="tx1"/>
                </a:solidFill>
              </a:rPr>
              <a:t>útlán</a:t>
            </a:r>
            <a:endParaRPr lang="is-IS" dirty="0">
              <a:solidFill>
                <a:schemeClr val="tx1"/>
              </a:solidFill>
            </a:endParaRPr>
          </a:p>
          <a:p>
            <a:pPr marL="174625" indent="-174625">
              <a:spcBef>
                <a:spcPts val="600"/>
              </a:spcBef>
              <a:buSzPct val="80000"/>
            </a:pPr>
            <a:r>
              <a:rPr lang="is-IS" dirty="0" smtClean="0">
                <a:solidFill>
                  <a:schemeClr val="tx1"/>
                </a:solidFill>
              </a:rPr>
              <a:t>Í kjölfar arðgreiðslu og endurkaupa á eigin bréfum hefur hlutfall handbærs fjár í EMT lækkað</a:t>
            </a:r>
          </a:p>
          <a:p>
            <a:pPr marL="174625" indent="-174625">
              <a:spcBef>
                <a:spcPts val="600"/>
              </a:spcBef>
              <a:buSzPct val="80000"/>
            </a:pPr>
            <a:r>
              <a:rPr lang="is-IS" dirty="0" smtClean="0">
                <a:solidFill>
                  <a:schemeClr val="tx1"/>
                </a:solidFill>
              </a:rPr>
              <a:t>Að sama skapi lækka eignir í EME, enda eigið fé að dragast saman</a:t>
            </a:r>
          </a:p>
          <a:p>
            <a:pPr marL="174625" indent="-174625">
              <a:spcBef>
                <a:spcPts val="600"/>
              </a:spcBef>
              <a:buSzPct val="80000"/>
            </a:pPr>
            <a:r>
              <a:rPr lang="is-IS" dirty="0" smtClean="0">
                <a:solidFill>
                  <a:schemeClr val="tx1"/>
                </a:solidFill>
              </a:rPr>
              <a:t>Efnahagsreikningur </a:t>
            </a:r>
            <a:r>
              <a:rPr lang="is-IS" dirty="0">
                <a:solidFill>
                  <a:schemeClr val="tx1"/>
                </a:solidFill>
              </a:rPr>
              <a:t>TM er </a:t>
            </a:r>
            <a:r>
              <a:rPr lang="is-IS" dirty="0" smtClean="0">
                <a:solidFill>
                  <a:schemeClr val="tx1"/>
                </a:solidFill>
              </a:rPr>
              <a:t>traustur eftir sem áður </a:t>
            </a:r>
            <a:r>
              <a:rPr lang="is-IS" dirty="0">
                <a:solidFill>
                  <a:schemeClr val="tx1"/>
                </a:solidFill>
              </a:rPr>
              <a:t>og vátryggingaskuldbindingar félagsins vel </a:t>
            </a:r>
            <a:r>
              <a:rPr lang="is-IS" dirty="0" smtClean="0">
                <a:solidFill>
                  <a:schemeClr val="tx1"/>
                </a:solidFill>
              </a:rPr>
              <a:t>varðar</a:t>
            </a: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85" name="Isosceles Triangle 84"/>
          <p:cNvSpPr/>
          <p:nvPr/>
        </p:nvSpPr>
        <p:spPr>
          <a:xfrm rot="5400000">
            <a:off x="5707918" y="3353938"/>
            <a:ext cx="1777429" cy="273483"/>
          </a:xfrm>
          <a:prstGeom prst="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5" name="TextBox 104"/>
          <p:cNvSpPr txBox="1"/>
          <p:nvPr/>
        </p:nvSpPr>
        <p:spPr>
          <a:xfrm>
            <a:off x="5218113" y="862013"/>
            <a:ext cx="103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Breyting frá 31.12.2013</a:t>
            </a:r>
            <a:endParaRPr lang="is-I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184775" y="1284288"/>
            <a:ext cx="1066659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8" name="Object 107"/>
          <p:cNvGraphicFramePr>
            <a:graphicFrameLocks/>
          </p:cNvGraphicFramePr>
          <p:nvPr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844117232"/>
              </p:ext>
            </p:extLst>
          </p:nvPr>
        </p:nvGraphicFramePr>
        <p:xfrm>
          <a:off x="5219700" y="1257301"/>
          <a:ext cx="1381083" cy="449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" name="Chart" r:id="rId86" imgW="1381083" imgH="4495697" progId="MSGraph.Chart.8">
                  <p:embed followColorScheme="full"/>
                </p:oleObj>
              </mc:Choice>
              <mc:Fallback>
                <p:oleObj name="Chart" r:id="rId86" imgW="1381083" imgH="4495697" progId="MSGraph.Chart.8">
                  <p:embed followColorScheme="full"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8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57301"/>
                        <a:ext cx="1381083" cy="4495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8" name="Straight Connector 247"/>
          <p:cNvCxnSpPr/>
          <p:nvPr>
            <p:custDataLst>
              <p:tags r:id="rId56"/>
            </p:custDataLst>
          </p:nvPr>
        </p:nvCxnSpPr>
        <p:spPr bwMode="auto">
          <a:xfrm flipV="1">
            <a:off x="5602288" y="5534025"/>
            <a:ext cx="69850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>
            <p:custDataLst>
              <p:tags r:id="rId57"/>
            </p:custDataLst>
          </p:nvPr>
        </p:nvCxnSpPr>
        <p:spPr bwMode="auto">
          <a:xfrm flipH="1">
            <a:off x="5810250" y="4681538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58"/>
            </p:custDataLst>
          </p:nvPr>
        </p:nvCxnSpPr>
        <p:spPr bwMode="auto">
          <a:xfrm>
            <a:off x="5546725" y="4681538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>
            <p:custDataLst>
              <p:tags r:id="rId59"/>
            </p:custDataLst>
          </p:nvPr>
        </p:nvCxnSpPr>
        <p:spPr bwMode="auto">
          <a:xfrm>
            <a:off x="5308600" y="1585913"/>
            <a:ext cx="10160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>
            <p:custDataLst>
              <p:tags r:id="rId60"/>
            </p:custDataLst>
          </p:nvPr>
        </p:nvCxnSpPr>
        <p:spPr bwMode="auto">
          <a:xfrm flipV="1">
            <a:off x="5602288" y="2828925"/>
            <a:ext cx="107950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>
            <p:custDataLst>
              <p:tags r:id="rId61"/>
            </p:custDataLst>
          </p:nvPr>
        </p:nvCxnSpPr>
        <p:spPr bwMode="auto">
          <a:xfrm flipH="1">
            <a:off x="5715000" y="1585913"/>
            <a:ext cx="444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>
            <p:custDataLst>
              <p:tags r:id="rId62"/>
            </p:custDataLst>
          </p:nvPr>
        </p:nvCxnSpPr>
        <p:spPr bwMode="auto">
          <a:xfrm flipH="1">
            <a:off x="5795963" y="3133725"/>
            <a:ext cx="87313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>
            <p:custDataLst>
              <p:tags r:id="rId63"/>
            </p:custDataLst>
          </p:nvPr>
        </p:nvCxnSpPr>
        <p:spPr bwMode="auto">
          <a:xfrm flipV="1">
            <a:off x="5602288" y="3600450"/>
            <a:ext cx="107950" cy="412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64"/>
            </p:custDataLst>
          </p:nvPr>
        </p:nvCxnSpPr>
        <p:spPr bwMode="auto">
          <a:xfrm flipH="1">
            <a:off x="5767388" y="4291013"/>
            <a:ext cx="5873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 Placeholder 23"/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5495925" y="5575300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47BCB9-FF17-44AD-B7D1-F22FF279CF9D}" type="datetime'''''''''-''10''''''''''''''''''''''''''2'''''''''''''''''">
              <a:rPr lang="en-US" sz="80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-102</a:t>
            </a:fld>
            <a:endParaRPr lang="is-IS" sz="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1" name="Text Placeholder 93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5372100" y="5392738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583DFA9-A2C3-4FCD-B932-B50BF2C66BFC}" type="datetime'''-''33''''''''5'''''''''''''''''''''''''''''''''">
              <a:rPr lang="en-US" sz="800" b="1">
                <a:solidFill>
                  <a:schemeClr val="tx1"/>
                </a:solidFill>
              </a:rPr>
              <a:pPr/>
              <a:t>-335</a:t>
            </a:fld>
            <a:endParaRPr lang="is-IS" sz="8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2" name="Text Placeholder 75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5603875" y="5392738"/>
            <a:ext cx="212725" cy="122238"/>
          </a:xfrm>
          <a:prstGeom prst="rect">
            <a:avLst/>
          </a:prstGeom>
          <a:solidFill>
            <a:schemeClr val="accent1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2449D4-8064-42B3-9358-F6FC1DF894E6}" type="datetime'''''-''2''''''''''''''''3''''''''''''2'''''''''''">
              <a:rPr lang="en-US" sz="800">
                <a:solidFill>
                  <a:schemeClr val="bg1"/>
                </a:solidFill>
              </a:rPr>
              <a:pPr/>
              <a:t>-232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3" name="Text Placeholder 73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5678488" y="5006975"/>
            <a:ext cx="111125" cy="122238"/>
          </a:xfrm>
          <a:prstGeom prst="rect">
            <a:avLst/>
          </a:prstGeom>
          <a:solidFill>
            <a:schemeClr val="accent1"/>
          </a:solidFill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2D40EF-FECD-4A06-B95D-179D93D04A34}" type="datetime'''''''''''-''''''''''''''''''''''''''''''''''6''''''''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4" name="Text Placeholder 72"/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5334000" y="4621213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87A566B-D1EC-4F61-9589-2B2A6ECE0C42}" type="datetime'''''''''''-''7''5''''''''''''''''''''''''''''0'''''''''''">
              <a:rPr lang="en-US" sz="800">
                <a:solidFill>
                  <a:schemeClr val="tx1"/>
                </a:solidFill>
              </a:rPr>
              <a:pPr/>
              <a:t>-750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5" name="Text Placeholder 70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5710238" y="3844925"/>
            <a:ext cx="180975" cy="122238"/>
          </a:xfrm>
          <a:prstGeom prst="rect">
            <a:avLst/>
          </a:prstGeom>
          <a:solidFill>
            <a:schemeClr val="accent1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7A535A-9A94-44EA-8F2D-7730CCB82F64}" type="datetime'''''60''''''''''''''''''''5''''''''''''''''''''''''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605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6" name="Text Placeholder 68"/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5484813" y="3459163"/>
            <a:ext cx="212725" cy="122238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93030C-2F03-4D85-8A5C-BD101FDB7574}" type="datetime'''-''''''''''''''''''''''''8''''''''''''9''0''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-890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7" name="Text Placeholder 69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5495925" y="3641725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FFEA65-2F12-435B-957F-A9A09497F944}" type="datetime'-''''2''''''''''0''''''''3'''''''''''''''''''''''''''''''''">
              <a:rPr lang="en-US" sz="8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-203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8" name="Text Placeholder 65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5551488" y="2687638"/>
            <a:ext cx="212725" cy="122238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5751DF-CB7F-4636-A1B0-A2B8192CF5F3}" type="datetime'''''''-''''''''''''''''''''3''''''''0''''''''1'''">
              <a:rPr lang="en-US" sz="8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-301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9" name="Text Placeholder 66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5495925" y="2870200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4288" tIns="0" rIns="14288" bIns="0" numCol="1" spc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2DB0EC-FDB4-4689-9665-07AE72AEEEEB}" type="datetime'''''-''''''''20''''''''''''3'''''''''''''''''''''''">
              <a:rPr lang="en-US" sz="800">
                <a:solidFill>
                  <a:schemeClr val="tx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-203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54" name="Text Placeholder 36"/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5729288" y="2297113"/>
            <a:ext cx="257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6D9CFF-1091-4DAA-9D31-68A553C4E540}" type="datetime'''''''''1''.''1''''''''4''''''''''3'''''''''''''''''''">
              <a:rPr lang="en-US" sz="8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1.143</a:t>
            </a:fld>
            <a:endParaRPr lang="is-I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1" name="Text Placeholder 13"/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5900738" y="1911350"/>
            <a:ext cx="180975" cy="122238"/>
          </a:xfrm>
          <a:prstGeom prst="rect">
            <a:avLst/>
          </a:prstGeom>
          <a:solidFill>
            <a:schemeClr val="accent1"/>
          </a:solidFill>
          <a:extLst/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5E85B3-0E1C-40A5-B716-841A8ED69B61}" type="datetime'7''''''''''''''''''0''''1'''">
              <a:rPr lang="en-US" sz="800">
                <a:solidFill>
                  <a:schemeClr val="bg1"/>
                </a:solidFill>
              </a:rPr>
              <a:pPr/>
              <a:t>701</a:t>
            </a:fld>
            <a:endParaRPr lang="is-IS" sz="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2" name="Text Placeholder 63"/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5019675" y="1525588"/>
            <a:ext cx="2889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0D0182-3167-47E2-9904-11EB636B2614}" type="datetime'''''-''''''''1''''''''''''''.''''''6''7''1'''">
              <a:rPr lang="en-US" sz="800">
                <a:solidFill>
                  <a:schemeClr val="tx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-1.671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33" name="Text Placeholder 64"/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5759450" y="1525588"/>
            <a:ext cx="2127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CD7FED-FA17-436F-8ACA-1BC1D361BF90}" type="datetime'''''''''-''''1''''''''''''''''''''''''7''''''7'''">
              <a:rPr lang="en-US" sz="800">
                <a:solidFill>
                  <a:schemeClr val="tx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-177</a:t>
            </a:fld>
            <a:endParaRPr lang="is-IS" sz="800"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d.%#m.%Y&lt;/m_strFormatTime&gt;&lt;/m_precDefaultDate&gt;&lt;m_precDefaultYear/&gt;&lt;m_precDefaultQuarter/&gt;&lt;m_precDefaultMonth/&gt;&lt;m_precDefaultWeek/&gt;&lt;m_precDefaultDay/&gt;&lt;m_mruColor&gt;&lt;m_vecMRU length=&quot;15&quot;&gt;&lt;elem m_fUsage=&quot;2.62900000000000000000E+000&quot;&gt;&lt;m_msothmcolidx val=&quot;0&quot;/&gt;&lt;m_rgb r=&quot;27&quot; g=&quot;54&quot; b=&quot;12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fc&quot; g=&quot;fc&quot; b=&quot;eb&quot;/&gt;&lt;m_ppcolschidx tagver0=&quot;23004&quot; tagname0=&quot;m_ppcolschidxUNRECOGNIZED&quot; val=&quot;0&quot;/&gt;&lt;m_nBrightness val=&quot;0&quot;/&gt;&lt;/elem&gt;&lt;elem m_fUsage=&quot;6.62489036190000100000E-001&quot;&gt;&lt;m_msothmcolidx val=&quot;0&quot;/&gt;&lt;m_rgb r=&quot;b7&quot; g=&quot;d0&quot; b=&quot;ba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2e&quot; g=&quot;97&quot; b=&quot;a9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76&quot; g=&quot;12&quot; b=&quot;12&quot;/&gt;&lt;m_ppcolschidx tagver0=&quot;23004&quot; tagname0=&quot;m_ppcolschidxUNRECOGNIZED&quot; val=&quot;0&quot;/&gt;&lt;m_nBrightness val=&quot;0&quot;/&gt;&lt;/elem&gt;&lt;elem m_fUsage=&quot;5.64164578731793380000E-001&quot;&gt;&lt;m_msothmcolidx val=&quot;0&quot;/&gt;&lt;m_rgb r=&quot;12&quot; g=&quot;5b&quot; b=&quot;d6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a3&quot; g=&quot;9b&quot; b=&quot;16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4e&quot; g=&quot;4e&quot; b=&quot;4e&quot;/&gt;&lt;m_ppcolschidx tagver0=&quot;23004&quot; tagname0=&quot;m_ppcolschidxUNRECOGNIZED&quot; val=&quot;0&quot;/&gt;&lt;m_nBrightness val=&quot;0&quot;/&gt;&lt;/elem&gt;&lt;elem m_fUsage=&quot;4.50395292993460870000E-001&quot;&gt;&lt;m_msothmcolidx val=&quot;0&quot;/&gt;&lt;m_rgb r=&quot;f4&quot; g=&quot;d2&quot; b=&quot;5b&quot;/&gt;&lt;m_ppcolschidx tagver0=&quot;23004&quot; tagname0=&quot;m_ppcolschidxUNRECOGNIZED&quot; val=&quot;0&quot;/&gt;&lt;m_nBrightness val=&quot;0&quot;/&gt;&lt;/elem&gt;&lt;elem m_fUsage=&quot;4.30467210000000160000E-001&quot;&gt;&lt;m_msothmcolidx val=&quot;0&quot;/&gt;&lt;m_rgb r=&quot;ae&quot; g=&quot;9d&quot; b=&quot;24&quot;/&gt;&lt;m_ppcolschidx tagver0=&quot;23004&quot; tagname0=&quot;m_ppcolschidxUNRECOGNIZED&quot; val=&quot;0&quot;/&gt;&lt;m_nBrightness val=&quot;0&quot;/&gt;&lt;/elem&gt;&lt;elem m_fUsage=&quot;3.87420489000000150000E-001&quot;&gt;&lt;m_msothmcolidx val=&quot;0&quot;/&gt;&lt;m_rgb r=&quot;1b&quot; g=&quot;5f&quot; b=&quot;78&quot;/&gt;&lt;m_ppcolschidx tagver0=&quot;23004&quot; tagname0=&quot;m_ppcolschidxUNRECOGNIZED&quot; val=&quot;0&quot;/&gt;&lt;m_nBrightness val=&quot;0&quot;/&gt;&lt;/elem&gt;&lt;elem m_fUsage=&quot;2.82429536481000170000E-001&quot;&gt;&lt;m_msothmcolidx val=&quot;0&quot;/&gt;&lt;m_rgb r=&quot;58&quot; g=&quot;8e&quot; b=&quot;d1&quot;/&gt;&lt;m_ppcolschidx tagver0=&quot;23004&quot; tagname0=&quot;m_ppcolschidxUNRECOGNIZED&quot; val=&quot;0&quot;/&gt;&lt;m_nBrightness val=&quot;0&quot;/&gt;&lt;/elem&gt;&lt;elem m_fUsage=&quot;2.54186582832900130000E-001&quot;&gt;&lt;m_msothmcolidx val=&quot;0&quot;/&gt;&lt;m_rgb r=&quot;2d&quot; g=&quot;63&quot; b=&quot;a6&quot;/&gt;&lt;m_ppcolschidx tagver0=&quot;23004&quot; tagname0=&quot;m_ppcolschidxUNRECOGNIZED&quot; val=&quot;0&quot;/&gt;&lt;m_nBrightness val=&quot;0&quot;/&gt;&lt;/elem&gt;&lt;elem m_fUsage=&quot;1.66771816996665770000E-001&quot;&gt;&lt;m_msothmcolidx val=&quot;0&quot;/&gt;&lt;m_rgb r=&quot;50&quot; g=&quot;c8&quot; b=&quot;78&quot;/&gt;&lt;m_ppcolschidx tagver0=&quot;23004&quot; tagname0=&quot;m_ppcolschidxUNRECOGNIZED&quot; val=&quot;0&quot;/&gt;&lt;m_nBrightness val=&quot;0&quot;/&gt;&lt;/elem&gt;&lt;elem m_fUsage=&quot;1.21576654590569360000E-001&quot;&gt;&lt;m_msothmcolidx val=&quot;0&quot;/&gt;&lt;m_rgb r=&quot;fc&quot; g=&quot;f8&quot; b=&quot;43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6.6bJQ4UC7LOrPX9mGc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wZILrrxkKZBfVCtjKr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2OqEFR9UqjCZeqSuJ28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yVRxFloEeybRlOWk1Hm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aGHzUE1k.QcSdg.PwpM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s263EEJUCWty.yyjd.B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MeVn89RkewLdxWMIwVa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leHVM3WUSu18qi_InTI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6sGQInqUmqSXOgI5rUk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YxhPgfFESC.F40Bmkl.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ak9EZZ.EmDyC8NK3KU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eoZPGb50ajagKofQU27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PwnROFbEmNdbF7fLkKq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H7Xtnet0yG4D3sM1WEs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sAkjK0KUK0i9m.6AFZL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EkrDwV9UKto1hQcw2WT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SI8CcF0kKoXO2SCf4FT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rzBHjmLkiSehe9vojXi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uQy51EuEKjmVAB9V86F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9paeD5hEm5NhvvphCV2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JpacD_S0Gt5Bx_H0JzG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S1AEqGkC1QmufFewl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a4Cq6xUmoMa2Qn5x1W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lXCSzgoUGy.jn5jlECq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lkKJPrOU6jiw1KPVE11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KWczqMoUCu4Zox3v3p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mO1uuhgE6CFGsLEkB8w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pYWNhMcUuQ2OBDWgPAx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RwZ1dCKU6ctv3D8Ilwd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jHVyvX90.aooBYvqc4W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Ej33aGIkS4GhKQCaJxf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Gqaf.FnEicQdOs_ckj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.gloIUxkejEitcUxUBT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4h29Nz70GGs_FBLIFxV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Jw5OWWsEKhXzuRkmhHq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tv9RAn0kqAVwBHffEVi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0hz8MSwUaLsTAesHm1c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Hpm5Dsw0uYKuvpqT.zg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ri7CObBkyae5mrvuU0.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GvEDE0HEy_jLZCHdwls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HjIZ7yUulVfI.viChI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_tNnfIu0STPq7P0dNHb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VG8qDvDUuOCMc9mYJb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FnPbFrEmcCkTqoMl75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d7OfUu9EicJYWRAMq_W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mN9MGuE0u3Nck9sQAol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PsB2AzZEWSkXteMD2lx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b4GYvjPku36XSEuDupu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RbcF4x0UCBUE0HkRseU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cNUs3Pj0GGCZLugTzWK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qtJbJoEqGQzv0_.Bnf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.kPjAVIkyIMDxGZ.pOq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Avh74sNEGIO13lQexkm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0BYlbuFkqCGiRkcCjF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tMuEDOPUStpXlJseahk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q3OrS5NEqSjGVsqJDr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9ehJcXzEuG1Sfg54yfr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wDCyfHSUq_y1BJyQLAL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9xOLa4FUy67BJHQwBUx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YjhocuFkacycIXRpHyS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dmNsx2rUqBSmVjPi7hG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bBwWYFFEKadrz.nvBQx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chWUH_AU.k6Fs4RKff6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wTQUGrG0SpN75_KXFw9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inoksJuUGZKp6Xsi.H7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kh9YTB2E..4Bns3RSpM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HCo2dt.ESGo.pfGOZbX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GvyvCoB0GOn_tbEt_yZ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ial7RKBUybhqs9Aelh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0YOAaoG0q.gOuXFmd9p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OXmfdtbUeUYfH8PM0W_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9p8xTnoUyUrLncVdKHB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E9BEGCtkSKBD6DCuW6f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EzJqAbUmlxCtxzUfTn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6ZHEdaOker9fP2YLFZ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F3tXaP9kKGGP74BH345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uAChmiMEuPfMiX9HtzV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nkHpRNUK4BPqwDJuOV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lhWVnQn067UXlNdyCYl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WvcEOrpkScTpjjQHrQs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SlgtgaEioZGbN.Cl05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fIxicLk0aJUwL23QNTX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ZqOvvygUyEud6Xxzc3.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ltRR48BkmLMpo1QbOhA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_leYCG.EW4EK_eO43nA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.pbX.0EEWPnx_qRrOj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SnmXGNrUOzBS1z3ojIZ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iSoEojYkirCD6ACP.Bk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KaODsLLUWoPFfnhQXhz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cqkAIrWU2Zzo.fV4zS7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LorqkOjUG.5rukb459g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rfY7bkAky9EjgyxqkmD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5nfyKgMU2s6UhUuQshc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6Ub9J2x0WnoQQU5YxGj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wG6I7v9kSIMTl8YHyXs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DhC1r7gUK3Zb_MoTpLF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yWEGRfsEOicIqPYgIC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uaXeCmUU2IjRCxocfeR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MH2Kq6ZEyELMDAqjtSQ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fnkXKRpU21TbjP_7JoZ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yKpdnlnEqXchB5XFVSx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4WWKCOAUuhZIeiOb7VZ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R_PyTS3keXvF5yPCjQg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GYokSBYEiLsWYZhcIfB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M8H9olhUOgQq3fPwcGt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diZ1p6YEKLWsKCa99t2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jVd3Wf40SpJ1rC5rrC_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.fTWnc10O5mX1MFEMK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F.AtAORkG14kXMpOmON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8WLB3yqU2ZAo0lNAOrT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qWzqSkEu29iKjnwWk8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10aLcwzEiqdM6TfXHXY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2zfmfSVkGN7DKA9Zbu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9_39BX3kWSzQNp1HrV8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j3QeTY_kiDgNWGcdXI9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1w47KTAUq12jOXCVF_p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FiekxTfkqh_QG_zEs9_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YEFQORHUOz1C0GhHxB5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PgpfdTM0iyMeXCfuFO.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bbaB.T.UeuZqcTGGsHt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dVlpkdWUK0NrkHePU6.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POFSVYkkuzUrkeAA.HW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E1AlrC3kqSKP3GQGDEJ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KguagNREGCsB6T0mwY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vVUFNCHk697.PLdmdxA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a5hXAwgkKmBtC3Vyfhi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lf3JiBokOCYKLCJDGMb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ZTd5h0pUGKH4CMuHJH8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dmNsx2rUqBSmVjPi7h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E9BEGCtkSKBD6DCuW6f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EzJqAbUmlxCtxzUfTn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6ZHEdaOker9fP2YLFZy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uAChmiMEuPfMiX9HtzV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nkHpRNUK4BPqwDJuOV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lhWVnQn067UXlNdyCYl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WvcEOrpkScTpjjQHrQs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iSoEojYkirCD6ACP.Bk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KaODsLLUWoPFfnhQXhz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cqkAIrWU2Zzo.fV4zS7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6Ur7Lq30G9wzzxpAz45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LorqkOjUG.5rukb459g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rfY7bkAky9EjgyxqkmD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5nfyKgMU2s6UhUuQshc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6Ub9J2x0WnoQQU5YxGj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wG6I7v9kSIMTl8YHyXs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DhC1r7gUK3Zb_MoTpLF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CLlqNypkGf64zYTGX.z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SlgtgaEioZGbN.Cl05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fIxicLk0aJUwL23QNTX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ZqOvvygUyEud6Xxzc3.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ghl2G29EG3ITpyN2.8n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ltRR48BkmLMpo1QbOhA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_leYCG.EW4EK_eO43nA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.pbX.0EEWPnx_qRrOjo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afZjNMUkSDRj4SrmBbY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Iws3N7jUSXl1wshxSVU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k0zxzjHEq3mMHYrPT1f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Ux.hF4vUiVVSSlGYb29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eTE5uK9Ey754Ll7oaFp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9m474XY0.aV2DAbsclb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.mDOsaXEeo8NnrGRm0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6.6bJQ4UC7LOrPX9mGc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y7i9vrYEGLivG6q5_Yk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a3jFGZ7EyK7DVvblf7i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VgcZ17FU.MDXvq_r3Jr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r24ZQgkKrqm.5ditHE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aGJdLGZUqSxl5MwU9HV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L.KtIlc06Eo2_3_VPSS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Mq.vPQk0e5Yq_.K6T9p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CTejK4j0Oo1.808tfEf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46uDuyFkmZ7S0GbjXe6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gKa99_2Ee6WhnFBQUJm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hqdlfu.kidIAJPKzs.z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qW7iGCqUqSyq8FWUm3b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IapJxjhUi1Hyr.6QSEb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5Ve49NmUibYieq4XYnf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E5OpU51km4wPt8yBGG_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4cBrKFYUGJCnBjvs4W4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bnY2KtkCJ8ublpym4X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ukcYkmrUqhLBjfgXxwG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q09wYiQUG6Z8p5I6WBY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kT50dg0SUB0PCHHEk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Bblz0qbE.NmrUoTnee5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DPzfDO9UiSH36KDh9Ji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xhKGmXq0iUYy294Vx9O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5_VYP97kiVq1zPHLCVP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GqKah2UyJHfxCm2_IK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PQ_A8Nu0qk9pVBBehsK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i5UwwrPkeLYf.Nkcyiw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UQxzcoZUeaW3B6I6d8x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1s3gQzhESCJOJZUSaPE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Sk09LC3UmjzOLtiw19L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Qj22wwM0CV6Eg5ayuh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eoZPGb50ajagKofQU27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kUkfV3a0.j03nRe5O9n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tCLwJLu0yAy5ydtwRZq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lIfDgY0k2dYW0k95eLX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cqLhb22UK3UKit5w4y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uquZ3hsUWL6vPj6.sKo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fl9iltD0mAb1ymQJRgr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1XCdg7EEaMUvuWbtsfL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_nyG8aHEubVuvO_zh8.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zqeiIR0G9aF3z6tRbP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yAT2iDH0CViCiYTnlW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.gloIUxkejEitcUxUBT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iNavfnT0GUurOl.xeUf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dzwlmyXEi6_MURVjh1V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daUxA.HE2dk5z35nLmT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YjSw9P0K3poXSE2uwO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CgzGOKoEqzmCu_HE8KL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KjXS5V.0OLMTktgzuqi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DTJTOfm0i65nsIspxGu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rcpwaJhEK.qmnIxUEkK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E5hQPuQUyaQsPRE8xrd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09rU2nD0.p_nh5L8IK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Da4Cq6xUmoMa2Qn5x1W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cAKE_JE0ah1p2D72hcB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a8FxKPY06tZ33qk16zn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UyZXnli0qKaA5qJVDb.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2jtUxR8U.P1BF9lWfWH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0nejqDRE2wJ0.GDvipg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ZjUQHi1k._q8EhkGFad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6eMXf55kye1pqdsj6va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gwzFCkIUW6JCJBFzJ1M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7lSera9kCJYlouzMyJU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Dd6N7Wwkq5m6T5dcrm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FnPbFrEmcCkTqoMl75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vrmuGS7Uu47R23EHh3p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pg9grkjUKB4uvOHMouL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9vH3cU_0CLtnds8q_Qr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.iQ.U1nEWKKaQ33oNsr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IY_YiK4EOPHuw59MVwx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NDer4GokC4O3LpFtPcS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4QoRRmGU.O9p_aTUQ3r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NozavjukusHzquolMgz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A9JPeoEyIVxavTxrBS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MQfDbIgk6UR0fo94ii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tMuEDOPUStpXlJseahk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ijLe1OmU2.Na0AxO6DK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XLASVbpUmY2.XX_knZ0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gS9EQYOEiT3Gcej7mcL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hNnGyFkU.PVYA_3NTyd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H_bGpbOEyHo1iINe0DS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BJ92j7I0Ww0U3esWLzK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a1QvZCHkCD6qNmgW6uZ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BzYZRdG02yQhxYOqott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y5c4bx_E2wGp0p61feV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.eWClqO0K5lNn4sAAb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inoksJuUGZKp6Xsi.H7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UG30XWKkG8ft5AMTLIP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_OprghMkqlWqptVajyM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P2PwfLz0uZoVKnjWOkv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eA3iX4PkCuT7dh4TZYA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iBPU7WmUmL3L0NWtRmo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C3ctl.vU2b5dLmhHki9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ARz0JpX0e85d4yBkDc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Qn7xkoFk.3GPr7Wpox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oR2gYm90qLDRQMaJ_x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F3tXaP9kKGGP74BH345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OdGBSWWE.9SnmWALN2X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KMS2t9s02lMrnnz9tqF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jGUAyQl0O.JVv7G0wlO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zvVHVX06d5Ro4dJOyQ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fIXRI9EEire.vXNXAwf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TLwX06IUW_i.SWATtgZ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7k.QsMUUS4Xj90._rg8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Z7tzKOckWXuHC1y9vER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xTlijOLE.odLktPuN.I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SQu4MJmEyy8NYaKfMa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SnmXGNrUOzBS1z3ojIZ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DD_lTb0q0lZAvOR2Yr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0vL_ccX0iF45ZFMKNnh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6q3OcbxEyTXjeJH95gy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RjX.ZaZEeKqRV_YMkR.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MdB_PrJEekYQeXHTZqS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h7zWzjUUKic.ig9tFAs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IIuqnheUmdrH.mLF38.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Nyeakm0ESObQKoqPmub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beAUg3U.TECcIWcZc5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mYWQV1FUSUHOSwExE1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uaXeCmUU2IjRCxocfeR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EceAVi7UOK8XgcUyjRk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kCkwX_vki4OL3LxxhKF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_bm49_vkCJskleyOi.3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3f1Sz3kEa7WFa4m3J7X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WSZuagYk2AWsJmk0aOk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c.xFFbbEGOjlho12bhF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r34DpZ1UGXD.hvOivyb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wWJXD3LkyDALHSqwnn0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5hYGFXuEWWyi4CiKDlW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zaafGntEm03GOxsyD4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F.AtAORkG14kXMpOmON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Fx2AjqtE6lj18WZREVI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LORieNiEyc4wH1Z8MPm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UzlZzjb06zBsm2Lz78b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Dfxgo2ekamkkZ_YbS_I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KMELwCk0.KHDAdKtVg6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QMaJ7dpEOutWnOin251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JHJQXE.0ef.dkB1mjfb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VaQk1KiUan_s8TsvgtS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7PRJS5PkKY4tI.p8cU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bbaB.T.UeuZqcTGGsHt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MH5J5QikSoVqHPyrFkP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.d191xu0CeEBXO0SdVw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Dz5GDf4kC1YahLaaBls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xYQzzrFUiwDoUHApuZB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aLSkv1.0qQPT.emtCuT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Y4q78TFUCSHHzV1y_.J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kfIWBi5USNExNpVifb1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O0Of7PbUSz7X6T3xBuL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AO5FNfT0GA.Oh7uCoMr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WGmvW0H0.VMjqEQGBO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cmA3LJckK21hmrosTja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WyCU9RyUCYe9QTAu7gf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LIBRPM4Uq4atWDtlO1b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JwJC3.dEmkdrkfCx3ZM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CyJcmd1U6bKsbKk5c2T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XFViq5V0OAkQ1NR5InC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THFUH.00yxMnftsii1V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Df.sldP0GHZbPrf9DTS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fvLXh0kkWfUr4xWUpYJ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FISJ4aEOob6YEBrIP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HHoaegR06Jl80OPIXzs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DX85Y4W066bAO3nPr9d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1Hjs1i50O.B8Xs78irW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zKPTAUykGg7LnVgW6zz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9MHv2dG0SuV5eVctTLL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YhY4iNOEW575E2pJRqD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qjsXfe1kGRgInExoZe4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wT2JV.lUi._GlUtMona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GwRADAOUqXs9CE0LfWf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vCqqwKVkCAE4x6SNulK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41O.lPI0uqhUt78Vd1w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9d8zWEmEWW7LS97tQS9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sPKn4oJES4PquQLf1FM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chz1diDUONQWu0yee1s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HMrheMwkWFAKIUOFzj7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uwrpkFD02IzPWm1clwG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GvUx0hXE6lGqJaC4oj7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52SKqlfUaKdFHfCKYm3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VDl.sDWUuyZIqWeAfdc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gOmnQcm0C5KAO5b.FNn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QjnoVfUkaC.P0JXh0bg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h1DxD_0E2P1MFjoVUU7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0ue__7d0OHOAHL.CzuG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eZLunfmkm1VK7ywCg1K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_Fx9gWpE6V.tZQXKkYI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v_2bZov0yJGBRbuO17d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pG8lDS106nbmHbninRz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GcWgsaVUGHriurdO4GL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Wf0h8Z1EmjiQ7HtiZJB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O1J8OAH0aP7VPtIHRCN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AGbH9rk.1.zEKR0mt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hu8Del9kyz9sy4Evjyx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kvNpWyrke5o1pL6n6qx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LBkCdpRE66Rkq8GfNm7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.PgqvAxE6GS0ovEia57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KrKVp_qEW072F19JHA8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fE.NlZIkmi5LaIXnQBm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or8HFxw0iU29SFsjeM.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o2QwFoDE.4_aiNKk8aK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LQK0e3IEO5J0mBZysUp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.DH9sC30yZFoA3T9kSw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Nbv4Ev_0CAqrmfi8Rz_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OHjqERYUKjGg2dm62rK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AuQAGvQkeuu3ioiLhrX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_snyPS30OnOt0b647EH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gbKfqOfEW4E06orR6x5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EaW2.XLUSrLHaq6LjnJ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Ff35tmMUG_YCB35fXuq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3LV6YLNEKA5cvoka9Z2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3n8x8DV0OYbGtYT9l.U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mz4YaPxkO4Wi9wKY9t9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bTWCgkuk639fpmA.FR9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jjeVDRxki5dDGDOkaGA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8TuBT77k.Ogyr625Grh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zroRZxbk6hbZn0HwPQn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SFh3aKn06K3CtvJT8rZ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0MNKu_zk6ke.miZQsbC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v8ksazDkGXt4WtahsqF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zmB0Rx3kKJFO_cvBPBL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ySOvWUjkymGNcEsVX6O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FicTKw6E2.ChhPG6BfO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acApAc8kOQV0yNHqPNJ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l7XwVI0kaRJrud6itu8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eabHjyH026KXnPgPAkb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fNcUr8tEKtrMbbwQp07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eTOdmjEKPCEVzze9Fq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ZiJ1hYUkOMny_R.XgI0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aUaO8DkU2BUrMyAanVe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iEkTcZpEuMKgX4FVqjU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OAwgsCF0.qDoT7yMCWU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VgcpghXkWVYQR2gGoQw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Nvq_3zAEmHa7FkNm7_I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C_gDWiSkCqgxiwBmAWs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AaCSh8NEGoNEwFBVlVd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uakQq9j0aXxSaKjJeqz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oHiUEMNUal4XBYnc7fa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MPGqYRQkGIJJMeOzEUl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6gPZFW0WyH2EZkRZZ8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aDB1k6EUSLeYAiMcaXt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0OQTuab0O3yIQxUEzjd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UNlQy9HkS0LZu2gYhW2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lSc1V1FkOwlYxw6trp9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DR1oxPEUKT3n4bgnV5r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qPDsyE8Ea6rKQj0qxHs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0kajYfX0KEjp23G_NrL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K0MNlHg0WTeOiRKDidb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HYCMf0HU6lfEp6RGO8j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7MfgYhzEmpiLvxER4O3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dxKKc7O0qtFnHqccIg9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QbiczhBU6Ia_q2DXgPb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aLX2iwvEyoUpkZaqqfP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amjcQmS06Jyc.Re2SU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E4cmnqUG.vUUoojgY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Eii28Mt0.ZutyYPzVj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jIjPRSCkqOeSICXudTq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UDti9zNEi_vrn9mx5i5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.QPduk5E2v_mEzsnJoW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az3rnKfkeFYS_Ca60Y7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BiZTgl0q30hOjdj3cM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1vWyq24Eyi_ZxH7uEL1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IBdeVNxkGgPTMg3QoBu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jYX1hZqkq3c7Zox7iz0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mVyCLIHUywdoNY8zxX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6Ur7Lq30G9wzzxpAz45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GK5HweLkOKbVwAqrNGU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FgQWPDWUCHH3RAQAci0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gJAzHfTEOcfLHz7YrUN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qu9qWsoU.XSk9ONmXN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y3XqQZn0OHUhszZCp64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WH4C5yf0aI6rCs3LvmO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YNlfth90aFNett802L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CiX5vrx0KqyX6HGJAkt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.4Q9HAkO6vopL_rcU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ghl2G29EG3ITpyN2.8n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Buv9Ng_UmYBL6ICyxl4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Q0qUg62UuWkA3.zQap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Q.ud.IIU2Qt7wAL2W_L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CJlJ5sRk6Z9cOQpib66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qYkdRNREePS8EmpTjYj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nF71vhN0C4ULp10BgFZ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KlKklS8UW5ghC8fxea.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4Ny9D2tkmPBJRmpVAC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s96RS4CEW3gIzjXC.U8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aZkrERPEmz40LgX6f8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Bblz0qbE.NmrUoTnee5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g3oTZ8NESGuUXkPF7lQ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Bf5slIj0CQ4SX8gOWWN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Jkv1S7sUmn8EQwi4Wt8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Wa0LYQXE6DpAnWvLeDH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bRm9g.K0uL7pW8lwwTH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xQnaf6bUiILoWXnUJM4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EgUGRBFky0gIGFxPamp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0JpkwsiUOA6uyQ.XYt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7Eheq.1U2hc.ctdqO7x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_35xJrkEem61ggo_N.5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gKa99_2Ee6WhnFBQUJm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AgHGZmOUuuYQgyw.shn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v5hKmuRUSG1DOz_GwBM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3rK66NyEy0cmCMsyO7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7v2A2hF06oSrZrW4EtF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j7tZVB5kKdl.nvaCJki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c1sE4iCEicGvtmXt6BR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PuqcSffUqXARDPa9uRR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yUQeyulU66vwxpIxxLq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VjBIErD027jkdA3opKR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hbny_5tkK9XPKow75yow"/>
</p:tagLst>
</file>

<file path=ppt/theme/theme1.xml><?xml version="1.0" encoding="utf-8"?>
<a:theme xmlns:a="http://schemas.openxmlformats.org/drawingml/2006/main" name="Tryggingamistodin_Template_Lett_Utgafa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6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7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8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1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2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3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4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5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M Efnissíður litaða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M Millislæ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90000"/>
            <a:lumOff val="1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>
              <a:lumMod val="90000"/>
              <a:lumOff val="1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1450" indent="-171450">
          <a:buClr>
            <a:schemeClr val="accent2"/>
          </a:buClr>
          <a:buFont typeface="Wingdings" charset="2"/>
          <a:buChar char="§"/>
          <a:defRPr sz="1200"/>
        </a:defPPr>
      </a:lstStyle>
    </a:txDef>
  </a:objectDefaults>
  <a:extraClrSchemeLst/>
</a:theme>
</file>

<file path=ppt/theme/theme5.xml><?xml version="1.0" encoding="utf-8"?>
<a:theme xmlns:a="http://schemas.openxmlformats.org/drawingml/2006/main" name="36_Office Theme">
  <a:themeElements>
    <a:clrScheme name="3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6_Office Theme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Office Theme">
  <a:themeElements>
    <a:clrScheme name="3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6_Office Theme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8_Office Theme">
  <a:themeElements>
    <a:clrScheme name="3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6_Office Theme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TM Efnissíður">
  <a:themeElements>
    <a:clrScheme name="TM Litir 1">
      <a:dk1>
        <a:srgbClr val="000000"/>
      </a:dk1>
      <a:lt1>
        <a:srgbClr val="FFFFFF"/>
      </a:lt1>
      <a:dk2>
        <a:srgbClr val="4D4E50"/>
      </a:dk2>
      <a:lt2>
        <a:srgbClr val="FFFFFF"/>
      </a:lt2>
      <a:accent1>
        <a:srgbClr val="269A44"/>
      </a:accent1>
      <a:accent2>
        <a:srgbClr val="BB2320"/>
      </a:accent2>
      <a:accent3>
        <a:srgbClr val="0C542B"/>
      </a:accent3>
      <a:accent4>
        <a:srgbClr val="7E7F7E"/>
      </a:accent4>
      <a:accent5>
        <a:srgbClr val="FEB400"/>
      </a:accent5>
      <a:accent6>
        <a:srgbClr val="0D7197"/>
      </a:accent6>
      <a:hlink>
        <a:srgbClr val="731514"/>
      </a:hlink>
      <a:folHlink>
        <a:srgbClr val="9167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Tryggingamistodin_Template_Lett_Utgafa</Template>
  <TotalTime>54841</TotalTime>
  <Words>1786</Words>
  <Application>Microsoft Office PowerPoint</Application>
  <PresentationFormat>On-screen Show (4:3)</PresentationFormat>
  <Paragraphs>532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45" baseType="lpstr">
      <vt:lpstr>Arial</vt:lpstr>
      <vt:lpstr>Calibri</vt:lpstr>
      <vt:lpstr>Gill Sans MT</vt:lpstr>
      <vt:lpstr>Wingdings</vt:lpstr>
      <vt:lpstr>Tryggingamistodin_Template_Lett_Utgafa</vt:lpstr>
      <vt:lpstr>TM Efnissíður</vt:lpstr>
      <vt:lpstr>TM Efnissíður litaðar</vt:lpstr>
      <vt:lpstr>TM Millislæður</vt:lpstr>
      <vt:lpstr>36_Office Theme</vt:lpstr>
      <vt:lpstr>37_Office Theme</vt:lpstr>
      <vt:lpstr>38_Office Theme</vt:lpstr>
      <vt:lpstr>1_TM Efnissíður</vt:lpstr>
      <vt:lpstr>2_TM Efnissíður</vt:lpstr>
      <vt:lpstr>3_TM Efnissíður</vt:lpstr>
      <vt:lpstr>4_TM Efnissíður</vt:lpstr>
      <vt:lpstr>5_TM Efnissíður</vt:lpstr>
      <vt:lpstr>6_TM Efnissíður</vt:lpstr>
      <vt:lpstr>7_TM Efnissíður</vt:lpstr>
      <vt:lpstr>8_TM Efnissíður</vt:lpstr>
      <vt:lpstr>9_TM Efnissíður</vt:lpstr>
      <vt:lpstr>10_TM Efnissíður</vt:lpstr>
      <vt:lpstr>11_TM Efnissíður</vt:lpstr>
      <vt:lpstr>12_TM Efnissíður</vt:lpstr>
      <vt:lpstr>13_TM Efnissíður</vt:lpstr>
      <vt:lpstr>14_TM Efnissíður</vt:lpstr>
      <vt:lpstr>15_TM Efnissíður</vt:lpstr>
      <vt:lpstr>think-cell Slide</vt:lpstr>
      <vt:lpstr>Chart</vt:lpstr>
      <vt:lpstr>Microsoft Graph Chart</vt:lpstr>
      <vt:lpstr>Kynning á rekstrarniðurstöðuM 2. ársfjórðungs 2014</vt:lpstr>
      <vt:lpstr>Helstu niðurstöður 2F 2014</vt:lpstr>
      <vt:lpstr>Helstu niðurstöður 1H 2014</vt:lpstr>
      <vt:lpstr>Rekstrarreikningur samstæðu</vt:lpstr>
      <vt:lpstr>Efnahagsreikningur samstæðu</vt:lpstr>
      <vt:lpstr>Afkoma af vátryggingarekstri er viðunandi</vt:lpstr>
      <vt:lpstr>Afkoma af fjárfestingum er góð í samanburði við helstu vísitölur</vt:lpstr>
      <vt:lpstr>Fjárfestingaeignir drógust saman í kjölfar arðgreiðslu</vt:lpstr>
      <vt:lpstr>Eignir á móti eigin tjónaskuld og eignir á móti eigin fé</vt:lpstr>
      <vt:lpstr>Stærstu fjárfestingaeignir TM</vt:lpstr>
      <vt:lpstr>Handbært fé frá rekstri er áfram sterkt og var notað til fjárfestinga</vt:lpstr>
      <vt:lpstr>Nettó kostnaður TM vegna stórbrunans í Skeifunni er um 240 m.kr.</vt:lpstr>
      <vt:lpstr>TM er að endurmeta tjónaskuld félagsins og mun hún lækka um allt að 2 milljarða um áramót</vt:lpstr>
      <vt:lpstr>Vegna breyttra forsendna hefur TM uppfært rekstraráætlun sína fyrir árið 2014</vt:lpstr>
      <vt:lpstr>Spurningar</vt:lpstr>
      <vt:lpstr>Fyrirvarar</vt:lpstr>
    </vt:vector>
  </TitlesOfParts>
  <Company>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TM’s Results</dc:title>
  <dc:creator>Óskar Baldvin Hauksson</dc:creator>
  <cp:lastModifiedBy>Garðar Þ. Guðgeirsson</cp:lastModifiedBy>
  <cp:revision>534</cp:revision>
  <cp:lastPrinted>2014-08-27T12:04:04Z</cp:lastPrinted>
  <dcterms:created xsi:type="dcterms:W3CDTF">2012-07-17T12:48:08Z</dcterms:created>
  <dcterms:modified xsi:type="dcterms:W3CDTF">2014-08-28T12:05:40Z</dcterms:modified>
</cp:coreProperties>
</file>