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748" r:id="rId4"/>
    <p:sldMasterId id="2147484764" r:id="rId5"/>
  </p:sldMasterIdLst>
  <p:notesMasterIdLst>
    <p:notesMasterId r:id="rId38"/>
  </p:notesMasterIdLst>
  <p:handoutMasterIdLst>
    <p:handoutMasterId r:id="rId39"/>
  </p:handoutMasterIdLst>
  <p:sldIdLst>
    <p:sldId id="692" r:id="rId6"/>
    <p:sldId id="792" r:id="rId7"/>
    <p:sldId id="767" r:id="rId8"/>
    <p:sldId id="768" r:id="rId9"/>
    <p:sldId id="769" r:id="rId10"/>
    <p:sldId id="770" r:id="rId11"/>
    <p:sldId id="817" r:id="rId12"/>
    <p:sldId id="818" r:id="rId13"/>
    <p:sldId id="819" r:id="rId14"/>
    <p:sldId id="820" r:id="rId15"/>
    <p:sldId id="821" r:id="rId16"/>
    <p:sldId id="801" r:id="rId17"/>
    <p:sldId id="805" r:id="rId18"/>
    <p:sldId id="806" r:id="rId19"/>
    <p:sldId id="780" r:id="rId20"/>
    <p:sldId id="815" r:id="rId21"/>
    <p:sldId id="783" r:id="rId22"/>
    <p:sldId id="782" r:id="rId23"/>
    <p:sldId id="810" r:id="rId24"/>
    <p:sldId id="824" r:id="rId25"/>
    <p:sldId id="825" r:id="rId26"/>
    <p:sldId id="784" r:id="rId27"/>
    <p:sldId id="785" r:id="rId28"/>
    <p:sldId id="787" r:id="rId29"/>
    <p:sldId id="826" r:id="rId30"/>
    <p:sldId id="827" r:id="rId31"/>
    <p:sldId id="828" r:id="rId32"/>
    <p:sldId id="829" r:id="rId33"/>
    <p:sldId id="788" r:id="rId34"/>
    <p:sldId id="789" r:id="rId35"/>
    <p:sldId id="790" r:id="rId36"/>
    <p:sldId id="791" r:id="rId37"/>
  </p:sldIdLst>
  <p:sldSz cx="9144000" cy="6858000" type="screen4x3"/>
  <p:notesSz cx="6888163" cy="10020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9B11"/>
    <a:srgbClr val="EF9711"/>
    <a:srgbClr val="F1B145"/>
    <a:srgbClr val="87AADC"/>
    <a:srgbClr val="DDDDDD"/>
    <a:srgbClr val="F6CC82"/>
    <a:srgbClr val="A6C2E7"/>
    <a:srgbClr val="CBCBCB"/>
    <a:srgbClr val="D4D4D4"/>
    <a:srgbClr val="FAE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 autoAdjust="0"/>
    <p:restoredTop sz="97173" autoAdjust="0"/>
  </p:normalViewPr>
  <p:slideViewPr>
    <p:cSldViewPr snapToObjects="1">
      <p:cViewPr>
        <p:scale>
          <a:sx n="113" d="100"/>
          <a:sy n="113" d="100"/>
        </p:scale>
        <p:origin x="-1656" y="-120"/>
      </p:cViewPr>
      <p:guideLst>
        <p:guide orient="horz" pos="2869"/>
        <p:guide orient="horz" pos="1423"/>
        <p:guide pos="3844"/>
        <p:guide pos="1916"/>
      </p:guideLst>
    </p:cSldViewPr>
  </p:slideViewPr>
  <p:outlineViewPr>
    <p:cViewPr>
      <p:scale>
        <a:sx n="25" d="100"/>
        <a:sy n="25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960" y="-102"/>
      </p:cViewPr>
      <p:guideLst>
        <p:guide orient="horz" pos="3157"/>
        <p:guide pos="217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package" Target="../embeddings/Microsoft_Excel_Worksheet1.xlsx"/><Relationship Id="rId2" Type="http://schemas.openxmlformats.org/officeDocument/2006/relationships/image" Target="../media/image8.jp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package" Target="../embeddings/Microsoft_Excel_Worksheet2.xlsx"/><Relationship Id="rId2" Type="http://schemas.openxmlformats.org/officeDocument/2006/relationships/image" Target="../media/image8.jp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package" Target="../embeddings/Microsoft_Excel_Worksheet3.xlsx"/><Relationship Id="rId2" Type="http://schemas.openxmlformats.org/officeDocument/2006/relationships/image" Target="../media/image12.jp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30"/>
      <c:depthPercent val="70"/>
      <c:rAngAx val="0"/>
      <c:perspective val="10"/>
    </c:view3D>
    <c:floor>
      <c:thickness val="0"/>
      <c:spPr>
        <a:noFill/>
        <a:ln w="9525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12658192978802E-2"/>
          <c:y val="8.4400599003108371E-6"/>
          <c:w val="0.9039613752860518"/>
          <c:h val="0.79711999994427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Revenues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pictureOptions>
            <c:applyToSides val="0"/>
            <c:applyToEnd val="0"/>
            <c:pictureFormat val="stack"/>
          </c:pictureOptions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ack"/>
            </c:pictureOptions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4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retch"/>
            </c:pictureOptions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5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retch"/>
            </c:pictureOptions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ack"/>
            </c:pictureOptions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ack"/>
            </c:pictureOptions>
          </c:dPt>
          <c:dLbls>
            <c:dLbl>
              <c:idx val="0"/>
              <c:layout>
                <c:manualLayout>
                  <c:x val="1.6048907309106308E-2"/>
                  <c:y val="-1.736831676065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5868186648439E-2"/>
                  <c:y val="-1.5196798320594937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 </a:t>
                    </a:r>
                    <a:r>
                      <a:rPr lang="en-US" dirty="0" smtClean="0"/>
                      <a:t>1354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05891749629827E-2"/>
                  <c:y val="-1.5833052701155811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 </a:t>
                    </a:r>
                    <a:r>
                      <a:rPr lang="en-US" dirty="0" smtClean="0"/>
                      <a:t>1338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88176015596509E-2"/>
                  <c:y val="-1.41410757400418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lt-LT" dirty="0" smtClean="0"/>
                      <a:t> </a:t>
                    </a:r>
                    <a:r>
                      <a:rPr lang="en-US" dirty="0" smtClean="0"/>
                      <a:t>043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79879260119875E-2"/>
                  <c:y val="-1.8380682105093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lt-LT" dirty="0" smtClean="0"/>
                      <a:t> </a:t>
                    </a:r>
                    <a:r>
                      <a:rPr lang="en-US" dirty="0" smtClean="0"/>
                      <a:t>01</a:t>
                    </a:r>
                    <a:r>
                      <a:rPr lang="lt-LT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Tabelle1!$B$2:$B$6</c:f>
              <c:numCache>
                <c:formatCode>0</c:formatCode>
                <c:ptCount val="5"/>
                <c:pt idx="0">
                  <c:v>834</c:v>
                </c:pt>
                <c:pt idx="1">
                  <c:v>1354</c:v>
                </c:pt>
                <c:pt idx="2">
                  <c:v>1338</c:v>
                </c:pt>
                <c:pt idx="3">
                  <c:v>2043</c:v>
                </c:pt>
                <c:pt idx="4">
                  <c:v>2018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gapDepth val="14"/>
        <c:shape val="cylinder"/>
        <c:axId val="83373056"/>
        <c:axId val="34489472"/>
        <c:axId val="0"/>
      </c:bar3DChart>
      <c:catAx>
        <c:axId val="83373056"/>
        <c:scaling>
          <c:orientation val="minMax"/>
        </c:scaling>
        <c:delete val="0"/>
        <c:axPos val="b"/>
        <c:majorTickMark val="none"/>
        <c:minorTickMark val="out"/>
        <c:tickLblPos val="nextTo"/>
        <c:spPr>
          <a:ln>
            <a:noFill/>
          </a:ln>
        </c:spPr>
        <c:txPr>
          <a:bodyPr rot="0" vert="horz" anchor="t" anchorCtr="0"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34489472"/>
        <c:crosses val="autoZero"/>
        <c:auto val="1"/>
        <c:lblAlgn val="l"/>
        <c:lblOffset val="3"/>
        <c:tickMarkSkip val="1"/>
        <c:noMultiLvlLbl val="0"/>
      </c:catAx>
      <c:valAx>
        <c:axId val="344894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83373056"/>
        <c:crosses val="autoZero"/>
        <c:crossBetween val="between"/>
        <c:majorUnit val="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7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385836415432181E-2"/>
          <c:w val="1"/>
          <c:h val="0.95732047102069151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Veiklos pelnas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100000">
                  <a:srgbClr val="0070C0"/>
                </a:gs>
              </a:gsLst>
              <a:lin ang="5400000" scaled="0"/>
            </a:gradFill>
            <a:effectLst>
              <a:outerShdw blurRad="152400" dir="17400000" sx="1000" sy="1000" kx="-1200000" algn="bl" rotWithShape="0">
                <a:prstClr val="black">
                  <a:alpha val="11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63500" h="63500"/>
            </a:sp3d>
          </c:spPr>
          <c:explosion val="9"/>
          <c:dPt>
            <c:idx val="0"/>
            <c:bubble3D val="0"/>
            <c:spPr>
              <a:solidFill>
                <a:srgbClr val="A6C2E7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1"/>
            <c:bubble3D val="0"/>
            <c:spPr>
              <a:solidFill>
                <a:srgbClr val="EF9B11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2"/>
            <c:bubble3D val="0"/>
            <c:spPr>
              <a:solidFill>
                <a:sysClr val="windowText" lastClr="000000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3"/>
            <c:bubble3D val="0"/>
            <c:spPr>
              <a:solidFill>
                <a:srgbClr val="CC6600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4"/>
            <c:bubble3D val="0"/>
            <c:spPr>
              <a:solidFill>
                <a:sysClr val="window" lastClr="FFFFFF">
                  <a:lumMod val="75000"/>
                </a:sysClr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5"/>
            <c:bubble3D val="0"/>
            <c:spPr>
              <a:solidFill>
                <a:srgbClr val="D7D7D7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6"/>
            <c:bubble3D val="0"/>
            <c:spPr>
              <a:solidFill>
                <a:srgbClr val="C0C0C0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7"/>
            <c:bubble3D val="0"/>
            <c:spPr>
              <a:solidFill>
                <a:srgbClr val="AFAFAF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8"/>
            <c:bubble3D val="0"/>
            <c:spPr>
              <a:solidFill>
                <a:srgbClr val="969696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Lbls>
            <c:dLbl>
              <c:idx val="0"/>
              <c:layout>
                <c:manualLayout>
                  <c:x val="-0.14595606762750205"/>
                  <c:y val="5.29763188849525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lt-LT" dirty="0" smtClean="0"/>
                      <a:t>36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880058034128901"/>
                  <c:y val="-0.2001673873139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lt-LT" dirty="0" smtClean="0"/>
                      <a:t>6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1801774698134601E-3"/>
                  <c:y val="-0.26338466567379287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lt-LT" sz="24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16</a:t>
                    </a:r>
                    <a:r>
                      <a:rPr lang="lt-LT" sz="2400" b="1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 </a:t>
                    </a:r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%</a:t>
                    </a:r>
                    <a:endParaRPr lang="en-US" b="1" dirty="0">
                      <a:solidFill>
                        <a:schemeClr val="bg1"/>
                      </a:solidFill>
                      <a:latin typeface="Calibri" panose="020F0502020204030204" pitchFamily="34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83659459186582"/>
                  <c:y val="-7.6986737481357606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lt-LT" sz="2400" b="1" dirty="0" smtClean="0">
                        <a:solidFill>
                          <a:schemeClr val="bg1"/>
                        </a:solidFill>
                      </a:rPr>
                      <a:t>33</a:t>
                    </a:r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689873412180922"/>
                  <c:y val="0.134744017565626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Grūdų ir žaliavų pašarams paruošimas ir pardavimas</c:v>
                </c:pt>
                <c:pt idx="1">
                  <c:v>Prekės ir paslaugos žemdirbiams</c:v>
                </c:pt>
                <c:pt idx="2">
                  <c:v>Žemės ūkio produktų gamyba</c:v>
                </c:pt>
                <c:pt idx="3">
                  <c:v>Maisto produktai</c:v>
                </c:pt>
                <c:pt idx="4">
                  <c:v>Kitos veiklos</c:v>
                </c:pt>
              </c:strCache>
            </c:strRef>
          </c:cat>
          <c:val>
            <c:numRef>
              <c:f>Tabelle1!$B$2:$B$6</c:f>
              <c:numCache>
                <c:formatCode>_-* #,##0\ _L_t_-;\-* #,##0\ _L_t_-;_-* "-"??\ _L_t_-;_-@_-</c:formatCode>
                <c:ptCount val="5"/>
                <c:pt idx="0">
                  <c:v>37905</c:v>
                </c:pt>
                <c:pt idx="1">
                  <c:v>6202</c:v>
                </c:pt>
                <c:pt idx="2">
                  <c:v>16739</c:v>
                </c:pt>
                <c:pt idx="3">
                  <c:v>34140</c:v>
                </c:pt>
                <c:pt idx="4">
                  <c:v>9478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1749311648934"/>
          <c:y val="5.5205331670837285E-2"/>
          <c:w val="0.85108982732464933"/>
          <c:h val="0.843980825751068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bg1">
                  <a:lumMod val="65000"/>
                </a:schemeClr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62789449964591E-2"/>
          <c:y val="6.4626746778879045E-3"/>
          <c:w val="0.91698070691246214"/>
          <c:h val="0.99353732532211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30"/>
            <c:spPr>
              <a:solidFill>
                <a:srgbClr val="F6CC82"/>
              </a:solidFill>
            </c:spPr>
          </c:dPt>
          <c:dPt>
            <c:idx val="1"/>
            <c:bubble3D val="0"/>
            <c:spPr>
              <a:solidFill>
                <a:srgbClr val="A6C2E7"/>
              </a:solidFill>
            </c:spPr>
          </c:dPt>
          <c:cat>
            <c:strRef>
              <c:f>Sheet1!$A$2:$A$3</c:f>
              <c:strCache>
                <c:ptCount val="2"/>
                <c:pt idx="0">
                  <c:v>Užsienio rinkos</c:v>
                </c:pt>
                <c:pt idx="1">
                  <c:v>Vietinė rinka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8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1749311648934"/>
          <c:y val="5.5205331670837285E-2"/>
          <c:w val="0.85108982732464933"/>
          <c:h val="0.843980825751068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bg1">
                  <a:lumMod val="65000"/>
                </a:schemeClr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1749311648934"/>
          <c:y val="5.5205331670837285E-2"/>
          <c:w val="0.85108982732464933"/>
          <c:h val="0.843980825751068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bg1">
                  <a:lumMod val="65000"/>
                </a:schemeClr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41839795578271E-2"/>
          <c:y val="5.5205331670837285E-2"/>
          <c:w val="0.92172314187312521"/>
          <c:h val="0.944794941060903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bg1">
                  <a:lumMod val="65000"/>
                </a:schemeClr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30"/>
      <c:depthPercent val="140"/>
      <c:rAngAx val="0"/>
      <c:perspective val="10"/>
    </c:view3D>
    <c:floor>
      <c:thickness val="0"/>
      <c:spPr>
        <a:noFill/>
        <a:ln w="9525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1940419389296E-2"/>
          <c:y val="0"/>
          <c:w val="0.94387605474884206"/>
          <c:h val="0.87835380611590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Revenues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pictureOptions>
            <c:applyToSides val="0"/>
            <c:applyToEnd val="0"/>
            <c:pictureFormat val="stack"/>
          </c:pictureOptions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retch"/>
            </c:pictureOptions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4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retch"/>
            </c:pictureOptions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retch"/>
            </c:pictureOptions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5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ack"/>
            </c:pictureOptions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ack"/>
            </c:pictureOptions>
          </c:dPt>
          <c:dLbls>
            <c:dLbl>
              <c:idx val="0"/>
              <c:layout>
                <c:manualLayout>
                  <c:x val="3.406130603297821E-2"/>
                  <c:y val="-2.536871942947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235245729197941E-2"/>
                  <c:y val="-3.312947471024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6282036432516E-2"/>
                  <c:y val="-3.1071300814381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033627469288286E-2"/>
                  <c:y val="-3.464739632187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594386281744749E-2"/>
                  <c:y val="-2.829126025322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Tabelle1!$B$2:$B$6</c:f>
              <c:numCache>
                <c:formatCode>0.0</c:formatCode>
                <c:ptCount val="5"/>
                <c:pt idx="0">
                  <c:v>1.2</c:v>
                </c:pt>
                <c:pt idx="1">
                  <c:v>1.5</c:v>
                </c:pt>
                <c:pt idx="2">
                  <c:v>1.3</c:v>
                </c:pt>
                <c:pt idx="3">
                  <c:v>1.8</c:v>
                </c:pt>
                <c:pt idx="4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gapDepth val="9"/>
        <c:shape val="cylinder"/>
        <c:axId val="81962496"/>
        <c:axId val="34488896"/>
        <c:axId val="0"/>
      </c:bar3DChart>
      <c:catAx>
        <c:axId val="81962496"/>
        <c:scaling>
          <c:orientation val="minMax"/>
        </c:scaling>
        <c:delete val="0"/>
        <c:axPos val="b"/>
        <c:majorTickMark val="out"/>
        <c:minorTickMark val="out"/>
        <c:tickLblPos val="nextTo"/>
        <c:spPr>
          <a:ln>
            <a:noFill/>
          </a:ln>
        </c:spPr>
        <c:txPr>
          <a:bodyPr rot="0"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34488896"/>
        <c:crosses val="autoZero"/>
        <c:auto val="1"/>
        <c:lblAlgn val="l"/>
        <c:lblOffset val="0"/>
        <c:noMultiLvlLbl val="0"/>
      </c:catAx>
      <c:valAx>
        <c:axId val="344888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81962496"/>
        <c:crosses val="autoZero"/>
        <c:crossBetween val="between"/>
        <c:majorUnit val="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7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30"/>
      <c:depthPercent val="140"/>
      <c:rAngAx val="0"/>
      <c:perspective val="30"/>
    </c:view3D>
    <c:floor>
      <c:thickness val="0"/>
      <c:spPr>
        <a:noFill/>
        <a:ln w="9525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85917246389486E-2"/>
          <c:y val="2.1958996651243829E-3"/>
          <c:w val="0.91797511006649402"/>
          <c:h val="0.85969655523978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Revenues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pictureOptions>
            <c:applyToSides val="0"/>
            <c:applyToEnd val="0"/>
            <c:pictureFormat val="stack"/>
          </c:pictureOptions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ack"/>
            </c:pictureOptions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4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retch"/>
            </c:pictureOptions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5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retch"/>
            </c:pictureOptions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pictureOptions>
              <c:applyToSides val="0"/>
              <c:applyToEnd val="0"/>
              <c:pictureFormat val="stack"/>
            </c:pictureOptions>
          </c:dPt>
          <c:dLbls>
            <c:dLbl>
              <c:idx val="0"/>
              <c:layout>
                <c:manualLayout>
                  <c:x val="2.6055891346981934E-2"/>
                  <c:y val="-2.7700692154626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2298310432017E-2"/>
                  <c:y val="-2.3800665637824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160113021327022E-2"/>
                  <c:y val="-2.1742675376321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033627469288355E-2"/>
                  <c:y val="-2.2986614524302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361125730017012E-2"/>
                  <c:y val="-2.65045106852743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 </a:t>
                    </a:r>
                    <a:r>
                      <a:rPr lang="en-US" dirty="0" smtClean="0"/>
                      <a:t>0</a:t>
                    </a:r>
                    <a:r>
                      <a:rPr lang="lt-LT" dirty="0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 kern="0" spc="-100" baseline="0">
                    <a:solidFill>
                      <a:schemeClr val="tx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Tabelle1!$B$2:$B$6</c:f>
              <c:numCache>
                <c:formatCode>0</c:formatCode>
                <c:ptCount val="5"/>
                <c:pt idx="0">
                  <c:v>448</c:v>
                </c:pt>
                <c:pt idx="1">
                  <c:v>610</c:v>
                </c:pt>
                <c:pt idx="2">
                  <c:v>691</c:v>
                </c:pt>
                <c:pt idx="3">
                  <c:v>821</c:v>
                </c:pt>
                <c:pt idx="4">
                  <c:v>1074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14"/>
        <c:shape val="cylinder"/>
        <c:axId val="81965056"/>
        <c:axId val="34488320"/>
        <c:axId val="0"/>
      </c:bar3DChart>
      <c:catAx>
        <c:axId val="81965056"/>
        <c:scaling>
          <c:orientation val="minMax"/>
        </c:scaling>
        <c:delete val="0"/>
        <c:axPos val="b"/>
        <c:majorTickMark val="out"/>
        <c:minorTickMark val="out"/>
        <c:tickLblPos val="nextTo"/>
        <c:spPr>
          <a:ln>
            <a:noFill/>
          </a:ln>
        </c:spPr>
        <c:txPr>
          <a:bodyPr rot="0"/>
          <a:lstStyle/>
          <a:p>
            <a:pPr>
              <a:defRPr sz="1200" b="1" kern="0" spc="-100" baseline="0">
                <a:solidFill>
                  <a:schemeClr val="tx1"/>
                </a:solidFill>
              </a:defRPr>
            </a:pPr>
            <a:endParaRPr lang="en-US"/>
          </a:p>
        </c:txPr>
        <c:crossAx val="34488320"/>
        <c:crosses val="autoZero"/>
        <c:auto val="1"/>
        <c:lblAlgn val="l"/>
        <c:lblOffset val="0"/>
        <c:noMultiLvlLbl val="0"/>
      </c:catAx>
      <c:valAx>
        <c:axId val="344883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81965056"/>
        <c:crosses val="autoZero"/>
        <c:crossBetween val="between"/>
        <c:majorUnit val="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7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8918542585288"/>
          <c:y val="0.1367379841601053"/>
          <c:w val="0.71200702374242808"/>
          <c:h val="0.50031830428279045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Skaičiai</c:v>
                </c:pt>
              </c:strCache>
            </c:strRef>
          </c:tx>
          <c:spPr>
            <a:solidFill>
              <a:srgbClr val="7D7D7D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spPr>
              <a:solidFill>
                <a:srgbClr val="A6C2E7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F9B11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E7F1FC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AE4BF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C66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8C8C8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969696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0.16100126810993601"/>
                  <c:y val="-0.17357270933727789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Tabelle1!$A$2:$A$7</c:f>
              <c:strCache>
                <c:ptCount val="6"/>
                <c:pt idx="0">
                  <c:v>Cost of inventories recognised as an expenses</c:v>
                </c:pt>
                <c:pt idx="1">
                  <c:v>Logistics expenses</c:v>
                </c:pt>
                <c:pt idx="2">
                  <c:v>Wages and salaries and social security</c:v>
                </c:pt>
                <c:pt idx="3">
                  <c:v>Depreciation</c:v>
                </c:pt>
                <c:pt idx="4">
                  <c:v>Utilities expenses</c:v>
                </c:pt>
                <c:pt idx="5">
                  <c:v>Other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1661696</c:v>
                </c:pt>
                <c:pt idx="1">
                  <c:v>119086</c:v>
                </c:pt>
                <c:pt idx="2">
                  <c:v>44552</c:v>
                </c:pt>
                <c:pt idx="3">
                  <c:v>20397</c:v>
                </c:pt>
                <c:pt idx="4">
                  <c:v>11143</c:v>
                </c:pt>
                <c:pt idx="5">
                  <c:v>12326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Proc</c:v>
                </c:pt>
              </c:strCache>
            </c:strRef>
          </c:tx>
          <c:cat>
            <c:strRef>
              <c:f>Tabelle1!$A$2:$A$7</c:f>
              <c:strCache>
                <c:ptCount val="6"/>
                <c:pt idx="0">
                  <c:v>Cost of inventories recognised as an expenses</c:v>
                </c:pt>
                <c:pt idx="1">
                  <c:v>Logistics expenses</c:v>
                </c:pt>
                <c:pt idx="2">
                  <c:v>Wages and salaries and social security</c:v>
                </c:pt>
                <c:pt idx="3">
                  <c:v>Depreciation</c:v>
                </c:pt>
                <c:pt idx="4">
                  <c:v>Utilities expenses</c:v>
                </c:pt>
                <c:pt idx="5">
                  <c:v>Other</c:v>
                </c:pt>
              </c:strCache>
            </c:strRef>
          </c:cat>
          <c:val>
            <c:numRef>
              <c:f>Tabelle1!$C$2:$C$7</c:f>
              <c:numCache>
                <c:formatCode>0.0</c:formatCode>
                <c:ptCount val="6"/>
                <c:pt idx="0">
                  <c:v>88.898780226835001</c:v>
                </c:pt>
                <c:pt idx="1">
                  <c:v>6.3709608388615449</c:v>
                </c:pt>
                <c:pt idx="2">
                  <c:v>2.3834795634496042</c:v>
                </c:pt>
                <c:pt idx="3">
                  <c:v>1.0912154932591482</c:v>
                </c:pt>
                <c:pt idx="4">
                  <c:v>0.59613738497753044</c:v>
                </c:pt>
                <c:pt idx="5">
                  <c:v>0.65942649261716246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05332765892387"/>
          <c:y val="2.3073165675570502E-2"/>
          <c:w val="0.65692347362854331"/>
          <c:h val="0.59471611014450021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7D7D7D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A6C2E7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3082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E7F1FC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C6600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AE4BF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F9B11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0.12895780076319271"/>
                  <c:y val="-0.20052086081062379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5117693603567573E-2"/>
                  <c:y val="8.8885220077967748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190415990881375E-2"/>
                  <c:y val="1.336924699241991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0417605349766299E-3"/>
                  <c:y val="-3.8122238435332141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6644735378364643E-3"/>
                  <c:y val="3.2955680281334353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5831214462441946E-2"/>
                  <c:y val="-3.7475662232439905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571087096290203E-2"/>
                  <c:y val="-4.465953193282683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2687596376060459"/>
                  <c:y val="-8.5637598305340415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5565363670343096E-2"/>
                  <c:y val="0.10364721778533875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dLblPos val="ctr"/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Tabelle1!$A$2:$A$9</c:f>
              <c:strCache>
                <c:ptCount val="8"/>
                <c:pt idx="0">
                  <c:v>Darbo užmokestis / atlyginimai, atostog.rezervai, darbuotojų draudimas, premijos ir susiję mokesčiai </c:v>
                </c:pt>
                <c:pt idx="1">
                  <c:v>Nurašytos blogos skolos ir atidėjimai abejotinoms skoloms </c:v>
                </c:pt>
                <c:pt idx="2">
                  <c:v>Transporto nuoma, priežiūros sąnaudos, kuras</c:v>
                </c:pt>
                <c:pt idx="3">
                  <c:v>Nusidėvėjimas ir amortizacija </c:v>
                </c:pt>
                <c:pt idx="4">
                  <c:v>Konsultavimo išlaidos </c:v>
                </c:pt>
                <c:pt idx="5">
                  <c:v>Rinkodara</c:v>
                </c:pt>
                <c:pt idx="6">
                  <c:v>Bankų mokesčiai </c:v>
                </c:pt>
                <c:pt idx="7">
                  <c:v>Kita</c:v>
                </c:pt>
              </c:strCache>
            </c:strRef>
          </c:cat>
          <c:val>
            <c:numRef>
              <c:f>Tabelle1!$B$2:$B$9</c:f>
              <c:numCache>
                <c:formatCode>#,##0</c:formatCode>
                <c:ptCount val="8"/>
                <c:pt idx="0">
                  <c:v>55805415</c:v>
                </c:pt>
                <c:pt idx="1">
                  <c:v>9245689</c:v>
                </c:pt>
                <c:pt idx="2">
                  <c:v>5565997</c:v>
                </c:pt>
                <c:pt idx="3">
                  <c:v>5400522</c:v>
                </c:pt>
                <c:pt idx="4">
                  <c:v>3958708</c:v>
                </c:pt>
                <c:pt idx="5">
                  <c:v>3594339</c:v>
                </c:pt>
                <c:pt idx="6">
                  <c:v>2933267</c:v>
                </c:pt>
                <c:pt idx="7">
                  <c:v>16004234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cat>
            <c:strRef>
              <c:f>Tabelle1!$A$2:$A$9</c:f>
              <c:strCache>
                <c:ptCount val="8"/>
                <c:pt idx="0">
                  <c:v>Darbo užmokestis / atlyginimai, atostog.rezervai, darbuotojų draudimas, premijos ir susiję mokesčiai </c:v>
                </c:pt>
                <c:pt idx="1">
                  <c:v>Nurašytos blogos skolos ir atidėjimai abejotinoms skoloms </c:v>
                </c:pt>
                <c:pt idx="2">
                  <c:v>Transporto nuoma, priežiūros sąnaudos, kuras</c:v>
                </c:pt>
                <c:pt idx="3">
                  <c:v>Nusidėvėjimas ir amortizacija </c:v>
                </c:pt>
                <c:pt idx="4">
                  <c:v>Konsultavimo išlaidos </c:v>
                </c:pt>
                <c:pt idx="5">
                  <c:v>Rinkodara</c:v>
                </c:pt>
                <c:pt idx="6">
                  <c:v>Bankų mokesčiai </c:v>
                </c:pt>
                <c:pt idx="7">
                  <c:v>Kita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102508171</c:v>
                </c:pt>
                <c:pt idx="1">
                  <c:v>102508171</c:v>
                </c:pt>
                <c:pt idx="2">
                  <c:v>102508171</c:v>
                </c:pt>
                <c:pt idx="3">
                  <c:v>102508171</c:v>
                </c:pt>
                <c:pt idx="4">
                  <c:v>102508171</c:v>
                </c:pt>
                <c:pt idx="5">
                  <c:v>102508171</c:v>
                </c:pt>
                <c:pt idx="6">
                  <c:v>102508171</c:v>
                </c:pt>
                <c:pt idx="7">
                  <c:v>102508171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</c:spPr>
    </c:plotArea>
    <c:legend>
      <c:legendPos val="t"/>
      <c:layout>
        <c:manualLayout>
          <c:xMode val="edge"/>
          <c:yMode val="edge"/>
          <c:x val="5.0906954707601523E-2"/>
          <c:y val="0.57053189000104887"/>
          <c:w val="0.88202663896111222"/>
          <c:h val="0.3841441577875580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20"/>
      <c:depthPercent val="140"/>
      <c:rAngAx val="0"/>
      <c:perspective val="30"/>
    </c:view3D>
    <c:floor>
      <c:thickness val="0"/>
      <c:spPr>
        <a:noFill/>
        <a:ln w="9525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70307903754131"/>
          <c:y val="7.5619178641301479E-2"/>
          <c:w val="0.82829588926108166"/>
          <c:h val="0.65222463866267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Bendrasis pelnas</c:v>
                </c:pt>
              </c:strCache>
            </c:strRef>
          </c:tx>
          <c:spPr>
            <a:solidFill>
              <a:srgbClr val="A6C2E7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8.8488795525253107E-3"/>
                  <c:y val="4.5119796430534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464459094198657E-3"/>
                  <c:y val="-7.7954808674225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044364571490049E-3"/>
                  <c:y val="1.5099977071105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60060634479668E-2"/>
                  <c:y val="-9.0290992096228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22093635829099E-2"/>
                  <c:y val="-7.1142607480177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70</c:v>
                </c:pt>
                <c:pt idx="1">
                  <c:v>81</c:v>
                </c:pt>
                <c:pt idx="2">
                  <c:v>95</c:v>
                </c:pt>
                <c:pt idx="3">
                  <c:v>158</c:v>
                </c:pt>
                <c:pt idx="4">
                  <c:v>149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EF9B1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1.7781316690339069E-2"/>
                  <c:y val="9.3242594794431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04828115384124E-2"/>
                  <c:y val="5.2238482564191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17334164357929E-2"/>
                  <c:y val="2.1041003324295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73427175980983E-2"/>
                  <c:y val="-3.3893791154804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268967876594147E-2"/>
                  <c:y val="-2.27713075221707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2400" b="1" kern="0" spc="-1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50</c:v>
                </c:pt>
                <c:pt idx="1">
                  <c:v>30</c:v>
                </c:pt>
                <c:pt idx="2">
                  <c:v>127</c:v>
                </c:pt>
                <c:pt idx="3">
                  <c:v>127</c:v>
                </c:pt>
                <c:pt idx="4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154880"/>
        <c:axId val="83438976"/>
        <c:axId val="0"/>
      </c:bar3DChart>
      <c:catAx>
        <c:axId val="92154880"/>
        <c:scaling>
          <c:orientation val="minMax"/>
        </c:scaling>
        <c:delete val="0"/>
        <c:axPos val="b"/>
        <c:majorTickMark val="out"/>
        <c:minorTickMark val="out"/>
        <c:tickLblPos val="nextTo"/>
        <c:spPr>
          <a:ln>
            <a:noFill/>
          </a:ln>
        </c:spPr>
        <c:txPr>
          <a:bodyPr rot="0"/>
          <a:lstStyle/>
          <a:p>
            <a:pPr>
              <a:defRPr sz="1400" b="1" kern="0" spc="-100" baseline="0"/>
            </a:pPr>
            <a:endParaRPr lang="en-US"/>
          </a:p>
        </c:txPr>
        <c:crossAx val="83438976"/>
        <c:crosses val="autoZero"/>
        <c:auto val="1"/>
        <c:lblAlgn val="l"/>
        <c:lblOffset val="0"/>
        <c:noMultiLvlLbl val="0"/>
      </c:catAx>
      <c:valAx>
        <c:axId val="83438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2154880"/>
        <c:crosses val="autoZero"/>
        <c:crossBetween val="between"/>
        <c:majorUnit val="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20"/>
      <c:depthPercent val="140"/>
      <c:rAngAx val="0"/>
      <c:perspective val="30"/>
    </c:view3D>
    <c:floor>
      <c:thickness val="0"/>
      <c:spPr>
        <a:noFill/>
        <a:ln w="9525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77776090256726"/>
          <c:y val="7.9899534972304662E-2"/>
          <c:w val="0.84599241225489297"/>
          <c:h val="0.64694022344188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Veiklos pelnas</c:v>
                </c:pt>
              </c:strCache>
            </c:strRef>
          </c:tx>
          <c:spPr>
            <a:solidFill>
              <a:srgbClr val="A6C2E7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5046462236867415E-2"/>
                  <c:y val="-4.875275296208918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443087979204214E-3"/>
                  <c:y val="-4.6666383473731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739345197754141E-3"/>
                  <c:y val="4.4963958253004376E-3"/>
                </c:manualLayout>
              </c:layout>
              <c:spPr/>
              <c:txPr>
                <a:bodyPr anchor="t" anchorCtr="0"/>
                <a:lstStyle/>
                <a:p>
                  <a:pPr>
                    <a:defRPr sz="2000" b="1">
                      <a:solidFill>
                        <a:schemeClr val="tx1"/>
                      </a:solidFill>
                      <a:effectLst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184376202519538E-3"/>
                  <c:y val="-1.384372324643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261991612070445E-2"/>
                  <c:y val="-8.6879235640484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40</c:v>
                </c:pt>
                <c:pt idx="1">
                  <c:v>15</c:v>
                </c:pt>
                <c:pt idx="2">
                  <c:v>115</c:v>
                </c:pt>
                <c:pt idx="3">
                  <c:v>104</c:v>
                </c:pt>
                <c:pt idx="4">
                  <c:v>91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Grynasis pelnas</c:v>
                </c:pt>
              </c:strCache>
            </c:strRef>
          </c:tx>
          <c:spPr>
            <a:solidFill>
              <a:srgbClr val="EF9B1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2.1318586736965416E-2"/>
                  <c:y val="-5.6929948959919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725376833793487E-3"/>
                  <c:y val="-1.3663514511459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33122344015875E-2"/>
                  <c:y val="-3.7634707254749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4862099650745E-2"/>
                  <c:y val="2.6408830391394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48707020099625E-2"/>
                  <c:y val="-5.5198115242097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2000" b="1">
                    <a:solidFill>
                      <a:schemeClr val="tx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34</c:v>
                </c:pt>
                <c:pt idx="1">
                  <c:v>19</c:v>
                </c:pt>
                <c:pt idx="2">
                  <c:v>94</c:v>
                </c:pt>
                <c:pt idx="3">
                  <c:v>90</c:v>
                </c:pt>
                <c:pt idx="4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761088"/>
        <c:axId val="83441280"/>
        <c:axId val="0"/>
      </c:bar3DChart>
      <c:catAx>
        <c:axId val="100761088"/>
        <c:scaling>
          <c:orientation val="minMax"/>
        </c:scaling>
        <c:delete val="0"/>
        <c:axPos val="b"/>
        <c:majorTickMark val="out"/>
        <c:minorTickMark val="out"/>
        <c:tickLblPos val="nextTo"/>
        <c:spPr>
          <a:ln>
            <a:noFill/>
          </a:ln>
        </c:spPr>
        <c:txPr>
          <a:bodyPr rot="0"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83441280"/>
        <c:crosses val="autoZero"/>
        <c:auto val="1"/>
        <c:lblAlgn val="l"/>
        <c:lblOffset val="0"/>
        <c:noMultiLvlLbl val="0"/>
      </c:catAx>
      <c:valAx>
        <c:axId val="83441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761088"/>
        <c:crosses val="autoZero"/>
        <c:crossBetween val="between"/>
        <c:majorUnit val="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40"/>
      <c:depthPercent val="1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49938757655293"/>
          <c:y val="0.12624029810282028"/>
          <c:w val="0.66500616251034583"/>
          <c:h val="0.685105424321959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Naudojamo kapitalo grąža (ROCE)</c:v>
                </c:pt>
              </c:strCache>
            </c:strRef>
          </c:tx>
          <c:spPr>
            <a:solidFill>
              <a:srgbClr val="A6C2E7"/>
            </a:solidFill>
            <a:scene3d>
              <a:camera prst="orthographicFront"/>
              <a:lightRig rig="threePt" dir="t"/>
            </a:scene3d>
            <a:sp3d prstMaterial="plastic">
              <a:bevelT w="6350" h="50800"/>
            </a:sp3d>
          </c:spPr>
          <c:invertIfNegative val="0"/>
          <c:dLbls>
            <c:dLbl>
              <c:idx val="0"/>
              <c:layout>
                <c:manualLayout>
                  <c:x val="-1.1111111111111112E-2"/>
                  <c:y val="2.036133840368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222222222222484E-3"/>
                  <c:y val="1.352443850063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72222222222212E-3"/>
                  <c:y val="-6.5443265535420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443350831146109E-3"/>
                  <c:y val="7.9266530080029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500000000000001E-2"/>
                  <c:y val="5.409775400253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0.106</c:v>
                </c:pt>
                <c:pt idx="1">
                  <c:v>3.95E-2</c:v>
                </c:pt>
                <c:pt idx="2">
                  <c:v>0.20019999999999999</c:v>
                </c:pt>
                <c:pt idx="3">
                  <c:v>0.16719999999999999</c:v>
                </c:pt>
                <c:pt idx="4">
                  <c:v>0.105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Nuosavybės grąža (ROE)</c:v>
                </c:pt>
              </c:strCache>
            </c:strRef>
          </c:tx>
          <c:spPr>
            <a:solidFill>
              <a:srgbClr val="EF9B11"/>
            </a:solidFill>
            <a:scene3d>
              <a:camera prst="orthographicFront"/>
              <a:lightRig rig="threePt" dir="t"/>
            </a:scene3d>
            <a:sp3d>
              <a:bevelT w="6350" h="50800"/>
            </a:sp3d>
          </c:spPr>
          <c:invertIfNegative val="0"/>
          <c:dLbls>
            <c:dLbl>
              <c:idx val="0"/>
              <c:layout>
                <c:manualLayout>
                  <c:x val="5.5555555555555046E-3"/>
                  <c:y val="-7.46573783650902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2.2540730834388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38E-2"/>
                  <c:y val="-8.26483916314855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22222222222224E-3"/>
                  <c:y val="-1.127036541719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277777777777777E-2"/>
                  <c:y val="-6.7622192503165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0.12720000000000001</c:v>
                </c:pt>
                <c:pt idx="1">
                  <c:v>6.8000000000000005E-2</c:v>
                </c:pt>
                <c:pt idx="2">
                  <c:v>0.26479999999999998</c:v>
                </c:pt>
                <c:pt idx="3">
                  <c:v>0.2054</c:v>
                </c:pt>
                <c:pt idx="4">
                  <c:v>0.15540000000000001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Turto grąža (ROA)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softEdge">
              <a:bevelT w="6350" h="50800"/>
            </a:sp3d>
          </c:spPr>
          <c:invertIfNegative val="0"/>
          <c:dLbls>
            <c:dLbl>
              <c:idx val="0"/>
              <c:layout>
                <c:manualLayout>
                  <c:x val="2.36110017497812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4.5079686808081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32E-2"/>
                  <c:y val="9.016225100848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867891513560805E-2"/>
                  <c:y val="4.6924067118025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242782152230971E-2"/>
                  <c:y val="-3.206509984831604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788E-2"/>
                  <c:y val="0.11044958108850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2009–2010</c:v>
                </c:pt>
                <c:pt idx="1">
                  <c:v>2010–2011</c:v>
                </c:pt>
                <c:pt idx="2">
                  <c:v>2011–2012</c:v>
                </c:pt>
                <c:pt idx="3">
                  <c:v>2012–2013</c:v>
                </c:pt>
                <c:pt idx="4">
                  <c:v>2013–2014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7.4700000000000003E-2</c:v>
                </c:pt>
                <c:pt idx="1">
                  <c:v>3.1099999999999999E-2</c:v>
                </c:pt>
                <c:pt idx="2">
                  <c:v>0.13650000000000001</c:v>
                </c:pt>
                <c:pt idx="3">
                  <c:v>0.11020000000000001</c:v>
                </c:pt>
                <c:pt idx="4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113856"/>
        <c:axId val="83442432"/>
        <c:axId val="0"/>
      </c:bar3DChart>
      <c:catAx>
        <c:axId val="101113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400" b="1"/>
            </a:pPr>
            <a:endParaRPr lang="en-US"/>
          </a:p>
        </c:txPr>
        <c:crossAx val="83442432"/>
        <c:crosses val="autoZero"/>
        <c:auto val="1"/>
        <c:lblAlgn val="ctr"/>
        <c:lblOffset val="100"/>
        <c:noMultiLvlLbl val="0"/>
      </c:catAx>
      <c:valAx>
        <c:axId val="834424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1113856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2679528979308524E-2"/>
          <c:w val="1"/>
          <c:h val="0.95732047102069151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Pajamos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100000">
                  <a:srgbClr val="0070C0"/>
                </a:gs>
              </a:gsLst>
              <a:lin ang="5400000" scaled="0"/>
            </a:gradFill>
            <a:effectLst>
              <a:outerShdw blurRad="152400" dir="17400000" sx="1000" sy="1000" kx="-1200000" algn="bl" rotWithShape="0">
                <a:prstClr val="black">
                  <a:alpha val="11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63500" h="63500"/>
            </a:sp3d>
          </c:spPr>
          <c:explosion val="9"/>
          <c:dPt>
            <c:idx val="0"/>
            <c:bubble3D val="0"/>
            <c:spPr>
              <a:solidFill>
                <a:srgbClr val="A6C2E7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1"/>
            <c:bubble3D val="0"/>
            <c:spPr>
              <a:solidFill>
                <a:srgbClr val="EF9B11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2"/>
            <c:bubble3D val="0"/>
            <c:spPr>
              <a:solidFill>
                <a:sysClr val="windowText" lastClr="000000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3"/>
            <c:bubble3D val="0"/>
            <c:spPr>
              <a:solidFill>
                <a:srgbClr val="CC6600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4"/>
            <c:bubble3D val="0"/>
            <c:spPr>
              <a:solidFill>
                <a:sysClr val="window" lastClr="FFFFFF">
                  <a:lumMod val="75000"/>
                </a:sysClr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5"/>
            <c:bubble3D val="0"/>
            <c:spPr>
              <a:solidFill>
                <a:srgbClr val="D7D7D7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6"/>
            <c:bubble3D val="0"/>
            <c:spPr>
              <a:solidFill>
                <a:srgbClr val="C0C0C0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7"/>
            <c:bubble3D val="0"/>
            <c:spPr>
              <a:solidFill>
                <a:srgbClr val="AFAFAF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Pt>
            <c:idx val="8"/>
            <c:bubble3D val="0"/>
            <c:spPr>
              <a:solidFill>
                <a:srgbClr val="969696"/>
              </a:solidFill>
              <a:effectLst>
                <a:outerShdw blurRad="152400" dir="17400000" sx="1000" sy="1000" kx="-1200000" algn="bl" rotWithShape="0">
                  <a:prstClr val="black">
                    <a:alpha val="11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63500"/>
              </a:sp3d>
            </c:spPr>
          </c:dPt>
          <c:dLbls>
            <c:dLbl>
              <c:idx val="0"/>
              <c:layout>
                <c:manualLayout>
                  <c:x val="-0.30884507363315417"/>
                  <c:y val="-0.144583052804015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6</a:t>
                    </a:r>
                    <a:r>
                      <a:rPr lang="lt-LT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606392035887782"/>
                  <c:y val="4.84650875335170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6377074970944508E-2"/>
                  <c:y val="1.404326138725835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 5%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121813177925538E-2"/>
                  <c:y val="2.1185417854487226E-2"/>
                </c:manualLayout>
              </c:layout>
              <c:tx>
                <c:rich>
                  <a:bodyPr/>
                  <a:lstStyle/>
                  <a:p>
                    <a:r>
                      <a:rPr lang="lt-LT" sz="2400" b="1" dirty="0" smtClean="0"/>
                      <a:t>5</a:t>
                    </a:r>
                    <a:r>
                      <a:rPr lang="en-US" sz="2400" b="1" dirty="0" smtClean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1848171158875266E-2"/>
                  <c:y val="2.3017409613202661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&lt;1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5066243862912098E-2"/>
                  <c:y val="-0.155684553711909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372299123022494"/>
                  <c:y val="-9.85665116379088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455559880007104"/>
                  <c:y val="3.26618871774532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2830116047720763E-2"/>
                  <c:y val="6.72335789183189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Grūdų ir žaliavų pašarams paruošimas ir pardavimas</c:v>
                </c:pt>
                <c:pt idx="1">
                  <c:v>Prekės ir paslaugos žemdirbiams</c:v>
                </c:pt>
                <c:pt idx="2">
                  <c:v>Žemės ūkio produktų gamyba</c:v>
                </c:pt>
                <c:pt idx="3">
                  <c:v>Maisto produktai</c:v>
                </c:pt>
                <c:pt idx="4">
                  <c:v>Kitos veiklos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1455775</c:v>
                </c:pt>
                <c:pt idx="1">
                  <c:v>441828</c:v>
                </c:pt>
                <c:pt idx="2">
                  <c:v>95307</c:v>
                </c:pt>
                <c:pt idx="3">
                  <c:v>116015</c:v>
                </c:pt>
                <c:pt idx="4">
                  <c:v>5793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0.25296</cdr:x>
      <cdr:y>0.30544</cdr:y>
    </cdr:from>
    <cdr:to>
      <cdr:x>0.75253</cdr:x>
      <cdr:y>0.42935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1709127" y="1820812"/>
          <a:ext cx="3375351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08000" tIns="0" rIns="0" bIns="0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lt-LT" sz="2400" b="1" dirty="0">
              <a:solidFill>
                <a:schemeClr val="tx1"/>
              </a:solidFill>
            </a:rPr>
            <a:t>Atsargų, pripažintų sąnaudomis, </a:t>
          </a:r>
          <a:r>
            <a:rPr lang="lt-LT" sz="2400" b="1" dirty="0" smtClean="0">
              <a:solidFill>
                <a:schemeClr val="tx1"/>
              </a:solidFill>
            </a:rPr>
            <a:t>savikaina</a:t>
          </a:r>
          <a:endParaRPr lang="lt-LT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0.06661</cdr:x>
      <cdr:y>0.7114</cdr:y>
    </cdr:from>
    <cdr:to>
      <cdr:x>0.21981</cdr:x>
      <cdr:y>0.83531</cdr:y>
    </cdr:to>
    <cdr:sp macro="" textlink="">
      <cdr:nvSpPr>
        <cdr:cNvPr id="13" name="TextBox 5"/>
        <cdr:cNvSpPr txBox="1"/>
      </cdr:nvSpPr>
      <cdr:spPr>
        <a:xfrm xmlns:a="http://schemas.openxmlformats.org/drawingml/2006/main">
          <a:off x="450051" y="4240852"/>
          <a:ext cx="1035098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08000" tIns="0" rIns="0" bIns="0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lt-LT" sz="1600" b="1" noProof="0" dirty="0" smtClean="0">
              <a:solidFill>
                <a:schemeClr val="tx1"/>
              </a:solidFill>
            </a:rPr>
            <a:t>Logistikos sąnaudos</a:t>
          </a:r>
          <a:endParaRPr lang="en-US" sz="1600" b="1" noProof="0" dirty="0" smtClean="0">
            <a:solidFill>
              <a:schemeClr val="tx1"/>
            </a:solidFill>
          </a:endParaRPr>
        </a:p>
        <a:p xmlns:a="http://schemas.openxmlformats.org/drawingml/2006/main">
          <a:r>
            <a:rPr lang="lt-LT" sz="1600" b="1" dirty="0" smtClean="0">
              <a:solidFill>
                <a:schemeClr val="tx1"/>
              </a:solidFill>
            </a:rPr>
            <a:t>6,4</a:t>
          </a:r>
          <a:r>
            <a:rPr lang="lt-LT" sz="1600" b="1" noProof="0" dirty="0" smtClean="0">
              <a:solidFill>
                <a:schemeClr val="tx1"/>
              </a:solidFill>
            </a:rPr>
            <a:t> %</a:t>
          </a:r>
          <a:endParaRPr lang="lt-LT" sz="1600" b="1" noProof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0.04663</cdr:x>
      <cdr:y>0.7114</cdr:y>
    </cdr:from>
    <cdr:to>
      <cdr:x>0.06634</cdr:x>
      <cdr:y>0.7492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315035" y="3771936"/>
          <a:ext cx="133171" cy="200420"/>
        </a:xfrm>
        <a:prstGeom xmlns:a="http://schemas.openxmlformats.org/drawingml/2006/main" prst="rect">
          <a:avLst/>
        </a:prstGeom>
        <a:solidFill xmlns:a="http://schemas.openxmlformats.org/drawingml/2006/main">
          <a:srgbClr val="EF9B11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0.22647</cdr:x>
      <cdr:y>0.7114</cdr:y>
    </cdr:from>
    <cdr:to>
      <cdr:x>0.24618</cdr:x>
      <cdr:y>0.74919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530170" y="3771936"/>
          <a:ext cx="133171" cy="200366"/>
        </a:xfrm>
        <a:prstGeom xmlns:a="http://schemas.openxmlformats.org/drawingml/2006/main" prst="rect">
          <a:avLst/>
        </a:prstGeom>
        <a:solidFill xmlns:a="http://schemas.openxmlformats.org/drawingml/2006/main">
          <a:srgbClr val="E7F1FC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0.24646</cdr:x>
      <cdr:y>0.7114</cdr:y>
    </cdr:from>
    <cdr:to>
      <cdr:x>0.43962</cdr:x>
      <cdr:y>0.95922</cdr:y>
    </cdr:to>
    <cdr:sp macro="" textlink="">
      <cdr:nvSpPr>
        <cdr:cNvPr id="16" name="TextBox 4"/>
        <cdr:cNvSpPr txBox="1"/>
      </cdr:nvSpPr>
      <cdr:spPr>
        <a:xfrm xmlns:a="http://schemas.openxmlformats.org/drawingml/2006/main">
          <a:off x="1665210" y="4240852"/>
          <a:ext cx="1305088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08000" tIns="0" rIns="0" bIns="0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lt-LT" sz="1600" b="1" noProof="0" dirty="0" smtClean="0">
              <a:solidFill>
                <a:schemeClr val="tx1"/>
              </a:solidFill>
            </a:rPr>
            <a:t>Darbo užmokestis, atlyginimai ir socialinis draudimas 2,4 %</a:t>
          </a:r>
          <a:endParaRPr lang="lt-LT" sz="1600" b="1" noProof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0.47293</cdr:x>
      <cdr:y>0.72838</cdr:y>
    </cdr:from>
    <cdr:to>
      <cdr:x>0.61947</cdr:x>
      <cdr:y>0.85229</cdr:y>
    </cdr:to>
    <cdr:sp macro="" textlink="">
      <cdr:nvSpPr>
        <cdr:cNvPr id="17" name="TextBox 7"/>
        <cdr:cNvSpPr txBox="1"/>
      </cdr:nvSpPr>
      <cdr:spPr>
        <a:xfrm xmlns:a="http://schemas.openxmlformats.org/drawingml/2006/main">
          <a:off x="3195357" y="4342075"/>
          <a:ext cx="990099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08000" tIns="0" rIns="0" bIns="0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lt-LT" sz="1600" b="1" dirty="0" err="1" smtClean="0">
              <a:solidFill>
                <a:schemeClr val="tx1"/>
              </a:solidFill>
            </a:rPr>
            <a:t>Nusidė</a:t>
          </a:r>
          <a:r>
            <a:rPr lang="en-US" sz="1600" b="1" dirty="0" smtClean="0">
              <a:solidFill>
                <a:schemeClr val="tx1"/>
              </a:solidFill>
            </a:rPr>
            <a:t>-</a:t>
          </a:r>
        </a:p>
        <a:p xmlns:a="http://schemas.openxmlformats.org/drawingml/2006/main">
          <a:r>
            <a:rPr lang="lt-LT" sz="1600" b="1" dirty="0" err="1">
              <a:solidFill>
                <a:schemeClr val="tx1"/>
              </a:solidFill>
            </a:rPr>
            <a:t>v</a:t>
          </a:r>
          <a:r>
            <a:rPr lang="lt-LT" sz="1600" b="1" dirty="0" err="1" smtClean="0">
              <a:solidFill>
                <a:schemeClr val="tx1"/>
              </a:solidFill>
            </a:rPr>
            <a:t>ėjimas</a:t>
          </a:r>
          <a:endParaRPr lang="lt-LT" sz="16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lt-LT" sz="1600" b="1" dirty="0" smtClean="0">
              <a:solidFill>
                <a:schemeClr val="tx1"/>
              </a:solidFill>
            </a:rPr>
            <a:t>1,1 %</a:t>
          </a:r>
          <a:endParaRPr lang="lt-LT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0.45295</cdr:x>
      <cdr:y>0.71989</cdr:y>
    </cdr:from>
    <cdr:to>
      <cdr:x>0.47266</cdr:x>
      <cdr:y>0.75768</cdr:y>
    </cdr:to>
    <cdr:sp macro="" textlink="">
      <cdr:nvSpPr>
        <cdr:cNvPr id="18" name="Rectangle 17"/>
        <cdr:cNvSpPr/>
      </cdr:nvSpPr>
      <cdr:spPr>
        <a:xfrm xmlns:a="http://schemas.openxmlformats.org/drawingml/2006/main">
          <a:off x="3060340" y="3816941"/>
          <a:ext cx="133171" cy="200365"/>
        </a:xfrm>
        <a:prstGeom xmlns:a="http://schemas.openxmlformats.org/drawingml/2006/main" prst="rect">
          <a:avLst/>
        </a:prstGeom>
        <a:solidFill xmlns:a="http://schemas.openxmlformats.org/drawingml/2006/main">
          <a:srgbClr val="FAE4BF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0.61947</cdr:x>
      <cdr:y>0.71989</cdr:y>
    </cdr:from>
    <cdr:to>
      <cdr:x>0.63917</cdr:x>
      <cdr:y>0.75768</cdr:y>
    </cdr:to>
    <cdr:sp macro="" textlink="">
      <cdr:nvSpPr>
        <cdr:cNvPr id="19" name="Rectangle 18"/>
        <cdr:cNvSpPr/>
      </cdr:nvSpPr>
      <cdr:spPr>
        <a:xfrm xmlns:a="http://schemas.openxmlformats.org/drawingml/2006/main">
          <a:off x="4185465" y="3816941"/>
          <a:ext cx="133103" cy="200365"/>
        </a:xfrm>
        <a:prstGeom xmlns:a="http://schemas.openxmlformats.org/drawingml/2006/main" prst="rect">
          <a:avLst/>
        </a:prstGeom>
        <a:solidFill xmlns:a="http://schemas.openxmlformats.org/drawingml/2006/main">
          <a:srgbClr val="CC6600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0.63945</cdr:x>
      <cdr:y>0.72838</cdr:y>
    </cdr:from>
    <cdr:to>
      <cdr:x>0.83262</cdr:x>
      <cdr:y>0.89359</cdr:y>
    </cdr:to>
    <cdr:sp macro="" textlink="">
      <cdr:nvSpPr>
        <cdr:cNvPr id="20" name="TextBox 4"/>
        <cdr:cNvSpPr txBox="1"/>
      </cdr:nvSpPr>
      <cdr:spPr>
        <a:xfrm xmlns:a="http://schemas.openxmlformats.org/drawingml/2006/main">
          <a:off x="4320452" y="4342075"/>
          <a:ext cx="1305155" cy="9848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08000" tIns="0" rIns="0" bIns="0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lt-LT" sz="1600" b="1" dirty="0">
              <a:solidFill>
                <a:schemeClr val="tx1"/>
              </a:solidFill>
            </a:rPr>
            <a:t>Komunalinių paslaugų </a:t>
          </a:r>
          <a:r>
            <a:rPr lang="lt-LT" sz="1600" b="1" dirty="0" smtClean="0">
              <a:solidFill>
                <a:schemeClr val="tx1"/>
              </a:solidFill>
            </a:rPr>
            <a:t>sąnaudos</a:t>
          </a:r>
          <a:endParaRPr lang="en-US" sz="16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lt-LT" sz="1600" b="1" dirty="0" smtClean="0">
              <a:solidFill>
                <a:schemeClr val="tx1"/>
              </a:solidFill>
            </a:rPr>
            <a:t>0,6 </a:t>
          </a:r>
          <a:r>
            <a:rPr lang="lt-LT" sz="1600" b="1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0.82596</cdr:x>
      <cdr:y>0.71989</cdr:y>
    </cdr:from>
    <cdr:to>
      <cdr:x>0.84567</cdr:x>
      <cdr:y>0.75768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5580620" y="3816941"/>
          <a:ext cx="133170" cy="2003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0.84594</cdr:x>
      <cdr:y>0.72838</cdr:y>
    </cdr:from>
    <cdr:to>
      <cdr:x>1</cdr:x>
      <cdr:y>0.76968</cdr:y>
    </cdr:to>
    <cdr:sp macro="" textlink="">
      <cdr:nvSpPr>
        <cdr:cNvPr id="22" name="TextBox 4"/>
        <cdr:cNvSpPr txBox="1"/>
      </cdr:nvSpPr>
      <cdr:spPr>
        <a:xfrm xmlns:a="http://schemas.openxmlformats.org/drawingml/2006/main">
          <a:off x="5715604" y="4342075"/>
          <a:ext cx="10409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08000" tIns="0" rIns="0" bIns="0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Kita 0,</a:t>
          </a:r>
          <a:r>
            <a:rPr lang="lt-LT" sz="1600" b="1" dirty="0" smtClean="0">
              <a:solidFill>
                <a:schemeClr val="tx1"/>
              </a:solidFill>
            </a:rPr>
            <a:t>7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0.2785</cdr:x>
      <cdr:y>0.88079</cdr:y>
    </cdr:from>
    <cdr:to>
      <cdr:x>0.29959</cdr:x>
      <cdr:y>0.92618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76264" y="5589240"/>
          <a:ext cx="180000" cy="288000"/>
        </a:xfrm>
        <a:prstGeom xmlns:a="http://schemas.openxmlformats.org/drawingml/2006/main" prst="rect">
          <a:avLst/>
        </a:prstGeom>
        <a:solidFill xmlns:a="http://schemas.openxmlformats.org/drawingml/2006/main">
          <a:srgbClr val="A6C2E7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t-LT"/>
        </a:p>
      </cdr:txBody>
    </cdr:sp>
  </cdr:relSizeAnchor>
  <cdr:relSizeAnchor xmlns:cdr="http://schemas.openxmlformats.org/drawingml/2006/chartDrawing">
    <cdr:from>
      <cdr:x>0.2996</cdr:x>
      <cdr:y>0.86377</cdr:y>
    </cdr:from>
    <cdr:to>
      <cdr:x>0.56543</cdr:x>
      <cdr:y>0.9432</cdr:y>
    </cdr:to>
    <cdr:sp macro="" textlink="">
      <cdr:nvSpPr>
        <cdr:cNvPr id="3" name="TextBox 2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2556284" y="5481228"/>
          <a:ext cx="22682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144000" tIns="0" rIns="0" bIns="0" rtlCol="0" anchor="t" anchorCtr="0"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lt-LT" sz="2400" b="1" kern="0" spc="-100" dirty="0" smtClean="0">
              <a:solidFill>
                <a:schemeClr val="tx1"/>
              </a:solidFill>
            </a:rPr>
            <a:t>Bendrasis pelnas</a:t>
          </a:r>
        </a:p>
      </cdr:txBody>
    </cdr:sp>
  </cdr:relSizeAnchor>
  <cdr:relSizeAnchor xmlns:cdr="http://schemas.openxmlformats.org/drawingml/2006/chartDrawing">
    <cdr:from>
      <cdr:x>0.59919</cdr:x>
      <cdr:y>0.86377</cdr:y>
    </cdr:from>
    <cdr:to>
      <cdr:x>0.87669</cdr:x>
      <cdr:y>0.94888</cdr:y>
    </cdr:to>
    <cdr:sp macro="" textlink="">
      <cdr:nvSpPr>
        <cdr:cNvPr id="4" name="TextBox 1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5112568" y="5481228"/>
          <a:ext cx="2367752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144000" tIns="0" rIns="0" bIns="0" rtlCol="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lt-LT" sz="2400" b="1" spc="-100" dirty="0" smtClean="0">
              <a:solidFill>
                <a:schemeClr val="tx1"/>
              </a:solidFill>
              <a:latin typeface="Calibri" panose="020F0502020204030204" pitchFamily="34" charset="0"/>
            </a:rPr>
            <a:t>EBITDA</a:t>
          </a:r>
        </a:p>
      </cdr:txBody>
    </cdr:sp>
  </cdr:relSizeAnchor>
  <cdr:relSizeAnchor xmlns:cdr="http://schemas.openxmlformats.org/drawingml/2006/chartDrawing">
    <cdr:from>
      <cdr:x>0.57809</cdr:x>
      <cdr:y>0.88079</cdr:y>
    </cdr:from>
    <cdr:to>
      <cdr:x>0.59919</cdr:x>
      <cdr:y>0.92618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4932548" y="5589240"/>
          <a:ext cx="180000" cy="288000"/>
        </a:xfrm>
        <a:prstGeom xmlns:a="http://schemas.openxmlformats.org/drawingml/2006/main" prst="rect">
          <a:avLst/>
        </a:prstGeom>
        <a:solidFill xmlns:a="http://schemas.openxmlformats.org/drawingml/2006/main">
          <a:srgbClr val="EF9B11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0.28014</cdr:x>
      <cdr:y>0.89412</cdr:y>
    </cdr:from>
    <cdr:to>
      <cdr:x>0.30074</cdr:x>
      <cdr:y>0.94117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448272" y="5472608"/>
          <a:ext cx="180000" cy="288000"/>
        </a:xfrm>
        <a:prstGeom xmlns:a="http://schemas.openxmlformats.org/drawingml/2006/main" prst="rect">
          <a:avLst/>
        </a:prstGeom>
        <a:solidFill xmlns:a="http://schemas.openxmlformats.org/drawingml/2006/main">
          <a:srgbClr val="A6C2E7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t-LT"/>
        </a:p>
      </cdr:txBody>
    </cdr:sp>
  </cdr:relSizeAnchor>
  <cdr:relSizeAnchor xmlns:cdr="http://schemas.openxmlformats.org/drawingml/2006/chartDrawing">
    <cdr:from>
      <cdr:x>0.30074</cdr:x>
      <cdr:y>0.85294</cdr:y>
    </cdr:from>
    <cdr:to>
      <cdr:x>0.61396</cdr:x>
      <cdr:y>0.9647</cdr:y>
    </cdr:to>
    <cdr:sp macro="" textlink="">
      <cdr:nvSpPr>
        <cdr:cNvPr id="3" name="TextBox 2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2628292" y="5220580"/>
          <a:ext cx="2737375" cy="684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4400" kern="1200">
              <a:solidFill>
                <a:srgbClr val="A5CC00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lt-LT" sz="2400" b="1" kern="0" spc="-100" dirty="0" smtClean="0">
              <a:solidFill>
                <a:schemeClr val="tx1"/>
              </a:solidFill>
            </a:rPr>
            <a:t>Veiklos pelnas</a:t>
          </a:r>
        </a:p>
      </cdr:txBody>
    </cdr:sp>
  </cdr:relSizeAnchor>
  <cdr:relSizeAnchor xmlns:cdr="http://schemas.openxmlformats.org/drawingml/2006/chartDrawing">
    <cdr:from>
      <cdr:x>0.59324</cdr:x>
      <cdr:y>0.84706</cdr:y>
    </cdr:from>
    <cdr:to>
      <cdr:x>0.93756</cdr:x>
      <cdr:y>0.96922</cdr:y>
    </cdr:to>
    <cdr:sp macro="" textlink="">
      <cdr:nvSpPr>
        <cdr:cNvPr id="4" name="TextBox 1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5184576" y="5184576"/>
          <a:ext cx="3009172" cy="747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lt-LT" sz="2400" b="1" spc="-100" dirty="0" smtClean="0">
              <a:solidFill>
                <a:schemeClr val="tx1"/>
              </a:solidFill>
              <a:latin typeface="Calibri" panose="020F0502020204030204" pitchFamily="34" charset="0"/>
            </a:rPr>
            <a:t>Grynasis pelnas</a:t>
          </a:r>
        </a:p>
      </cdr:txBody>
    </cdr:sp>
  </cdr:relSizeAnchor>
  <cdr:relSizeAnchor xmlns:cdr="http://schemas.openxmlformats.org/drawingml/2006/chartDrawing">
    <cdr:from>
      <cdr:x>0.57264</cdr:x>
      <cdr:y>0.89412</cdr:y>
    </cdr:from>
    <cdr:to>
      <cdr:x>0.59324</cdr:x>
      <cdr:y>0.94117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5004556" y="5472608"/>
          <a:ext cx="180000" cy="288000"/>
        </a:xfrm>
        <a:prstGeom xmlns:a="http://schemas.openxmlformats.org/drawingml/2006/main" prst="rect">
          <a:avLst/>
        </a:prstGeom>
        <a:solidFill xmlns:a="http://schemas.openxmlformats.org/drawingml/2006/main">
          <a:srgbClr val="EF9B11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6465" cy="4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61" tIns="44881" rIns="89761" bIns="44881" numCol="1" anchor="t" anchorCtr="0" compatLnSpc="1">
            <a:prstTxWarp prst="textNoShape">
              <a:avLst/>
            </a:prstTxWarp>
          </a:bodyPr>
          <a:lstStyle>
            <a:lvl1pPr algn="l" defTabSz="898779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9" y="1"/>
            <a:ext cx="2986464" cy="4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61" tIns="44881" rIns="89761" bIns="44881" numCol="1" anchor="t" anchorCtr="0" compatLnSpc="1">
            <a:prstTxWarp prst="textNoShape">
              <a:avLst/>
            </a:prstTxWarp>
          </a:bodyPr>
          <a:lstStyle>
            <a:lvl1pPr algn="r" defTabSz="898779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21330"/>
            <a:ext cx="2986465" cy="4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61" tIns="44881" rIns="89761" bIns="44881" numCol="1" anchor="b" anchorCtr="0" compatLnSpc="1">
            <a:prstTxWarp prst="textNoShape">
              <a:avLst/>
            </a:prstTxWarp>
          </a:bodyPr>
          <a:lstStyle>
            <a:lvl1pPr algn="l" defTabSz="898779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9" y="9521330"/>
            <a:ext cx="2986464" cy="4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61" tIns="44881" rIns="89761" bIns="44881" numCol="1" anchor="b" anchorCtr="0" compatLnSpc="1">
            <a:prstTxWarp prst="textNoShape">
              <a:avLst/>
            </a:prstTxWarp>
          </a:bodyPr>
          <a:lstStyle>
            <a:lvl1pPr algn="r" defTabSz="898779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3B0967-DF43-44D2-A6E4-7B5651BE0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27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7765" cy="5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871" tIns="42935" rIns="85871" bIns="42935" numCol="1" anchor="t" anchorCtr="0" compatLnSpc="1">
            <a:prstTxWarp prst="textNoShape">
              <a:avLst/>
            </a:prstTxWarp>
          </a:bodyPr>
          <a:lstStyle>
            <a:lvl1pPr algn="l" defTabSz="858655">
              <a:spcBef>
                <a:spcPct val="50000"/>
              </a:spcBef>
              <a:defRPr sz="1100" b="1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237" y="1"/>
            <a:ext cx="2954575" cy="5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871" tIns="42935" rIns="85871" bIns="42935" numCol="1" anchor="t" anchorCtr="0" compatLnSpc="1">
            <a:prstTxWarp prst="textNoShape">
              <a:avLst/>
            </a:prstTxWarp>
          </a:bodyPr>
          <a:lstStyle>
            <a:lvl1pPr algn="r" defTabSz="858655">
              <a:spcBef>
                <a:spcPct val="50000"/>
              </a:spcBef>
              <a:defRPr sz="1100" b="1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47713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6534" y="4775390"/>
            <a:ext cx="5102343" cy="44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871" tIns="42935" rIns="85871" bIns="42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9143"/>
            <a:ext cx="2957765" cy="4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871" tIns="42935" rIns="85871" bIns="42935" numCol="1" anchor="b" anchorCtr="0" compatLnSpc="1">
            <a:prstTxWarp prst="textNoShape">
              <a:avLst/>
            </a:prstTxWarp>
          </a:bodyPr>
          <a:lstStyle>
            <a:lvl1pPr algn="l" defTabSz="858655">
              <a:spcBef>
                <a:spcPct val="50000"/>
              </a:spcBef>
              <a:defRPr sz="1100" b="1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237" y="9549143"/>
            <a:ext cx="2954575" cy="4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871" tIns="42935" rIns="85871" bIns="42935" numCol="1" anchor="b" anchorCtr="0" compatLnSpc="1">
            <a:prstTxWarp prst="textNoShape">
              <a:avLst/>
            </a:prstTxWarp>
          </a:bodyPr>
          <a:lstStyle>
            <a:lvl1pPr algn="r" defTabSz="858655">
              <a:spcBef>
                <a:spcPct val="50000"/>
              </a:spcBef>
              <a:defRPr sz="1100" b="1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72B9C2E-7B37-4F87-A788-9E93052BEC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8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919237" y="9549142"/>
            <a:ext cx="2954575" cy="44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86" tIns="42344" rIns="84686" bIns="42344" anchor="b"/>
          <a:lstStyle>
            <a:lvl1pPr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11200" indent="-274638"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093788" indent="-219075"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530350" indent="-219075"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1968500" indent="-219075"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425700" indent="-219075" algn="ctr" defTabSz="838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882900" indent="-219075" algn="ctr" defTabSz="838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340100" indent="-219075" algn="ctr" defTabSz="838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797300" indent="-219075" algn="ctr" defTabSz="838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49C971DE-9D4F-4BC9-B2E5-579DAE5F4E0F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0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153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7713"/>
            <a:ext cx="4968875" cy="3727450"/>
          </a:xfrm>
          <a:ln/>
        </p:spPr>
      </p:sp>
      <p:sp>
        <p:nvSpPr>
          <p:cNvPr id="1536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4938" y="4775389"/>
            <a:ext cx="5103937" cy="44776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86" tIns="42344" rIns="84686" bIns="42344"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01699" y="9517546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9" tIns="46580" rIns="93159" bIns="46580" anchor="b"/>
          <a:lstStyle/>
          <a:p>
            <a:pPr algn="r"/>
            <a:fld id="{7142A5C9-E43E-4531-85A8-FD2C899BB646}" type="slidenum">
              <a:rPr sz="1200" noProof="1"/>
              <a:pPr algn="r"/>
              <a:t>19</a:t>
            </a:fld>
            <a:endParaRPr lang="de-DE" sz="1200" noProof="1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04887" y="9522765"/>
            <a:ext cx="2983276" cy="4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7" tIns="48307" rIns="96607" bIns="48307" anchor="b"/>
          <a:lstStyle/>
          <a:p>
            <a:pPr algn="r" defTabSz="965555"/>
            <a:fld id="{C7607BCE-3252-4F86-A25C-8039D8A4323D}" type="slidenum">
              <a:rPr lang="en-GB" sz="1300"/>
              <a:pPr algn="r" defTabSz="965555"/>
              <a:t>19</a:t>
            </a:fld>
            <a:endParaRPr lang="en-GB" sz="1300" dirty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3325" cy="3760787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23" y="4759643"/>
            <a:ext cx="5051320" cy="4509135"/>
          </a:xfrm>
          <a:noFill/>
          <a:ln/>
        </p:spPr>
        <p:txBody>
          <a:bodyPr lIns="96607" tIns="48307" rIns="96607" bIns="48307"/>
          <a:lstStyle/>
          <a:p>
            <a:pPr eaLnBrk="1" hangingPunct="1"/>
            <a:endParaRPr lang="de-DE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s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4"/>
            <a:ext cx="9168924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820" y="233645"/>
            <a:ext cx="5985665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-2" y="6375066"/>
            <a:ext cx="261766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fld id="{68129322-61CF-4111-9710-B349C1EAAFA0}" type="datetime1">
              <a:rPr lang="lt-LT" kern="2000" cap="all" spc="-100" baseline="0" smtClean="0">
                <a:effectLst/>
              </a:rPr>
              <a:t>2014.10.23</a:t>
            </a:fld>
            <a:endParaRPr lang="lt-LT" kern="2000" cap="all" spc="-100" baseline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75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606400" y="1332000"/>
            <a:ext cx="6480720" cy="4782065"/>
          </a:xfrm>
          <a:prstGeom prst="rect">
            <a:avLst/>
          </a:prstGeom>
        </p:spPr>
        <p:txBody>
          <a:bodyPr vert="horz" lIns="432000" tIns="0" rIns="216000" bIns="0" rtlCol="0">
            <a:normAutofit/>
          </a:bodyPr>
          <a:lstStyle>
            <a:lvl1pPr marL="0" indent="0">
              <a:buFontTx/>
              <a:buNone/>
              <a:defRPr kern="0" baseline="0">
                <a:solidFill>
                  <a:schemeClr val="tx1"/>
                </a:solidFill>
              </a:defRPr>
            </a:lvl1pPr>
            <a:lvl2pPr>
              <a:defRPr kern="0" baseline="0">
                <a:solidFill>
                  <a:schemeClr val="tx1"/>
                </a:solidFill>
              </a:defRPr>
            </a:lvl2pPr>
            <a:lvl3pPr>
              <a:defRPr kern="0" baseline="0">
                <a:solidFill>
                  <a:schemeClr val="tx1"/>
                </a:solidFill>
              </a:defRPr>
            </a:lvl3pPr>
            <a:lvl4pPr>
              <a:defRPr kern="0"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9" y="1368000"/>
            <a:ext cx="1755195" cy="126014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9" y="1368000"/>
            <a:ext cx="1755195" cy="126014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ios teksto da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10000" y="1368000"/>
            <a:ext cx="6552220" cy="900099"/>
          </a:xfrm>
          <a:prstGeom prst="rect">
            <a:avLst/>
          </a:prstGeom>
        </p:spPr>
        <p:txBody>
          <a:bodyPr wrap="none" lIns="432000" tIns="0" rIns="216000" bIns="0" anchor="ctr" anchorCtr="0">
            <a:noAutofit/>
          </a:bodyPr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10000" y="2483895"/>
            <a:ext cx="6552220" cy="900099"/>
          </a:xfrm>
          <a:prstGeom prst="rect">
            <a:avLst/>
          </a:prstGeom>
        </p:spPr>
        <p:txBody>
          <a:bodyPr wrap="none" lIns="432000" tIns="0" rIns="216000" bIns="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10000" y="3609020"/>
            <a:ext cx="6552220" cy="2520280"/>
          </a:xfrm>
          <a:prstGeom prst="rect">
            <a:avLst/>
          </a:prstGeom>
        </p:spPr>
        <p:txBody>
          <a:bodyPr wrap="none" lIns="432000" tIns="0" rIns="216000" bIns="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539" y="1368000"/>
            <a:ext cx="1755195" cy="126014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o dalys-svies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10000" y="1368000"/>
            <a:ext cx="6534000" cy="7944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10000" y="2932209"/>
            <a:ext cx="6534000" cy="794403"/>
          </a:xfrm>
          <a:prstGeom prst="rect">
            <a:avLst/>
          </a:prstGeom>
          <a:solidFill>
            <a:srgbClr val="A6C2E7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10000" y="4471960"/>
            <a:ext cx="6534000" cy="794403"/>
          </a:xfrm>
          <a:prstGeom prst="rect">
            <a:avLst/>
          </a:prstGeom>
          <a:solidFill>
            <a:srgbClr val="F6CC82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539" y="1368000"/>
            <a:ext cx="1755195" cy="126014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ksto dalys-svies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10000" y="503675"/>
            <a:ext cx="6534000" cy="7944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10000" y="2123855"/>
            <a:ext cx="6534000" cy="794403"/>
          </a:xfrm>
          <a:prstGeom prst="rect">
            <a:avLst/>
          </a:prstGeom>
          <a:solidFill>
            <a:srgbClr val="A6C2E7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10000" y="3654025"/>
            <a:ext cx="6534000" cy="794403"/>
          </a:xfrm>
          <a:prstGeom prst="rect">
            <a:avLst/>
          </a:prstGeom>
          <a:solidFill>
            <a:srgbClr val="F6CC82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10000" y="5319210"/>
            <a:ext cx="6534000" cy="7944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1539" y="1368000"/>
            <a:ext cx="1755195" cy="126014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o dalys-svies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10000" y="1368000"/>
            <a:ext cx="6534000" cy="7944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01899" y="2708920"/>
            <a:ext cx="6534000" cy="794403"/>
          </a:xfrm>
          <a:prstGeom prst="rect">
            <a:avLst/>
          </a:prstGeom>
          <a:solidFill>
            <a:srgbClr val="A6C2E7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10000" y="3969060"/>
            <a:ext cx="6534000" cy="794403"/>
          </a:xfrm>
          <a:prstGeom prst="rect">
            <a:avLst/>
          </a:prstGeom>
          <a:solidFill>
            <a:srgbClr val="F6CC82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10000" y="5319210"/>
            <a:ext cx="6534000" cy="794403"/>
          </a:xfrm>
          <a:prstGeom prst="rect">
            <a:avLst/>
          </a:prstGeom>
          <a:solidFill>
            <a:srgbClr val="DDDDDD"/>
          </a:solidFill>
        </p:spPr>
        <p:txBody>
          <a:bodyPr wrap="square" lIns="432000" tIns="180000" rIns="216000" bIns="180000" anchor="ctr" anchorCtr="0">
            <a:spAutoFit/>
          </a:bodyPr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1539" y="1368000"/>
            <a:ext cx="1755195" cy="126014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1800" y="6319284"/>
            <a:ext cx="6192180" cy="538715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00763" cy="619504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43608" y="60212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95BE116-C120-4776-82F8-15E1F905B56A}" type="slidenum">
              <a:rPr lang="lt-LT" sz="1200" b="1" smtClean="0">
                <a:solidFill>
                  <a:schemeClr val="tx1"/>
                </a:solidFill>
              </a:rPr>
              <a:t>‹#›</a:t>
            </a:fld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298287"/>
            <a:ext cx="2663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1200" b="1" kern="1200" cap="all" dirty="0" smtClean="0">
                <a:solidFill>
                  <a:schemeClr val="tx1"/>
                </a:solidFill>
              </a:rPr>
              <a:t>Visuotinis</a:t>
            </a:r>
            <a:r>
              <a:rPr lang="lt-LT" sz="1200" b="1" kern="1200" cap="all" baseline="0" dirty="0" smtClean="0">
                <a:solidFill>
                  <a:schemeClr val="tx1"/>
                </a:solidFill>
              </a:rPr>
              <a:t> akcininkų susirinkimas</a:t>
            </a:r>
            <a:endParaRPr lang="lt-LT" sz="1200" b="1" kern="1200" cap="al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4" r:id="rId2"/>
    <p:sldLayoutId id="2147484777" r:id="rId3"/>
    <p:sldLayoutId id="2147484756" r:id="rId4"/>
    <p:sldLayoutId id="2147484757" r:id="rId5"/>
    <p:sldLayoutId id="2147484760" r:id="rId6"/>
    <p:sldLayoutId id="2147484759" r:id="rId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349200" rtl="0" eaLnBrk="1" latinLnBrk="0" hangingPunct="1">
        <a:spcBef>
          <a:spcPct val="0"/>
        </a:spcBef>
        <a:buNone/>
        <a:defRPr sz="2400" b="1" kern="1200" cap="all" spc="-100" baseline="0">
          <a:solidFill>
            <a:schemeClr val="tx1"/>
          </a:solidFill>
          <a:effectLst/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2400"/>
            <a:ext cx="9144000" cy="796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2"/>
            <a:ext cx="2600995" cy="8706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608" y="60212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95BE116-C120-4776-82F8-15E1F905B56A}" type="slidenum">
              <a:rPr lang="lt-LT" sz="1200" b="1" smtClean="0">
                <a:solidFill>
                  <a:schemeClr val="tx1"/>
                </a:solidFill>
              </a:rPr>
              <a:t>‹#›</a:t>
            </a:fld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98287"/>
            <a:ext cx="269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1200" b="1" kern="1200" cap="all" dirty="0" smtClean="0">
                <a:solidFill>
                  <a:schemeClr val="tx1"/>
                </a:solidFill>
              </a:rPr>
              <a:t>Visuotinis</a:t>
            </a:r>
            <a:r>
              <a:rPr lang="lt-LT" sz="1200" b="1" kern="1200" cap="all" baseline="0" dirty="0" smtClean="0">
                <a:solidFill>
                  <a:schemeClr val="tx1"/>
                </a:solidFill>
              </a:rPr>
              <a:t> akcininkų susirinkimas</a:t>
            </a:r>
            <a:endParaRPr lang="lt-LT" sz="1200" b="1" kern="1200" cap="al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349200" rtl="0" eaLnBrk="1" latinLnBrk="0" hangingPunct="1">
        <a:spcBef>
          <a:spcPct val="0"/>
        </a:spcBef>
        <a:buNone/>
        <a:defRPr sz="2400" b="1" kern="1200" cap="all" spc="-100" baseline="0">
          <a:solidFill>
            <a:schemeClr val="tx1"/>
          </a:solidFill>
          <a:effectLst/>
          <a:latin typeface="Calibri" pitchFamily="34" charset="0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spc="-1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microsoft.com/office/2007/relationships/hdphoto" Target="../media/hdphoto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4.wdp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microsoft.com/office/2007/relationships/hdphoto" Target="../media/hdphoto5.wdp"/><Relationship Id="rId4" Type="http://schemas.openxmlformats.org/officeDocument/2006/relationships/image" Target="../media/image43.jpeg"/><Relationship Id="rId9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gif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58"/>
          <p:cNvSpPr txBox="1">
            <a:spLocks noChangeArrowheads="1"/>
          </p:cNvSpPr>
          <p:nvPr/>
        </p:nvSpPr>
        <p:spPr>
          <a:xfrm>
            <a:off x="2625613" y="296652"/>
            <a:ext cx="6507215" cy="1350150"/>
          </a:xfrm>
          <a:prstGeom prst="rect">
            <a:avLst/>
          </a:prstGeom>
        </p:spPr>
        <p:txBody>
          <a:bodyPr vert="horz" lIns="144000" tIns="45720" rIns="144000" bIns="45720" rtlCol="0" anchor="ctr">
            <a:noAutofit/>
          </a:bodyPr>
          <a:lstStyle>
            <a:lvl1pPr algn="l" defTabSz="349200" rtl="0" eaLnBrk="1" latinLnBrk="0" hangingPunct="1">
              <a:spcBef>
                <a:spcPct val="0"/>
              </a:spcBef>
              <a:buNone/>
              <a:defRPr sz="3200" b="1" kern="1200" cap="all" spc="-100" baseline="0"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lt-LT" sz="2800" dirty="0" smtClean="0">
                <a:solidFill>
                  <a:schemeClr val="bg1"/>
                </a:solidFill>
              </a:rPr>
              <a:t>AB „Linas Agro Group“</a:t>
            </a:r>
            <a:endParaRPr lang="lt-LT" sz="2800" dirty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</a:pPr>
            <a:r>
              <a:rPr lang="lt-LT" sz="2800" dirty="0" smtClean="0">
                <a:solidFill>
                  <a:schemeClr val="bg1"/>
                </a:solidFill>
              </a:rPr>
              <a:t>Finansų ir veiklos apžvalga</a:t>
            </a:r>
          </a:p>
          <a:p>
            <a:pPr algn="r" fontAlgn="auto">
              <a:spcAft>
                <a:spcPts val="0"/>
              </a:spcAft>
            </a:pPr>
            <a:r>
              <a:rPr lang="lt-LT" sz="1800" dirty="0" smtClean="0">
                <a:solidFill>
                  <a:schemeClr val="bg1"/>
                </a:solidFill>
              </a:rPr>
              <a:t>Už 2013–2014 finansinius metus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34244" y="3789040"/>
            <a:ext cx="2049524" cy="183620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lt-LT" sz="2400" b="1" cap="all" dirty="0">
                <a:solidFill>
                  <a:schemeClr val="tx1"/>
                </a:solidFill>
              </a:rPr>
              <a:t>Visuotinis</a:t>
            </a:r>
          </a:p>
          <a:p>
            <a:pPr fontAlgn="auto">
              <a:spcAft>
                <a:spcPts val="0"/>
              </a:spcAft>
            </a:pPr>
            <a:r>
              <a:rPr lang="lt-LT" sz="2400" b="1" cap="all" dirty="0">
                <a:solidFill>
                  <a:schemeClr val="tx1"/>
                </a:solidFill>
              </a:rPr>
              <a:t>Akcininkų</a:t>
            </a:r>
          </a:p>
          <a:p>
            <a:pPr fontAlgn="auto">
              <a:spcAft>
                <a:spcPts val="0"/>
              </a:spcAft>
            </a:pPr>
            <a:r>
              <a:rPr lang="lt-LT" sz="2400" b="1" cap="all" dirty="0">
                <a:solidFill>
                  <a:schemeClr val="tx1"/>
                </a:solidFill>
              </a:rPr>
              <a:t>susirinkimas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867" y="630932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1800" b="1" dirty="0" smtClean="0">
                <a:solidFill>
                  <a:schemeClr val="tx1"/>
                </a:solidFill>
              </a:rPr>
              <a:t>2014-10-30</a:t>
            </a:r>
            <a:endParaRPr lang="lt-LT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Produktų ir paslaugų savikaina</a:t>
            </a:r>
          </a:p>
        </p:txBody>
      </p:sp>
      <p:graphicFrame>
        <p:nvGraphicFramePr>
          <p:cNvPr id="4" name="Diagramm 5"/>
          <p:cNvGraphicFramePr/>
          <p:nvPr>
            <p:extLst>
              <p:ext uri="{D42A27DB-BD31-4B8C-83A1-F6EECF244321}">
                <p14:modId xmlns:p14="http://schemas.microsoft.com/office/powerpoint/2010/main" val="1336225624"/>
              </p:ext>
            </p:extLst>
          </p:nvPr>
        </p:nvGraphicFramePr>
        <p:xfrm>
          <a:off x="2371629" y="11005"/>
          <a:ext cx="6756512" cy="596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31540" y="3789040"/>
            <a:ext cx="1756800" cy="1440000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72000" rIns="72000" bIns="72000" anchor="ctr" anchorCtr="0"/>
          <a:lstStyle/>
          <a:p>
            <a:r>
              <a:rPr lang="lt-LT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Pardavimo sąnaudos </a:t>
            </a:r>
            <a:r>
              <a:rPr lang="lt-LT" sz="2000" b="1" kern="0" spc="-100" dirty="0">
                <a:solidFill>
                  <a:schemeClr val="tx1"/>
                </a:solidFill>
                <a:latin typeface="Calibri" pitchFamily="34" charset="0"/>
              </a:rPr>
              <a:t>siekė </a:t>
            </a:r>
            <a:endParaRPr lang="lt-LT" sz="2000" b="1" kern="0" spc="-1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lt-LT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1 869 </a:t>
            </a:r>
            <a:r>
              <a:rPr lang="lt-LT" sz="2000" b="1" kern="0" spc="-100" dirty="0" err="1">
                <a:solidFill>
                  <a:schemeClr val="tx1"/>
                </a:solidFill>
                <a:latin typeface="Calibri" pitchFamily="34" charset="0"/>
              </a:rPr>
              <a:t>mln</a:t>
            </a:r>
            <a:r>
              <a:rPr lang="lt-LT" sz="2000" b="1" kern="0" spc="-100" dirty="0">
                <a:solidFill>
                  <a:schemeClr val="tx1"/>
                </a:solidFill>
                <a:latin typeface="Calibri" pitchFamily="34" charset="0"/>
              </a:rPr>
              <a:t>. Lt.</a:t>
            </a:r>
          </a:p>
        </p:txBody>
      </p:sp>
    </p:spTree>
    <p:extLst>
      <p:ext uri="{BB962C8B-B14F-4D97-AF65-F5344CB8AC3E}">
        <p14:creationId xmlns:p14="http://schemas.microsoft.com/office/powerpoint/2010/main" val="19513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Veiklos sąnaudos</a:t>
            </a:r>
          </a:p>
        </p:txBody>
      </p:sp>
      <p:graphicFrame>
        <p:nvGraphicFramePr>
          <p:cNvPr id="4" name="Diagramm 5"/>
          <p:cNvGraphicFramePr/>
          <p:nvPr>
            <p:extLst>
              <p:ext uri="{D42A27DB-BD31-4B8C-83A1-F6EECF244321}">
                <p14:modId xmlns:p14="http://schemas.microsoft.com/office/powerpoint/2010/main" val="1549625158"/>
              </p:ext>
            </p:extLst>
          </p:nvPr>
        </p:nvGraphicFramePr>
        <p:xfrm>
          <a:off x="1979712" y="80628"/>
          <a:ext cx="7011596" cy="644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31540" y="4185084"/>
            <a:ext cx="1872208" cy="1440000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72000" rIns="72000" bIns="72000" anchor="ctr" anchorCtr="0"/>
          <a:lstStyle/>
          <a:p>
            <a:pPr algn="ctr"/>
            <a:r>
              <a:rPr lang="pl-PL" sz="2400" b="1" kern="0" spc="-100" dirty="0" err="1" smtClean="0">
                <a:solidFill>
                  <a:schemeClr val="tx1"/>
                </a:solidFill>
                <a:latin typeface="Calibri" pitchFamily="34" charset="0"/>
              </a:rPr>
              <a:t>Augo</a:t>
            </a:r>
            <a:r>
              <a:rPr lang="pl-PL" sz="2400" b="1" kern="0" spc="-1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pl-PL" sz="2400" b="1" kern="0" spc="-1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l-PL" sz="2400" b="1" kern="0" spc="-100" dirty="0" err="1">
                <a:solidFill>
                  <a:schemeClr val="tx1"/>
                </a:solidFill>
                <a:latin typeface="Calibri" pitchFamily="34" charset="0"/>
              </a:rPr>
              <a:t>iki</a:t>
            </a:r>
            <a:r>
              <a:rPr lang="pl-PL" sz="2400" b="1" kern="0" spc="-1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400" b="1" kern="0" spc="-100" dirty="0" smtClean="0">
                <a:solidFill>
                  <a:schemeClr val="tx1"/>
                </a:solidFill>
                <a:latin typeface="Calibri" pitchFamily="34" charset="0"/>
              </a:rPr>
              <a:t>103</a:t>
            </a:r>
            <a:r>
              <a:rPr lang="pl-PL" sz="2400" b="1" kern="0" spc="-1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l-PL" sz="2400" b="1" kern="0" spc="-100" dirty="0">
                <a:solidFill>
                  <a:schemeClr val="tx1"/>
                </a:solidFill>
                <a:latin typeface="Calibri" pitchFamily="34" charset="0"/>
              </a:rPr>
              <a:t>mln. </a:t>
            </a:r>
            <a:r>
              <a:rPr lang="pl-PL" sz="2400" b="1" kern="0" spc="-100" dirty="0" err="1" smtClean="0">
                <a:solidFill>
                  <a:schemeClr val="tx1"/>
                </a:solidFill>
                <a:latin typeface="Calibri" pitchFamily="34" charset="0"/>
              </a:rPr>
              <a:t>Lt</a:t>
            </a:r>
            <a:endParaRPr lang="pl-PL" sz="2400" b="1" kern="0" spc="-1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Bendrasis </a:t>
            </a:r>
            <a:r>
              <a:rPr lang="lt-LT" dirty="0" smtClean="0"/>
              <a:t>pelnas </a:t>
            </a:r>
            <a:r>
              <a:rPr lang="lt-LT" dirty="0"/>
              <a:t>ir </a:t>
            </a:r>
            <a:r>
              <a:rPr lang="lt-LT" dirty="0" smtClean="0"/>
              <a:t>EBITDA, MLN </a:t>
            </a:r>
            <a:r>
              <a:rPr lang="lt-LT" dirty="0"/>
              <a:t>LT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752885312"/>
              </p:ext>
            </p:extLst>
          </p:nvPr>
        </p:nvGraphicFramePr>
        <p:xfrm>
          <a:off x="467544" y="80628"/>
          <a:ext cx="8532439" cy="634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3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Veiklos ir grynasis </a:t>
            </a:r>
            <a:r>
              <a:rPr lang="lt-LT" dirty="0" smtClean="0"/>
              <a:t>pelnas, MLN </a:t>
            </a:r>
            <a:r>
              <a:rPr lang="lt-LT" dirty="0"/>
              <a:t>LT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87815920"/>
              </p:ext>
            </p:extLst>
          </p:nvPr>
        </p:nvGraphicFramePr>
        <p:xfrm>
          <a:off x="287524" y="116632"/>
          <a:ext cx="8739463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0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ROCE, ROE, ROA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26299881"/>
              </p:ext>
            </p:extLst>
          </p:nvPr>
        </p:nvGraphicFramePr>
        <p:xfrm>
          <a:off x="0" y="-12423"/>
          <a:ext cx="9144000" cy="623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0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Verslo segmentai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835" y="458668"/>
            <a:ext cx="5858780" cy="57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Pajamų ir veiklos pelno struktūra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795585251"/>
              </p:ext>
            </p:extLst>
          </p:nvPr>
        </p:nvGraphicFramePr>
        <p:xfrm>
          <a:off x="259532" y="1980705"/>
          <a:ext cx="3474386" cy="298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62628" y="1260604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1800" b="1" kern="0" cap="all" spc="-100" dirty="0">
                <a:solidFill>
                  <a:schemeClr val="tx1"/>
                </a:solidFill>
              </a:rPr>
              <a:t>Pajamų struktūra</a:t>
            </a:r>
            <a:r>
              <a:rPr lang="en-US" sz="1800" b="1" kern="0" cap="all" spc="-100" dirty="0">
                <a:solidFill>
                  <a:schemeClr val="tx1"/>
                </a:solidFill>
              </a:rPr>
              <a:t> </a:t>
            </a:r>
            <a:endParaRPr lang="lt-LT" sz="1800" b="1" kern="0" cap="all" spc="-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002" y="1283903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1800" b="1" kern="0" cap="all" spc="-100" dirty="0" smtClean="0">
                <a:solidFill>
                  <a:schemeClr val="tx1"/>
                </a:solidFill>
              </a:rPr>
              <a:t>Veiklos Pelno </a:t>
            </a:r>
            <a:r>
              <a:rPr lang="lt-LT" sz="1800" b="1" kern="0" cap="all" spc="-100" dirty="0">
                <a:solidFill>
                  <a:schemeClr val="tx1"/>
                </a:solidFill>
              </a:rPr>
              <a:t>struktūra</a:t>
            </a:r>
            <a:r>
              <a:rPr lang="en-US" sz="1800" b="1" kern="0" cap="all" spc="-100" dirty="0">
                <a:solidFill>
                  <a:schemeClr val="tx1"/>
                </a:solidFill>
              </a:rPr>
              <a:t> </a:t>
            </a:r>
            <a:endParaRPr lang="lt-LT" sz="1800" b="1" kern="0" cap="all" spc="-1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8048" y="5796390"/>
            <a:ext cx="3510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200" i="1" kern="0" spc="-100" dirty="0" smtClean="0">
                <a:solidFill>
                  <a:schemeClr val="tx1"/>
                </a:solidFill>
              </a:rPr>
              <a:t>Grafikuose neatsispindi sandoriai tarp veiklos segmentų</a:t>
            </a:r>
            <a:r>
              <a:rPr lang="en-US" sz="1200" i="1" kern="0" spc="-100" dirty="0" smtClean="0">
                <a:solidFill>
                  <a:schemeClr val="tx1"/>
                </a:solidFill>
              </a:rPr>
              <a:t>.</a:t>
            </a:r>
            <a:endParaRPr lang="lt-LT" sz="1200" i="1" kern="0" spc="-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2683" y="2570887"/>
            <a:ext cx="187005" cy="180000"/>
          </a:xfrm>
          <a:prstGeom prst="rect">
            <a:avLst/>
          </a:prstGeom>
          <a:solidFill>
            <a:srgbClr val="A6C2E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4254733" y="2489277"/>
            <a:ext cx="1332364" cy="984885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lt-LT" sz="1600" b="1" kern="0" spc="-100" dirty="0" smtClean="0">
                <a:solidFill>
                  <a:schemeClr val="tx1"/>
                </a:solidFill>
              </a:rPr>
              <a:t>Grūdų ir žaliavų </a:t>
            </a:r>
          </a:p>
          <a:p>
            <a:r>
              <a:rPr lang="lt-LT" sz="1600" b="1" kern="0" spc="-100" dirty="0" smtClean="0">
                <a:solidFill>
                  <a:schemeClr val="tx1"/>
                </a:solidFill>
              </a:rPr>
              <a:t>pašarams</a:t>
            </a:r>
            <a:br>
              <a:rPr lang="lt-LT" sz="1600" b="1" kern="0" spc="-100" dirty="0" smtClean="0">
                <a:solidFill>
                  <a:schemeClr val="tx1"/>
                </a:solidFill>
              </a:rPr>
            </a:br>
            <a:r>
              <a:rPr lang="lt-LT" sz="1600" b="1" kern="0" spc="-100" dirty="0" smtClean="0">
                <a:solidFill>
                  <a:schemeClr val="tx1"/>
                </a:solidFill>
              </a:rPr>
              <a:t>paruošimas ir </a:t>
            </a:r>
          </a:p>
          <a:p>
            <a:r>
              <a:rPr lang="lt-LT" sz="1600" b="1" kern="0" spc="-100" dirty="0" smtClean="0">
                <a:solidFill>
                  <a:schemeClr val="tx1"/>
                </a:solidFill>
              </a:rPr>
              <a:t>pardavimas</a:t>
            </a:r>
            <a:endParaRPr lang="lt-LT" sz="1600" b="1" kern="0" spc="-1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288" y="3510169"/>
            <a:ext cx="1552195" cy="492443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lt-LT" sz="1600" b="1" kern="0" spc="-100" dirty="0" smtClean="0">
                <a:solidFill>
                  <a:schemeClr val="tx1"/>
                </a:solidFill>
              </a:rPr>
              <a:t>Prekės ir paslaugos</a:t>
            </a:r>
          </a:p>
          <a:p>
            <a:r>
              <a:rPr lang="lt-LT" sz="1600" b="1" kern="0" spc="-100" dirty="0" smtClean="0">
                <a:solidFill>
                  <a:schemeClr val="tx1"/>
                </a:solidFill>
              </a:rPr>
              <a:t>žemdirbiams</a:t>
            </a:r>
            <a:endParaRPr lang="lt-LT" sz="1600" b="1" kern="0" spc="-1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7288" y="4176529"/>
            <a:ext cx="1488911" cy="492443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lt-LT" sz="1600" b="1" kern="0" spc="-100" dirty="0" smtClean="0">
                <a:solidFill>
                  <a:schemeClr val="tx1"/>
                </a:solidFill>
              </a:rPr>
              <a:t>Žemės ūkio </a:t>
            </a:r>
          </a:p>
          <a:p>
            <a:r>
              <a:rPr lang="lt-LT" sz="1600" b="1" kern="0" spc="-100" dirty="0" smtClean="0">
                <a:solidFill>
                  <a:schemeClr val="tx1"/>
                </a:solidFill>
              </a:rPr>
              <a:t>produktų gamyba</a:t>
            </a:r>
            <a:endParaRPr lang="lt-LT" sz="1600" b="1" kern="0" spc="-1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7288" y="4796623"/>
            <a:ext cx="1378633" cy="246221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lt-LT" sz="1600" b="1" kern="0" spc="-100" dirty="0" smtClean="0">
                <a:solidFill>
                  <a:schemeClr val="tx1"/>
                </a:solidFill>
              </a:rPr>
              <a:t>Maisto produktai</a:t>
            </a:r>
            <a:endParaRPr lang="lt-LT" sz="1600" b="1" kern="0" spc="-1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4688" y="3576391"/>
            <a:ext cx="187005" cy="180000"/>
          </a:xfrm>
          <a:prstGeom prst="rect">
            <a:avLst/>
          </a:prstGeom>
          <a:solidFill>
            <a:srgbClr val="EF9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4074688" y="4197334"/>
            <a:ext cx="187005" cy="1800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/>
          </a:p>
        </p:txBody>
      </p:sp>
      <p:sp>
        <p:nvSpPr>
          <p:cNvPr id="15" name="Rectangle 14"/>
          <p:cNvSpPr/>
          <p:nvPr/>
        </p:nvSpPr>
        <p:spPr>
          <a:xfrm>
            <a:off x="4062368" y="4829734"/>
            <a:ext cx="187005" cy="18000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/>
          </a:p>
        </p:txBody>
      </p:sp>
      <p:sp>
        <p:nvSpPr>
          <p:cNvPr id="16" name="TextBox 15"/>
          <p:cNvSpPr txBox="1"/>
          <p:nvPr/>
        </p:nvSpPr>
        <p:spPr>
          <a:xfrm>
            <a:off x="4294999" y="5276308"/>
            <a:ext cx="1042586" cy="246221"/>
          </a:xfrm>
          <a:prstGeom prst="rect">
            <a:avLst/>
          </a:prstGeom>
          <a:noFill/>
        </p:spPr>
        <p:txBody>
          <a:bodyPr wrap="none" lIns="108000" tIns="0" rIns="0" bIns="0" rtlCol="0">
            <a:spAutoFit/>
          </a:bodyPr>
          <a:lstStyle/>
          <a:p>
            <a:r>
              <a:rPr lang="lt-LT" sz="1600" b="1" kern="0" spc="-100" dirty="0" smtClean="0">
                <a:solidFill>
                  <a:schemeClr val="tx1"/>
                </a:solidFill>
              </a:rPr>
              <a:t>Kitos veiklos</a:t>
            </a:r>
            <a:endParaRPr lang="lt-LT" sz="1600" b="1" kern="0" spc="-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2368" y="5309419"/>
            <a:ext cx="187005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/>
          </a:p>
        </p:txBody>
      </p:sp>
      <p:graphicFrame>
        <p:nvGraphicFramePr>
          <p:cNvPr id="18" name="Diagramm 3"/>
          <p:cNvGraphicFramePr/>
          <p:nvPr>
            <p:extLst>
              <p:ext uri="{D42A27DB-BD31-4B8C-83A1-F6EECF244321}">
                <p14:modId xmlns:p14="http://schemas.microsoft.com/office/powerpoint/2010/main" val="3191210565"/>
              </p:ext>
            </p:extLst>
          </p:nvPr>
        </p:nvGraphicFramePr>
        <p:xfrm>
          <a:off x="5730718" y="2060160"/>
          <a:ext cx="3426949" cy="288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10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610000" y="1368000"/>
            <a:ext cx="6552220" cy="3141120"/>
          </a:xfrm>
        </p:spPr>
        <p:txBody>
          <a:bodyPr/>
          <a:lstStyle/>
          <a:p>
            <a:r>
              <a:rPr lang="lt-LT" dirty="0"/>
              <a:t>Grūdai</a:t>
            </a:r>
          </a:p>
          <a:p>
            <a:r>
              <a:rPr lang="lt-LT" dirty="0"/>
              <a:t>Aliejinės sėklos</a:t>
            </a:r>
          </a:p>
          <a:p>
            <a:r>
              <a:rPr lang="lt-LT" dirty="0"/>
              <a:t>Žaliavos pašarams</a:t>
            </a:r>
          </a:p>
          <a:p>
            <a:r>
              <a:rPr lang="lt-LT" dirty="0"/>
              <a:t>Grūdų saugyklų paslaugos </a:t>
            </a:r>
          </a:p>
          <a:p>
            <a:r>
              <a:rPr lang="lt-LT" dirty="0"/>
              <a:t>Logistikos paslaugos </a:t>
            </a: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539" y="1367999"/>
            <a:ext cx="1755195" cy="2376035"/>
          </a:xfrm>
        </p:spPr>
        <p:txBody>
          <a:bodyPr/>
          <a:lstStyle/>
          <a:p>
            <a:r>
              <a:rPr lang="lt-LT" dirty="0" smtClean="0"/>
              <a:t>Grūdų ir žaliavų pašarams</a:t>
            </a:r>
            <a:br>
              <a:rPr lang="lt-LT" dirty="0" smtClean="0"/>
            </a:br>
            <a:r>
              <a:rPr lang="lt-LT" dirty="0" smtClean="0"/>
              <a:t>paruošimas ir pardavimas</a:t>
            </a:r>
            <a:endParaRPr lang="lt-LT" dirty="0"/>
          </a:p>
        </p:txBody>
      </p:sp>
      <p:pic>
        <p:nvPicPr>
          <p:cNvPr id="5" name="Picture 15" descr="1 se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08483" y="4689140"/>
            <a:ext cx="1128891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6" descr="2 se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753" y="4689140"/>
            <a:ext cx="1128891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7" descr="5 seg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122" y="4689140"/>
            <a:ext cx="1128891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18" y="4689140"/>
            <a:ext cx="11304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238" y="4689140"/>
            <a:ext cx="11304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45592141"/>
              </p:ext>
            </p:extLst>
          </p:nvPr>
        </p:nvGraphicFramePr>
        <p:xfrm>
          <a:off x="7261813" y="143635"/>
          <a:ext cx="1800200" cy="16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50022" y="15011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400" b="1" kern="0" spc="10" dirty="0" smtClean="0">
                <a:solidFill>
                  <a:schemeClr val="tx1"/>
                </a:solidFill>
              </a:rPr>
              <a:t>69</a:t>
            </a:r>
            <a:r>
              <a:rPr lang="lt-LT" sz="5400" b="1" dirty="0" smtClean="0">
                <a:solidFill>
                  <a:schemeClr val="tx1"/>
                </a:solidFill>
              </a:rPr>
              <a:t> %</a:t>
            </a:r>
            <a:endParaRPr lang="lt-LT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10000" y="504000"/>
            <a:ext cx="6534000" cy="1125125"/>
          </a:xfrm>
        </p:spPr>
        <p:txBody>
          <a:bodyPr/>
          <a:lstStyle/>
          <a:p>
            <a:r>
              <a:rPr lang="lt-LT" dirty="0"/>
              <a:t>Prekės parduodamos daugiau kaip 20 pasaulio šalių.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10000" y="1714207"/>
            <a:ext cx="6534000" cy="1656177"/>
          </a:xfrm>
        </p:spPr>
        <p:txBody>
          <a:bodyPr/>
          <a:lstStyle/>
          <a:p>
            <a:r>
              <a:rPr lang="lt-LT" dirty="0"/>
              <a:t>Per metus išsiunčiama </a:t>
            </a:r>
            <a:r>
              <a:rPr lang="lt-LT" dirty="0" smtClean="0"/>
              <a:t>virš </a:t>
            </a:r>
            <a:r>
              <a:rPr lang="lt-LT" dirty="0"/>
              <a:t>200 laivų </a:t>
            </a:r>
            <a:r>
              <a:rPr lang="lt-LT" dirty="0" smtClean="0"/>
              <a:t>(260 2013–2014), </a:t>
            </a:r>
            <a:r>
              <a:rPr lang="lt-LT" dirty="0"/>
              <a:t>didžioji dalis – iš Klaipėdos uosto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10000" y="3456000"/>
            <a:ext cx="6534000" cy="1569718"/>
          </a:xfrm>
        </p:spPr>
        <p:txBody>
          <a:bodyPr/>
          <a:lstStyle/>
          <a:p>
            <a:r>
              <a:rPr lang="lt-LT" dirty="0" smtClean="0"/>
              <a:t>Prekės </a:t>
            </a:r>
            <a:r>
              <a:rPr lang="lt-LT" dirty="0"/>
              <a:t>perkamos EXW, DAP bei CPT sąlygomis, kaupiamos Lietuvoje ir Latvijoje, parduodamos FOB arba CIF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610000" y="5112000"/>
            <a:ext cx="6534000" cy="1019428"/>
          </a:xfrm>
        </p:spPr>
        <p:txBody>
          <a:bodyPr/>
          <a:lstStyle/>
          <a:p>
            <a:r>
              <a:rPr lang="lt-LT" dirty="0"/>
              <a:t>Laivų dydis 1 200 – 66 000 </a:t>
            </a:r>
            <a:r>
              <a:rPr lang="lt-LT" dirty="0" err="1"/>
              <a:t>mt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Logistika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3789" y="2594812"/>
            <a:ext cx="1800200" cy="1755195"/>
            <a:chOff x="549192" y="2100882"/>
            <a:chExt cx="1506808" cy="1688465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725868870"/>
                </p:ext>
              </p:extLst>
            </p:nvPr>
          </p:nvGraphicFramePr>
          <p:xfrm>
            <a:off x="549192" y="2100882"/>
            <a:ext cx="1475733" cy="16884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 Box 15"/>
            <p:cNvSpPr txBox="1"/>
            <p:nvPr/>
          </p:nvSpPr>
          <p:spPr>
            <a:xfrm>
              <a:off x="1531360" y="2683751"/>
              <a:ext cx="524640" cy="60772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200" b="1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rPr>
                <a:t>Prekyba vietinėje rinkoje</a:t>
              </a:r>
              <a:endParaRPr lang="lt-LT" sz="1200" dirty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695030" y="2685947"/>
              <a:ext cx="626189" cy="67533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t-LT" sz="1600" b="1" dirty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Užsienio </a:t>
              </a:r>
              <a:endParaRPr lang="lt-LT" sz="16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lt-LT" sz="1600" b="1" dirty="0">
                  <a:solidFill>
                    <a:schemeClr val="tx1"/>
                  </a:solidFill>
                  <a:effectLst/>
                  <a:ea typeface="Times New Roman"/>
                  <a:cs typeface="Times New Roman"/>
                </a:rPr>
                <a:t>prekyba</a:t>
              </a:r>
              <a:endParaRPr lang="lt-LT" sz="1600" dirty="0">
                <a:solidFill>
                  <a:schemeClr val="tx1"/>
                </a:solidFill>
                <a:effectLst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Didžioji dalis laivų </a:t>
            </a:r>
            <a:r>
              <a:rPr lang="lt-LT" dirty="0" smtClean="0"/>
              <a:t>pakraunama Klaipėdoje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288" y="1052736"/>
            <a:ext cx="6739456" cy="505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4" y="1052736"/>
            <a:ext cx="2583211" cy="171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9" y="2680267"/>
            <a:ext cx="2584800" cy="172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9" y="4401637"/>
            <a:ext cx="2584800" cy="171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4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9535" y="1368000"/>
            <a:ext cx="6534000" cy="1311467"/>
          </a:xfrm>
          <a:solidFill>
            <a:srgbClr val="D4D4D4"/>
          </a:solidFill>
        </p:spPr>
        <p:txBody>
          <a:bodyPr/>
          <a:lstStyle/>
          <a:p>
            <a:r>
              <a:rPr lang="lt-LT" dirty="0"/>
              <a:t>Tarptautinė žemės ūkio veiklą </a:t>
            </a:r>
          </a:p>
          <a:p>
            <a:r>
              <a:rPr lang="lt-LT" dirty="0"/>
              <a:t> vystanti įmonių grupė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95700" y="2933945"/>
            <a:ext cx="6534000" cy="1225290"/>
          </a:xfrm>
          <a:solidFill>
            <a:srgbClr val="A6C2E7"/>
          </a:solidFill>
        </p:spPr>
        <p:txBody>
          <a:bodyPr/>
          <a:lstStyle/>
          <a:p>
            <a:r>
              <a:rPr lang="lt-LT" dirty="0" smtClean="0"/>
              <a:t>Veikia Lietuvoje, Latvijoje, Estijoje ir Danijoje.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09535" y="4368705"/>
            <a:ext cx="6534000" cy="1742355"/>
          </a:xfrm>
          <a:solidFill>
            <a:srgbClr val="F6CC82"/>
          </a:solidFill>
        </p:spPr>
        <p:txBody>
          <a:bodyPr/>
          <a:lstStyle/>
          <a:p>
            <a:r>
              <a:rPr lang="lt-LT" kern="0" dirty="0"/>
              <a:t>Gamina ir parduoda žemės ūkio bei maisto </a:t>
            </a:r>
          </a:p>
          <a:p>
            <a:r>
              <a:rPr lang="lt-LT" kern="0" dirty="0"/>
              <a:t>produktus, žaliavas pašarų gamybai bei </a:t>
            </a:r>
            <a:r>
              <a:rPr lang="lt-LT" kern="0" dirty="0" smtClean="0"/>
              <a:t>žemės ūkio </a:t>
            </a:r>
            <a:r>
              <a:rPr lang="lt-LT" kern="0" dirty="0"/>
              <a:t>veiklai skirtą produkciją.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2000" y="1368000"/>
            <a:ext cx="1756800" cy="1610950"/>
          </a:xfrm>
          <a:prstGeom prst="rect">
            <a:avLst/>
          </a:prstGeom>
        </p:spPr>
        <p:txBody>
          <a:bodyPr/>
          <a:lstStyle/>
          <a:p>
            <a:r>
              <a:rPr lang="lt-LT" dirty="0" smtClean="0"/>
              <a:t>VIETA maisto </a:t>
            </a:r>
            <a:br>
              <a:rPr lang="lt-LT" dirty="0" smtClean="0"/>
            </a:br>
            <a:r>
              <a:rPr lang="lt-LT" dirty="0" smtClean="0"/>
              <a:t>produktų </a:t>
            </a:r>
            <a:br>
              <a:rPr lang="lt-LT" dirty="0" smtClean="0"/>
            </a:br>
            <a:r>
              <a:rPr lang="lt-LT" dirty="0" smtClean="0"/>
              <a:t>gamybos </a:t>
            </a:r>
            <a:br>
              <a:rPr lang="lt-LT" dirty="0" smtClean="0"/>
            </a:br>
            <a:r>
              <a:rPr lang="lt-LT" dirty="0" smtClean="0"/>
              <a:t>grandinėje </a:t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61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gray">
          <a:xfrm>
            <a:off x="2411760" y="1646413"/>
            <a:ext cx="1692187" cy="13145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 bwMode="gray">
          <a:xfrm>
            <a:off x="1572709" y="2355978"/>
            <a:ext cx="1103834" cy="73975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hteck 22"/>
          <p:cNvSpPr/>
          <p:nvPr/>
        </p:nvSpPr>
        <p:spPr bwMode="gray">
          <a:xfrm>
            <a:off x="0" y="1902143"/>
            <a:ext cx="1733492" cy="12748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hteck 10"/>
          <p:cNvSpPr/>
          <p:nvPr/>
        </p:nvSpPr>
        <p:spPr bwMode="gray">
          <a:xfrm>
            <a:off x="0" y="3364086"/>
            <a:ext cx="4103947" cy="292452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hteck 13"/>
          <p:cNvSpPr/>
          <p:nvPr/>
        </p:nvSpPr>
        <p:spPr bwMode="gray">
          <a:xfrm>
            <a:off x="7748762" y="1145374"/>
            <a:ext cx="1408405" cy="97345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hteck 15"/>
          <p:cNvSpPr/>
          <p:nvPr/>
        </p:nvSpPr>
        <p:spPr bwMode="gray">
          <a:xfrm>
            <a:off x="6178955" y="954276"/>
            <a:ext cx="1836204" cy="1285813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eck 11"/>
          <p:cNvSpPr/>
          <p:nvPr/>
        </p:nvSpPr>
        <p:spPr bwMode="gray">
          <a:xfrm>
            <a:off x="4103947" y="2687927"/>
            <a:ext cx="5040051" cy="3600682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95836" y="6319284"/>
            <a:ext cx="5868144" cy="538715"/>
          </a:xfrm>
          <a:prstGeom prst="rect">
            <a:avLst/>
          </a:prstGeom>
        </p:spPr>
        <p:txBody>
          <a:bodyPr/>
          <a:lstStyle/>
          <a:p>
            <a:r>
              <a:rPr lang="lt-LT" kern="0" dirty="0" smtClean="0"/>
              <a:t>Savos grūdų saugyklos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idx="4294967295"/>
          </p:nvPr>
        </p:nvSpPr>
        <p:spPr>
          <a:xfrm>
            <a:off x="3153884" y="322371"/>
            <a:ext cx="5041900" cy="458787"/>
          </a:xfrm>
          <a:prstGeom prst="rect">
            <a:avLst/>
          </a:prstGeom>
        </p:spPr>
        <p:txBody>
          <a:bodyPr lIns="0" rIns="0">
            <a:normAutofit fontScale="92500" lnSpcReduction="20000"/>
          </a:bodyPr>
          <a:lstStyle/>
          <a:p>
            <a:r>
              <a:rPr lang="lt-LT" dirty="0" smtClean="0"/>
              <a:t>Bendra talpa 225 </a:t>
            </a:r>
            <a:r>
              <a:rPr lang="lt-LT" dirty="0" err="1" smtClean="0"/>
              <a:t>tūkst</a:t>
            </a:r>
            <a:r>
              <a:rPr lang="lt-LT" dirty="0" smtClean="0"/>
              <a:t>. tonų</a:t>
            </a:r>
            <a:endParaRPr lang="lt-LT" dirty="0"/>
          </a:p>
        </p:txBody>
      </p:sp>
      <p:sp>
        <p:nvSpPr>
          <p:cNvPr id="18" name="Rechteck 14"/>
          <p:cNvSpPr/>
          <p:nvPr/>
        </p:nvSpPr>
        <p:spPr bwMode="gray">
          <a:xfrm>
            <a:off x="3275856" y="1052736"/>
            <a:ext cx="1728192" cy="1187353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/>
          <p:cNvSpPr/>
          <p:nvPr/>
        </p:nvSpPr>
        <p:spPr bwMode="gray">
          <a:xfrm>
            <a:off x="4709494" y="1296822"/>
            <a:ext cx="1930681" cy="1391105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85671 L -2.5E-6 -2.22222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83773 L 3.88889E-6 -7.40741E-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78611 L -8.33333E-7 -3.7037E-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61111E-6 -0.79167 L -3.61111E-6 4.0740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-0.79167 L 5E-6 4.07407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-0.80463 L 0 1.11111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-0.81088 L 1.38889E-6 1.11111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0.80926 L -1.66667E-6 1.48148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-0.80463 L 0 1.11111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2" grpId="0" animBg="1"/>
      <p:bldP spid="22" grpId="1" animBg="1"/>
      <p:bldP spid="23" grpId="0" animBg="1"/>
      <p:bldP spid="23" grpId="1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2" grpId="0" animBg="1"/>
      <p:bldP spid="12" grpId="1" animBg="1"/>
      <p:bldP spid="13" grpId="0" build="p"/>
      <p:bldP spid="18" grpId="0" animBg="1"/>
      <p:bldP spid="18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21113" y="1232756"/>
            <a:ext cx="6480720" cy="4896544"/>
          </a:xfrm>
        </p:spPr>
        <p:txBody>
          <a:bodyPr/>
          <a:lstStyle/>
          <a:p>
            <a:r>
              <a:rPr lang="lt-LT" dirty="0"/>
              <a:t>Per 2013–2014 finansinius metus savos saugyklos </a:t>
            </a:r>
            <a:r>
              <a:rPr lang="lt-LT" dirty="0" smtClean="0"/>
              <a:t>priėmė ir paruošė </a:t>
            </a:r>
            <a:r>
              <a:rPr lang="lt-LT" dirty="0"/>
              <a:t>429 </a:t>
            </a:r>
            <a:r>
              <a:rPr lang="lt-LT" dirty="0" err="1"/>
              <a:t>tūkst</a:t>
            </a:r>
            <a:r>
              <a:rPr lang="lt-LT" dirty="0"/>
              <a:t>. tonų grūdų.</a:t>
            </a:r>
          </a:p>
          <a:p>
            <a:r>
              <a:rPr lang="lt-LT" dirty="0"/>
              <a:t>Viso </a:t>
            </a:r>
            <a:r>
              <a:rPr lang="lt-LT" smtClean="0"/>
              <a:t>parduota 1,6 </a:t>
            </a:r>
            <a:r>
              <a:rPr lang="lt-LT" dirty="0" err="1"/>
              <a:t>mln</a:t>
            </a:r>
            <a:r>
              <a:rPr lang="lt-LT" dirty="0"/>
              <a:t>. tonų grūdų ir žaliavų </a:t>
            </a:r>
            <a:r>
              <a:rPr lang="lt-LT" dirty="0" smtClean="0"/>
              <a:t>pašarams.</a:t>
            </a:r>
            <a:endParaRPr lang="lt-LT" dirty="0"/>
          </a:p>
          <a:p>
            <a:r>
              <a:rPr lang="lt-LT" dirty="0"/>
              <a:t>2015 </a:t>
            </a:r>
            <a:r>
              <a:rPr lang="lt-LT" dirty="0" err="1" smtClean="0"/>
              <a:t>m</a:t>
            </a:r>
            <a:r>
              <a:rPr lang="lt-LT" dirty="0" smtClean="0"/>
              <a:t>. planuojama </a:t>
            </a:r>
            <a:r>
              <a:rPr lang="lt-LT" dirty="0"/>
              <a:t>statyti naują grūdų priėmimo aikštelę Lietuvoje ir </a:t>
            </a:r>
            <a:r>
              <a:rPr lang="lt-LT" dirty="0" smtClean="0"/>
              <a:t>grūdų saugyklą Latvijoje</a:t>
            </a:r>
            <a:r>
              <a:rPr lang="lt-LT" dirty="0"/>
              <a:t>.</a:t>
            </a:r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9" y="1232756"/>
            <a:ext cx="1755195" cy="2601060"/>
          </a:xfrm>
        </p:spPr>
        <p:txBody>
          <a:bodyPr/>
          <a:lstStyle/>
          <a:p>
            <a:r>
              <a:rPr lang="lt-LT" dirty="0" smtClean="0"/>
              <a:t>Grūdų saugyklose saugomi grūdai, trąšos, </a:t>
            </a:r>
            <a:br>
              <a:rPr lang="lt-LT" dirty="0" smtClean="0"/>
            </a:br>
            <a:r>
              <a:rPr lang="lt-LT" dirty="0" smtClean="0"/>
              <a:t>žaliavos pašarams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56" y="4270577"/>
            <a:ext cx="2192892" cy="164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6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0" bIns="0">
            <a:normAutofit/>
          </a:bodyPr>
          <a:lstStyle/>
          <a:p>
            <a:r>
              <a:rPr lang="lt-LT" sz="2800" dirty="0"/>
              <a:t>Sertifikuota sėkla</a:t>
            </a:r>
          </a:p>
          <a:p>
            <a:r>
              <a:rPr lang="lt-LT" sz="2800" dirty="0"/>
              <a:t>Trąšos</a:t>
            </a:r>
          </a:p>
          <a:p>
            <a:r>
              <a:rPr lang="lt-LT" sz="2800" dirty="0"/>
              <a:t>Augalų apsaugos produktai</a:t>
            </a:r>
          </a:p>
          <a:p>
            <a:r>
              <a:rPr lang="lt-LT" sz="2800" dirty="0"/>
              <a:t>Žemės ūkio ir miško technika</a:t>
            </a:r>
          </a:p>
          <a:p>
            <a:r>
              <a:rPr lang="lt-LT" sz="2800" dirty="0"/>
              <a:t>Grūdų saugyklų įranga</a:t>
            </a:r>
          </a:p>
          <a:p>
            <a:r>
              <a:rPr lang="lt-LT" sz="2800" dirty="0"/>
              <a:t>Atsarginės </a:t>
            </a:r>
            <a:r>
              <a:rPr lang="lt-LT" sz="2800" dirty="0" smtClean="0"/>
              <a:t>dalys</a:t>
            </a:r>
            <a:endParaRPr lang="lt-LT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Produktai ir paslaugos žemdirbiams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000" y="0"/>
            <a:ext cx="2783973" cy="5350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38461" y="4680000"/>
            <a:ext cx="6039939" cy="1440000"/>
            <a:chOff x="2938461" y="4680000"/>
            <a:chExt cx="6039939" cy="1440000"/>
          </a:xfrm>
        </p:grpSpPr>
        <p:pic>
          <p:nvPicPr>
            <p:cNvPr id="10" name="Picture 9" descr="4 seg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000" y="4680000"/>
              <a:ext cx="1128891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4000" y="4680000"/>
              <a:ext cx="1129771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8000" y="4680000"/>
              <a:ext cx="11304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000" y="4680000"/>
              <a:ext cx="11304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461" y="4680000"/>
              <a:ext cx="11304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5965200" y="33265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400" b="1" kern="0" spc="10" dirty="0" smtClean="0">
                <a:solidFill>
                  <a:schemeClr val="tx1"/>
                </a:solidFill>
              </a:rPr>
              <a:t>21</a:t>
            </a:r>
            <a:r>
              <a:rPr lang="lt-LT" sz="5400" b="1" dirty="0" smtClean="0">
                <a:solidFill>
                  <a:schemeClr val="tx1"/>
                </a:solidFill>
              </a:rPr>
              <a:t> %</a:t>
            </a:r>
            <a:endParaRPr lang="lt-LT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896271028"/>
              </p:ext>
            </p:extLst>
          </p:nvPr>
        </p:nvGraphicFramePr>
        <p:xfrm>
          <a:off x="7343800" y="0"/>
          <a:ext cx="1800200" cy="16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969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Grūdų auginimas</a:t>
            </a:r>
          </a:p>
          <a:p>
            <a:r>
              <a:rPr lang="lt-LT" sz="2800" dirty="0"/>
              <a:t>Rapsų auginimas</a:t>
            </a:r>
          </a:p>
          <a:p>
            <a:r>
              <a:rPr lang="lt-LT" sz="2800" dirty="0"/>
              <a:t>Cukrinių runkelių auginimas</a:t>
            </a:r>
          </a:p>
          <a:p>
            <a:r>
              <a:rPr lang="lt-LT" sz="2800" dirty="0"/>
              <a:t>Pieno gamyba</a:t>
            </a:r>
          </a:p>
          <a:p>
            <a:r>
              <a:rPr lang="lt-LT" sz="2800" dirty="0"/>
              <a:t>Mėsos </a:t>
            </a:r>
            <a:r>
              <a:rPr lang="lt-LT" sz="2800" dirty="0" smtClean="0"/>
              <a:t>gamyba</a:t>
            </a:r>
            <a:endParaRPr lang="lt-LT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Žemės ūkio produktų gamyba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830" y="4689140"/>
            <a:ext cx="11304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830" y="4689140"/>
            <a:ext cx="11304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830" y="4689140"/>
            <a:ext cx="11304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646" y="4689140"/>
            <a:ext cx="11304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000" y="0"/>
            <a:ext cx="897281" cy="510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4168" y="25532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400" b="1" kern="0" spc="10" dirty="0">
                <a:solidFill>
                  <a:schemeClr val="tx1"/>
                </a:solidFill>
              </a:rPr>
              <a:t>5</a:t>
            </a:r>
            <a:r>
              <a:rPr lang="lt-LT" sz="5400" b="1" dirty="0" smtClean="0">
                <a:solidFill>
                  <a:schemeClr val="tx1"/>
                </a:solidFill>
              </a:rPr>
              <a:t> %</a:t>
            </a:r>
            <a:endParaRPr lang="lt-LT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9497890"/>
              </p:ext>
            </p:extLst>
          </p:nvPr>
        </p:nvGraphicFramePr>
        <p:xfrm>
          <a:off x="7351204" y="0"/>
          <a:ext cx="1800200" cy="16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6123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563" y="1538790"/>
            <a:ext cx="6259921" cy="468822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6799" y="692696"/>
            <a:ext cx="6480720" cy="4782065"/>
          </a:xfrm>
        </p:spPr>
        <p:txBody>
          <a:bodyPr>
            <a:normAutofit/>
          </a:bodyPr>
          <a:lstStyle/>
          <a:p>
            <a:r>
              <a:rPr lang="lt-LT" dirty="0" smtClean="0"/>
              <a:t>7 žemės ūkio bendrovės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Žemės ūkio produktų gamyba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780" y="-6919"/>
            <a:ext cx="897281" cy="5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3299" y="6237313"/>
            <a:ext cx="5970950" cy="607816"/>
          </a:xfrm>
        </p:spPr>
        <p:txBody>
          <a:bodyPr/>
          <a:lstStyle/>
          <a:p>
            <a:r>
              <a:rPr lang="lt-LT" dirty="0"/>
              <a:t>Žemės ūkio produktų gamyba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95836" y="2133600"/>
            <a:ext cx="5976937" cy="41862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lt-LT" dirty="0" smtClean="0"/>
              <a:t>Dirba </a:t>
            </a:r>
            <a:r>
              <a:rPr lang="lt-LT" dirty="0"/>
              <a:t>~17 </a:t>
            </a:r>
            <a:r>
              <a:rPr lang="lt-LT" dirty="0" smtClean="0"/>
              <a:t>100 </a:t>
            </a:r>
            <a:r>
              <a:rPr lang="lt-LT" dirty="0"/>
              <a:t>ha žemės, </a:t>
            </a:r>
          </a:p>
          <a:p>
            <a:r>
              <a:rPr lang="lt-LT" dirty="0"/>
              <a:t>iš jos </a:t>
            </a:r>
            <a:r>
              <a:rPr lang="lt-LT" dirty="0" smtClean="0"/>
              <a:t>~4 54</a:t>
            </a:r>
            <a:r>
              <a:rPr lang="lt-LT" dirty="0"/>
              <a:t>5</a:t>
            </a:r>
            <a:r>
              <a:rPr lang="lt-LT" dirty="0" smtClean="0"/>
              <a:t> </a:t>
            </a:r>
            <a:r>
              <a:rPr lang="lt-LT" dirty="0"/>
              <a:t>ha savos.</a:t>
            </a:r>
          </a:p>
          <a:p>
            <a:r>
              <a:rPr lang="lt-LT" dirty="0"/>
              <a:t>Apie </a:t>
            </a:r>
            <a:r>
              <a:rPr lang="en-US" dirty="0" smtClean="0"/>
              <a:t>7</a:t>
            </a:r>
            <a:r>
              <a:rPr lang="lt-LT" dirty="0"/>
              <a:t>2</a:t>
            </a:r>
            <a:r>
              <a:rPr lang="lt-LT" dirty="0" smtClean="0"/>
              <a:t> </a:t>
            </a:r>
            <a:r>
              <a:rPr lang="lt-LT" dirty="0"/>
              <a:t>000 tonų grūdų per metus. </a:t>
            </a:r>
          </a:p>
          <a:p>
            <a:r>
              <a:rPr lang="lt-LT" dirty="0" smtClean="0"/>
              <a:t>3 021 melžiama karvė, </a:t>
            </a:r>
            <a:endParaRPr lang="lt-LT" dirty="0"/>
          </a:p>
          <a:p>
            <a:r>
              <a:rPr lang="lt-LT" dirty="0" smtClean="0"/>
              <a:t>Aukštadvario</a:t>
            </a:r>
            <a:r>
              <a:rPr lang="lt-LT" dirty="0"/>
              <a:t>, </a:t>
            </a:r>
            <a:r>
              <a:rPr lang="lt-LT" dirty="0" err="1"/>
              <a:t>Sidabravo</a:t>
            </a:r>
            <a:r>
              <a:rPr lang="lt-LT" dirty="0"/>
              <a:t> ir Labūnavos </a:t>
            </a:r>
            <a:r>
              <a:rPr lang="lt-LT" dirty="0" smtClean="0"/>
              <a:t>bendrovės </a:t>
            </a:r>
            <a:r>
              <a:rPr lang="lt-LT" dirty="0"/>
              <a:t>augina ir mėsinius galvijus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10" name="Rechteck 23"/>
          <p:cNvSpPr/>
          <p:nvPr/>
        </p:nvSpPr>
        <p:spPr bwMode="gray">
          <a:xfrm>
            <a:off x="6372200" y="1"/>
            <a:ext cx="2790150" cy="139392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hteck 22"/>
          <p:cNvSpPr/>
          <p:nvPr/>
        </p:nvSpPr>
        <p:spPr bwMode="gray">
          <a:xfrm>
            <a:off x="965740" y="1124744"/>
            <a:ext cx="1914234" cy="11450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hteck 11"/>
          <p:cNvSpPr/>
          <p:nvPr/>
        </p:nvSpPr>
        <p:spPr bwMode="gray">
          <a:xfrm>
            <a:off x="-1" y="3465004"/>
            <a:ext cx="2015718" cy="136815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hteck 14"/>
          <p:cNvSpPr/>
          <p:nvPr/>
        </p:nvSpPr>
        <p:spPr bwMode="gray">
          <a:xfrm>
            <a:off x="4355976" y="1"/>
            <a:ext cx="1902212" cy="141784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hteck 15"/>
          <p:cNvSpPr/>
          <p:nvPr/>
        </p:nvSpPr>
        <p:spPr bwMode="gray">
          <a:xfrm>
            <a:off x="2447764" y="0"/>
            <a:ext cx="1812199" cy="102526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hteck 13"/>
          <p:cNvSpPr/>
          <p:nvPr/>
        </p:nvSpPr>
        <p:spPr bwMode="gray">
          <a:xfrm>
            <a:off x="7767275" y="1497986"/>
            <a:ext cx="1382062" cy="98170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hteck 21"/>
          <p:cNvSpPr/>
          <p:nvPr/>
        </p:nvSpPr>
        <p:spPr bwMode="gray">
          <a:xfrm>
            <a:off x="-3875" y="1988840"/>
            <a:ext cx="1620180" cy="1325093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hteck 10"/>
          <p:cNvSpPr/>
          <p:nvPr/>
        </p:nvSpPr>
        <p:spPr bwMode="gray">
          <a:xfrm>
            <a:off x="-3875" y="4956218"/>
            <a:ext cx="2226886" cy="162018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85671 L -2.5E-6 -2.2222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83773 L 3.88889E-6 -7.40741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78611 L -8.33333E-7 -3.7037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61111E-6 -0.79167 L -3.61111E-6 4.0740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-0.79167 L 5E-6 4.07407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-0.80463 L 0 1.11111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-0.81088 L 1.38889E-6 1.11111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0.80926 L -1.66667E-6 1.48148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10000" y="1368000"/>
            <a:ext cx="6552220" cy="2493048"/>
          </a:xfrm>
        </p:spPr>
        <p:txBody>
          <a:bodyPr anchor="t" anchorCtr="0"/>
          <a:lstStyle/>
          <a:p>
            <a:r>
              <a:rPr lang="lt-LT" dirty="0"/>
              <a:t>Dirba &gt;3,200 ha žemės, </a:t>
            </a:r>
          </a:p>
          <a:p>
            <a:r>
              <a:rPr lang="lt-LT" dirty="0"/>
              <a:t>verčiasi pieno gamyba ir augalininkyste: </a:t>
            </a:r>
          </a:p>
          <a:p>
            <a:r>
              <a:rPr lang="lt-LT" dirty="0"/>
              <a:t>augina rapsus, kviečius, miežius, kukurūzus </a:t>
            </a:r>
          </a:p>
          <a:p>
            <a:r>
              <a:rPr lang="lt-LT" dirty="0"/>
              <a:t>ir cukrinius runkelius.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Didžiausias įsigijimas segmente</a:t>
            </a:r>
            <a:br>
              <a:rPr lang="lt-LT" dirty="0"/>
            </a:br>
            <a:r>
              <a:rPr lang="lt-LT" dirty="0"/>
              <a:t>2013–2014</a:t>
            </a:r>
          </a:p>
        </p:txBody>
      </p:sp>
      <p:pic>
        <p:nvPicPr>
          <p:cNvPr id="7" name="Picture 2" descr="W:\JORINTA\Padaliniai\Zemes ukio bendroves\LA Konsultacijos\Zibartoniu ZUB\zibartoniu_rg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000" y="396000"/>
            <a:ext cx="1800200" cy="5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096000" y="4536000"/>
            <a:ext cx="4329116" cy="1563624"/>
            <a:chOff x="3038251" y="4536000"/>
            <a:chExt cx="4329116" cy="15636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2050" y="4536000"/>
              <a:ext cx="2345317" cy="1562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8251" y="4536000"/>
              <a:ext cx="1975104" cy="1563624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432000" y="3699029"/>
            <a:ext cx="1756800" cy="1935215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72000" rIns="72000" bIns="72000" anchor="ctr" anchorCtr="0"/>
          <a:lstStyle/>
          <a:p>
            <a:r>
              <a:rPr lang="pl-PL" sz="2400" b="1" kern="0" spc="-100" dirty="0" err="1">
                <a:solidFill>
                  <a:prstClr val="black"/>
                </a:solidFill>
              </a:rPr>
              <a:t>Įsigyta</a:t>
            </a:r>
            <a:r>
              <a:rPr lang="pl-PL" sz="2400" b="1" kern="0" spc="-100" dirty="0">
                <a:solidFill>
                  <a:prstClr val="black"/>
                </a:solidFill>
              </a:rPr>
              <a:t> </a:t>
            </a:r>
            <a:r>
              <a:rPr lang="pl-PL" sz="2400" b="1" kern="0" spc="-100" dirty="0" err="1">
                <a:solidFill>
                  <a:prstClr val="black"/>
                </a:solidFill>
              </a:rPr>
              <a:t>už</a:t>
            </a:r>
            <a:r>
              <a:rPr lang="pl-PL" sz="2400" b="1" kern="0" spc="-100" dirty="0">
                <a:solidFill>
                  <a:prstClr val="black"/>
                </a:solidFill>
              </a:rPr>
              <a:t> 18,6 mln. </a:t>
            </a:r>
            <a:r>
              <a:rPr lang="pl-PL" sz="2400" b="1" kern="0" spc="-100" dirty="0" err="1">
                <a:solidFill>
                  <a:prstClr val="black"/>
                </a:solidFill>
              </a:rPr>
              <a:t>Lt</a:t>
            </a:r>
            <a:r>
              <a:rPr lang="pl-PL" sz="2400" b="1" kern="0" spc="-100" dirty="0">
                <a:solidFill>
                  <a:prstClr val="black"/>
                </a:solidFill>
              </a:rPr>
              <a:t>, </a:t>
            </a:r>
            <a:r>
              <a:rPr lang="pl-PL" sz="2400" b="1" kern="0" spc="-100" dirty="0" err="1">
                <a:solidFill>
                  <a:prstClr val="black"/>
                </a:solidFill>
              </a:rPr>
              <a:t>augino</a:t>
            </a:r>
            <a:r>
              <a:rPr lang="pl-PL" sz="2400" b="1" kern="0" spc="-100" dirty="0">
                <a:solidFill>
                  <a:prstClr val="black"/>
                </a:solidFill>
              </a:rPr>
              <a:t> </a:t>
            </a:r>
            <a:r>
              <a:rPr lang="pl-PL" sz="2400" b="1" kern="0" spc="-100" dirty="0" err="1">
                <a:solidFill>
                  <a:prstClr val="black"/>
                </a:solidFill>
              </a:rPr>
              <a:t>pajamas</a:t>
            </a:r>
            <a:r>
              <a:rPr lang="pl-PL" sz="2400" b="1" kern="0" spc="-100" dirty="0">
                <a:solidFill>
                  <a:prstClr val="black"/>
                </a:solidFill>
              </a:rPr>
              <a:t> </a:t>
            </a:r>
          </a:p>
          <a:p>
            <a:r>
              <a:rPr lang="lt-LT" sz="2400" b="1" kern="0" spc="-100" dirty="0" smtClean="0">
                <a:solidFill>
                  <a:prstClr val="black"/>
                </a:solidFill>
              </a:rPr>
              <a:t>17,5</a:t>
            </a:r>
            <a:r>
              <a:rPr lang="pl-PL" sz="2400" b="1" kern="0" spc="-100" dirty="0" smtClean="0">
                <a:solidFill>
                  <a:prstClr val="black"/>
                </a:solidFill>
              </a:rPr>
              <a:t> </a:t>
            </a:r>
            <a:r>
              <a:rPr lang="pl-PL" sz="2400" b="1" kern="0" spc="-100" dirty="0">
                <a:solidFill>
                  <a:prstClr val="black"/>
                </a:solidFill>
              </a:rPr>
              <a:t>mln. </a:t>
            </a:r>
            <a:r>
              <a:rPr lang="pl-PL" sz="2400" b="1" kern="0" spc="-100" dirty="0" err="1">
                <a:solidFill>
                  <a:prstClr val="black"/>
                </a:solidFill>
              </a:rPr>
              <a:t>Lt</a:t>
            </a:r>
            <a:endParaRPr lang="pl-PL" sz="2400" b="1" kern="0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273876"/>
            <a:ext cx="2232248" cy="1260140"/>
          </a:xfrm>
        </p:spPr>
        <p:txBody>
          <a:bodyPr/>
          <a:lstStyle/>
          <a:p>
            <a:r>
              <a:rPr lang="lt-LT" dirty="0" smtClean="0"/>
              <a:t>Augalininkystės  veiklos efektyvumas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1316377"/>
            <a:ext cx="12601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3200" b="1" dirty="0" smtClean="0">
                <a:solidFill>
                  <a:prstClr val="black"/>
                </a:solidFill>
              </a:rPr>
              <a:t>Grupė</a:t>
            </a:r>
            <a:endParaRPr lang="lt-LT" sz="3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9895" y="1232756"/>
            <a:ext cx="30603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3200" b="1" dirty="0" smtClean="0">
                <a:solidFill>
                  <a:prstClr val="black"/>
                </a:solidFill>
              </a:rPr>
              <a:t>Lietuvos vidurkis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56817" y="2024844"/>
            <a:ext cx="1488566" cy="2616819"/>
            <a:chOff x="5319720" y="1808820"/>
            <a:chExt cx="1488566" cy="2616819"/>
          </a:xfrm>
        </p:grpSpPr>
        <p:sp>
          <p:nvSpPr>
            <p:cNvPr id="14" name="TextBox 13"/>
            <p:cNvSpPr txBox="1"/>
            <p:nvPr/>
          </p:nvSpPr>
          <p:spPr>
            <a:xfrm>
              <a:off x="5319720" y="1808820"/>
              <a:ext cx="1460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200" b="1" dirty="0" smtClean="0">
                  <a:solidFill>
                    <a:srgbClr val="EF9B11"/>
                  </a:solidFill>
                </a:rPr>
                <a:t>Kviečiai</a:t>
              </a:r>
              <a:endParaRPr lang="lt-LT" sz="3200" b="1" dirty="0">
                <a:solidFill>
                  <a:srgbClr val="EF9B1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21630" y="2887357"/>
              <a:ext cx="1460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200" b="1" dirty="0" smtClean="0">
                  <a:solidFill>
                    <a:srgbClr val="EF9B11"/>
                  </a:solidFill>
                </a:rPr>
                <a:t>Rapsai</a:t>
              </a:r>
              <a:endParaRPr lang="lt-LT" sz="3200" b="1" dirty="0">
                <a:solidFill>
                  <a:srgbClr val="EF9B1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47935" y="3840864"/>
              <a:ext cx="1460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3200" b="1" dirty="0" smtClean="0">
                  <a:solidFill>
                    <a:srgbClr val="EF9B11"/>
                  </a:solidFill>
                </a:rPr>
                <a:t>Žirniai</a:t>
              </a:r>
              <a:endParaRPr lang="lt-LT" sz="3200" b="1" dirty="0">
                <a:solidFill>
                  <a:srgbClr val="EF9B1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2240" y="2423154"/>
            <a:ext cx="1476164" cy="2594525"/>
            <a:chOff x="7653784" y="2370224"/>
            <a:chExt cx="1476164" cy="2594525"/>
          </a:xfrm>
        </p:grpSpPr>
        <p:sp>
          <p:nvSpPr>
            <p:cNvPr id="19" name="TextBox 18"/>
            <p:cNvSpPr txBox="1"/>
            <p:nvPr/>
          </p:nvSpPr>
          <p:spPr>
            <a:xfrm>
              <a:off x="7653784" y="2370224"/>
              <a:ext cx="147616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3200" b="1" dirty="0" smtClean="0">
                  <a:solidFill>
                    <a:prstClr val="black"/>
                  </a:solidFill>
                </a:rPr>
                <a:t>4,3 t/ha</a:t>
              </a:r>
              <a:endParaRPr lang="lt-LT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53784" y="3464624"/>
              <a:ext cx="147616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3200" b="1" dirty="0" smtClean="0">
                  <a:solidFill>
                    <a:prstClr val="black"/>
                  </a:solidFill>
                </a:rPr>
                <a:t>2,1 t/ha</a:t>
              </a:r>
              <a:endParaRPr lang="lt-LT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3784" y="4472306"/>
              <a:ext cx="147616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3200" b="1" dirty="0" smtClean="0">
                  <a:solidFill>
                    <a:prstClr val="black"/>
                  </a:solidFill>
                </a:rPr>
                <a:t>2,1 t/ha</a:t>
              </a:r>
              <a:endParaRPr lang="lt-LT" sz="3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37839" y="2361600"/>
            <a:ext cx="1476164" cy="2717635"/>
            <a:chOff x="3303496" y="2355932"/>
            <a:chExt cx="1476164" cy="2717635"/>
          </a:xfrm>
        </p:grpSpPr>
        <p:sp>
          <p:nvSpPr>
            <p:cNvPr id="18" name="TextBox 17"/>
            <p:cNvSpPr txBox="1"/>
            <p:nvPr/>
          </p:nvSpPr>
          <p:spPr>
            <a:xfrm>
              <a:off x="3303496" y="2355932"/>
              <a:ext cx="147616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4000" b="1" dirty="0" smtClean="0">
                  <a:solidFill>
                    <a:prstClr val="black"/>
                  </a:solidFill>
                </a:rPr>
                <a:t>6,1</a:t>
              </a:r>
              <a:r>
                <a:rPr lang="lt-LT" sz="3200" b="1" dirty="0" smtClean="0">
                  <a:solidFill>
                    <a:prstClr val="black"/>
                  </a:solidFill>
                </a:rPr>
                <a:t> t/ha</a:t>
              </a:r>
              <a:endParaRPr lang="lt-LT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3496" y="3450332"/>
              <a:ext cx="147616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4000" b="1" dirty="0" smtClean="0">
                  <a:solidFill>
                    <a:prstClr val="black"/>
                  </a:solidFill>
                </a:rPr>
                <a:t>3,3</a:t>
              </a:r>
              <a:r>
                <a:rPr lang="lt-LT" sz="3200" b="1" dirty="0" smtClean="0">
                  <a:solidFill>
                    <a:prstClr val="black"/>
                  </a:solidFill>
                </a:rPr>
                <a:t> t/ha</a:t>
              </a:r>
              <a:endParaRPr lang="lt-LT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03496" y="4458014"/>
              <a:ext cx="147616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4000" b="1" dirty="0" smtClean="0">
                  <a:solidFill>
                    <a:prstClr val="black"/>
                  </a:solidFill>
                </a:rPr>
                <a:t>4,4</a:t>
              </a:r>
              <a:r>
                <a:rPr lang="lt-LT" sz="3200" b="1" dirty="0" smtClean="0">
                  <a:solidFill>
                    <a:prstClr val="black"/>
                  </a:solidFill>
                </a:rPr>
                <a:t> t/ha</a:t>
              </a:r>
              <a:endParaRPr lang="lt-LT" sz="32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0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6400" y="1268760"/>
            <a:ext cx="6480720" cy="478206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/>
              <a:t>3 </a:t>
            </a:r>
            <a:r>
              <a:rPr lang="lt-LT" sz="2800" dirty="0"/>
              <a:t>021 melžiama </a:t>
            </a:r>
            <a:r>
              <a:rPr lang="lt-LT" sz="2800" dirty="0" smtClean="0"/>
              <a:t>karvė;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/>
              <a:t>27 </a:t>
            </a:r>
            <a:r>
              <a:rPr lang="lt-LT" sz="2800" dirty="0"/>
              <a:t>tūkstančiai tonų pieno per </a:t>
            </a:r>
            <a:r>
              <a:rPr lang="lt-LT" sz="2800" dirty="0" smtClean="0"/>
              <a:t>metus</a:t>
            </a:r>
            <a:r>
              <a:rPr lang="lt-LT" sz="2800" dirty="0"/>
              <a:t>;</a:t>
            </a:r>
            <a:endParaRPr lang="lt-L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/>
              <a:t>Vidutinis primilžis </a:t>
            </a:r>
            <a:r>
              <a:rPr lang="lt-LT" sz="2800" dirty="0"/>
              <a:t>iš karvės 7,9 </a:t>
            </a:r>
            <a:r>
              <a:rPr lang="lt-LT" sz="2800" dirty="0" smtClean="0"/>
              <a:t>t/m</a:t>
            </a:r>
            <a:r>
              <a:rPr lang="lt-LT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/>
              <a:t>Geriausią </a:t>
            </a:r>
            <a:r>
              <a:rPr lang="lt-LT" sz="2800" dirty="0"/>
              <a:t>primilžį </a:t>
            </a:r>
            <a:r>
              <a:rPr lang="lt-LT" sz="2800" dirty="0" smtClean="0"/>
              <a:t>iš karvės pasiekia </a:t>
            </a:r>
            <a:r>
              <a:rPr lang="lt-LT" sz="2800" dirty="0"/>
              <a:t>Šakių rajono Lukšių </a:t>
            </a:r>
            <a:r>
              <a:rPr lang="lt-LT" sz="2800" dirty="0" smtClean="0"/>
              <a:t> ŽŪB – 9,3 </a:t>
            </a:r>
            <a:r>
              <a:rPr lang="lt-LT" sz="2800" dirty="0"/>
              <a:t>tonos per metus </a:t>
            </a:r>
            <a:r>
              <a:rPr lang="lt-LT" sz="2800" dirty="0" smtClean="0"/>
              <a:t>bei </a:t>
            </a:r>
            <a:r>
              <a:rPr lang="lt-LT" sz="2800" dirty="0"/>
              <a:t>Kėdainių Labūnavos </a:t>
            </a:r>
            <a:r>
              <a:rPr lang="lt-LT" sz="2800" dirty="0" smtClean="0"/>
              <a:t>ŽŪB –  8,4 </a:t>
            </a:r>
            <a:r>
              <a:rPr lang="lt-LT" sz="2800" dirty="0"/>
              <a:t>tonos per metus iš 600 </a:t>
            </a:r>
            <a:r>
              <a:rPr lang="lt-LT" sz="2800" dirty="0" smtClean="0"/>
              <a:t>karvių</a:t>
            </a:r>
            <a:r>
              <a:rPr lang="lt-LT" sz="2800" dirty="0"/>
              <a:t>;</a:t>
            </a:r>
            <a:endParaRPr lang="lt-L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/>
              <a:t>Šakių </a:t>
            </a:r>
            <a:r>
              <a:rPr lang="lt-LT" sz="2800" dirty="0"/>
              <a:t>rajono Lukšių </a:t>
            </a:r>
            <a:r>
              <a:rPr lang="lt-LT" sz="2800" dirty="0" smtClean="0"/>
              <a:t>ŽŪB </a:t>
            </a:r>
            <a:r>
              <a:rPr lang="lt-LT" sz="2800" dirty="0"/>
              <a:t>yra tarp geriausių Lietuvos pieno gamintojų: </a:t>
            </a:r>
            <a:r>
              <a:rPr lang="lt-LT" sz="2800" dirty="0" err="1"/>
              <a:t>VšĮ</a:t>
            </a:r>
            <a:r>
              <a:rPr lang="lt-LT" sz="2800" dirty="0"/>
              <a:t> Plėtros ir informacijos centro „Pienės 2014“ </a:t>
            </a:r>
            <a:r>
              <a:rPr lang="lt-LT" sz="2800" dirty="0" smtClean="0"/>
              <a:t>nominacijose bendrovė  </a:t>
            </a:r>
            <a:r>
              <a:rPr lang="lt-LT" sz="2800" dirty="0"/>
              <a:t>paskelbta viena didžiausių (7 vieta) ir efektyviausių (8 vieta) Lietuvos pieno gamintojų.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539" y="1268760"/>
            <a:ext cx="1755195" cy="1260140"/>
          </a:xfrm>
        </p:spPr>
        <p:txBody>
          <a:bodyPr/>
          <a:lstStyle/>
          <a:p>
            <a:r>
              <a:rPr lang="lt-LT" dirty="0" smtClean="0"/>
              <a:t>Pieno</a:t>
            </a:r>
            <a:br>
              <a:rPr lang="lt-LT" dirty="0" smtClean="0"/>
            </a:br>
            <a:r>
              <a:rPr lang="lt-LT" dirty="0" smtClean="0"/>
              <a:t>gamyba</a:t>
            </a:r>
            <a:endParaRPr lang="lt-LT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4113076"/>
            <a:ext cx="2160240" cy="1620180"/>
          </a:xfrm>
          <a:prstGeom prst="roundRect">
            <a:avLst>
              <a:gd name="adj" fmla="val 5000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72000" rIns="72000" bIns="72000" anchor="ctr" anchorCtr="0"/>
          <a:lstStyle/>
          <a:p>
            <a:r>
              <a:rPr lang="lt-LT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Vidutinis primilžis iš Lietuvoje </a:t>
            </a:r>
            <a:r>
              <a:rPr lang="lt-LT" sz="2000" b="1" kern="0" spc="-100" dirty="0" err="1" smtClean="0">
                <a:solidFill>
                  <a:schemeClr val="tx1"/>
                </a:solidFill>
                <a:latin typeface="Calibri" pitchFamily="34" charset="0"/>
              </a:rPr>
              <a:t>kontroliuo-jamų</a:t>
            </a:r>
            <a:r>
              <a:rPr lang="lt-LT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 karvių bandų yra </a:t>
            </a:r>
            <a:r>
              <a:rPr lang="en-US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6</a:t>
            </a:r>
            <a:r>
              <a:rPr lang="lt-LT" sz="2000" b="1" kern="0" spc="-100" dirty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lt-LT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8 t/m iš karvės</a:t>
            </a:r>
            <a:endParaRPr lang="en-US" sz="2000" b="1" kern="0" spc="-1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43501"/>
              </p:ext>
            </p:extLst>
          </p:nvPr>
        </p:nvGraphicFramePr>
        <p:xfrm>
          <a:off x="7587335" y="-108000"/>
          <a:ext cx="1366314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10000" y="1410942"/>
            <a:ext cx="6552000" cy="1079884"/>
          </a:xfrm>
        </p:spPr>
        <p:txBody>
          <a:bodyPr tIns="108000" bIns="108000"/>
          <a:lstStyle/>
          <a:p>
            <a:r>
              <a:rPr lang="lt-LT" dirty="0"/>
              <a:t>AS „Putnu </a:t>
            </a:r>
            <a:r>
              <a:rPr lang="lt-LT" dirty="0" err="1"/>
              <a:t>fabrika</a:t>
            </a:r>
            <a:r>
              <a:rPr lang="lt-LT" dirty="0"/>
              <a:t> </a:t>
            </a:r>
            <a:r>
              <a:rPr lang="lt-LT" dirty="0" err="1"/>
              <a:t>Kekava</a:t>
            </a:r>
            <a:r>
              <a:rPr lang="lt-LT" dirty="0"/>
              <a:t>“ – Latvijos paukštienos gamintojas </a:t>
            </a:r>
            <a:r>
              <a:rPr lang="lt-LT" dirty="0" err="1"/>
              <a:t>Nr</a:t>
            </a:r>
            <a:r>
              <a:rPr lang="lt-LT" dirty="0"/>
              <a:t>. 1.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10000" y="2618910"/>
            <a:ext cx="6552000" cy="1079884"/>
          </a:xfrm>
        </p:spPr>
        <p:txBody>
          <a:bodyPr tIns="108000" bIns="108000"/>
          <a:lstStyle/>
          <a:p>
            <a:r>
              <a:rPr lang="lt-LT" dirty="0"/>
              <a:t>SIA „</a:t>
            </a:r>
            <a:r>
              <a:rPr lang="lt-LT" dirty="0" err="1"/>
              <a:t>Lielzeltini</a:t>
            </a:r>
            <a:r>
              <a:rPr lang="lt-LT" dirty="0"/>
              <a:t>“  – antras pagal dydį paukštienos gamintojas.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10367" y="3852000"/>
            <a:ext cx="6552000" cy="1079884"/>
          </a:xfrm>
        </p:spPr>
        <p:txBody>
          <a:bodyPr tIns="108000" bIns="108000"/>
          <a:lstStyle/>
          <a:p>
            <a:r>
              <a:rPr lang="pt-BR" dirty="0"/>
              <a:t>SIA „</a:t>
            </a:r>
            <a:r>
              <a:rPr lang="pt-BR" dirty="0" err="1"/>
              <a:t>Broileks</a:t>
            </a:r>
            <a:r>
              <a:rPr lang="pt-BR" dirty="0"/>
              <a:t>“ – </a:t>
            </a:r>
            <a:r>
              <a:rPr lang="pt-BR" dirty="0" err="1"/>
              <a:t>augina</a:t>
            </a:r>
            <a:r>
              <a:rPr lang="pt-BR" dirty="0"/>
              <a:t> ir </a:t>
            </a:r>
            <a:r>
              <a:rPr lang="pt-BR" dirty="0" err="1"/>
              <a:t>parduoda</a:t>
            </a:r>
            <a:r>
              <a:rPr lang="pt-BR" dirty="0"/>
              <a:t> </a:t>
            </a:r>
            <a:r>
              <a:rPr lang="pt-BR" dirty="0" err="1"/>
              <a:t>viščiukus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610000" y="5040000"/>
            <a:ext cx="6552000" cy="1079884"/>
          </a:xfrm>
        </p:spPr>
        <p:txBody>
          <a:bodyPr tIns="108000" bIns="108000"/>
          <a:lstStyle/>
          <a:p>
            <a:r>
              <a:rPr lang="lt-LT" dirty="0"/>
              <a:t>SIA „</a:t>
            </a:r>
            <a:r>
              <a:rPr lang="lt-LT" dirty="0" err="1"/>
              <a:t>Cerova</a:t>
            </a:r>
            <a:r>
              <a:rPr lang="lt-LT" dirty="0"/>
              <a:t>“ </a:t>
            </a:r>
            <a:r>
              <a:rPr lang="lt-LT" dirty="0" err="1"/>
              <a:t>inkubuoja</a:t>
            </a:r>
            <a:r>
              <a:rPr lang="lt-LT" dirty="0"/>
              <a:t> kiaušinius ir parduoda vienadienius viščiukus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Maisto produktų gamyba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367" y="0"/>
            <a:ext cx="856414" cy="44687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2000" y="3969060"/>
            <a:ext cx="1756800" cy="1440000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72000" rIns="72000" bIns="72000" anchor="ctr" anchorCtr="0"/>
          <a:lstStyle/>
          <a:p>
            <a:r>
              <a:rPr lang="lt-LT" sz="2000" b="1" kern="0" spc="-100" dirty="0">
                <a:solidFill>
                  <a:schemeClr val="tx1"/>
                </a:solidFill>
                <a:latin typeface="Calibri" pitchFamily="34" charset="0"/>
              </a:rPr>
              <a:t>Įmonės įsigytos už </a:t>
            </a:r>
            <a:r>
              <a:rPr lang="en-US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84</a:t>
            </a:r>
            <a:r>
              <a:rPr lang="lt-LT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b="1" kern="0" spc="-100" dirty="0" err="1" smtClean="0">
                <a:solidFill>
                  <a:schemeClr val="tx1"/>
                </a:solidFill>
                <a:latin typeface="Calibri" pitchFamily="34" charset="0"/>
              </a:rPr>
              <a:t>mln</a:t>
            </a:r>
            <a:r>
              <a:rPr lang="lt-LT" sz="2000" b="1" kern="0" spc="-100" dirty="0">
                <a:solidFill>
                  <a:schemeClr val="tx1"/>
                </a:solidFill>
                <a:latin typeface="Calibri" pitchFamily="34" charset="0"/>
              </a:rPr>
              <a:t>. Lt.</a:t>
            </a:r>
          </a:p>
        </p:txBody>
      </p:sp>
      <p:pic>
        <p:nvPicPr>
          <p:cNvPr id="11" name="Picture 2" descr="http://www.vistas.lv/sites/all/themes/vista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237" y="1410942"/>
            <a:ext cx="1080120" cy="8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247" y="2723276"/>
            <a:ext cx="900100" cy="6229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57165" y="3048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400" b="1" kern="0" spc="10" dirty="0">
                <a:solidFill>
                  <a:schemeClr val="tx1"/>
                </a:solidFill>
              </a:rPr>
              <a:t>5</a:t>
            </a:r>
            <a:r>
              <a:rPr lang="lt-LT" sz="5400" b="1" dirty="0" smtClean="0">
                <a:solidFill>
                  <a:schemeClr val="tx1"/>
                </a:solidFill>
              </a:rPr>
              <a:t> %</a:t>
            </a:r>
            <a:endParaRPr lang="lt-LT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Įmonės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2000" y="2483895"/>
            <a:ext cx="1756800" cy="1440000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t-LT" sz="4000" b="1" kern="0" spc="-100" dirty="0" smtClean="0">
                <a:solidFill>
                  <a:schemeClr val="tx1"/>
                </a:solidFill>
                <a:latin typeface="Calibri" pitchFamily="34" charset="0"/>
              </a:rPr>
              <a:t>39</a:t>
            </a:r>
          </a:p>
          <a:p>
            <a:pPr algn="ctr"/>
            <a:r>
              <a:rPr lang="lt-LT" sz="2400" b="1" kern="0" spc="-100" dirty="0" smtClean="0">
                <a:solidFill>
                  <a:schemeClr val="tx1"/>
                </a:solidFill>
                <a:latin typeface="Calibri" pitchFamily="34" charset="0"/>
              </a:rPr>
              <a:t>įmonės</a:t>
            </a:r>
            <a:endParaRPr lang="en-US" sz="2400" b="1" kern="0" spc="-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2000" y="3969060"/>
            <a:ext cx="1756800" cy="1440000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72000" rIns="72000" bIns="72000"/>
          <a:lstStyle/>
          <a:p>
            <a:pPr algn="ctr"/>
            <a:r>
              <a:rPr lang="lt-LT" sz="4000" b="1" kern="0" spc="-100" dirty="0" smtClean="0">
                <a:solidFill>
                  <a:schemeClr val="tx1"/>
                </a:solidFill>
                <a:latin typeface="Calibri" pitchFamily="34" charset="0"/>
              </a:rPr>
              <a:t>2 266</a:t>
            </a:r>
          </a:p>
          <a:p>
            <a:pPr algn="ctr"/>
            <a:r>
              <a:rPr lang="lt-LT" sz="2400" b="1" kern="0" spc="-100" dirty="0" smtClean="0">
                <a:solidFill>
                  <a:schemeClr val="tx1"/>
                </a:solidFill>
                <a:latin typeface="Calibri" pitchFamily="34" charset="0"/>
              </a:rPr>
              <a:t>darbuotojai</a:t>
            </a:r>
            <a:endParaRPr lang="en-US" sz="2400" b="1" kern="0" spc="-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1484" y="6354325"/>
            <a:ext cx="454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200" i="1" dirty="0" smtClean="0">
                <a:solidFill>
                  <a:schemeClr val="tx1"/>
                </a:solidFill>
              </a:rPr>
              <a:t>Į schemą neįtrauktos 4 veiklos nevykdančios įmonės </a:t>
            </a:r>
            <a:endParaRPr lang="lt-LT" sz="12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876" y="404664"/>
            <a:ext cx="4499626" cy="57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10000" y="1707312"/>
            <a:ext cx="6534000" cy="2259419"/>
          </a:xfrm>
        </p:spPr>
        <p:txBody>
          <a:bodyPr/>
          <a:lstStyle/>
          <a:p>
            <a:r>
              <a:rPr lang="lt-LT" strike="sngStrike" dirty="0"/>
              <a:t>Lignino biokuras</a:t>
            </a:r>
          </a:p>
          <a:p>
            <a:r>
              <a:rPr lang="lt-LT" dirty="0"/>
              <a:t>Grupė pardavė 2010 </a:t>
            </a:r>
            <a:r>
              <a:rPr lang="lt-LT" dirty="0" err="1"/>
              <a:t>m</a:t>
            </a:r>
            <a:r>
              <a:rPr lang="lt-LT" dirty="0"/>
              <a:t>. įsigytą lignino verslą. Investicijos į projektą siekė </a:t>
            </a:r>
          </a:p>
          <a:p>
            <a:r>
              <a:rPr lang="lt-LT" dirty="0" smtClean="0"/>
              <a:t>8,4 </a:t>
            </a:r>
            <a:r>
              <a:rPr lang="lt-LT" dirty="0" err="1"/>
              <a:t>mln</a:t>
            </a:r>
            <a:r>
              <a:rPr lang="lt-LT" dirty="0"/>
              <a:t>. litų, gauta </a:t>
            </a:r>
            <a:r>
              <a:rPr lang="lt-LT" dirty="0" smtClean="0"/>
              <a:t>1</a:t>
            </a:r>
            <a:r>
              <a:rPr lang="en-US" dirty="0" smtClean="0"/>
              <a:t>4</a:t>
            </a:r>
            <a:r>
              <a:rPr lang="lt-LT" dirty="0" smtClean="0"/>
              <a:t>,4 </a:t>
            </a:r>
            <a:r>
              <a:rPr lang="lt-LT" dirty="0" err="1"/>
              <a:t>mln</a:t>
            </a:r>
            <a:r>
              <a:rPr lang="lt-LT" dirty="0"/>
              <a:t>. Lt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10000" y="4471960"/>
            <a:ext cx="6534000" cy="1657340"/>
          </a:xfrm>
        </p:spPr>
        <p:txBody>
          <a:bodyPr/>
          <a:lstStyle/>
          <a:p>
            <a:r>
              <a:rPr lang="lt-LT" dirty="0"/>
              <a:t>Kitos prekės ir </a:t>
            </a:r>
            <a:r>
              <a:rPr lang="lt-LT" dirty="0" smtClean="0"/>
              <a:t>paslaugos</a:t>
            </a:r>
            <a:endParaRPr lang="lt-LT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Kitos veiklos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5557" y="332656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4000" b="1" dirty="0" smtClean="0">
                <a:solidFill>
                  <a:schemeClr val="tx1"/>
                </a:solidFill>
              </a:rPr>
              <a:t>0,27 </a:t>
            </a:r>
            <a:r>
              <a:rPr lang="en-US" sz="4000" b="1" dirty="0" smtClean="0">
                <a:solidFill>
                  <a:schemeClr val="tx1"/>
                </a:solidFill>
              </a:rPr>
              <a:t>%</a:t>
            </a:r>
            <a:endParaRPr lang="lt-LT" sz="4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000" y="0"/>
            <a:ext cx="897281" cy="5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000" y="5533697"/>
            <a:ext cx="6534000" cy="1324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10000" y="504000"/>
            <a:ext cx="6534000" cy="1225290"/>
          </a:xfrm>
        </p:spPr>
        <p:txBody>
          <a:bodyPr/>
          <a:lstStyle/>
          <a:p>
            <a:r>
              <a:rPr lang="lt-LT" dirty="0"/>
              <a:t>Plėsti grūdų saugyklų tinklą ir prekybą grūdais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10000" y="1732896"/>
            <a:ext cx="6534000" cy="2087064"/>
          </a:xfrm>
        </p:spPr>
        <p:txBody>
          <a:bodyPr/>
          <a:lstStyle/>
          <a:p>
            <a:r>
              <a:rPr lang="lt-LT" dirty="0"/>
              <a:t>Plėsti prekių ir paslaugų žemdirbiams tiekimą Lietuvoje, Latvijoje bei </a:t>
            </a:r>
            <a:r>
              <a:rPr lang="lt-LT" dirty="0" smtClean="0"/>
              <a:t>Estijoje, gerinti produktų asortimentą ir paslaugų infrastruktūrą.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10000" y="3834045"/>
            <a:ext cx="6534000" cy="900100"/>
          </a:xfrm>
        </p:spPr>
        <p:txBody>
          <a:bodyPr/>
          <a:lstStyle/>
          <a:p>
            <a:r>
              <a:rPr lang="lt-LT" dirty="0"/>
              <a:t>Plėsti žemės ūkio produkcijos gamybą.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610000" y="4896000"/>
            <a:ext cx="6534000" cy="1225290"/>
          </a:xfrm>
        </p:spPr>
        <p:txBody>
          <a:bodyPr/>
          <a:lstStyle/>
          <a:p>
            <a:r>
              <a:rPr lang="lt-LT" dirty="0"/>
              <a:t>Plėsti maisto produktų gamybą ir stiprinti „</a:t>
            </a:r>
            <a:r>
              <a:rPr lang="lt-LT" dirty="0" err="1"/>
              <a:t>Kekava</a:t>
            </a:r>
            <a:r>
              <a:rPr lang="lt-LT" dirty="0"/>
              <a:t>“ bei „</a:t>
            </a:r>
            <a:r>
              <a:rPr lang="lt-LT" dirty="0" err="1"/>
              <a:t>Bauska</a:t>
            </a:r>
            <a:r>
              <a:rPr lang="lt-LT" dirty="0"/>
              <a:t>“ prekės ženklus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Įmonės tikslai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2014–2015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033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10000" y="504000"/>
            <a:ext cx="6534000" cy="1512000"/>
          </a:xfrm>
        </p:spPr>
        <p:txBody>
          <a:bodyPr/>
          <a:lstStyle/>
          <a:p>
            <a:r>
              <a:rPr lang="lt-LT" dirty="0" smtClean="0"/>
              <a:t>Tinkama geografinė padėtis bei palankios gamtinės sąlygos </a:t>
            </a:r>
            <a:r>
              <a:rPr lang="lt-LT" dirty="0"/>
              <a:t>žemės ūkio vystymuisi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10000" y="2168860"/>
            <a:ext cx="6534000" cy="2070230"/>
          </a:xfrm>
        </p:spPr>
        <p:txBody>
          <a:bodyPr/>
          <a:lstStyle/>
          <a:p>
            <a:r>
              <a:rPr lang="lt-LT" dirty="0"/>
              <a:t>Grupės investicijos yra kryptingos ir nukreiptos jos rinkos dalies didinimui visuose didžiuosiuose veiklos segmentuose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10000" y="4374106"/>
            <a:ext cx="6534000" cy="1746072"/>
          </a:xfrm>
        </p:spPr>
        <p:txBody>
          <a:bodyPr/>
          <a:lstStyle/>
          <a:p>
            <a:r>
              <a:rPr lang="lt-LT" dirty="0" smtClean="0"/>
              <a:t>Grupės </a:t>
            </a:r>
            <a:r>
              <a:rPr lang="lt-LT" dirty="0"/>
              <a:t>potencialas ir finansinis pajėgumas suteikia tvirtą pagrindą ilgalaikiam vertės augimui ateityje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Prielaidos veiklos augimui</a:t>
            </a:r>
          </a:p>
        </p:txBody>
      </p:sp>
    </p:spTree>
    <p:extLst>
      <p:ext uri="{BB962C8B-B14F-4D97-AF65-F5344CB8AC3E}">
        <p14:creationId xmlns:p14="http://schemas.microsoft.com/office/powerpoint/2010/main" val="16131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Mūsų vizija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780" y="0"/>
            <a:ext cx="6552220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Mūsų misija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000" y="0"/>
            <a:ext cx="654551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707249" y="981615"/>
            <a:ext cx="2430270" cy="1980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Siekti </a:t>
            </a:r>
            <a:r>
              <a:rPr lang="lt-LT" sz="1800" dirty="0"/>
              <a:t>nuolatinio </a:t>
            </a:r>
            <a:endParaRPr lang="lt-LT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įmonės </a:t>
            </a:r>
            <a:r>
              <a:rPr lang="lt-LT" sz="1800" dirty="0"/>
              <a:t>vertės </a:t>
            </a:r>
            <a:endParaRPr lang="lt-LT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augimo</a:t>
            </a:r>
            <a:r>
              <a:rPr lang="lt-LT" sz="1800" dirty="0"/>
              <a:t>, užtikrinant </a:t>
            </a:r>
            <a:endParaRPr lang="lt-LT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akcininkams ir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investuotojams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maksimalią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investicijų </a:t>
            </a:r>
            <a:r>
              <a:rPr lang="lt-LT" sz="1800" dirty="0"/>
              <a:t>grąžą.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sz="18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717354" y="3158971"/>
            <a:ext cx="2426646" cy="1440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Kurti </a:t>
            </a:r>
            <a:r>
              <a:rPr lang="lt-LT" sz="1800" dirty="0"/>
              <a:t>klientams </a:t>
            </a:r>
            <a:r>
              <a:rPr lang="lt-LT" sz="1800" dirty="0" smtClean="0"/>
              <a:t>vertę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žemės </a:t>
            </a:r>
            <a:r>
              <a:rPr lang="lt-LT" sz="1800" dirty="0"/>
              <a:t>ūkio </a:t>
            </a:r>
            <a:r>
              <a:rPr lang="lt-LT" sz="1800" dirty="0" smtClean="0"/>
              <a:t>ir maisto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produktų </a:t>
            </a:r>
            <a:r>
              <a:rPr lang="lt-LT" sz="1800" dirty="0"/>
              <a:t>gamybos, </a:t>
            </a:r>
            <a:endParaRPr lang="lt-LT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perdirbimo </a:t>
            </a:r>
            <a:r>
              <a:rPr lang="lt-LT" sz="1800" dirty="0"/>
              <a:t>ir prekybos grandinėje</a:t>
            </a:r>
            <a:r>
              <a:rPr lang="lt-LT" sz="1800" dirty="0" smtClean="0"/>
              <a:t>.</a:t>
            </a:r>
            <a:endParaRPr lang="lt-LT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707249" y="4734145"/>
            <a:ext cx="2448731" cy="19876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 spc="-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Suteikti </a:t>
            </a:r>
            <a:br>
              <a:rPr lang="lt-LT" sz="1800" dirty="0" smtClean="0"/>
            </a:br>
            <a:r>
              <a:rPr lang="lt-LT" sz="1800" dirty="0" smtClean="0"/>
              <a:t>darbuotojams </a:t>
            </a:r>
            <a:br>
              <a:rPr lang="lt-LT" sz="1800" dirty="0" smtClean="0"/>
            </a:br>
            <a:r>
              <a:rPr lang="lt-LT" sz="1800" dirty="0" smtClean="0"/>
              <a:t>profesinio </a:t>
            </a:r>
            <a:br>
              <a:rPr lang="lt-LT" sz="1800" dirty="0" smtClean="0"/>
            </a:br>
            <a:r>
              <a:rPr lang="lt-LT" sz="1800" dirty="0" smtClean="0"/>
              <a:t>tobulėjimo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galimybes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aukštos </a:t>
            </a:r>
            <a:r>
              <a:rPr lang="lt-LT" sz="1800" dirty="0"/>
              <a:t>vidinės </a:t>
            </a:r>
            <a:endParaRPr lang="lt-LT" sz="1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800" dirty="0" smtClean="0"/>
              <a:t>kultūros </a:t>
            </a:r>
            <a:r>
              <a:rPr lang="lt-LT" sz="1800" dirty="0"/>
              <a:t>organizacijoje</a:t>
            </a:r>
            <a:r>
              <a:rPr lang="lt-LT" sz="1800" dirty="0" smtClean="0"/>
              <a:t>.</a:t>
            </a: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20102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610000" y="1368000"/>
            <a:ext cx="6534000" cy="794403"/>
          </a:xfrm>
        </p:spPr>
        <p:txBody>
          <a:bodyPr/>
          <a:lstStyle/>
          <a:p>
            <a:r>
              <a:rPr lang="lt-LT" dirty="0" smtClean="0"/>
              <a:t>Konsoliduotos pajamos siekė 2 018 </a:t>
            </a:r>
            <a:r>
              <a:rPr lang="lt-LT" dirty="0" err="1" smtClean="0"/>
              <a:t>mln</a:t>
            </a:r>
            <a:r>
              <a:rPr lang="lt-LT" dirty="0" smtClean="0"/>
              <a:t>. Lt.</a:t>
            </a:r>
            <a:endParaRPr lang="lt-L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601899" y="2708920"/>
            <a:ext cx="6534000" cy="794403"/>
          </a:xfrm>
        </p:spPr>
        <p:txBody>
          <a:bodyPr/>
          <a:lstStyle/>
          <a:p>
            <a:r>
              <a:rPr lang="lt-LT" dirty="0"/>
              <a:t>Prekybos apimtis tonomis buvo </a:t>
            </a:r>
            <a:r>
              <a:rPr lang="lt-LT" dirty="0" smtClean="0"/>
              <a:t>2,3 </a:t>
            </a:r>
            <a:r>
              <a:rPr lang="lt-LT" dirty="0" err="1"/>
              <a:t>mln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610000" y="3969060"/>
            <a:ext cx="6534000" cy="794403"/>
          </a:xfrm>
        </p:spPr>
        <p:txBody>
          <a:bodyPr/>
          <a:lstStyle/>
          <a:p>
            <a:r>
              <a:rPr lang="lt-LT" dirty="0"/>
              <a:t>Bendrasis pelnas siekė </a:t>
            </a:r>
            <a:r>
              <a:rPr lang="lt-LT" dirty="0" smtClean="0"/>
              <a:t>149 </a:t>
            </a:r>
            <a:r>
              <a:rPr lang="lt-LT" dirty="0" err="1"/>
              <a:t>mln</a:t>
            </a:r>
            <a:r>
              <a:rPr lang="lt-LT" dirty="0"/>
              <a:t>. Lt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610000" y="5319210"/>
            <a:ext cx="6534000" cy="794403"/>
          </a:xfrm>
        </p:spPr>
        <p:txBody>
          <a:bodyPr/>
          <a:lstStyle/>
          <a:p>
            <a:r>
              <a:rPr lang="pl-PL" dirty="0"/>
              <a:t>EBITDA </a:t>
            </a:r>
            <a:r>
              <a:rPr lang="pl-PL" dirty="0" err="1"/>
              <a:t>buvo</a:t>
            </a:r>
            <a:r>
              <a:rPr lang="pl-PL" dirty="0"/>
              <a:t> </a:t>
            </a:r>
            <a:r>
              <a:rPr lang="lt-LT" dirty="0" smtClean="0"/>
              <a:t>120</a:t>
            </a:r>
            <a:r>
              <a:rPr lang="pl-PL" dirty="0" smtClean="0"/>
              <a:t> </a:t>
            </a:r>
            <a:r>
              <a:rPr lang="pl-PL" dirty="0"/>
              <a:t>mln. </a:t>
            </a:r>
            <a:r>
              <a:rPr lang="pl-PL" dirty="0" err="1"/>
              <a:t>Lt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Svarbiausi rodikliai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2000" y="3969060"/>
            <a:ext cx="1756800" cy="1440000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72000" rIns="72000" bIns="72000" anchor="ctr" anchorCtr="0"/>
          <a:lstStyle/>
          <a:p>
            <a:r>
              <a:rPr lang="lt-LT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Finansiniai </a:t>
            </a:r>
            <a:r>
              <a:rPr lang="lt-LT" sz="2000" b="1" kern="0" spc="-100" dirty="0">
                <a:solidFill>
                  <a:schemeClr val="tx1"/>
                </a:solidFill>
                <a:latin typeface="Calibri" pitchFamily="34" charset="0"/>
              </a:rPr>
              <a:t>įmonės metai prasideda </a:t>
            </a:r>
            <a:endParaRPr lang="lt-LT" sz="2000" b="1" kern="0" spc="-1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lt-LT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liepos </a:t>
            </a:r>
            <a:r>
              <a:rPr lang="lt-LT" sz="2000" b="1" kern="0" spc="-100" dirty="0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lt-LT" sz="2000" b="1" kern="0" spc="-100" dirty="0" err="1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lang="lt-LT" sz="2000" b="1" kern="0" spc="-1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lt-LT" sz="2000" b="1" kern="0" spc="-1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5160729"/>
              </p:ext>
            </p:extLst>
          </p:nvPr>
        </p:nvGraphicFramePr>
        <p:xfrm>
          <a:off x="323528" y="502125"/>
          <a:ext cx="8712460" cy="580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Pajamos, </a:t>
            </a:r>
            <a:r>
              <a:rPr lang="lt-LT" dirty="0" err="1"/>
              <a:t>mln</a:t>
            </a:r>
            <a:r>
              <a:rPr lang="lt-LT" dirty="0"/>
              <a:t>. LT</a:t>
            </a:r>
          </a:p>
        </p:txBody>
      </p:sp>
    </p:spTree>
    <p:extLst>
      <p:ext uri="{BB962C8B-B14F-4D97-AF65-F5344CB8AC3E}">
        <p14:creationId xmlns:p14="http://schemas.microsoft.com/office/powerpoint/2010/main" val="39427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Prekybos apimtis tonomis, </a:t>
            </a:r>
            <a:r>
              <a:rPr lang="lt-LT" dirty="0" err="1"/>
              <a:t>mln</a:t>
            </a:r>
            <a:r>
              <a:rPr lang="lt-LT" dirty="0"/>
              <a:t>. MT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953531340"/>
              </p:ext>
            </p:extLst>
          </p:nvPr>
        </p:nvGraphicFramePr>
        <p:xfrm>
          <a:off x="1713529" y="188640"/>
          <a:ext cx="7430471" cy="574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93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Turtas, </a:t>
            </a:r>
            <a:r>
              <a:rPr lang="lt-LT" dirty="0" err="1"/>
              <a:t>mln</a:t>
            </a:r>
            <a:r>
              <a:rPr lang="lt-LT" dirty="0"/>
              <a:t>. LT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13950480"/>
              </p:ext>
            </p:extLst>
          </p:nvPr>
        </p:nvGraphicFramePr>
        <p:xfrm>
          <a:off x="1223628" y="686179"/>
          <a:ext cx="6777753" cy="563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0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2013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000" b="1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afikams_2013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1E60DD8D0344B2E2932C046B6B4E" ma:contentTypeVersion="0" ma:contentTypeDescription="Create a new document." ma:contentTypeScope="" ma:versionID="2f9dea004eecf3898933ac9c9c84196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704CC38-AEBD-442C-A677-3C81E16B43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D8D877-E58E-4AAB-A8C4-573B05933ACC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8F79F8-A6CF-4E99-BACA-4D66B079E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23354</TotalTime>
  <Words>971</Words>
  <Application>Microsoft Office PowerPoint</Application>
  <PresentationFormat>On-screen Show (4:3)</PresentationFormat>
  <Paragraphs>247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2013-2014</vt:lpstr>
      <vt:lpstr>Grafikams_2013-2014</vt:lpstr>
      <vt:lpstr>PowerPoint Presentation</vt:lpstr>
      <vt:lpstr>VIETA maisto  produktų  gamybos  grandinėje  </vt:lpstr>
      <vt:lpstr>Įmonės</vt:lpstr>
      <vt:lpstr>Mūsų vizija</vt:lpstr>
      <vt:lpstr>Mūsų misija</vt:lpstr>
      <vt:lpstr>Svarbiausi rodikliai</vt:lpstr>
      <vt:lpstr>Pajamos, mln. LT</vt:lpstr>
      <vt:lpstr>Prekybos apimtis tonomis, mln. MT</vt:lpstr>
      <vt:lpstr>Turtas, mln. LT</vt:lpstr>
      <vt:lpstr>Produktų ir paslaugų savikaina</vt:lpstr>
      <vt:lpstr>Veiklos sąnaudos</vt:lpstr>
      <vt:lpstr>Bendrasis pelnas ir EBITDA, MLN LT</vt:lpstr>
      <vt:lpstr>Veiklos ir grynasis pelnas, MLN LT</vt:lpstr>
      <vt:lpstr>ROCE, ROE, ROA</vt:lpstr>
      <vt:lpstr>Verslo segmentai</vt:lpstr>
      <vt:lpstr>Pajamų ir veiklos pelno struktūra</vt:lpstr>
      <vt:lpstr>Grūdų ir žaliavų pašarams paruošimas ir pardavimas</vt:lpstr>
      <vt:lpstr>Logistika</vt:lpstr>
      <vt:lpstr>Didžioji dalis laivų pakraunama Klaipėdoje </vt:lpstr>
      <vt:lpstr>Savos grūdų saugyklos</vt:lpstr>
      <vt:lpstr>Grūdų saugyklose saugomi grūdai, trąšos,  žaliavos pašarams</vt:lpstr>
      <vt:lpstr>Produktai ir paslaugos žemdirbiams</vt:lpstr>
      <vt:lpstr>Žemės ūkio produktų gamyba</vt:lpstr>
      <vt:lpstr>Žemės ūkio produktų gamyba</vt:lpstr>
      <vt:lpstr>Žemės ūkio produktų gamyba</vt:lpstr>
      <vt:lpstr>Didžiausias įsigijimas segmente 2013–2014</vt:lpstr>
      <vt:lpstr>Augalininkystės  veiklos efektyvumas</vt:lpstr>
      <vt:lpstr>Pieno gamyba</vt:lpstr>
      <vt:lpstr>Maisto produktų gamyba</vt:lpstr>
      <vt:lpstr>Kitos veiklos</vt:lpstr>
      <vt:lpstr>Įmonės tikslai  2014–2015 </vt:lpstr>
      <vt:lpstr>Prielaidos veiklos augimui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Linas Agro Group Presentation</dc:title>
  <dc:creator>Jorinta</dc:creator>
  <cp:lastModifiedBy>Tomas Tumenas</cp:lastModifiedBy>
  <cp:revision>2647</cp:revision>
  <cp:lastPrinted>2012-10-22T15:55:00Z</cp:lastPrinted>
  <dcterms:created xsi:type="dcterms:W3CDTF">2003-11-06T14:02:08Z</dcterms:created>
  <dcterms:modified xsi:type="dcterms:W3CDTF">2014-10-23T12:35:33Z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Picture</vt:lpwstr>
  </property>
  <property fmtid="{D5CDD505-2E9C-101B-9397-08002B2CF9AE}" pid="3" name="ContentTypeId">
    <vt:lpwstr>0x01010009BF1E60DD8D0344B2E2932C046B6B4E</vt:lpwstr>
  </property>
</Properties>
</file>