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80" r:id="rId4"/>
    <p:sldId id="281" r:id="rId5"/>
    <p:sldId id="285" r:id="rId6"/>
    <p:sldId id="286" r:id="rId7"/>
    <p:sldId id="287" r:id="rId8"/>
    <p:sldId id="288" r:id="rId9"/>
    <p:sldId id="289" r:id="rId10"/>
    <p:sldId id="290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782"/>
    <a:srgbClr val="F2DA76"/>
    <a:srgbClr val="7ABC32"/>
    <a:srgbClr val="339933"/>
    <a:srgbClr val="E9C117"/>
    <a:srgbClr val="CFAD31"/>
    <a:srgbClr val="C3A93D"/>
    <a:srgbClr val="2E519E"/>
    <a:srgbClr val="A50021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2.6929982046678642E-2"/>
          <c:y val="0.18987371111320572"/>
          <c:w val="0.92459605026929981"/>
          <c:h val="0.73101365493870263"/>
        </c:manualLayout>
      </c:layout>
      <c:barChart>
        <c:barDir val="col"/>
        <c:grouping val="stacked"/>
        <c:ser>
          <c:idx val="1"/>
          <c:order val="1"/>
          <c:tx>
            <c:strRef>
              <c:f>'EMT market'!$D$1</c:f>
              <c:strCache>
                <c:ptCount val="1"/>
                <c:pt idx="0">
                  <c:v>Contractual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market'!$D$2:$D$10</c:f>
              <c:numCache>
                <c:formatCode>#,##0</c:formatCode>
                <c:ptCount val="9"/>
                <c:pt idx="0">
                  <c:v>427000</c:v>
                </c:pt>
                <c:pt idx="1">
                  <c:v>433000</c:v>
                </c:pt>
                <c:pt idx="2">
                  <c:v>436900</c:v>
                </c:pt>
                <c:pt idx="3">
                  <c:v>450400</c:v>
                </c:pt>
                <c:pt idx="4">
                  <c:v>465000</c:v>
                </c:pt>
                <c:pt idx="5">
                  <c:v>469000</c:v>
                </c:pt>
                <c:pt idx="6">
                  <c:v>473000</c:v>
                </c:pt>
                <c:pt idx="7">
                  <c:v>480000</c:v>
                </c:pt>
                <c:pt idx="8">
                  <c:v>484000</c:v>
                </c:pt>
              </c:numCache>
            </c:numRef>
          </c:val>
        </c:ser>
        <c:ser>
          <c:idx val="2"/>
          <c:order val="2"/>
          <c:tx>
            <c:strRef>
              <c:f>'EMT market'!$F$1</c:f>
              <c:strCache>
                <c:ptCount val="1"/>
                <c:pt idx="0">
                  <c:v>Prepaid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market'!$F$2:$F$10</c:f>
              <c:numCache>
                <c:formatCode>#,##0</c:formatCode>
                <c:ptCount val="9"/>
                <c:pt idx="0">
                  <c:v>294000</c:v>
                </c:pt>
                <c:pt idx="1">
                  <c:v>326000</c:v>
                </c:pt>
                <c:pt idx="2">
                  <c:v>325800</c:v>
                </c:pt>
                <c:pt idx="3">
                  <c:v>295500</c:v>
                </c:pt>
                <c:pt idx="4">
                  <c:v>294000</c:v>
                </c:pt>
                <c:pt idx="5">
                  <c:v>296000</c:v>
                </c:pt>
                <c:pt idx="6">
                  <c:v>278000</c:v>
                </c:pt>
                <c:pt idx="7">
                  <c:v>275000</c:v>
                </c:pt>
                <c:pt idx="8">
                  <c:v>293000</c:v>
                </c:pt>
              </c:numCache>
            </c:numRef>
          </c:val>
        </c:ser>
        <c:gapWidth val="30"/>
        <c:overlap val="100"/>
        <c:axId val="80483840"/>
        <c:axId val="80485376"/>
      </c:barChart>
      <c:barChart>
        <c:barDir val="col"/>
        <c:grouping val="clustered"/>
        <c:ser>
          <c:idx val="4"/>
          <c:order val="3"/>
          <c:tx>
            <c:strRef>
              <c:f>'EMT market'!$E$1</c:f>
              <c:strCache>
                <c:ptCount val="1"/>
                <c:pt idx="0">
                  <c:v>Contractual, Change</c:v>
                </c:pt>
              </c:strCache>
            </c:strRef>
          </c:tx>
          <c:spPr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003366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market'!$E$2:$E$10</c:f>
              <c:numCache>
                <c:formatCode>#,##0</c:formatCode>
                <c:ptCount val="9"/>
                <c:pt idx="0">
                  <c:v>1000</c:v>
                </c:pt>
                <c:pt idx="1">
                  <c:v>6000</c:v>
                </c:pt>
                <c:pt idx="2">
                  <c:v>3900</c:v>
                </c:pt>
                <c:pt idx="3">
                  <c:v>13500</c:v>
                </c:pt>
                <c:pt idx="4">
                  <c:v>14600</c:v>
                </c:pt>
                <c:pt idx="5">
                  <c:v>4000</c:v>
                </c:pt>
                <c:pt idx="6">
                  <c:v>4000</c:v>
                </c:pt>
                <c:pt idx="7">
                  <c:v>7000</c:v>
                </c:pt>
                <c:pt idx="8">
                  <c:v>4000</c:v>
                </c:pt>
              </c:numCache>
            </c:numRef>
          </c:val>
        </c:ser>
        <c:ser>
          <c:idx val="5"/>
          <c:order val="4"/>
          <c:tx>
            <c:strRef>
              <c:f>'EMT market'!$G$1</c:f>
              <c:strCache>
                <c:ptCount val="1"/>
                <c:pt idx="0">
                  <c:v>Prepaid, Change</c:v>
                </c:pt>
              </c:strCache>
            </c:strRef>
          </c:tx>
          <c:spPr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market'!$G$2:$G$10</c:f>
              <c:numCache>
                <c:formatCode>#,##0</c:formatCode>
                <c:ptCount val="9"/>
                <c:pt idx="0">
                  <c:v>34000</c:v>
                </c:pt>
                <c:pt idx="1">
                  <c:v>32000</c:v>
                </c:pt>
                <c:pt idx="2">
                  <c:v>-200</c:v>
                </c:pt>
                <c:pt idx="3">
                  <c:v>-30300</c:v>
                </c:pt>
                <c:pt idx="4">
                  <c:v>-1500</c:v>
                </c:pt>
                <c:pt idx="5">
                  <c:v>2000</c:v>
                </c:pt>
                <c:pt idx="6">
                  <c:v>-18000</c:v>
                </c:pt>
                <c:pt idx="7">
                  <c:v>-3000</c:v>
                </c:pt>
                <c:pt idx="8">
                  <c:v>18000</c:v>
                </c:pt>
              </c:numCache>
            </c:numRef>
          </c:val>
        </c:ser>
        <c:axId val="80499456"/>
        <c:axId val="80500992"/>
      </c:barChart>
      <c:lineChart>
        <c:grouping val="standard"/>
        <c:ser>
          <c:idx val="0"/>
          <c:order val="0"/>
          <c:tx>
            <c:v> </c:v>
          </c:tx>
          <c:spPr>
            <a:ln w="28575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market'!$B$2:$B$10</c:f>
              <c:numCache>
                <c:formatCode>#,##0</c:formatCode>
                <c:ptCount val="9"/>
                <c:pt idx="0">
                  <c:v>721000</c:v>
                </c:pt>
                <c:pt idx="1">
                  <c:v>759000</c:v>
                </c:pt>
                <c:pt idx="2">
                  <c:v>762700</c:v>
                </c:pt>
                <c:pt idx="3">
                  <c:v>745900</c:v>
                </c:pt>
                <c:pt idx="4">
                  <c:v>759000</c:v>
                </c:pt>
                <c:pt idx="5">
                  <c:v>765000</c:v>
                </c:pt>
                <c:pt idx="6">
                  <c:v>751000</c:v>
                </c:pt>
                <c:pt idx="7">
                  <c:v>755000</c:v>
                </c:pt>
                <c:pt idx="8">
                  <c:v>777000</c:v>
                </c:pt>
              </c:numCache>
            </c:numRef>
          </c:val>
        </c:ser>
        <c:marker val="1"/>
        <c:axId val="80483840"/>
        <c:axId val="80485376"/>
      </c:lineChart>
      <c:catAx>
        <c:axId val="8048384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80485376"/>
        <c:crosses val="autoZero"/>
        <c:auto val="1"/>
        <c:lblAlgn val="ctr"/>
        <c:lblOffset val="100"/>
        <c:tickLblSkip val="1"/>
        <c:tickMarkSkip val="1"/>
      </c:catAx>
      <c:valAx>
        <c:axId val="80485376"/>
        <c:scaling>
          <c:orientation val="minMax"/>
          <c:max val="780000"/>
          <c:min val="-100000"/>
        </c:scaling>
        <c:axPos val="l"/>
        <c:numFmt formatCode="#,##0" sourceLinked="1"/>
        <c:majorTickMark val="none"/>
        <c:tickLblPos val="none"/>
        <c:spPr>
          <a:ln w="9525">
            <a:noFill/>
          </a:ln>
        </c:spPr>
        <c:crossAx val="80483840"/>
        <c:crosses val="autoZero"/>
        <c:crossBetween val="between"/>
      </c:valAx>
      <c:catAx>
        <c:axId val="80499456"/>
        <c:scaling>
          <c:orientation val="minMax"/>
        </c:scaling>
        <c:delete val="1"/>
        <c:axPos val="b"/>
        <c:tickLblPos val="nextTo"/>
        <c:crossAx val="80500992"/>
        <c:crosses val="autoZero"/>
        <c:auto val="1"/>
        <c:lblAlgn val="ctr"/>
        <c:lblOffset val="100"/>
      </c:catAx>
      <c:valAx>
        <c:axId val="80500992"/>
        <c:scaling>
          <c:orientation val="minMax"/>
          <c:max val="35000"/>
          <c:min val="-12000"/>
        </c:scaling>
        <c:axPos val="r"/>
        <c:numFmt formatCode="#,##0" sourceLinked="1"/>
        <c:majorTickMark val="none"/>
        <c:tickLblPos val="none"/>
        <c:spPr>
          <a:ln w="9525">
            <a:noFill/>
          </a:ln>
        </c:spPr>
        <c:crossAx val="80499456"/>
        <c:crosses val="max"/>
        <c:crossBetween val="between"/>
      </c:valAx>
      <c:spPr>
        <a:noFill/>
        <a:ln w="25400">
          <a:noFill/>
        </a:ln>
      </c:spPr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900" b="1" i="0" u="none" strike="noStrike" baseline="0">
              <a:solidFill>
                <a:schemeClr val="tx1">
                  <a:lumMod val="50000"/>
                  <a:lumOff val="50000"/>
                </a:schemeClr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80808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Broadband services</a:t>
            </a:r>
            <a:r>
              <a:rPr lang="et-EE" sz="1200" baseline="0">
                <a:latin typeface="Verdana" pitchFamily="34" charset="0"/>
              </a:rPr>
              <a:t> segment</a:t>
            </a:r>
            <a:endParaRPr lang="et-EE" sz="1200"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22977777777777778"/>
          <c:y val="0.25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OPEX!$A$4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OPEX!$B$4:$F$4</c:f>
              <c:numCache>
                <c:formatCode>0</c:formatCode>
                <c:ptCount val="5"/>
                <c:pt idx="0">
                  <c:v>424.22899999999976</c:v>
                </c:pt>
                <c:pt idx="1">
                  <c:v>431.709</c:v>
                </c:pt>
                <c:pt idx="2">
                  <c:v>414.5929999999999</c:v>
                </c:pt>
                <c:pt idx="3">
                  <c:v>457.95</c:v>
                </c:pt>
                <c:pt idx="4">
                  <c:v>540.899</c:v>
                </c:pt>
              </c:numCache>
            </c:numRef>
          </c:val>
        </c:ser>
        <c:ser>
          <c:idx val="1"/>
          <c:order val="1"/>
          <c:tx>
            <c:strRef>
              <c:f>OPEX!$A$5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OPEX!$B$5:$F$5</c:f>
              <c:numCache>
                <c:formatCode>0</c:formatCode>
                <c:ptCount val="5"/>
                <c:pt idx="0">
                  <c:v>118.902</c:v>
                </c:pt>
                <c:pt idx="1">
                  <c:v>139.85600000000005</c:v>
                </c:pt>
                <c:pt idx="2">
                  <c:v>105.35199999999999</c:v>
                </c:pt>
                <c:pt idx="3">
                  <c:v>104.58499999999999</c:v>
                </c:pt>
                <c:pt idx="4">
                  <c:v>98.164999999999992</c:v>
                </c:pt>
              </c:numCache>
            </c:numRef>
          </c:val>
        </c:ser>
        <c:ser>
          <c:idx val="2"/>
          <c:order val="2"/>
          <c:tx>
            <c:strRef>
              <c:f>OPEX!$A$6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OPEX!$B$3:$F$3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OPEX!$B$6:$F$6</c:f>
              <c:numCache>
                <c:formatCode>#,##0</c:formatCode>
                <c:ptCount val="5"/>
                <c:pt idx="0">
                  <c:v>543.13099999999997</c:v>
                </c:pt>
                <c:pt idx="1">
                  <c:v>571.56499999999983</c:v>
                </c:pt>
                <c:pt idx="2">
                  <c:v>519.94499999999982</c:v>
                </c:pt>
                <c:pt idx="3">
                  <c:v>562.53499999999997</c:v>
                </c:pt>
                <c:pt idx="4">
                  <c:v>639.06399999999996</c:v>
                </c:pt>
              </c:numCache>
            </c:numRef>
          </c:val>
        </c:ser>
        <c:gapWidth val="59"/>
        <c:overlap val="100"/>
        <c:axId val="81691776"/>
        <c:axId val="81693312"/>
      </c:barChart>
      <c:catAx>
        <c:axId val="8169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1693312"/>
        <c:crosses val="autoZero"/>
        <c:auto val="1"/>
        <c:lblAlgn val="ctr"/>
        <c:lblOffset val="100"/>
      </c:catAx>
      <c:valAx>
        <c:axId val="8169331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t-EE" sz="800"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2.7777777777777877E-2"/>
              <c:y val="0.59265820939049285"/>
            </c:manualLayout>
          </c:layout>
        </c:title>
        <c:numFmt formatCode="0" sourceLinked="1"/>
        <c:tickLblPos val="nextTo"/>
        <c:crossAx val="81691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74956255468071"/>
          <c:y val="0.35185185185185253"/>
          <c:w val="0.58697528433945767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Mobile communications </a:t>
            </a:r>
            <a:r>
              <a:rPr lang="et-EE" sz="1200" baseline="0">
                <a:latin typeface="Verdana" pitchFamily="34" charset="0"/>
              </a:rPr>
              <a:t>segment</a:t>
            </a:r>
            <a:endParaRPr lang="et-EE" sz="1200"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21311111111111139"/>
          <c:y val="0.22685185185185186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OPEX!$A$9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OPEX!$B$9:$F$9</c:f>
              <c:numCache>
                <c:formatCode>0</c:formatCode>
                <c:ptCount val="5"/>
                <c:pt idx="0">
                  <c:v>595.19100000000003</c:v>
                </c:pt>
                <c:pt idx="1">
                  <c:v>550.17400000000021</c:v>
                </c:pt>
                <c:pt idx="2">
                  <c:v>470.5</c:v>
                </c:pt>
                <c:pt idx="3">
                  <c:v>496.97399999999988</c:v>
                </c:pt>
                <c:pt idx="4">
                  <c:v>511.28899999999987</c:v>
                </c:pt>
              </c:numCache>
            </c:numRef>
          </c:val>
        </c:ser>
        <c:ser>
          <c:idx val="1"/>
          <c:order val="1"/>
          <c:tx>
            <c:strRef>
              <c:f>OPEX!$A$10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OPEX!$B$8:$F$8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OPEX!$B$10:$F$10</c:f>
              <c:numCache>
                <c:formatCode>0</c:formatCode>
                <c:ptCount val="5"/>
                <c:pt idx="0">
                  <c:v>67.843999999999994</c:v>
                </c:pt>
                <c:pt idx="1">
                  <c:v>88.131999999999991</c:v>
                </c:pt>
                <c:pt idx="2">
                  <c:v>76.33</c:v>
                </c:pt>
                <c:pt idx="3">
                  <c:v>79.103999999999999</c:v>
                </c:pt>
                <c:pt idx="4">
                  <c:v>74.488</c:v>
                </c:pt>
              </c:numCache>
            </c:numRef>
          </c:val>
        </c:ser>
        <c:ser>
          <c:idx val="2"/>
          <c:order val="2"/>
          <c:tx>
            <c:strRef>
              <c:f>OPEX!$A$11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OPEX!$B$8:$F$8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OPEX!$B$11:$F$11</c:f>
              <c:numCache>
                <c:formatCode>#,##0</c:formatCode>
                <c:ptCount val="5"/>
                <c:pt idx="0">
                  <c:v>663.03500000000008</c:v>
                </c:pt>
                <c:pt idx="1">
                  <c:v>638.30599999999981</c:v>
                </c:pt>
                <c:pt idx="2">
                  <c:v>546.82999999999981</c:v>
                </c:pt>
                <c:pt idx="3">
                  <c:v>576.07799999999997</c:v>
                </c:pt>
                <c:pt idx="4">
                  <c:v>585.77700000000004</c:v>
                </c:pt>
              </c:numCache>
            </c:numRef>
          </c:val>
        </c:ser>
        <c:gapWidth val="59"/>
        <c:overlap val="100"/>
        <c:axId val="82293504"/>
        <c:axId val="82295040"/>
      </c:barChart>
      <c:catAx>
        <c:axId val="8229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2295040"/>
        <c:crosses val="autoZero"/>
        <c:auto val="1"/>
        <c:lblAlgn val="ctr"/>
        <c:lblOffset val="100"/>
      </c:catAx>
      <c:valAx>
        <c:axId val="8229504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t-EE" sz="800"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2.7777777777777901E-2"/>
              <c:y val="0.59265820939049285"/>
            </c:manualLayout>
          </c:layout>
        </c:title>
        <c:numFmt formatCode="0" sourceLinked="1"/>
        <c:tickLblPos val="nextTo"/>
        <c:crossAx val="82293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74956255468071"/>
          <c:y val="0.32407407407407518"/>
          <c:w val="0.58697528433945767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 OPEX growth, Y-to-Y, %</a:t>
            </a:r>
          </a:p>
        </c:rich>
      </c:tx>
      <c:layout>
        <c:manualLayout>
          <c:xMode val="edge"/>
          <c:yMode val="edge"/>
          <c:x val="0.14444444444444676"/>
          <c:y val="0.32407407407407846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277"/>
          <c:h val="0.64626531058618375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FF99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OPEX!$B$13:$F$13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OPEX!$B$14:$F$14</c:f>
              <c:numCache>
                <c:formatCode>0.0%</c:formatCode>
                <c:ptCount val="5"/>
                <c:pt idx="0">
                  <c:v>0.13157687680667762</c:v>
                </c:pt>
                <c:pt idx="1">
                  <c:v>-3.9776281731205176E-2</c:v>
                </c:pt>
                <c:pt idx="2">
                  <c:v>-4.5945298884378274E-2</c:v>
                </c:pt>
                <c:pt idx="3">
                  <c:v>-3.3676717996602996E-2</c:v>
                </c:pt>
                <c:pt idx="4">
                  <c:v>-5.1615269735635572E-2</c:v>
                </c:pt>
              </c:numCache>
            </c:numRef>
          </c:val>
        </c:ser>
        <c:dLbls>
          <c:showVal val="1"/>
        </c:dLbls>
        <c:marker val="1"/>
        <c:axId val="82311808"/>
        <c:axId val="82219392"/>
      </c:lineChart>
      <c:catAx>
        <c:axId val="82311808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2219392"/>
        <c:crosses val="autoZero"/>
        <c:auto val="1"/>
        <c:lblAlgn val="ctr"/>
        <c:lblOffset val="0"/>
      </c:catAx>
      <c:valAx>
        <c:axId val="82219392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low"/>
        <c:crossAx val="82311808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</a:t>
            </a:r>
            <a:r>
              <a:rPr lang="et-EE" sz="1100" baseline="0">
                <a:latin typeface="Verdana" pitchFamily="34" charset="0"/>
              </a:rPr>
              <a:t> EBITDA growth, Y-to-Y, %</a:t>
            </a:r>
            <a:endParaRPr lang="en-US" sz="1100"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12222222222222348"/>
          <c:y val="0.30092592592592943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299"/>
          <c:h val="0.64626531058618408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66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EBITDA!$B$6:$F$6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EBITDA!$B$7:$F$7</c:f>
              <c:numCache>
                <c:formatCode>0.0%</c:formatCode>
                <c:ptCount val="5"/>
                <c:pt idx="0">
                  <c:v>6.9302475417129222E-2</c:v>
                </c:pt>
                <c:pt idx="1">
                  <c:v>0.13871399191182396</c:v>
                </c:pt>
                <c:pt idx="2">
                  <c:v>6.321921775672304E-2</c:v>
                </c:pt>
                <c:pt idx="3">
                  <c:v>3.8330346890316891E-2</c:v>
                </c:pt>
                <c:pt idx="4">
                  <c:v>1.3977345906897036E-3</c:v>
                </c:pt>
              </c:numCache>
            </c:numRef>
          </c:val>
        </c:ser>
        <c:dLbls>
          <c:showVal val="1"/>
        </c:dLbls>
        <c:marker val="1"/>
        <c:axId val="82444672"/>
        <c:axId val="82446208"/>
      </c:lineChart>
      <c:catAx>
        <c:axId val="82444672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2446208"/>
        <c:crosses val="autoZero"/>
        <c:auto val="1"/>
        <c:lblAlgn val="ctr"/>
        <c:lblOffset val="0"/>
      </c:catAx>
      <c:valAx>
        <c:axId val="82446208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low"/>
        <c:crossAx val="82444672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EBITDA margin</a:t>
            </a:r>
          </a:p>
        </c:rich>
      </c:tx>
      <c:layout>
        <c:manualLayout>
          <c:xMode val="edge"/>
          <c:yMode val="edge"/>
          <c:x val="0.29006255468066588"/>
          <c:y val="0.18981481481481491"/>
        </c:manualLayout>
      </c:layout>
      <c:overlay val="1"/>
    </c:title>
    <c:plotArea>
      <c:layout>
        <c:manualLayout>
          <c:layoutTarget val="inner"/>
          <c:xMode val="edge"/>
          <c:yMode val="edge"/>
          <c:x val="0.12536351706036739"/>
          <c:y val="6.5289442986293383E-2"/>
          <c:w val="0.52365026246719648"/>
          <c:h val="0.79822506561679785"/>
        </c:manualLayout>
      </c:layout>
      <c:lineChart>
        <c:grouping val="standard"/>
        <c:ser>
          <c:idx val="0"/>
          <c:order val="0"/>
          <c:tx>
            <c:strRef>
              <c:f>EBITDA!$A$10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circle"/>
            <c:size val="7"/>
            <c:spPr>
              <a:solidFill>
                <a:srgbClr val="008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accent3">
                        <a:lumMod val="50000"/>
                      </a:schemeClr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EBITDA!$B$10:$F$10</c:f>
              <c:numCache>
                <c:formatCode>0.0%</c:formatCode>
                <c:ptCount val="5"/>
                <c:pt idx="0">
                  <c:v>0.37028970324940036</c:v>
                </c:pt>
                <c:pt idx="1">
                  <c:v>0.29568345541711649</c:v>
                </c:pt>
                <c:pt idx="2">
                  <c:v>0.37638108354504529</c:v>
                </c:pt>
                <c:pt idx="3">
                  <c:v>0.38872604542440087</c:v>
                </c:pt>
                <c:pt idx="4">
                  <c:v>0.39620142207234105</c:v>
                </c:pt>
              </c:numCache>
            </c:numRef>
          </c:val>
        </c:ser>
        <c:ser>
          <c:idx val="1"/>
          <c:order val="1"/>
          <c:tx>
            <c:strRef>
              <c:f>EBITDA!$A$11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square"/>
            <c:size val="7"/>
            <c:spPr>
              <a:solidFill>
                <a:srgbClr val="9966FF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accent4">
                        <a:lumMod val="75000"/>
                      </a:schemeClr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EBITDA!$B$9:$F$9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EBITDA!$B$11:$F$11</c:f>
              <c:numCache>
                <c:formatCode>0.0%</c:formatCode>
                <c:ptCount val="5"/>
                <c:pt idx="0">
                  <c:v>0.30295987085707493</c:v>
                </c:pt>
                <c:pt idx="1">
                  <c:v>0.27776859789955854</c:v>
                </c:pt>
                <c:pt idx="2">
                  <c:v>0.32293240465560807</c:v>
                </c:pt>
                <c:pt idx="3">
                  <c:v>0.30574127346821056</c:v>
                </c:pt>
                <c:pt idx="4">
                  <c:v>0.2790312942450065</c:v>
                </c:pt>
              </c:numCache>
            </c:numRef>
          </c:val>
        </c:ser>
        <c:marker val="1"/>
        <c:axId val="82492032"/>
        <c:axId val="82334080"/>
      </c:lineChart>
      <c:catAx>
        <c:axId val="82492032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700" b="1">
                <a:latin typeface="Verdana" pitchFamily="34" charset="0"/>
              </a:defRPr>
            </a:pPr>
            <a:endParaRPr lang="et-EE"/>
          </a:p>
        </c:txPr>
        <c:crossAx val="82334080"/>
        <c:crosses val="autoZero"/>
        <c:auto val="1"/>
        <c:lblAlgn val="ctr"/>
        <c:lblOffset val="100"/>
      </c:catAx>
      <c:valAx>
        <c:axId val="82334080"/>
        <c:scaling>
          <c:orientation val="minMax"/>
          <c:max val="0.5"/>
          <c:min val="0.25"/>
        </c:scaling>
        <c:delete val="1"/>
        <c:axPos val="l"/>
        <c:numFmt formatCode="0.0%" sourceLinked="1"/>
        <c:tickLblPos val="nextTo"/>
        <c:crossAx val="82492032"/>
        <c:crosses val="autoZero"/>
        <c:crossBetween val="between"/>
        <c:majorUnit val="1.0000000000000005E-2"/>
      </c:valAx>
    </c:plotArea>
    <c:legend>
      <c:legendPos val="r"/>
      <c:layout>
        <c:manualLayout>
          <c:xMode val="edge"/>
          <c:yMode val="edge"/>
          <c:x val="0.68160411198600179"/>
          <c:y val="0.38307669874599354"/>
          <c:w val="0.23228477690288715"/>
          <c:h val="0.47921697287839032"/>
        </c:manualLayout>
      </c:layout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>
                <a:latin typeface="Verdana" pitchFamily="34" charset="0"/>
              </a:defRPr>
            </a:pPr>
            <a:r>
              <a:rPr lang="et-EE" sz="1200">
                <a:latin typeface="Verdana" pitchFamily="34" charset="0"/>
                <a:cs typeface="Arial" pitchFamily="34" charset="0"/>
              </a:rPr>
              <a:t>EBITDA</a:t>
            </a:r>
          </a:p>
        </c:rich>
      </c:tx>
      <c:layout>
        <c:manualLayout>
          <c:xMode val="edge"/>
          <c:yMode val="edge"/>
          <c:x val="0.40925000000000006"/>
          <c:y val="0.24858757062146894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EBITDA!$A$3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EBITDA!$B$2:$F$2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EBITDA!$B$3:$F$3</c:f>
              <c:numCache>
                <c:formatCode>0</c:formatCode>
                <c:ptCount val="5"/>
                <c:pt idx="0">
                  <c:v>388.81900000000002</c:v>
                </c:pt>
                <c:pt idx="1">
                  <c:v>292.7759999999999</c:v>
                </c:pt>
                <c:pt idx="2">
                  <c:v>329.04099999999994</c:v>
                </c:pt>
                <c:pt idx="3">
                  <c:v>364.73124999999987</c:v>
                </c:pt>
                <c:pt idx="4">
                  <c:v>382.58199699999983</c:v>
                </c:pt>
              </c:numCache>
            </c:numRef>
          </c:val>
        </c:ser>
        <c:ser>
          <c:idx val="1"/>
          <c:order val="1"/>
          <c:tx>
            <c:strRef>
              <c:f>EBITDA!$A$4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EBITDA!$B$2:$F$2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EBITDA!$B$4:$F$4</c:f>
              <c:numCache>
                <c:formatCode>0</c:formatCode>
                <c:ptCount val="5"/>
                <c:pt idx="0">
                  <c:v>233.84200000000001</c:v>
                </c:pt>
                <c:pt idx="1">
                  <c:v>216.85200000000003</c:v>
                </c:pt>
                <c:pt idx="2">
                  <c:v>246.65899999999996</c:v>
                </c:pt>
                <c:pt idx="3">
                  <c:v>245.934</c:v>
                </c:pt>
                <c:pt idx="4">
                  <c:v>247.27386899999999</c:v>
                </c:pt>
              </c:numCache>
            </c:numRef>
          </c:val>
        </c:ser>
        <c:dLbls>
          <c:showVal val="1"/>
        </c:dLbls>
        <c:axId val="82359808"/>
        <c:axId val="82361344"/>
      </c:barChart>
      <c:catAx>
        <c:axId val="82359808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800" b="1" baseline="0">
                <a:latin typeface="Verdana" pitchFamily="34" charset="0"/>
              </a:defRPr>
            </a:pPr>
            <a:endParaRPr lang="et-EE"/>
          </a:p>
        </c:txPr>
        <c:crossAx val="82361344"/>
        <c:crosses val="autoZero"/>
        <c:auto val="1"/>
        <c:lblAlgn val="ctr"/>
        <c:lblOffset val="100"/>
      </c:catAx>
      <c:valAx>
        <c:axId val="82361344"/>
        <c:scaling>
          <c:orientation val="minMax"/>
          <c:max val="10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t-EE"/>
                  <a:t>mEEK</a:t>
                </a:r>
              </a:p>
            </c:rich>
          </c:tx>
          <c:layout/>
        </c:title>
        <c:numFmt formatCode="0" sourceLinked="1"/>
        <c:tickLblPos val="nextTo"/>
        <c:crossAx val="823598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1019875328083983"/>
          <c:y val="0.35706214689265825"/>
          <c:w val="0.80634580052493465"/>
          <c:h val="8.2854931269184556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Verdana" pitchFamily="34" charset="0"/>
              </a:rPr>
              <a:t>Net gearing</a:t>
            </a:r>
          </a:p>
        </c:rich>
      </c:tx>
      <c:layout>
        <c:manualLayout>
          <c:xMode val="edge"/>
          <c:yMode val="edge"/>
          <c:x val="0.2494444444444458"/>
          <c:y val="0.1574074074074088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321"/>
          <c:h val="0.64626531058618453"/>
        </c:manualLayout>
      </c:layout>
      <c:lineChart>
        <c:grouping val="stacked"/>
        <c:ser>
          <c:idx val="0"/>
          <c:order val="0"/>
          <c:tx>
            <c:strRef>
              <c:f>'Net cash'!$A$21</c:f>
              <c:strCache>
                <c:ptCount val="1"/>
                <c:pt idx="0">
                  <c:v>Net gearing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003366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'Net cash'!$B$20:$F$20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'Net cash'!$B$21:$F$21</c:f>
              <c:numCache>
                <c:formatCode>0.0%</c:formatCode>
                <c:ptCount val="5"/>
                <c:pt idx="0">
                  <c:v>-0.20111525723930046</c:v>
                </c:pt>
                <c:pt idx="1">
                  <c:v>-0.25187913198693035</c:v>
                </c:pt>
                <c:pt idx="2">
                  <c:v>-0.29536550614619661</c:v>
                </c:pt>
                <c:pt idx="3">
                  <c:v>-0.14255121891596484</c:v>
                </c:pt>
                <c:pt idx="4">
                  <c:v>-0.13053406083213456</c:v>
                </c:pt>
              </c:numCache>
            </c:numRef>
          </c:val>
        </c:ser>
        <c:dLbls>
          <c:showVal val="1"/>
        </c:dLbls>
        <c:marker val="1"/>
        <c:axId val="82563072"/>
        <c:axId val="82564608"/>
      </c:lineChart>
      <c:catAx>
        <c:axId val="82563072"/>
        <c:scaling>
          <c:orientation val="minMax"/>
        </c:scaling>
        <c:axPos val="b"/>
        <c:numFmt formatCode="General" sourceLinked="1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2564608"/>
        <c:crosses val="autoZero"/>
        <c:auto val="1"/>
        <c:lblAlgn val="ctr"/>
        <c:lblOffset val="0"/>
      </c:catAx>
      <c:valAx>
        <c:axId val="82564608"/>
        <c:scaling>
          <c:orientation val="minMax"/>
          <c:max val="0"/>
          <c:min val="-0.35000000000000031"/>
        </c:scaling>
        <c:delete val="1"/>
        <c:axPos val="l"/>
        <c:numFmt formatCode="0.0%" sourceLinked="1"/>
        <c:tickLblPos val="low"/>
        <c:crossAx val="8256307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900">
                <a:latin typeface="Verdana" pitchFamily="34" charset="0"/>
              </a:rPr>
              <a:t>BALTIC</a:t>
            </a:r>
            <a:r>
              <a:rPr lang="et-EE" sz="900" baseline="0">
                <a:latin typeface="Verdana" pitchFamily="34" charset="0"/>
              </a:rPr>
              <a:t> MARKET INDEXES</a:t>
            </a:r>
            <a:endParaRPr lang="et-EE" sz="900">
              <a:latin typeface="Verdana" pitchFamily="34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Võrdlusindeksid!$C$3</c:f>
              <c:strCache>
                <c:ptCount val="1"/>
                <c:pt idx="0">
                  <c:v>OMX Tallinn </c:v>
                </c:pt>
              </c:strCache>
            </c:strRef>
          </c:tx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Võrdlusindeksid!$C$4:$C$194</c:f>
              <c:numCache>
                <c:formatCode>0.00%</c:formatCode>
                <c:ptCount val="191"/>
                <c:pt idx="0">
                  <c:v>1</c:v>
                </c:pt>
                <c:pt idx="1">
                  <c:v>0.99981143511347637</c:v>
                </c:pt>
                <c:pt idx="2">
                  <c:v>1.0023839989224859</c:v>
                </c:pt>
                <c:pt idx="3">
                  <c:v>1.0004983500572413</c:v>
                </c:pt>
                <c:pt idx="4">
                  <c:v>0.99687521045188365</c:v>
                </c:pt>
                <c:pt idx="5">
                  <c:v>0.99191864772038518</c:v>
                </c:pt>
                <c:pt idx="6">
                  <c:v>0.98988484073001548</c:v>
                </c:pt>
                <c:pt idx="7">
                  <c:v>0.98723146339820866</c:v>
                </c:pt>
                <c:pt idx="8">
                  <c:v>0.98320425617886764</c:v>
                </c:pt>
                <c:pt idx="9">
                  <c:v>0.96861741531416334</c:v>
                </c:pt>
                <c:pt idx="10">
                  <c:v>0.96393023099198583</c:v>
                </c:pt>
                <c:pt idx="11">
                  <c:v>0.9361573169910431</c:v>
                </c:pt>
                <c:pt idx="12">
                  <c:v>0.92466832783352404</c:v>
                </c:pt>
                <c:pt idx="13">
                  <c:v>0.91320627651693709</c:v>
                </c:pt>
                <c:pt idx="14">
                  <c:v>0.88559498956158655</c:v>
                </c:pt>
                <c:pt idx="15">
                  <c:v>0.85906121624351983</c:v>
                </c:pt>
                <c:pt idx="16">
                  <c:v>0.86331739511078187</c:v>
                </c:pt>
                <c:pt idx="17">
                  <c:v>0.85759310391272137</c:v>
                </c:pt>
                <c:pt idx="18">
                  <c:v>0.86419287494107422</c:v>
                </c:pt>
                <c:pt idx="19">
                  <c:v>0.84675062293757275</c:v>
                </c:pt>
                <c:pt idx="20">
                  <c:v>0.84479762946999892</c:v>
                </c:pt>
                <c:pt idx="21">
                  <c:v>0.85592295777493432</c:v>
                </c:pt>
                <c:pt idx="22">
                  <c:v>0.85242103845376882</c:v>
                </c:pt>
                <c:pt idx="23">
                  <c:v>0.84982153680382677</c:v>
                </c:pt>
                <c:pt idx="24">
                  <c:v>0.86096033402922767</c:v>
                </c:pt>
                <c:pt idx="25">
                  <c:v>0.87017307562798862</c:v>
                </c:pt>
                <c:pt idx="26">
                  <c:v>0.86063707993804295</c:v>
                </c:pt>
                <c:pt idx="27">
                  <c:v>0.86804498619435722</c:v>
                </c:pt>
                <c:pt idx="28">
                  <c:v>0.86392349653175382</c:v>
                </c:pt>
                <c:pt idx="29">
                  <c:v>0.86726378880732569</c:v>
                </c:pt>
                <c:pt idx="30">
                  <c:v>0.86675196982961811</c:v>
                </c:pt>
                <c:pt idx="31">
                  <c:v>0.87068489460569876</c:v>
                </c:pt>
                <c:pt idx="32">
                  <c:v>0.89373021752306636</c:v>
                </c:pt>
                <c:pt idx="33">
                  <c:v>0.89763620445821268</c:v>
                </c:pt>
                <c:pt idx="34">
                  <c:v>0.9075897366826049</c:v>
                </c:pt>
                <c:pt idx="35">
                  <c:v>0.91220957640245171</c:v>
                </c:pt>
                <c:pt idx="36">
                  <c:v>0.91072799515118863</c:v>
                </c:pt>
                <c:pt idx="37">
                  <c:v>0.91456663748400568</c:v>
                </c:pt>
                <c:pt idx="38">
                  <c:v>0.9057983702606236</c:v>
                </c:pt>
                <c:pt idx="39">
                  <c:v>0.9073742339551486</c:v>
                </c:pt>
                <c:pt idx="40">
                  <c:v>0.91274833322109328</c:v>
                </c:pt>
                <c:pt idx="41">
                  <c:v>0.91088962219678182</c:v>
                </c:pt>
                <c:pt idx="42">
                  <c:v>0.90806114889891487</c:v>
                </c:pt>
                <c:pt idx="43">
                  <c:v>0.90041080207421353</c:v>
                </c:pt>
                <c:pt idx="44">
                  <c:v>0.88225469728601269</c:v>
                </c:pt>
                <c:pt idx="45">
                  <c:v>0.8765438750084189</c:v>
                </c:pt>
                <c:pt idx="46">
                  <c:v>0.87791770489595167</c:v>
                </c:pt>
                <c:pt idx="47">
                  <c:v>0.88210653916088611</c:v>
                </c:pt>
                <c:pt idx="48">
                  <c:v>0.87689406694053573</c:v>
                </c:pt>
                <c:pt idx="49">
                  <c:v>0.86630749545423935</c:v>
                </c:pt>
                <c:pt idx="50">
                  <c:v>0.87298808000538763</c:v>
                </c:pt>
                <c:pt idx="51">
                  <c:v>0.8860259950164997</c:v>
                </c:pt>
                <c:pt idx="52">
                  <c:v>0.87577614654185465</c:v>
                </c:pt>
                <c:pt idx="53">
                  <c:v>0.87758098188430156</c:v>
                </c:pt>
                <c:pt idx="54">
                  <c:v>0.86576873863559989</c:v>
                </c:pt>
                <c:pt idx="55">
                  <c:v>0.86556670482860698</c:v>
                </c:pt>
                <c:pt idx="56">
                  <c:v>0.86170112465485982</c:v>
                </c:pt>
                <c:pt idx="57">
                  <c:v>0.85732372550340163</c:v>
                </c:pt>
                <c:pt idx="58">
                  <c:v>0.86035423260825739</c:v>
                </c:pt>
                <c:pt idx="59">
                  <c:v>0.86190315846184962</c:v>
                </c:pt>
                <c:pt idx="60">
                  <c:v>0.86261701124654933</c:v>
                </c:pt>
                <c:pt idx="61">
                  <c:v>0.86619974409051215</c:v>
                </c:pt>
                <c:pt idx="62">
                  <c:v>0.85995016499427568</c:v>
                </c:pt>
                <c:pt idx="63">
                  <c:v>0.86370799380429664</c:v>
                </c:pt>
                <c:pt idx="64">
                  <c:v>0.86180887601858969</c:v>
                </c:pt>
                <c:pt idx="65">
                  <c:v>0.85946528385749876</c:v>
                </c:pt>
                <c:pt idx="66">
                  <c:v>0.85475116169439114</c:v>
                </c:pt>
                <c:pt idx="67">
                  <c:v>0.85091251936157364</c:v>
                </c:pt>
                <c:pt idx="68">
                  <c:v>0.8451074146407177</c:v>
                </c:pt>
                <c:pt idx="69">
                  <c:v>0.84151121287628783</c:v>
                </c:pt>
                <c:pt idx="70">
                  <c:v>0.84202303185399685</c:v>
                </c:pt>
                <c:pt idx="71">
                  <c:v>0.83697218667923767</c:v>
                </c:pt>
                <c:pt idx="72">
                  <c:v>0.82819045053539087</c:v>
                </c:pt>
                <c:pt idx="73">
                  <c:v>0.82743619098929144</c:v>
                </c:pt>
                <c:pt idx="74">
                  <c:v>0.83341639167620607</c:v>
                </c:pt>
                <c:pt idx="75">
                  <c:v>0.83421105798370265</c:v>
                </c:pt>
                <c:pt idx="76">
                  <c:v>0.83068220082160416</c:v>
                </c:pt>
                <c:pt idx="77">
                  <c:v>0.83553101218937442</c:v>
                </c:pt>
                <c:pt idx="78">
                  <c:v>0.81820998047006532</c:v>
                </c:pt>
                <c:pt idx="79">
                  <c:v>0.8193279008687453</c:v>
                </c:pt>
                <c:pt idx="80">
                  <c:v>0.81948952791433749</c:v>
                </c:pt>
                <c:pt idx="81">
                  <c:v>0.81255303387433486</c:v>
                </c:pt>
                <c:pt idx="82">
                  <c:v>0.80696343188093456</c:v>
                </c:pt>
                <c:pt idx="83">
                  <c:v>0.80579163580039148</c:v>
                </c:pt>
                <c:pt idx="84">
                  <c:v>0.80715199676745897</c:v>
                </c:pt>
                <c:pt idx="85">
                  <c:v>0.80744831301771169</c:v>
                </c:pt>
                <c:pt idx="86">
                  <c:v>0.80944171324668412</c:v>
                </c:pt>
                <c:pt idx="87">
                  <c:v>0.80752912654050846</c:v>
                </c:pt>
                <c:pt idx="88">
                  <c:v>0.81948952791433749</c:v>
                </c:pt>
                <c:pt idx="89">
                  <c:v>0.82260084854199023</c:v>
                </c:pt>
                <c:pt idx="90">
                  <c:v>0.82832513974004951</c:v>
                </c:pt>
                <c:pt idx="91">
                  <c:v>0.81904505353895996</c:v>
                </c:pt>
                <c:pt idx="92">
                  <c:v>0.8210384537679305</c:v>
                </c:pt>
                <c:pt idx="93">
                  <c:v>0.81008822142905268</c:v>
                </c:pt>
                <c:pt idx="94">
                  <c:v>0.80436393023099151</c:v>
                </c:pt>
                <c:pt idx="95">
                  <c:v>0.79861270119199856</c:v>
                </c:pt>
                <c:pt idx="96">
                  <c:v>0.7994881810222898</c:v>
                </c:pt>
                <c:pt idx="97">
                  <c:v>0.80495656273149696</c:v>
                </c:pt>
                <c:pt idx="98">
                  <c:v>0.80233012324062158</c:v>
                </c:pt>
                <c:pt idx="99">
                  <c:v>0.79854535658966963</c:v>
                </c:pt>
                <c:pt idx="100">
                  <c:v>0.79912452016970825</c:v>
                </c:pt>
                <c:pt idx="101">
                  <c:v>0.79684827261095115</c:v>
                </c:pt>
                <c:pt idx="102">
                  <c:v>0.79562260084854264</c:v>
                </c:pt>
                <c:pt idx="103">
                  <c:v>0.79527240891642537</c:v>
                </c:pt>
                <c:pt idx="104">
                  <c:v>0.79317125732372651</c:v>
                </c:pt>
                <c:pt idx="105">
                  <c:v>0.79734662266819489</c:v>
                </c:pt>
                <c:pt idx="106">
                  <c:v>0.79427570880193876</c:v>
                </c:pt>
                <c:pt idx="107">
                  <c:v>0.79773722136170777</c:v>
                </c:pt>
                <c:pt idx="108">
                  <c:v>0.79859923227153451</c:v>
                </c:pt>
                <c:pt idx="109">
                  <c:v>0.80713852784699258</c:v>
                </c:pt>
                <c:pt idx="110">
                  <c:v>0.80839113745033364</c:v>
                </c:pt>
                <c:pt idx="111">
                  <c:v>0.80377129773048794</c:v>
                </c:pt>
                <c:pt idx="112">
                  <c:v>0.80472759108357572</c:v>
                </c:pt>
                <c:pt idx="113">
                  <c:v>0.80052528789817579</c:v>
                </c:pt>
                <c:pt idx="114">
                  <c:v>0.79447774260892989</c:v>
                </c:pt>
                <c:pt idx="115">
                  <c:v>0.79525893999595842</c:v>
                </c:pt>
                <c:pt idx="116">
                  <c:v>0.79593238601925975</c:v>
                </c:pt>
                <c:pt idx="117">
                  <c:v>0.80284194221833238</c:v>
                </c:pt>
                <c:pt idx="118">
                  <c:v>0.81174489864637511</c:v>
                </c:pt>
                <c:pt idx="119">
                  <c:v>0.80952252676947933</c:v>
                </c:pt>
                <c:pt idx="120">
                  <c:v>0.80408108290120539</c:v>
                </c:pt>
                <c:pt idx="121">
                  <c:v>0.80332682335510863</c:v>
                </c:pt>
                <c:pt idx="122">
                  <c:v>0.79306350595999631</c:v>
                </c:pt>
                <c:pt idx="123">
                  <c:v>0.78204592901878989</c:v>
                </c:pt>
                <c:pt idx="124">
                  <c:v>0.78671964442050046</c:v>
                </c:pt>
                <c:pt idx="125">
                  <c:v>0.7846454306687336</c:v>
                </c:pt>
                <c:pt idx="126">
                  <c:v>0.78418748737288702</c:v>
                </c:pt>
                <c:pt idx="127">
                  <c:v>0.77550003367230214</c:v>
                </c:pt>
                <c:pt idx="128">
                  <c:v>0.77461108492154362</c:v>
                </c:pt>
                <c:pt idx="129">
                  <c:v>0.77136507508923169</c:v>
                </c:pt>
                <c:pt idx="130">
                  <c:v>0.75706108155431362</c:v>
                </c:pt>
                <c:pt idx="131">
                  <c:v>0.75615866388309072</c:v>
                </c:pt>
                <c:pt idx="132">
                  <c:v>0.74958583069566964</c:v>
                </c:pt>
                <c:pt idx="133">
                  <c:v>0.74690551552293072</c:v>
                </c:pt>
                <c:pt idx="134">
                  <c:v>0.73106606505488581</c:v>
                </c:pt>
                <c:pt idx="135">
                  <c:v>0.72481648595864956</c:v>
                </c:pt>
                <c:pt idx="136">
                  <c:v>0.71801468112330802</c:v>
                </c:pt>
                <c:pt idx="137">
                  <c:v>0.71103778032190657</c:v>
                </c:pt>
                <c:pt idx="138">
                  <c:v>0.69370327968213363</c:v>
                </c:pt>
                <c:pt idx="139">
                  <c:v>0.68605293285743141</c:v>
                </c:pt>
                <c:pt idx="140">
                  <c:v>0.66257660448515121</c:v>
                </c:pt>
                <c:pt idx="141">
                  <c:v>0.6591420297663142</c:v>
                </c:pt>
                <c:pt idx="142">
                  <c:v>0.65551889016095355</c:v>
                </c:pt>
                <c:pt idx="143">
                  <c:v>0.6545221900464675</c:v>
                </c:pt>
                <c:pt idx="144">
                  <c:v>0.65116842885042769</c:v>
                </c:pt>
                <c:pt idx="145">
                  <c:v>0.65526298067209909</c:v>
                </c:pt>
                <c:pt idx="146">
                  <c:v>0.67760791972523393</c:v>
                </c:pt>
                <c:pt idx="147">
                  <c:v>0.69509057849013489</c:v>
                </c:pt>
                <c:pt idx="148">
                  <c:v>0.68820796013199537</c:v>
                </c:pt>
                <c:pt idx="149">
                  <c:v>0.6875210451882281</c:v>
                </c:pt>
                <c:pt idx="150">
                  <c:v>0.69511751633106611</c:v>
                </c:pt>
                <c:pt idx="151">
                  <c:v>0.69474038655801851</c:v>
                </c:pt>
                <c:pt idx="152">
                  <c:v>0.69890228298201851</c:v>
                </c:pt>
                <c:pt idx="153">
                  <c:v>0.69956226008485356</c:v>
                </c:pt>
                <c:pt idx="154">
                  <c:v>0.71111859384470333</c:v>
                </c:pt>
                <c:pt idx="155">
                  <c:v>0.72033133544346462</c:v>
                </c:pt>
                <c:pt idx="156">
                  <c:v>0.71707185669068829</c:v>
                </c:pt>
                <c:pt idx="157">
                  <c:v>0.7029564280422923</c:v>
                </c:pt>
                <c:pt idx="158">
                  <c:v>0.71482254697286007</c:v>
                </c:pt>
                <c:pt idx="159">
                  <c:v>0.71894403663546536</c:v>
                </c:pt>
                <c:pt idx="160">
                  <c:v>0.71522661458684156</c:v>
                </c:pt>
                <c:pt idx="162">
                  <c:v>0.71802815004377518</c:v>
                </c:pt>
                <c:pt idx="163">
                  <c:v>0.72706579567647733</c:v>
                </c:pt>
                <c:pt idx="164">
                  <c:v>0.73296518284059564</c:v>
                </c:pt>
                <c:pt idx="165">
                  <c:v>0.73021752306552623</c:v>
                </c:pt>
                <c:pt idx="166">
                  <c:v>0.7258401239140686</c:v>
                </c:pt>
                <c:pt idx="167">
                  <c:v>0.73296518284059564</c:v>
                </c:pt>
                <c:pt idx="168">
                  <c:v>0.74468314364603672</c:v>
                </c:pt>
                <c:pt idx="169">
                  <c:v>0.76562731497070602</c:v>
                </c:pt>
                <c:pt idx="170">
                  <c:v>0.75516196376860389</c:v>
                </c:pt>
                <c:pt idx="171">
                  <c:v>0.75646844905380861</c:v>
                </c:pt>
                <c:pt idx="172">
                  <c:v>0.74883157114957388</c:v>
                </c:pt>
                <c:pt idx="173">
                  <c:v>0.73754461579904373</c:v>
                </c:pt>
                <c:pt idx="174">
                  <c:v>0.74776752643275635</c:v>
                </c:pt>
                <c:pt idx="175">
                  <c:v>0.74795609131928154</c:v>
                </c:pt>
                <c:pt idx="176">
                  <c:v>0.73110647181628352</c:v>
                </c:pt>
                <c:pt idx="177">
                  <c:v>0.7040474106000415</c:v>
                </c:pt>
                <c:pt idx="178">
                  <c:v>0.7159135295306075</c:v>
                </c:pt>
                <c:pt idx="179">
                  <c:v>0.69293555121557104</c:v>
                </c:pt>
                <c:pt idx="180">
                  <c:v>0.68299548791164377</c:v>
                </c:pt>
                <c:pt idx="181">
                  <c:v>0.68155431342177963</c:v>
                </c:pt>
                <c:pt idx="182">
                  <c:v>0.64722203515388388</c:v>
                </c:pt>
                <c:pt idx="183">
                  <c:v>0.6763014344400311</c:v>
                </c:pt>
                <c:pt idx="184">
                  <c:v>0.68069230251195367</c:v>
                </c:pt>
                <c:pt idx="185">
                  <c:v>0.66750622937571569</c:v>
                </c:pt>
                <c:pt idx="186">
                  <c:v>0.66155296652973261</c:v>
                </c:pt>
                <c:pt idx="187">
                  <c:v>0.65072395447504983</c:v>
                </c:pt>
                <c:pt idx="188">
                  <c:v>0.64988888140615564</c:v>
                </c:pt>
                <c:pt idx="189">
                  <c:v>0.63597548656475333</c:v>
                </c:pt>
                <c:pt idx="190">
                  <c:v>0.63491144184793558</c:v>
                </c:pt>
              </c:numCache>
            </c:numRef>
          </c:val>
        </c:ser>
        <c:ser>
          <c:idx val="1"/>
          <c:order val="1"/>
          <c:tx>
            <c:strRef>
              <c:f>Võrdlusindeksid!$E$3</c:f>
              <c:strCache>
                <c:ptCount val="1"/>
                <c:pt idx="0">
                  <c:v>OMX Baltic 10 Tradeable shares</c:v>
                </c:pt>
              </c:strCache>
            </c:strRef>
          </c:tx>
          <c:spPr>
            <a:ln>
              <a:solidFill>
                <a:srgbClr val="3CC935"/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Võrdlusindeksid!$E$4:$E$194</c:f>
              <c:numCache>
                <c:formatCode>0.00%</c:formatCode>
                <c:ptCount val="191"/>
                <c:pt idx="0">
                  <c:v>1</c:v>
                </c:pt>
                <c:pt idx="1">
                  <c:v>1.0066392460407418</c:v>
                </c:pt>
                <c:pt idx="2">
                  <c:v>1.0028500178126114</c:v>
                </c:pt>
                <c:pt idx="3">
                  <c:v>1.0016841014347251</c:v>
                </c:pt>
                <c:pt idx="4">
                  <c:v>0.9945914434692491</c:v>
                </c:pt>
                <c:pt idx="5">
                  <c:v>0.99012209735401768</c:v>
                </c:pt>
                <c:pt idx="6">
                  <c:v>0.98549081840852526</c:v>
                </c:pt>
                <c:pt idx="7">
                  <c:v>0.9841305826343234</c:v>
                </c:pt>
                <c:pt idx="8">
                  <c:v>0.97904589176409751</c:v>
                </c:pt>
                <c:pt idx="9">
                  <c:v>0.96204294458658646</c:v>
                </c:pt>
                <c:pt idx="10">
                  <c:v>0.95660200148978314</c:v>
                </c:pt>
                <c:pt idx="11">
                  <c:v>0.92295235936133657</c:v>
                </c:pt>
                <c:pt idx="12">
                  <c:v>0.90808692554328452</c:v>
                </c:pt>
                <c:pt idx="13">
                  <c:v>0.89633060206626258</c:v>
                </c:pt>
                <c:pt idx="14">
                  <c:v>0.86650257473200032</c:v>
                </c:pt>
                <c:pt idx="15">
                  <c:v>0.8285779058846382</c:v>
                </c:pt>
                <c:pt idx="16">
                  <c:v>0.83793762347378453</c:v>
                </c:pt>
                <c:pt idx="17">
                  <c:v>0.84347572626874456</c:v>
                </c:pt>
                <c:pt idx="18">
                  <c:v>0.85626841985944235</c:v>
                </c:pt>
                <c:pt idx="19">
                  <c:v>0.8377756906435232</c:v>
                </c:pt>
                <c:pt idx="20">
                  <c:v>0.83301486543381864</c:v>
                </c:pt>
                <c:pt idx="21">
                  <c:v>0.84405868445768761</c:v>
                </c:pt>
                <c:pt idx="22">
                  <c:v>0.83877967419114674</c:v>
                </c:pt>
                <c:pt idx="23">
                  <c:v>0.83431032807591332</c:v>
                </c:pt>
                <c:pt idx="24">
                  <c:v>0.84726495449687556</c:v>
                </c:pt>
                <c:pt idx="25">
                  <c:v>0.85147520808368804</c:v>
                </c:pt>
                <c:pt idx="26">
                  <c:v>0.84150014573954657</c:v>
                </c:pt>
                <c:pt idx="27">
                  <c:v>0.84661722317582755</c:v>
                </c:pt>
                <c:pt idx="28">
                  <c:v>0.84836609774265526</c:v>
                </c:pt>
                <c:pt idx="29">
                  <c:v>0.85808206755837768</c:v>
                </c:pt>
                <c:pt idx="30">
                  <c:v>0.86964407163908619</c:v>
                </c:pt>
                <c:pt idx="31">
                  <c:v>0.87012987012987253</c:v>
                </c:pt>
                <c:pt idx="32">
                  <c:v>0.89616866923600058</c:v>
                </c:pt>
                <c:pt idx="33">
                  <c:v>0.9013829063704375</c:v>
                </c:pt>
                <c:pt idx="34">
                  <c:v>0.90928522848722348</c:v>
                </c:pt>
                <c:pt idx="35">
                  <c:v>0.91854778637821044</c:v>
                </c:pt>
                <c:pt idx="36">
                  <c:v>0.91495287754639454</c:v>
                </c:pt>
                <c:pt idx="37">
                  <c:v>0.92223985490818516</c:v>
                </c:pt>
                <c:pt idx="38">
                  <c:v>0.91657220584901311</c:v>
                </c:pt>
                <c:pt idx="39">
                  <c:v>0.92233701460634143</c:v>
                </c:pt>
                <c:pt idx="40">
                  <c:v>0.93636039770703017</c:v>
                </c:pt>
                <c:pt idx="41">
                  <c:v>0.93354276646047263</c:v>
                </c:pt>
                <c:pt idx="42">
                  <c:v>0.93040126955338964</c:v>
                </c:pt>
                <c:pt idx="43">
                  <c:v>0.92557567121158246</c:v>
                </c:pt>
                <c:pt idx="44">
                  <c:v>0.90364996599410563</c:v>
                </c:pt>
                <c:pt idx="45">
                  <c:v>0.8982090228973022</c:v>
                </c:pt>
                <c:pt idx="46">
                  <c:v>0.90452440327752071</c:v>
                </c:pt>
                <c:pt idx="47">
                  <c:v>0.91067785082747754</c:v>
                </c:pt>
                <c:pt idx="48">
                  <c:v>0.90449201671146806</c:v>
                </c:pt>
                <c:pt idx="49">
                  <c:v>0.89552093791495258</c:v>
                </c:pt>
                <c:pt idx="50">
                  <c:v>0.90021698999254929</c:v>
                </c:pt>
                <c:pt idx="51">
                  <c:v>0.91660459241506664</c:v>
                </c:pt>
                <c:pt idx="52">
                  <c:v>0.90313178093726565</c:v>
                </c:pt>
                <c:pt idx="53">
                  <c:v>0.91262104479062101</c:v>
                </c:pt>
                <c:pt idx="54">
                  <c:v>0.89454934093338079</c:v>
                </c:pt>
                <c:pt idx="55">
                  <c:v>0.89678401399099661</c:v>
                </c:pt>
                <c:pt idx="56">
                  <c:v>0.88389416070214011</c:v>
                </c:pt>
                <c:pt idx="57">
                  <c:v>0.88078505036111099</c:v>
                </c:pt>
                <c:pt idx="58">
                  <c:v>0.8810441428895297</c:v>
                </c:pt>
                <c:pt idx="59">
                  <c:v>0.87689866243482406</c:v>
                </c:pt>
                <c:pt idx="60">
                  <c:v>0.87842083103928603</c:v>
                </c:pt>
                <c:pt idx="61">
                  <c:v>0.87589467888719874</c:v>
                </c:pt>
                <c:pt idx="62">
                  <c:v>0.8639764225799148</c:v>
                </c:pt>
                <c:pt idx="63">
                  <c:v>0.86614632250542556</c:v>
                </c:pt>
                <c:pt idx="64">
                  <c:v>0.8674093985814687</c:v>
                </c:pt>
                <c:pt idx="65">
                  <c:v>0.86132072416361694</c:v>
                </c:pt>
                <c:pt idx="66">
                  <c:v>0.85555591540628961</c:v>
                </c:pt>
                <c:pt idx="67">
                  <c:v>0.84551607993004407</c:v>
                </c:pt>
                <c:pt idx="68">
                  <c:v>0.83369498332091863</c:v>
                </c:pt>
                <c:pt idx="69">
                  <c:v>0.82825404022411564</c:v>
                </c:pt>
                <c:pt idx="70">
                  <c:v>0.82919325063963545</c:v>
                </c:pt>
                <c:pt idx="71">
                  <c:v>0.82660232535544254</c:v>
                </c:pt>
                <c:pt idx="72">
                  <c:v>0.82132331508890111</c:v>
                </c:pt>
                <c:pt idx="73">
                  <c:v>0.81779317938919038</c:v>
                </c:pt>
                <c:pt idx="74">
                  <c:v>0.8176636331249808</c:v>
                </c:pt>
                <c:pt idx="75">
                  <c:v>0.81675680927551264</c:v>
                </c:pt>
                <c:pt idx="76">
                  <c:v>0.81491077501052567</c:v>
                </c:pt>
                <c:pt idx="77">
                  <c:v>0.81031188263108545</c:v>
                </c:pt>
                <c:pt idx="78">
                  <c:v>0.7935032548498886</c:v>
                </c:pt>
                <c:pt idx="79">
                  <c:v>0.79450723839751269</c:v>
                </c:pt>
                <c:pt idx="80">
                  <c:v>0.80004534119247361</c:v>
                </c:pt>
                <c:pt idx="81">
                  <c:v>0.79000550571622796</c:v>
                </c:pt>
                <c:pt idx="82">
                  <c:v>0.78168215824076159</c:v>
                </c:pt>
                <c:pt idx="83">
                  <c:v>0.77763383748421322</c:v>
                </c:pt>
                <c:pt idx="84">
                  <c:v>0.78317194027917325</c:v>
                </c:pt>
                <c:pt idx="85">
                  <c:v>0.7846293357515306</c:v>
                </c:pt>
                <c:pt idx="86">
                  <c:v>0.78459694918547751</c:v>
                </c:pt>
                <c:pt idx="87">
                  <c:v>0.78475888201574062</c:v>
                </c:pt>
                <c:pt idx="88">
                  <c:v>0.7924992713022635</c:v>
                </c:pt>
                <c:pt idx="89">
                  <c:v>0.79596463386987182</c:v>
                </c:pt>
                <c:pt idx="90">
                  <c:v>0.80396411568481463</c:v>
                </c:pt>
                <c:pt idx="91">
                  <c:v>0.78589241182757463</c:v>
                </c:pt>
                <c:pt idx="92">
                  <c:v>0.78608673122388861</c:v>
                </c:pt>
                <c:pt idx="93">
                  <c:v>0.77173948246267599</c:v>
                </c:pt>
                <c:pt idx="94">
                  <c:v>0.77028208699031653</c:v>
                </c:pt>
                <c:pt idx="95">
                  <c:v>0.76254169770379376</c:v>
                </c:pt>
                <c:pt idx="96">
                  <c:v>0.75761893966382898</c:v>
                </c:pt>
                <c:pt idx="97">
                  <c:v>0.75988599928749645</c:v>
                </c:pt>
                <c:pt idx="98">
                  <c:v>0.75457460245490282</c:v>
                </c:pt>
                <c:pt idx="99">
                  <c:v>0.75065582796256214</c:v>
                </c:pt>
                <c:pt idx="100">
                  <c:v>0.75334391294491065</c:v>
                </c:pt>
                <c:pt idx="101">
                  <c:v>0.76396670661009913</c:v>
                </c:pt>
                <c:pt idx="102">
                  <c:v>0.76098714253327826</c:v>
                </c:pt>
                <c:pt idx="103">
                  <c:v>0.76063089030670195</c:v>
                </c:pt>
                <c:pt idx="104">
                  <c:v>0.75797519189040385</c:v>
                </c:pt>
                <c:pt idx="105">
                  <c:v>0.75959452019302465</c:v>
                </c:pt>
                <c:pt idx="106">
                  <c:v>0.75680927551251875</c:v>
                </c:pt>
                <c:pt idx="107">
                  <c:v>0.76212067234511305</c:v>
                </c:pt>
                <c:pt idx="108">
                  <c:v>0.74732001165916495</c:v>
                </c:pt>
                <c:pt idx="109">
                  <c:v>0.75515756064384565</c:v>
                </c:pt>
                <c:pt idx="110">
                  <c:v>0.75687404864462327</c:v>
                </c:pt>
                <c:pt idx="111">
                  <c:v>0.75062344139650983</c:v>
                </c:pt>
                <c:pt idx="112">
                  <c:v>0.74855070116915501</c:v>
                </c:pt>
                <c:pt idx="113">
                  <c:v>0.74709330569679777</c:v>
                </c:pt>
                <c:pt idx="114">
                  <c:v>0.74045405965605471</c:v>
                </c:pt>
                <c:pt idx="115">
                  <c:v>0.74174952229815261</c:v>
                </c:pt>
                <c:pt idx="116">
                  <c:v>0.74427567445023901</c:v>
                </c:pt>
                <c:pt idx="117">
                  <c:v>0.74576545648865034</c:v>
                </c:pt>
                <c:pt idx="118">
                  <c:v>0.75486608154937362</c:v>
                </c:pt>
                <c:pt idx="119">
                  <c:v>0.75185413090650077</c:v>
                </c:pt>
                <c:pt idx="120">
                  <c:v>0.74663989377206363</c:v>
                </c:pt>
                <c:pt idx="121">
                  <c:v>0.74372510282734761</c:v>
                </c:pt>
                <c:pt idx="122">
                  <c:v>0.73640573889950545</c:v>
                </c:pt>
                <c:pt idx="123">
                  <c:v>0.72552385270589859</c:v>
                </c:pt>
                <c:pt idx="124">
                  <c:v>0.72403407066748815</c:v>
                </c:pt>
                <c:pt idx="125">
                  <c:v>0.72115166628882499</c:v>
                </c:pt>
                <c:pt idx="126">
                  <c:v>0.71820448877805487</c:v>
                </c:pt>
                <c:pt idx="127">
                  <c:v>0.70907147715127872</c:v>
                </c:pt>
                <c:pt idx="128">
                  <c:v>0.7107231920199506</c:v>
                </c:pt>
                <c:pt idx="129">
                  <c:v>0.7073226025844489</c:v>
                </c:pt>
                <c:pt idx="130">
                  <c:v>0.69592253133400273</c:v>
                </c:pt>
                <c:pt idx="131">
                  <c:v>0.69414127020112171</c:v>
                </c:pt>
                <c:pt idx="132">
                  <c:v>0.68863555397221232</c:v>
                </c:pt>
                <c:pt idx="133">
                  <c:v>0.69119409269035303</c:v>
                </c:pt>
                <c:pt idx="134">
                  <c:v>0.68232017359199415</c:v>
                </c:pt>
                <c:pt idx="135">
                  <c:v>0.6796968617417497</c:v>
                </c:pt>
                <c:pt idx="136">
                  <c:v>0.66823201735920068</c:v>
                </c:pt>
                <c:pt idx="137">
                  <c:v>0.66246720860187303</c:v>
                </c:pt>
                <c:pt idx="138">
                  <c:v>0.64786086731223891</c:v>
                </c:pt>
                <c:pt idx="139">
                  <c:v>0.6380153512323089</c:v>
                </c:pt>
                <c:pt idx="140">
                  <c:v>0.61456747741037099</c:v>
                </c:pt>
                <c:pt idx="141">
                  <c:v>0.61524759529747064</c:v>
                </c:pt>
                <c:pt idx="142">
                  <c:v>0.62373287560320079</c:v>
                </c:pt>
                <c:pt idx="143">
                  <c:v>0.62140104284742692</c:v>
                </c:pt>
                <c:pt idx="144">
                  <c:v>0.62081808465848498</c:v>
                </c:pt>
                <c:pt idx="145">
                  <c:v>0.62208116073452735</c:v>
                </c:pt>
                <c:pt idx="146">
                  <c:v>0.64394209281990011</c:v>
                </c:pt>
                <c:pt idx="147">
                  <c:v>0.65663762671243975</c:v>
                </c:pt>
                <c:pt idx="148">
                  <c:v>0.64912394338828361</c:v>
                </c:pt>
                <c:pt idx="149">
                  <c:v>0.65113191048353325</c:v>
                </c:pt>
                <c:pt idx="150">
                  <c:v>0.64941542248275463</c:v>
                </c:pt>
                <c:pt idx="151">
                  <c:v>0.65048417916248369</c:v>
                </c:pt>
                <c:pt idx="152">
                  <c:v>0.65407908799430103</c:v>
                </c:pt>
                <c:pt idx="153">
                  <c:v>0.65288078505036118</c:v>
                </c:pt>
                <c:pt idx="154">
                  <c:v>0.66272630113029163</c:v>
                </c:pt>
                <c:pt idx="155">
                  <c:v>0.67739741555203004</c:v>
                </c:pt>
                <c:pt idx="156">
                  <c:v>0.67059623668102608</c:v>
                </c:pt>
                <c:pt idx="157">
                  <c:v>0.65731774459954062</c:v>
                </c:pt>
                <c:pt idx="158">
                  <c:v>0.66036208180846556</c:v>
                </c:pt>
                <c:pt idx="159">
                  <c:v>0.65864559380768972</c:v>
                </c:pt>
                <c:pt idx="160">
                  <c:v>0.66003821614794278</c:v>
                </c:pt>
                <c:pt idx="161">
                  <c:v>0.66392460407423104</c:v>
                </c:pt>
                <c:pt idx="162">
                  <c:v>0.66807008452893835</c:v>
                </c:pt>
                <c:pt idx="163">
                  <c:v>0.6796968617417497</c:v>
                </c:pt>
                <c:pt idx="164">
                  <c:v>0.67866049162807474</c:v>
                </c:pt>
                <c:pt idx="165">
                  <c:v>0.67739741555203004</c:v>
                </c:pt>
                <c:pt idx="166">
                  <c:v>0.66952748000129569</c:v>
                </c:pt>
                <c:pt idx="167">
                  <c:v>0.67273375004048452</c:v>
                </c:pt>
                <c:pt idx="168">
                  <c:v>0.69190659714350566</c:v>
                </c:pt>
                <c:pt idx="169">
                  <c:v>0.7049583832626225</c:v>
                </c:pt>
                <c:pt idx="170">
                  <c:v>0.69763901933478156</c:v>
                </c:pt>
                <c:pt idx="171">
                  <c:v>0.6984486834860909</c:v>
                </c:pt>
                <c:pt idx="172">
                  <c:v>0.68963953751983809</c:v>
                </c:pt>
                <c:pt idx="173">
                  <c:v>0.67778605434465866</c:v>
                </c:pt>
                <c:pt idx="174">
                  <c:v>0.68740486446222049</c:v>
                </c:pt>
                <c:pt idx="175">
                  <c:v>0.68368040936619578</c:v>
                </c:pt>
                <c:pt idx="176">
                  <c:v>0.67247465751206503</c:v>
                </c:pt>
                <c:pt idx="177">
                  <c:v>0.65090520452116574</c:v>
                </c:pt>
                <c:pt idx="178">
                  <c:v>0.6564109207500729</c:v>
                </c:pt>
                <c:pt idx="179">
                  <c:v>0.63348123198497264</c:v>
                </c:pt>
                <c:pt idx="180">
                  <c:v>0.62156297567768859</c:v>
                </c:pt>
                <c:pt idx="181">
                  <c:v>0.6160896460148344</c:v>
                </c:pt>
                <c:pt idx="182">
                  <c:v>0.58078828901771451</c:v>
                </c:pt>
                <c:pt idx="183">
                  <c:v>0.60203387634809247</c:v>
                </c:pt>
                <c:pt idx="184">
                  <c:v>0.60443048223596851</c:v>
                </c:pt>
                <c:pt idx="185">
                  <c:v>0.57806781746931468</c:v>
                </c:pt>
                <c:pt idx="186">
                  <c:v>0.57217346244777745</c:v>
                </c:pt>
                <c:pt idx="187">
                  <c:v>0.56035236583864878</c:v>
                </c:pt>
                <c:pt idx="188">
                  <c:v>0.55510574213816188</c:v>
                </c:pt>
                <c:pt idx="189">
                  <c:v>0.53013569971175956</c:v>
                </c:pt>
                <c:pt idx="190">
                  <c:v>0.52016063736761997</c:v>
                </c:pt>
              </c:numCache>
            </c:numRef>
          </c:val>
        </c:ser>
        <c:ser>
          <c:idx val="2"/>
          <c:order val="2"/>
          <c:tx>
            <c:strRef>
              <c:f>Võrdlusindeksid!$G$3</c:f>
              <c:strCache>
                <c:ptCount val="1"/>
                <c:pt idx="0">
                  <c:v>Eesti Telekom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Võrdlusindeksid!$G$4:$G$194</c:f>
              <c:numCache>
                <c:formatCode>0.00%</c:formatCode>
                <c:ptCount val="191"/>
                <c:pt idx="0">
                  <c:v>1</c:v>
                </c:pt>
                <c:pt idx="1">
                  <c:v>0.9935897435897435</c:v>
                </c:pt>
                <c:pt idx="2">
                  <c:v>0.9935897435897435</c:v>
                </c:pt>
                <c:pt idx="3">
                  <c:v>0.99102564102564106</c:v>
                </c:pt>
                <c:pt idx="4">
                  <c:v>0.98717948717948811</c:v>
                </c:pt>
                <c:pt idx="5">
                  <c:v>0.97435897435897523</c:v>
                </c:pt>
                <c:pt idx="6">
                  <c:v>0.97307692307692306</c:v>
                </c:pt>
                <c:pt idx="7">
                  <c:v>0.96794871794871906</c:v>
                </c:pt>
                <c:pt idx="8">
                  <c:v>0.96153846153846168</c:v>
                </c:pt>
                <c:pt idx="9">
                  <c:v>0.95512820512820562</c:v>
                </c:pt>
                <c:pt idx="10">
                  <c:v>0.95512820512820562</c:v>
                </c:pt>
                <c:pt idx="11">
                  <c:v>0.9358974358974359</c:v>
                </c:pt>
                <c:pt idx="12">
                  <c:v>0.9358974358974359</c:v>
                </c:pt>
                <c:pt idx="13">
                  <c:v>0.9358974358974359</c:v>
                </c:pt>
                <c:pt idx="14">
                  <c:v>0.92435897435897463</c:v>
                </c:pt>
                <c:pt idx="15">
                  <c:v>0.90384615384615352</c:v>
                </c:pt>
                <c:pt idx="16">
                  <c:v>0.91025641025641024</c:v>
                </c:pt>
                <c:pt idx="17">
                  <c:v>0.89487179487179491</c:v>
                </c:pt>
                <c:pt idx="18">
                  <c:v>0.89615384615384663</c:v>
                </c:pt>
                <c:pt idx="19">
                  <c:v>0.89615384615384663</c:v>
                </c:pt>
                <c:pt idx="20">
                  <c:v>0.89487179487179491</c:v>
                </c:pt>
                <c:pt idx="21">
                  <c:v>0.90128205128205041</c:v>
                </c:pt>
                <c:pt idx="22">
                  <c:v>0.90128205128205041</c:v>
                </c:pt>
                <c:pt idx="23">
                  <c:v>0.89743589743589836</c:v>
                </c:pt>
                <c:pt idx="24">
                  <c:v>0.92307692307692257</c:v>
                </c:pt>
                <c:pt idx="25">
                  <c:v>0.96153846153846168</c:v>
                </c:pt>
                <c:pt idx="26">
                  <c:v>0.94871794871794746</c:v>
                </c:pt>
                <c:pt idx="27">
                  <c:v>0.96025641025641062</c:v>
                </c:pt>
                <c:pt idx="28">
                  <c:v>0.96410256410256356</c:v>
                </c:pt>
                <c:pt idx="29">
                  <c:v>0.97307692307692306</c:v>
                </c:pt>
                <c:pt idx="30">
                  <c:v>0.97307692307692306</c:v>
                </c:pt>
                <c:pt idx="31">
                  <c:v>0.96923076923076856</c:v>
                </c:pt>
                <c:pt idx="32">
                  <c:v>0.97307692307692306</c:v>
                </c:pt>
                <c:pt idx="33">
                  <c:v>0.97435897435897523</c:v>
                </c:pt>
                <c:pt idx="34">
                  <c:v>0.97692307692307856</c:v>
                </c:pt>
                <c:pt idx="35">
                  <c:v>0.97307692307692306</c:v>
                </c:pt>
                <c:pt idx="36">
                  <c:v>0.97435897435897523</c:v>
                </c:pt>
                <c:pt idx="37">
                  <c:v>0.97179487179487334</c:v>
                </c:pt>
                <c:pt idx="38">
                  <c:v>0.97179487179487334</c:v>
                </c:pt>
                <c:pt idx="39">
                  <c:v>0.96410256410256356</c:v>
                </c:pt>
                <c:pt idx="40">
                  <c:v>0.96794871794871906</c:v>
                </c:pt>
                <c:pt idx="41">
                  <c:v>0.97435897435897523</c:v>
                </c:pt>
                <c:pt idx="42">
                  <c:v>0.97435897435897523</c:v>
                </c:pt>
                <c:pt idx="43">
                  <c:v>0.96794871794871906</c:v>
                </c:pt>
                <c:pt idx="44">
                  <c:v>0.96794871794871906</c:v>
                </c:pt>
                <c:pt idx="45">
                  <c:v>0.96923076923076856</c:v>
                </c:pt>
                <c:pt idx="46">
                  <c:v>0.96538461538461562</c:v>
                </c:pt>
                <c:pt idx="47">
                  <c:v>0.97051282051282051</c:v>
                </c:pt>
                <c:pt idx="48">
                  <c:v>0.96538461538461562</c:v>
                </c:pt>
                <c:pt idx="49">
                  <c:v>0.9538461538461539</c:v>
                </c:pt>
                <c:pt idx="50">
                  <c:v>0.9538461538461539</c:v>
                </c:pt>
                <c:pt idx="51">
                  <c:v>0.97051282051282051</c:v>
                </c:pt>
                <c:pt idx="52">
                  <c:v>0.96153846153846168</c:v>
                </c:pt>
                <c:pt idx="53">
                  <c:v>0.97179487179487334</c:v>
                </c:pt>
                <c:pt idx="54">
                  <c:v>0.96410256410256356</c:v>
                </c:pt>
                <c:pt idx="55">
                  <c:v>0.96410256410256356</c:v>
                </c:pt>
                <c:pt idx="56">
                  <c:v>0.97435897435897523</c:v>
                </c:pt>
                <c:pt idx="57">
                  <c:v>0.96282051282051395</c:v>
                </c:pt>
                <c:pt idx="58">
                  <c:v>0.97692307692307856</c:v>
                </c:pt>
                <c:pt idx="59">
                  <c:v>0.99102564102564106</c:v>
                </c:pt>
                <c:pt idx="60">
                  <c:v>0.99871794871794684</c:v>
                </c:pt>
                <c:pt idx="61">
                  <c:v>1.012820512820513</c:v>
                </c:pt>
                <c:pt idx="62">
                  <c:v>1.0141025641025661</c:v>
                </c:pt>
                <c:pt idx="63">
                  <c:v>1.0179487179487179</c:v>
                </c:pt>
                <c:pt idx="64">
                  <c:v>1</c:v>
                </c:pt>
                <c:pt idx="65">
                  <c:v>1.0115384615384615</c:v>
                </c:pt>
                <c:pt idx="66">
                  <c:v>0.99615384615384661</c:v>
                </c:pt>
                <c:pt idx="67">
                  <c:v>0.98717948717948811</c:v>
                </c:pt>
                <c:pt idx="68">
                  <c:v>0.97179487179487334</c:v>
                </c:pt>
                <c:pt idx="69">
                  <c:v>0.96794871794871906</c:v>
                </c:pt>
                <c:pt idx="70">
                  <c:v>0.97435897435897523</c:v>
                </c:pt>
                <c:pt idx="71">
                  <c:v>0.96666666666666667</c:v>
                </c:pt>
                <c:pt idx="72">
                  <c:v>0.96410256410256356</c:v>
                </c:pt>
                <c:pt idx="73">
                  <c:v>0.96794871794871906</c:v>
                </c:pt>
                <c:pt idx="74">
                  <c:v>0.9807692307692305</c:v>
                </c:pt>
                <c:pt idx="75">
                  <c:v>0.97435897435897523</c:v>
                </c:pt>
                <c:pt idx="76">
                  <c:v>0.97435897435897523</c:v>
                </c:pt>
                <c:pt idx="77">
                  <c:v>1</c:v>
                </c:pt>
                <c:pt idx="78">
                  <c:v>0.97435897435897523</c:v>
                </c:pt>
                <c:pt idx="79">
                  <c:v>0.97948717948717945</c:v>
                </c:pt>
                <c:pt idx="80">
                  <c:v>1</c:v>
                </c:pt>
                <c:pt idx="81">
                  <c:v>0.97948717948717945</c:v>
                </c:pt>
                <c:pt idx="82">
                  <c:v>0.9807692307692305</c:v>
                </c:pt>
                <c:pt idx="83">
                  <c:v>0.9807692307692305</c:v>
                </c:pt>
                <c:pt idx="84">
                  <c:v>0.9807692307692305</c:v>
                </c:pt>
                <c:pt idx="85">
                  <c:v>0.9858974358974355</c:v>
                </c:pt>
                <c:pt idx="86">
                  <c:v>0.9858974358974355</c:v>
                </c:pt>
                <c:pt idx="87">
                  <c:v>0.98717948717948811</c:v>
                </c:pt>
                <c:pt idx="88">
                  <c:v>0.98717948717948811</c:v>
                </c:pt>
                <c:pt idx="89">
                  <c:v>0.9935897435897435</c:v>
                </c:pt>
                <c:pt idx="90">
                  <c:v>0.99487179487179489</c:v>
                </c:pt>
                <c:pt idx="91">
                  <c:v>0.9935897435897435</c:v>
                </c:pt>
                <c:pt idx="92">
                  <c:v>0.99230769230769234</c:v>
                </c:pt>
                <c:pt idx="93">
                  <c:v>0.99230769230769234</c:v>
                </c:pt>
                <c:pt idx="94">
                  <c:v>0.98974358974358978</c:v>
                </c:pt>
                <c:pt idx="95">
                  <c:v>0.97435897435897523</c:v>
                </c:pt>
                <c:pt idx="96">
                  <c:v>0.9807692307692305</c:v>
                </c:pt>
                <c:pt idx="97">
                  <c:v>0.98461538461538467</c:v>
                </c:pt>
                <c:pt idx="98">
                  <c:v>0.98461538461538467</c:v>
                </c:pt>
                <c:pt idx="99">
                  <c:v>0.97948717948717945</c:v>
                </c:pt>
                <c:pt idx="100">
                  <c:v>0.97564102564102684</c:v>
                </c:pt>
                <c:pt idx="101">
                  <c:v>0.98461538461538467</c:v>
                </c:pt>
                <c:pt idx="102">
                  <c:v>0.98461538461538467</c:v>
                </c:pt>
                <c:pt idx="103">
                  <c:v>0.98205128205128212</c:v>
                </c:pt>
                <c:pt idx="104">
                  <c:v>0.9807692307692305</c:v>
                </c:pt>
                <c:pt idx="105">
                  <c:v>0.98461538461538467</c:v>
                </c:pt>
                <c:pt idx="106">
                  <c:v>0.9858974358974355</c:v>
                </c:pt>
                <c:pt idx="107">
                  <c:v>0.98461538461538467</c:v>
                </c:pt>
                <c:pt idx="108">
                  <c:v>0.89615384615384663</c:v>
                </c:pt>
                <c:pt idx="109">
                  <c:v>0.90641025641025652</c:v>
                </c:pt>
                <c:pt idx="110">
                  <c:v>0.92948717948717952</c:v>
                </c:pt>
                <c:pt idx="111">
                  <c:v>0.92179487179487296</c:v>
                </c:pt>
                <c:pt idx="112">
                  <c:v>0.92307692307692257</c:v>
                </c:pt>
                <c:pt idx="113">
                  <c:v>0.92307692307692257</c:v>
                </c:pt>
                <c:pt idx="114">
                  <c:v>0.91410256410256308</c:v>
                </c:pt>
                <c:pt idx="115">
                  <c:v>0.9128205128205138</c:v>
                </c:pt>
                <c:pt idx="116">
                  <c:v>0.91666666666666652</c:v>
                </c:pt>
                <c:pt idx="117">
                  <c:v>0.92051282051282046</c:v>
                </c:pt>
                <c:pt idx="118">
                  <c:v>0.91538461538461535</c:v>
                </c:pt>
                <c:pt idx="119">
                  <c:v>0.92179487179487296</c:v>
                </c:pt>
                <c:pt idx="120">
                  <c:v>0.91666666666666652</c:v>
                </c:pt>
                <c:pt idx="121">
                  <c:v>0.91666666666666652</c:v>
                </c:pt>
                <c:pt idx="122">
                  <c:v>0.90256410256410269</c:v>
                </c:pt>
                <c:pt idx="123">
                  <c:v>0.89487179487179491</c:v>
                </c:pt>
                <c:pt idx="124">
                  <c:v>0.89102564102564108</c:v>
                </c:pt>
                <c:pt idx="125">
                  <c:v>0.88461538461538469</c:v>
                </c:pt>
                <c:pt idx="126">
                  <c:v>0.87948717948717969</c:v>
                </c:pt>
                <c:pt idx="127">
                  <c:v>0.87820512820512864</c:v>
                </c:pt>
                <c:pt idx="128">
                  <c:v>0.87435897435897536</c:v>
                </c:pt>
                <c:pt idx="129">
                  <c:v>0.88076923076923053</c:v>
                </c:pt>
                <c:pt idx="130">
                  <c:v>0.86794871794871931</c:v>
                </c:pt>
                <c:pt idx="131">
                  <c:v>0.8666666666666667</c:v>
                </c:pt>
                <c:pt idx="132">
                  <c:v>0.86025641025641064</c:v>
                </c:pt>
                <c:pt idx="133">
                  <c:v>0.8615384615384617</c:v>
                </c:pt>
                <c:pt idx="134">
                  <c:v>0.85384615384615392</c:v>
                </c:pt>
                <c:pt idx="135">
                  <c:v>0.84615384615384714</c:v>
                </c:pt>
                <c:pt idx="136">
                  <c:v>0.8333333333333337</c:v>
                </c:pt>
                <c:pt idx="137">
                  <c:v>0.8282051282051287</c:v>
                </c:pt>
                <c:pt idx="138">
                  <c:v>0.8333333333333337</c:v>
                </c:pt>
                <c:pt idx="139">
                  <c:v>0.82307692307692248</c:v>
                </c:pt>
                <c:pt idx="140">
                  <c:v>0.81923076923076832</c:v>
                </c:pt>
                <c:pt idx="141">
                  <c:v>0.81410256410256321</c:v>
                </c:pt>
                <c:pt idx="142">
                  <c:v>0.79743589743589838</c:v>
                </c:pt>
                <c:pt idx="143">
                  <c:v>0.78846153846153855</c:v>
                </c:pt>
                <c:pt idx="144">
                  <c:v>0.78846153846153855</c:v>
                </c:pt>
                <c:pt idx="145">
                  <c:v>0.79487179487179493</c:v>
                </c:pt>
                <c:pt idx="146">
                  <c:v>0.82051282051282048</c:v>
                </c:pt>
                <c:pt idx="147">
                  <c:v>0.8333333333333337</c:v>
                </c:pt>
                <c:pt idx="148">
                  <c:v>0.82051282051282048</c:v>
                </c:pt>
                <c:pt idx="149">
                  <c:v>0.82051282051282048</c:v>
                </c:pt>
                <c:pt idx="150">
                  <c:v>0.8256410256410267</c:v>
                </c:pt>
                <c:pt idx="151">
                  <c:v>0.82179487179487343</c:v>
                </c:pt>
                <c:pt idx="152">
                  <c:v>0.8256410256410267</c:v>
                </c:pt>
                <c:pt idx="153">
                  <c:v>0.83076923076923082</c:v>
                </c:pt>
                <c:pt idx="154">
                  <c:v>0.85769230769230775</c:v>
                </c:pt>
                <c:pt idx="155">
                  <c:v>0.85897435897435903</c:v>
                </c:pt>
                <c:pt idx="156">
                  <c:v>0.85384615384615392</c:v>
                </c:pt>
                <c:pt idx="157">
                  <c:v>0.83974358974359053</c:v>
                </c:pt>
                <c:pt idx="158">
                  <c:v>0.85256410256410264</c:v>
                </c:pt>
                <c:pt idx="159">
                  <c:v>0.85897435897435903</c:v>
                </c:pt>
                <c:pt idx="160">
                  <c:v>0.86538461538461564</c:v>
                </c:pt>
                <c:pt idx="161">
                  <c:v>0.86538461538461564</c:v>
                </c:pt>
                <c:pt idx="162">
                  <c:v>0.8615384615384617</c:v>
                </c:pt>
                <c:pt idx="163">
                  <c:v>0.86410256410256359</c:v>
                </c:pt>
                <c:pt idx="164">
                  <c:v>0.86538461538461564</c:v>
                </c:pt>
                <c:pt idx="165">
                  <c:v>0.86282051282051431</c:v>
                </c:pt>
                <c:pt idx="166">
                  <c:v>0.85256410256410264</c:v>
                </c:pt>
                <c:pt idx="167">
                  <c:v>0.8564102564102567</c:v>
                </c:pt>
                <c:pt idx="168">
                  <c:v>0.85512820512820564</c:v>
                </c:pt>
                <c:pt idx="169">
                  <c:v>0.85769230769230775</c:v>
                </c:pt>
                <c:pt idx="170">
                  <c:v>0.85512820512820564</c:v>
                </c:pt>
                <c:pt idx="171">
                  <c:v>0.85897435897435903</c:v>
                </c:pt>
                <c:pt idx="172">
                  <c:v>0.86282051282051431</c:v>
                </c:pt>
                <c:pt idx="173">
                  <c:v>0.87307692307692308</c:v>
                </c:pt>
                <c:pt idx="174">
                  <c:v>0.89102564102564108</c:v>
                </c:pt>
                <c:pt idx="175">
                  <c:v>0.89102564102564108</c:v>
                </c:pt>
                <c:pt idx="176">
                  <c:v>0.87307692307692308</c:v>
                </c:pt>
                <c:pt idx="177">
                  <c:v>0.85897435897435903</c:v>
                </c:pt>
                <c:pt idx="178">
                  <c:v>0.86923076923076859</c:v>
                </c:pt>
                <c:pt idx="179">
                  <c:v>0.85256410256410264</c:v>
                </c:pt>
                <c:pt idx="180">
                  <c:v>0.84487179487179564</c:v>
                </c:pt>
                <c:pt idx="181">
                  <c:v>0.8333333333333337</c:v>
                </c:pt>
                <c:pt idx="182">
                  <c:v>0.80769230769230771</c:v>
                </c:pt>
                <c:pt idx="183">
                  <c:v>0.82692307692307843</c:v>
                </c:pt>
                <c:pt idx="184">
                  <c:v>0.8333333333333337</c:v>
                </c:pt>
                <c:pt idx="185">
                  <c:v>0.83974358974359053</c:v>
                </c:pt>
                <c:pt idx="186">
                  <c:v>0.83974358974359053</c:v>
                </c:pt>
                <c:pt idx="187">
                  <c:v>0.8333333333333337</c:v>
                </c:pt>
                <c:pt idx="188">
                  <c:v>0.82179487179487343</c:v>
                </c:pt>
                <c:pt idx="189">
                  <c:v>0.81410256410256321</c:v>
                </c:pt>
                <c:pt idx="190">
                  <c:v>0.80769230769230771</c:v>
                </c:pt>
              </c:numCache>
            </c:numRef>
          </c:val>
        </c:ser>
        <c:ser>
          <c:idx val="3"/>
          <c:order val="3"/>
          <c:tx>
            <c:strRef>
              <c:f>Võrdlusindeksid!$I$3</c:f>
              <c:strCache>
                <c:ptCount val="1"/>
                <c:pt idx="0">
                  <c:v>TEO LT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Võrdlusindeksid!$I$4:$I$194</c:f>
              <c:numCache>
                <c:formatCode>0.00%</c:formatCode>
                <c:ptCount val="191"/>
                <c:pt idx="0">
                  <c:v>1</c:v>
                </c:pt>
                <c:pt idx="1">
                  <c:v>1.0042194092827019</c:v>
                </c:pt>
                <c:pt idx="2">
                  <c:v>0.99156118143459859</c:v>
                </c:pt>
                <c:pt idx="3">
                  <c:v>0.99578059071729863</c:v>
                </c:pt>
                <c:pt idx="4">
                  <c:v>0.9831223628691983</c:v>
                </c:pt>
                <c:pt idx="5">
                  <c:v>0.9831223628691983</c:v>
                </c:pt>
                <c:pt idx="6">
                  <c:v>0.96202531645569778</c:v>
                </c:pt>
                <c:pt idx="7">
                  <c:v>0.9662447257383967</c:v>
                </c:pt>
                <c:pt idx="8">
                  <c:v>0.95780590717299574</c:v>
                </c:pt>
                <c:pt idx="9">
                  <c:v>0.95358649789029526</c:v>
                </c:pt>
                <c:pt idx="10">
                  <c:v>0.94514767932489574</c:v>
                </c:pt>
                <c:pt idx="11">
                  <c:v>0.93248945147679363</c:v>
                </c:pt>
                <c:pt idx="12">
                  <c:v>0.91983122362869318</c:v>
                </c:pt>
                <c:pt idx="13">
                  <c:v>0.92827004219409381</c:v>
                </c:pt>
                <c:pt idx="14">
                  <c:v>0.91139240506329111</c:v>
                </c:pt>
                <c:pt idx="15">
                  <c:v>0.88185654008438807</c:v>
                </c:pt>
                <c:pt idx="16">
                  <c:v>0.88607594936708867</c:v>
                </c:pt>
                <c:pt idx="17">
                  <c:v>0.88607594936708867</c:v>
                </c:pt>
                <c:pt idx="18">
                  <c:v>0.88607594936708867</c:v>
                </c:pt>
                <c:pt idx="19">
                  <c:v>0.87341772151898722</c:v>
                </c:pt>
                <c:pt idx="20">
                  <c:v>0.87341772151898722</c:v>
                </c:pt>
                <c:pt idx="21">
                  <c:v>0.9029535864978907</c:v>
                </c:pt>
                <c:pt idx="22">
                  <c:v>0.9029535864978907</c:v>
                </c:pt>
                <c:pt idx="23">
                  <c:v>0.90717299578059052</c:v>
                </c:pt>
                <c:pt idx="24">
                  <c:v>0.91983122362869318</c:v>
                </c:pt>
                <c:pt idx="25">
                  <c:v>0.92405063291139322</c:v>
                </c:pt>
                <c:pt idx="26">
                  <c:v>0.91983122362869318</c:v>
                </c:pt>
                <c:pt idx="27">
                  <c:v>0.93248945147679363</c:v>
                </c:pt>
                <c:pt idx="28">
                  <c:v>0.94092827004219504</c:v>
                </c:pt>
                <c:pt idx="29">
                  <c:v>0.94514767932489574</c:v>
                </c:pt>
                <c:pt idx="30">
                  <c:v>0.94514767932489574</c:v>
                </c:pt>
                <c:pt idx="31">
                  <c:v>0.95358649789029526</c:v>
                </c:pt>
                <c:pt idx="32">
                  <c:v>0.95780590717299574</c:v>
                </c:pt>
                <c:pt idx="33">
                  <c:v>0.9662447257383967</c:v>
                </c:pt>
                <c:pt idx="34">
                  <c:v>0.9662447257383967</c:v>
                </c:pt>
                <c:pt idx="35">
                  <c:v>0.97468354430379833</c:v>
                </c:pt>
                <c:pt idx="36">
                  <c:v>0.97468354430379833</c:v>
                </c:pt>
                <c:pt idx="37">
                  <c:v>0.97046413502109696</c:v>
                </c:pt>
                <c:pt idx="38">
                  <c:v>0.96202531645569778</c:v>
                </c:pt>
                <c:pt idx="39">
                  <c:v>0.95358649789029526</c:v>
                </c:pt>
                <c:pt idx="40">
                  <c:v>0.95780590717299574</c:v>
                </c:pt>
                <c:pt idx="41">
                  <c:v>0.9662447257383967</c:v>
                </c:pt>
                <c:pt idx="42">
                  <c:v>0.97046413502109696</c:v>
                </c:pt>
                <c:pt idx="43">
                  <c:v>0.95358649789029526</c:v>
                </c:pt>
                <c:pt idx="44">
                  <c:v>0.94514767932489574</c:v>
                </c:pt>
                <c:pt idx="45">
                  <c:v>0.94092827004219504</c:v>
                </c:pt>
                <c:pt idx="46">
                  <c:v>0.94936708860759489</c:v>
                </c:pt>
                <c:pt idx="47">
                  <c:v>0.95358649789029526</c:v>
                </c:pt>
                <c:pt idx="48">
                  <c:v>0.93670886075949444</c:v>
                </c:pt>
                <c:pt idx="49">
                  <c:v>0.93670886075949444</c:v>
                </c:pt>
                <c:pt idx="50">
                  <c:v>0.93670886075949444</c:v>
                </c:pt>
                <c:pt idx="51">
                  <c:v>0.94936708860759489</c:v>
                </c:pt>
                <c:pt idx="52">
                  <c:v>0.94514767932489574</c:v>
                </c:pt>
                <c:pt idx="53">
                  <c:v>0.98734177215189944</c:v>
                </c:pt>
                <c:pt idx="54">
                  <c:v>0.97046413502109696</c:v>
                </c:pt>
                <c:pt idx="55">
                  <c:v>0.9831223628691983</c:v>
                </c:pt>
                <c:pt idx="56">
                  <c:v>0.97890295358649881</c:v>
                </c:pt>
                <c:pt idx="57">
                  <c:v>0.97046413502109696</c:v>
                </c:pt>
                <c:pt idx="58">
                  <c:v>0.97046413502109696</c:v>
                </c:pt>
                <c:pt idx="59">
                  <c:v>0.95780590717299574</c:v>
                </c:pt>
                <c:pt idx="60">
                  <c:v>0.9662447257383967</c:v>
                </c:pt>
                <c:pt idx="61">
                  <c:v>0.96202531645569778</c:v>
                </c:pt>
                <c:pt idx="62">
                  <c:v>0.96202531645569778</c:v>
                </c:pt>
                <c:pt idx="63">
                  <c:v>0.9662447257383967</c:v>
                </c:pt>
                <c:pt idx="64">
                  <c:v>0.96202531645569778</c:v>
                </c:pt>
                <c:pt idx="65">
                  <c:v>0.95780590717299574</c:v>
                </c:pt>
                <c:pt idx="66">
                  <c:v>0.95780590717299574</c:v>
                </c:pt>
                <c:pt idx="67">
                  <c:v>0.95358649789029526</c:v>
                </c:pt>
                <c:pt idx="68">
                  <c:v>0.94514767932489574</c:v>
                </c:pt>
                <c:pt idx="69">
                  <c:v>0.94092827004219504</c:v>
                </c:pt>
                <c:pt idx="70">
                  <c:v>0.94936708860759489</c:v>
                </c:pt>
                <c:pt idx="71">
                  <c:v>0.94936708860759489</c:v>
                </c:pt>
                <c:pt idx="72">
                  <c:v>0.94936708860759489</c:v>
                </c:pt>
                <c:pt idx="73">
                  <c:v>0.94092827004219504</c:v>
                </c:pt>
                <c:pt idx="74">
                  <c:v>0.94092827004219504</c:v>
                </c:pt>
                <c:pt idx="75">
                  <c:v>0.94514767932489574</c:v>
                </c:pt>
                <c:pt idx="76">
                  <c:v>0.94936708860759489</c:v>
                </c:pt>
                <c:pt idx="77">
                  <c:v>0.94092827004219504</c:v>
                </c:pt>
                <c:pt idx="78">
                  <c:v>0.93670886075949444</c:v>
                </c:pt>
                <c:pt idx="79">
                  <c:v>0.92405063291139322</c:v>
                </c:pt>
                <c:pt idx="80">
                  <c:v>0.92405063291139322</c:v>
                </c:pt>
                <c:pt idx="81">
                  <c:v>0.83544303797468433</c:v>
                </c:pt>
                <c:pt idx="82">
                  <c:v>0.82278481012658378</c:v>
                </c:pt>
                <c:pt idx="83">
                  <c:v>0.83544303797468433</c:v>
                </c:pt>
                <c:pt idx="84">
                  <c:v>0.84810126582278467</c:v>
                </c:pt>
                <c:pt idx="85">
                  <c:v>0.84810126582278467</c:v>
                </c:pt>
                <c:pt idx="86">
                  <c:v>0.84810126582278467</c:v>
                </c:pt>
                <c:pt idx="87">
                  <c:v>0.84810126582278467</c:v>
                </c:pt>
                <c:pt idx="88">
                  <c:v>0.84388185654008629</c:v>
                </c:pt>
                <c:pt idx="89">
                  <c:v>0.84388185654008629</c:v>
                </c:pt>
                <c:pt idx="90">
                  <c:v>0.84810126582278467</c:v>
                </c:pt>
                <c:pt idx="91">
                  <c:v>0.83544303797468433</c:v>
                </c:pt>
                <c:pt idx="92">
                  <c:v>0.83966244725738393</c:v>
                </c:pt>
                <c:pt idx="93">
                  <c:v>0.83544303797468433</c:v>
                </c:pt>
                <c:pt idx="94">
                  <c:v>0.83966244725738393</c:v>
                </c:pt>
                <c:pt idx="95">
                  <c:v>0.83122362869198363</c:v>
                </c:pt>
                <c:pt idx="96">
                  <c:v>0.82278481012658378</c:v>
                </c:pt>
                <c:pt idx="97">
                  <c:v>0.81856540084388185</c:v>
                </c:pt>
                <c:pt idx="98">
                  <c:v>0.81012658227848189</c:v>
                </c:pt>
                <c:pt idx="99">
                  <c:v>0.80590717299578063</c:v>
                </c:pt>
                <c:pt idx="100">
                  <c:v>0.81012658227848189</c:v>
                </c:pt>
                <c:pt idx="101">
                  <c:v>0.8270042194092837</c:v>
                </c:pt>
                <c:pt idx="102">
                  <c:v>0.8270042194092837</c:v>
                </c:pt>
                <c:pt idx="103">
                  <c:v>0.82278481012658378</c:v>
                </c:pt>
                <c:pt idx="104">
                  <c:v>0.81856540084388185</c:v>
                </c:pt>
                <c:pt idx="105">
                  <c:v>0.82278481012658378</c:v>
                </c:pt>
                <c:pt idx="106">
                  <c:v>0.82278481012658378</c:v>
                </c:pt>
                <c:pt idx="107">
                  <c:v>0.82278481012658378</c:v>
                </c:pt>
                <c:pt idx="108">
                  <c:v>0.81856540084388185</c:v>
                </c:pt>
                <c:pt idx="109">
                  <c:v>0.84388185654008629</c:v>
                </c:pt>
                <c:pt idx="110">
                  <c:v>0.85232067510548615</c:v>
                </c:pt>
                <c:pt idx="111">
                  <c:v>0.83966244725738393</c:v>
                </c:pt>
                <c:pt idx="112">
                  <c:v>0.83122362869198363</c:v>
                </c:pt>
                <c:pt idx="113">
                  <c:v>0.8270042194092837</c:v>
                </c:pt>
                <c:pt idx="114">
                  <c:v>0.82278481012658378</c:v>
                </c:pt>
                <c:pt idx="115">
                  <c:v>0.8270042194092837</c:v>
                </c:pt>
                <c:pt idx="116">
                  <c:v>0.8270042194092837</c:v>
                </c:pt>
                <c:pt idx="117">
                  <c:v>0.82278481012658378</c:v>
                </c:pt>
                <c:pt idx="118">
                  <c:v>0.83122362869198363</c:v>
                </c:pt>
                <c:pt idx="119">
                  <c:v>0.83122362869198363</c:v>
                </c:pt>
                <c:pt idx="120">
                  <c:v>0.83122362869198363</c:v>
                </c:pt>
                <c:pt idx="121">
                  <c:v>0.8270042194092837</c:v>
                </c:pt>
                <c:pt idx="122">
                  <c:v>0.8270042194092837</c:v>
                </c:pt>
                <c:pt idx="123">
                  <c:v>0.81856540084388185</c:v>
                </c:pt>
                <c:pt idx="124">
                  <c:v>0.81012658227848189</c:v>
                </c:pt>
                <c:pt idx="125">
                  <c:v>0.81012658227848189</c:v>
                </c:pt>
                <c:pt idx="126">
                  <c:v>0.81434599156118248</c:v>
                </c:pt>
                <c:pt idx="127">
                  <c:v>0.80168776371308015</c:v>
                </c:pt>
                <c:pt idx="128">
                  <c:v>0.79746835443037967</c:v>
                </c:pt>
                <c:pt idx="129">
                  <c:v>0.79746835443037967</c:v>
                </c:pt>
                <c:pt idx="130">
                  <c:v>0.80168776371308015</c:v>
                </c:pt>
                <c:pt idx="131">
                  <c:v>0.80168776371308015</c:v>
                </c:pt>
                <c:pt idx="132">
                  <c:v>0.81434599156118248</c:v>
                </c:pt>
                <c:pt idx="133">
                  <c:v>0.82278481012658378</c:v>
                </c:pt>
                <c:pt idx="134">
                  <c:v>0.81434599156118248</c:v>
                </c:pt>
                <c:pt idx="135">
                  <c:v>0.81434599156118248</c:v>
                </c:pt>
                <c:pt idx="136">
                  <c:v>0.80168776371308015</c:v>
                </c:pt>
                <c:pt idx="137">
                  <c:v>0.79746835443037967</c:v>
                </c:pt>
                <c:pt idx="138">
                  <c:v>0.79746835443037967</c:v>
                </c:pt>
                <c:pt idx="139">
                  <c:v>0.79746835443037967</c:v>
                </c:pt>
                <c:pt idx="140">
                  <c:v>0.78902953586497893</c:v>
                </c:pt>
                <c:pt idx="141">
                  <c:v>0.7932489451476793</c:v>
                </c:pt>
                <c:pt idx="142">
                  <c:v>0.80590717299578063</c:v>
                </c:pt>
                <c:pt idx="143">
                  <c:v>0.80590717299578063</c:v>
                </c:pt>
                <c:pt idx="144">
                  <c:v>0.80590717299578063</c:v>
                </c:pt>
                <c:pt idx="145">
                  <c:v>0.80168776371308015</c:v>
                </c:pt>
                <c:pt idx="146">
                  <c:v>0.81434599156118248</c:v>
                </c:pt>
                <c:pt idx="147">
                  <c:v>0.82278481012658378</c:v>
                </c:pt>
                <c:pt idx="148">
                  <c:v>0.82278481012658378</c:v>
                </c:pt>
                <c:pt idx="149">
                  <c:v>0.83122362869198363</c:v>
                </c:pt>
                <c:pt idx="150">
                  <c:v>0.82278481012658378</c:v>
                </c:pt>
                <c:pt idx="151">
                  <c:v>0.81856540084388185</c:v>
                </c:pt>
                <c:pt idx="152">
                  <c:v>0.82278481012658378</c:v>
                </c:pt>
                <c:pt idx="153">
                  <c:v>0.82278481012658378</c:v>
                </c:pt>
                <c:pt idx="154">
                  <c:v>0.82278481012658378</c:v>
                </c:pt>
                <c:pt idx="155">
                  <c:v>0.83966244725738393</c:v>
                </c:pt>
                <c:pt idx="156">
                  <c:v>0.83966244725738393</c:v>
                </c:pt>
                <c:pt idx="157">
                  <c:v>0.83122362869198363</c:v>
                </c:pt>
                <c:pt idx="158">
                  <c:v>0.83122362869198363</c:v>
                </c:pt>
                <c:pt idx="159">
                  <c:v>0.8270042194092837</c:v>
                </c:pt>
                <c:pt idx="160">
                  <c:v>0.8270042194092837</c:v>
                </c:pt>
                <c:pt idx="161">
                  <c:v>0.83544303797468433</c:v>
                </c:pt>
                <c:pt idx="162">
                  <c:v>0.83544303797468433</c:v>
                </c:pt>
                <c:pt idx="163">
                  <c:v>0.83966244725738393</c:v>
                </c:pt>
                <c:pt idx="164">
                  <c:v>0.84810126582278467</c:v>
                </c:pt>
                <c:pt idx="165">
                  <c:v>0.84388185654008629</c:v>
                </c:pt>
                <c:pt idx="166">
                  <c:v>0.84388185654008629</c:v>
                </c:pt>
                <c:pt idx="167">
                  <c:v>0.84388185654008629</c:v>
                </c:pt>
                <c:pt idx="168">
                  <c:v>0.85654008438818674</c:v>
                </c:pt>
                <c:pt idx="169">
                  <c:v>0.86919831223628796</c:v>
                </c:pt>
                <c:pt idx="170">
                  <c:v>0.87341772151898722</c:v>
                </c:pt>
                <c:pt idx="171">
                  <c:v>0.86919831223628796</c:v>
                </c:pt>
                <c:pt idx="172">
                  <c:v>0.86919831223628796</c:v>
                </c:pt>
                <c:pt idx="173">
                  <c:v>0.85654008438818674</c:v>
                </c:pt>
                <c:pt idx="174">
                  <c:v>0.87341772151898722</c:v>
                </c:pt>
                <c:pt idx="175">
                  <c:v>0.86919831223628796</c:v>
                </c:pt>
                <c:pt idx="176">
                  <c:v>0.86075949367088833</c:v>
                </c:pt>
                <c:pt idx="177">
                  <c:v>0.84810126582278467</c:v>
                </c:pt>
                <c:pt idx="178">
                  <c:v>0.85654008438818674</c:v>
                </c:pt>
                <c:pt idx="179">
                  <c:v>0.84388185654008629</c:v>
                </c:pt>
                <c:pt idx="180">
                  <c:v>0.83544303797468433</c:v>
                </c:pt>
                <c:pt idx="181">
                  <c:v>0.83122362869198363</c:v>
                </c:pt>
                <c:pt idx="182">
                  <c:v>0.81856540084388185</c:v>
                </c:pt>
                <c:pt idx="183">
                  <c:v>0.82278481012658378</c:v>
                </c:pt>
                <c:pt idx="184">
                  <c:v>0.83122362869198363</c:v>
                </c:pt>
                <c:pt idx="185">
                  <c:v>0.81434599156118248</c:v>
                </c:pt>
                <c:pt idx="186">
                  <c:v>0.81856540084388185</c:v>
                </c:pt>
                <c:pt idx="187">
                  <c:v>0.81012658227848189</c:v>
                </c:pt>
                <c:pt idx="188">
                  <c:v>0.80590717299578063</c:v>
                </c:pt>
                <c:pt idx="189">
                  <c:v>0.78059071729957941</c:v>
                </c:pt>
                <c:pt idx="190">
                  <c:v>0.75949367088607678</c:v>
                </c:pt>
              </c:numCache>
            </c:numRef>
          </c:val>
        </c:ser>
        <c:marker val="1"/>
        <c:axId val="82981248"/>
        <c:axId val="82983168"/>
      </c:lineChart>
      <c:dateAx>
        <c:axId val="82981248"/>
        <c:scaling>
          <c:orientation val="minMax"/>
          <c:max val="39721"/>
        </c:scaling>
        <c:axPos val="b"/>
        <c:title>
          <c:tx>
            <c:rich>
              <a:bodyPr anchor="b" anchorCtr="0"/>
              <a:lstStyle/>
              <a:p>
                <a:pPr>
                  <a:defRPr/>
                </a:pPr>
                <a:r>
                  <a:rPr lang="et-EE" sz="700" b="0" i="1">
                    <a:latin typeface="Verdana" pitchFamily="34" charset="0"/>
                  </a:rPr>
                  <a:t>Source:  Tallinn Stock Exchange</a:t>
                </a:r>
              </a:p>
            </c:rich>
          </c:tx>
          <c:layout>
            <c:manualLayout>
              <c:xMode val="edge"/>
              <c:yMode val="edge"/>
              <c:x val="2.2015966754155809E-2"/>
              <c:y val="0.92409391103294758"/>
            </c:manualLayout>
          </c:layout>
        </c:title>
        <c:numFmt formatCode="[$-409]d\-mmm\-yy;@" sourceLinked="0"/>
        <c:tickLblPos val="nextTo"/>
        <c:txPr>
          <a:bodyPr rot="-5400000" vert="horz"/>
          <a:lstStyle/>
          <a:p>
            <a:pPr>
              <a:defRPr sz="800">
                <a:latin typeface="Verdana" pitchFamily="34" charset="0"/>
              </a:defRPr>
            </a:pPr>
            <a:endParaRPr lang="et-EE"/>
          </a:p>
        </c:txPr>
        <c:crossAx val="82983168"/>
        <c:crosses val="autoZero"/>
        <c:auto val="1"/>
        <c:lblOffset val="100"/>
        <c:majorUnit val="1"/>
        <c:majorTimeUnit val="months"/>
      </c:dateAx>
      <c:valAx>
        <c:axId val="82983168"/>
        <c:scaling>
          <c:orientation val="minMax"/>
          <c:min val="0.60000000000000064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et-EE"/>
          </a:p>
        </c:txPr>
        <c:crossAx val="829812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sz="800" b="1" i="0" u="none" strike="no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ea typeface="Tahoma"/>
                <a:cs typeface="Tahoma"/>
              </a:defRPr>
            </a:pPr>
            <a:r>
              <a:rPr lang="et-EE">
                <a:solidFill>
                  <a:schemeClr val="tx1">
                    <a:lumMod val="75000"/>
                    <a:lumOff val="25000"/>
                  </a:schemeClr>
                </a:solidFill>
              </a:rPr>
              <a:t>All call minutes</a:t>
            </a:r>
          </a:p>
        </c:rich>
      </c:tx>
      <c:layout>
        <c:manualLayout>
          <c:xMode val="edge"/>
          <c:yMode val="edge"/>
          <c:x val="0.35353535353535354"/>
          <c:y val="3.59712230215827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808346513134566E-2"/>
          <c:y val="0.21223021582733992"/>
          <c:w val="0.84175360951181932"/>
          <c:h val="0.54316546762590001"/>
        </c:manualLayout>
      </c:layout>
      <c:areaChart>
        <c:grouping val="stacked"/>
        <c:ser>
          <c:idx val="0"/>
          <c:order val="0"/>
          <c:tx>
            <c:strRef>
              <c:f>'Elion market'!$B$2</c:f>
              <c:strCache>
                <c:ptCount val="1"/>
                <c:pt idx="0">
                  <c:v>Elion Enterprises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3.142536475869809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6936026936026935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showVal val="1"/>
          </c:dLbls>
          <c:cat>
            <c:strRef>
              <c:f>'Elion market'!$C$1:$S$1</c:f>
              <c:strCache>
                <c:ptCount val="17"/>
                <c:pt idx="0">
                  <c:v>Sept 04</c:v>
                </c:pt>
                <c:pt idx="4">
                  <c:v>Sept 05</c:v>
                </c:pt>
                <c:pt idx="8">
                  <c:v>Sept 06</c:v>
                </c:pt>
                <c:pt idx="12">
                  <c:v>Sept 07</c:v>
                </c:pt>
                <c:pt idx="16">
                  <c:v>Sept 08</c:v>
                </c:pt>
              </c:strCache>
            </c:strRef>
          </c:cat>
          <c:val>
            <c:numRef>
              <c:f>'Elion market'!$C$2:$S$2</c:f>
              <c:numCache>
                <c:formatCode>0</c:formatCode>
                <c:ptCount val="17"/>
                <c:pt idx="0">
                  <c:v>86.5</c:v>
                </c:pt>
                <c:pt idx="1">
                  <c:v>86</c:v>
                </c:pt>
                <c:pt idx="2" formatCode="#,##0">
                  <c:v>85</c:v>
                </c:pt>
                <c:pt idx="3">
                  <c:v>86</c:v>
                </c:pt>
                <c:pt idx="4">
                  <c:v>85.19</c:v>
                </c:pt>
                <c:pt idx="5">
                  <c:v>85</c:v>
                </c:pt>
                <c:pt idx="6" formatCode="#,##0">
                  <c:v>84</c:v>
                </c:pt>
                <c:pt idx="7" formatCode="#,##0">
                  <c:v>85</c:v>
                </c:pt>
                <c:pt idx="8" formatCode="#,##0">
                  <c:v>83</c:v>
                </c:pt>
                <c:pt idx="9" formatCode="#,##0">
                  <c:v>84</c:v>
                </c:pt>
                <c:pt idx="10" formatCode="General">
                  <c:v>83</c:v>
                </c:pt>
                <c:pt idx="11" formatCode="General">
                  <c:v>82</c:v>
                </c:pt>
                <c:pt idx="12" formatCode="General">
                  <c:v>82</c:v>
                </c:pt>
                <c:pt idx="13" formatCode="General">
                  <c:v>81</c:v>
                </c:pt>
                <c:pt idx="14" formatCode="General">
                  <c:v>81</c:v>
                </c:pt>
                <c:pt idx="15" formatCode="General">
                  <c:v>81</c:v>
                </c:pt>
                <c:pt idx="16">
                  <c:v>80.400000000000006</c:v>
                </c:pt>
              </c:numCache>
            </c:numRef>
          </c:val>
        </c:ser>
        <c:ser>
          <c:idx val="1"/>
          <c:order val="1"/>
          <c:tx>
            <c:strRef>
              <c:f>'Elion market'!$B$3</c:f>
              <c:strCache>
                <c:ptCount val="1"/>
                <c:pt idx="0">
                  <c:v>Others</c:v>
                </c:pt>
              </c:strCache>
            </c:strRef>
          </c:tx>
          <c:spPr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2.693602693602693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6936026936026935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showVal val="1"/>
          </c:dLbls>
          <c:cat>
            <c:strRef>
              <c:f>'Elion market'!$C$1:$S$1</c:f>
              <c:strCache>
                <c:ptCount val="17"/>
                <c:pt idx="0">
                  <c:v>Sept 04</c:v>
                </c:pt>
                <c:pt idx="4">
                  <c:v>Sept 05</c:v>
                </c:pt>
                <c:pt idx="8">
                  <c:v>Sept 06</c:v>
                </c:pt>
                <c:pt idx="12">
                  <c:v>Sept 07</c:v>
                </c:pt>
                <c:pt idx="16">
                  <c:v>Sept 08</c:v>
                </c:pt>
              </c:strCache>
            </c:strRef>
          </c:cat>
          <c:val>
            <c:numRef>
              <c:f>'Elion market'!$C$3:$S$3</c:f>
              <c:numCache>
                <c:formatCode>0</c:formatCode>
                <c:ptCount val="17"/>
                <c:pt idx="0">
                  <c:v>13.5</c:v>
                </c:pt>
                <c:pt idx="1">
                  <c:v>14</c:v>
                </c:pt>
                <c:pt idx="2" formatCode="#,##0">
                  <c:v>15</c:v>
                </c:pt>
                <c:pt idx="3">
                  <c:v>14</c:v>
                </c:pt>
                <c:pt idx="4">
                  <c:v>14.810000000000002</c:v>
                </c:pt>
                <c:pt idx="5">
                  <c:v>15</c:v>
                </c:pt>
                <c:pt idx="6" formatCode="#,##0">
                  <c:v>16</c:v>
                </c:pt>
                <c:pt idx="7" formatCode="#,##0">
                  <c:v>15</c:v>
                </c:pt>
                <c:pt idx="8" formatCode="#,##0">
                  <c:v>17</c:v>
                </c:pt>
                <c:pt idx="9" formatCode="#,##0">
                  <c:v>16</c:v>
                </c:pt>
                <c:pt idx="10" formatCode="#,##0">
                  <c:v>17</c:v>
                </c:pt>
                <c:pt idx="11" formatCode="#,##0">
                  <c:v>18</c:v>
                </c:pt>
                <c:pt idx="12" formatCode="#,##0">
                  <c:v>18</c:v>
                </c:pt>
                <c:pt idx="13" formatCode="#,##0">
                  <c:v>19</c:v>
                </c:pt>
                <c:pt idx="14" formatCode="#,##0">
                  <c:v>19</c:v>
                </c:pt>
                <c:pt idx="15" formatCode="General">
                  <c:v>19</c:v>
                </c:pt>
                <c:pt idx="16">
                  <c:v>19.599999999999987</c:v>
                </c:pt>
              </c:numCache>
            </c:numRef>
          </c:val>
        </c:ser>
        <c:axId val="81607296"/>
        <c:axId val="81641856"/>
      </c:areaChart>
      <c:catAx>
        <c:axId val="81607296"/>
        <c:scaling>
          <c:orientation val="minMax"/>
        </c:scaling>
        <c:axPos val="b"/>
        <c:numFmt formatCode="mmm/yy" sourceLinked="0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808080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81641856"/>
        <c:crosses val="autoZero"/>
        <c:auto val="1"/>
        <c:lblAlgn val="ctr"/>
        <c:lblOffset val="100"/>
        <c:tickMarkSkip val="6"/>
      </c:catAx>
      <c:valAx>
        <c:axId val="81641856"/>
        <c:scaling>
          <c:orientation val="minMax"/>
          <c:max val="1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none"/>
        <c:tickLblPos val="none"/>
        <c:spPr>
          <a:ln w="3175">
            <a:noFill/>
            <a:prstDash val="solid"/>
          </a:ln>
        </c:spPr>
        <c:crossAx val="81607296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5589296287459218"/>
          <c:y val="0.12949640287769981"/>
          <c:w val="0.48821725567132379"/>
          <c:h val="6.115107913669066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chemeClr val="tx1">
                  <a:lumMod val="75000"/>
                  <a:lumOff val="25000"/>
                </a:schemeClr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zero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0.29752146156557341"/>
          <c:y val="0.18218659497286771"/>
          <c:w val="0.42424356556572185"/>
          <c:h val="0.6234830139071473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CCFF">
                      <a:gamma/>
                      <a:shade val="46275"/>
                      <a:invGamma/>
                    </a:srgbClr>
                  </a:gs>
                  <a:gs pos="5000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5400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25400">
                <a:noFill/>
              </a:ln>
            </c:spPr>
          </c:dPt>
          <c:dLbls>
            <c:dLbl>
              <c:idx val="0"/>
              <c:numFmt formatCode="0%" sourceLinked="0"/>
              <c:spPr>
                <a:noFill/>
                <a:ln w="25400">
                  <a:noFill/>
                </a:ln>
              </c:spPr>
              <c:txPr>
                <a:bodyPr anchor="t" anchorCtr="0"/>
                <a:lstStyle/>
                <a:p>
                  <a:pPr>
                    <a:defRPr sz="8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t-EE"/>
                </a:p>
              </c:txPr>
            </c:dLbl>
            <c:dLbl>
              <c:idx val="1"/>
              <c:layout>
                <c:manualLayout>
                  <c:x val="0.17178625668824041"/>
                  <c:y val="3.5377359439265496E-2"/>
                </c:manualLayout>
              </c:layout>
              <c:numFmt formatCode="0%" sourceLinked="0"/>
              <c:spPr>
                <a:noFill/>
                <a:ln w="25400">
                  <a:noFill/>
                </a:ln>
              </c:spPr>
              <c:txPr>
                <a:bodyPr anchor="t" anchorCtr="0"/>
                <a:lstStyle/>
                <a:p>
                  <a:pPr>
                    <a:defRPr sz="8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t-EE"/>
                </a:p>
              </c:txPr>
              <c:dLblPos val="bestFit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 anchor="t" anchorCtr="0"/>
              <a:lstStyle/>
              <a:p>
                <a:pPr>
                  <a:defRPr sz="900" b="1" i="0" u="none" strike="noStrik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dLblPos val="bestFit"/>
            <c:showCatName val="1"/>
            <c:showPercent val="1"/>
          </c:dLbls>
          <c:cat>
            <c:strRef>
              <c:f>'Elion market'!$A$24:$A$25</c:f>
              <c:strCache>
                <c:ptCount val="2"/>
                <c:pt idx="0">
                  <c:v>Elion Enterprises</c:v>
                </c:pt>
                <c:pt idx="1">
                  <c:v>Others</c:v>
                </c:pt>
              </c:strCache>
            </c:strRef>
          </c:cat>
          <c:val>
            <c:numRef>
              <c:f>'Elion market'!$B$24:$B$25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808080"/>
          </a:solidFill>
          <a:latin typeface="Arial"/>
          <a:ea typeface="Arial"/>
          <a:cs typeface="Arial"/>
        </a:defRPr>
      </a:pPr>
      <a:endParaRPr lang="et-EE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latin typeface="Verdana" pitchFamily="34" charset="0"/>
              </a:defRPr>
            </a:pPr>
            <a:r>
              <a:rPr lang="et-EE" sz="1200">
                <a:latin typeface="Verdana" pitchFamily="34" charset="0"/>
                <a:cs typeface="Arial" pitchFamily="34" charset="0"/>
              </a:rPr>
              <a:t>Quarterly data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Quarterly!$B$4</c:f>
              <c:strCache>
                <c:ptCount val="1"/>
                <c:pt idx="0">
                  <c:v>Q3 2008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t-EE" smtClean="0"/>
                      <a:t>,</a:t>
                    </a:r>
                    <a:r>
                      <a:rPr lang="en-US" smtClean="0"/>
                      <a:t>566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80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showVal val="1"/>
          </c:dLbls>
          <c:cat>
            <c:strRef>
              <c:f>Quarterly!$A$5:$A$9</c:f>
              <c:strCache>
                <c:ptCount val="5"/>
                <c:pt idx="0">
                  <c:v>Sales</c:v>
                </c:pt>
                <c:pt idx="1">
                  <c:v>EBITDA</c:v>
                </c:pt>
                <c:pt idx="2">
                  <c:v>EBIT</c:v>
                </c:pt>
                <c:pt idx="3">
                  <c:v>CAPEX</c:v>
                </c:pt>
                <c:pt idx="4">
                  <c:v>FCF = EBITDA - CAPEX</c:v>
                </c:pt>
              </c:strCache>
            </c:strRef>
          </c:cat>
          <c:val>
            <c:numRef>
              <c:f>Quarterly!$B$5:$B$9</c:f>
              <c:numCache>
                <c:formatCode>#,##0</c:formatCode>
                <c:ptCount val="5"/>
                <c:pt idx="0">
                  <c:v>1566.041866</c:v>
                </c:pt>
                <c:pt idx="1">
                  <c:v>628.22486600000002</c:v>
                </c:pt>
                <c:pt idx="2">
                  <c:v>481.36586599999998</c:v>
                </c:pt>
                <c:pt idx="3">
                  <c:v>170.893</c:v>
                </c:pt>
                <c:pt idx="4">
                  <c:v>457.33186599999999</c:v>
                </c:pt>
              </c:numCache>
            </c:numRef>
          </c:val>
        </c:ser>
        <c:ser>
          <c:idx val="1"/>
          <c:order val="1"/>
          <c:tx>
            <c:strRef>
              <c:f>Quarterly!$C$4</c:f>
              <c:strCache>
                <c:ptCount val="1"/>
                <c:pt idx="0">
                  <c:v>Q3 2007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4F81BD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4F81BD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t-EE" smtClean="0"/>
                      <a:t>,</a:t>
                    </a:r>
                    <a:r>
                      <a:rPr lang="en-US" smtClean="0"/>
                      <a:t>612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80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showVal val="1"/>
          </c:dLbls>
          <c:cat>
            <c:strRef>
              <c:f>Quarterly!$A$5:$A$9</c:f>
              <c:strCache>
                <c:ptCount val="5"/>
                <c:pt idx="0">
                  <c:v>Sales</c:v>
                </c:pt>
                <c:pt idx="1">
                  <c:v>EBITDA</c:v>
                </c:pt>
                <c:pt idx="2">
                  <c:v>EBIT</c:v>
                </c:pt>
                <c:pt idx="3">
                  <c:v>CAPEX</c:v>
                </c:pt>
                <c:pt idx="4">
                  <c:v>FCF = EBITDA - CAPEX</c:v>
                </c:pt>
              </c:strCache>
            </c:strRef>
          </c:cat>
          <c:val>
            <c:numRef>
              <c:f>Quarterly!$C$5:$C$9</c:f>
              <c:numCache>
                <c:formatCode>#,##0</c:formatCode>
                <c:ptCount val="5"/>
                <c:pt idx="0">
                  <c:v>1612.45</c:v>
                </c:pt>
                <c:pt idx="1">
                  <c:v>627.34800000000007</c:v>
                </c:pt>
                <c:pt idx="2">
                  <c:v>503.75400000000008</c:v>
                </c:pt>
                <c:pt idx="3">
                  <c:v>209.923</c:v>
                </c:pt>
                <c:pt idx="4">
                  <c:v>417.42499999999995</c:v>
                </c:pt>
              </c:numCache>
            </c:numRef>
          </c:val>
        </c:ser>
        <c:dLbls>
          <c:showVal val="1"/>
        </c:dLbls>
        <c:overlap val="5"/>
        <c:axId val="81859712"/>
        <c:axId val="81861248"/>
      </c:barChart>
      <c:catAx>
        <c:axId val="8185971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800" b="1" baseline="0">
                <a:latin typeface="Verdana" pitchFamily="34" charset="0"/>
              </a:defRPr>
            </a:pPr>
            <a:endParaRPr lang="et-EE"/>
          </a:p>
        </c:txPr>
        <c:crossAx val="81861248"/>
        <c:crosses val="autoZero"/>
        <c:auto val="1"/>
        <c:lblAlgn val="ctr"/>
        <c:lblOffset val="100"/>
      </c:catAx>
      <c:valAx>
        <c:axId val="81861248"/>
        <c:scaling>
          <c:orientation val="minMax"/>
        </c:scaling>
        <c:delete val="1"/>
        <c:axPos val="l"/>
        <c:numFmt formatCode="#,##0" sourceLinked="1"/>
        <c:tickLblPos val="nextTo"/>
        <c:crossAx val="8185971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9632086614173225"/>
          <c:y val="4.0000000000000022E-2"/>
          <c:w val="0.14256802274715671"/>
          <c:h val="0.3616582677165354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Broadband services segment</a:t>
            </a:r>
          </a:p>
        </c:rich>
      </c:tx>
      <c:layout>
        <c:manualLayout>
          <c:xMode val="edge"/>
          <c:yMode val="edge"/>
          <c:x val="0.2408888888888889"/>
          <c:y val="0.25462962962962982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Sales!$A$4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Sales!$B$4:$F$4</c:f>
              <c:numCache>
                <c:formatCode>#,##0</c:formatCode>
                <c:ptCount val="5"/>
                <c:pt idx="0">
                  <c:v>123</c:v>
                </c:pt>
                <c:pt idx="1">
                  <c:v>144.99</c:v>
                </c:pt>
                <c:pt idx="2">
                  <c:v>122.116</c:v>
                </c:pt>
                <c:pt idx="3">
                  <c:v>112.17899999999995</c:v>
                </c:pt>
                <c:pt idx="4">
                  <c:v>124.90286900000002</c:v>
                </c:pt>
              </c:numCache>
            </c:numRef>
          </c:val>
        </c:ser>
        <c:ser>
          <c:idx val="1"/>
          <c:order val="1"/>
          <c:tx>
            <c:strRef>
              <c:f>Sales!$A$5</c:f>
              <c:strCache>
                <c:ptCount val="1"/>
                <c:pt idx="0">
                  <c:v>Internet, Data and IT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Sales!$B$5:$F$5</c:f>
              <c:numCache>
                <c:formatCode>#,##0</c:formatCode>
                <c:ptCount val="5"/>
                <c:pt idx="0">
                  <c:v>317</c:v>
                </c:pt>
                <c:pt idx="1">
                  <c:v>297.05599999999993</c:v>
                </c:pt>
                <c:pt idx="2">
                  <c:v>271.30900000000008</c:v>
                </c:pt>
                <c:pt idx="3">
                  <c:v>277.50799999999987</c:v>
                </c:pt>
                <c:pt idx="4">
                  <c:v>281.02999999999986</c:v>
                </c:pt>
              </c:numCache>
            </c:numRef>
          </c:val>
        </c:ser>
        <c:ser>
          <c:idx val="2"/>
          <c:order val="2"/>
          <c:tx>
            <c:strRef>
              <c:f>Sales!$A$6</c:f>
              <c:strCache>
                <c:ptCount val="1"/>
                <c:pt idx="0">
                  <c:v>Voice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Sales!$B$6:$F$6</c:f>
              <c:numCache>
                <c:formatCode>#,##0</c:formatCode>
                <c:ptCount val="5"/>
                <c:pt idx="0">
                  <c:v>332</c:v>
                </c:pt>
                <c:pt idx="1">
                  <c:v>338.64699999999999</c:v>
                </c:pt>
                <c:pt idx="2">
                  <c:v>370.38499999999999</c:v>
                </c:pt>
                <c:pt idx="3">
                  <c:v>414.69900000000001</c:v>
                </c:pt>
                <c:pt idx="4">
                  <c:v>480.25400000000002</c:v>
                </c:pt>
              </c:numCache>
            </c:numRef>
          </c:val>
        </c:ser>
        <c:ser>
          <c:idx val="3"/>
          <c:order val="3"/>
          <c:tx>
            <c:strRef>
              <c:f>Sales!$A$7</c:f>
              <c:strCache>
                <c:ptCount val="1"/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Sales!$B$3:$F$3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Sales!$B$7:$F$7</c:f>
              <c:numCache>
                <c:formatCode>#,##0</c:formatCode>
                <c:ptCount val="5"/>
                <c:pt idx="0">
                  <c:v>772</c:v>
                </c:pt>
                <c:pt idx="1">
                  <c:v>780.69299999999998</c:v>
                </c:pt>
                <c:pt idx="2">
                  <c:v>763.81</c:v>
                </c:pt>
                <c:pt idx="3">
                  <c:v>804.38599999999997</c:v>
                </c:pt>
                <c:pt idx="4">
                  <c:v>886.186869</c:v>
                </c:pt>
              </c:numCache>
            </c:numRef>
          </c:val>
        </c:ser>
        <c:gapWidth val="45"/>
        <c:overlap val="100"/>
        <c:axId val="81917824"/>
        <c:axId val="81919360"/>
      </c:barChart>
      <c:catAx>
        <c:axId val="8191782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1919360"/>
        <c:crosses val="autoZero"/>
        <c:auto val="1"/>
        <c:lblAlgn val="ctr"/>
        <c:lblOffset val="100"/>
      </c:catAx>
      <c:valAx>
        <c:axId val="8191936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2417432195975509"/>
            </c:manualLayout>
          </c:layout>
        </c:title>
        <c:numFmt formatCode="#,##0" sourceLinked="1"/>
        <c:tickLblPos val="nextTo"/>
        <c:crossAx val="81917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"/>
          <c:y val="0.37500000000000072"/>
          <c:w val="0.9"/>
          <c:h val="8.3717191601050026E-2"/>
        </c:manualLayout>
      </c:layout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Mobile communications segment</a:t>
            </a:r>
          </a:p>
        </c:rich>
      </c:tx>
      <c:layout>
        <c:manualLayout>
          <c:xMode val="edge"/>
          <c:yMode val="edge"/>
          <c:x val="0.20142366579177601"/>
          <c:y val="0.19907407407407407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Sales!$A$10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Sales!$B$10:$F$10</c:f>
              <c:numCache>
                <c:formatCode>#,##0</c:formatCode>
                <c:ptCount val="5"/>
                <c:pt idx="0">
                  <c:v>478</c:v>
                </c:pt>
                <c:pt idx="1">
                  <c:v>428.74200000000002</c:v>
                </c:pt>
                <c:pt idx="2">
                  <c:v>334.20899999999983</c:v>
                </c:pt>
                <c:pt idx="3">
                  <c:v>353.73324999999977</c:v>
                </c:pt>
                <c:pt idx="4">
                  <c:v>354.30699699999985</c:v>
                </c:pt>
              </c:numCache>
            </c:numRef>
          </c:val>
        </c:ser>
        <c:ser>
          <c:idx val="1"/>
          <c:order val="1"/>
          <c:tx>
            <c:strRef>
              <c:f>Sales!$A$11</c:f>
              <c:strCache>
                <c:ptCount val="1"/>
                <c:pt idx="0">
                  <c:v>VAS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Sales!$B$11:$F$11</c:f>
              <c:numCache>
                <c:formatCode>#,##0</c:formatCode>
                <c:ptCount val="5"/>
                <c:pt idx="0">
                  <c:v>66</c:v>
                </c:pt>
                <c:pt idx="1">
                  <c:v>72.281999999999996</c:v>
                </c:pt>
                <c:pt idx="2">
                  <c:v>75.536000000000001</c:v>
                </c:pt>
                <c:pt idx="3">
                  <c:v>73.823999999999998</c:v>
                </c:pt>
                <c:pt idx="4">
                  <c:v>84.527000000000001</c:v>
                </c:pt>
              </c:numCache>
            </c:numRef>
          </c:val>
        </c:ser>
        <c:ser>
          <c:idx val="2"/>
          <c:order val="2"/>
          <c:tx>
            <c:strRef>
              <c:f>Sales!$A$12</c:f>
              <c:strCache>
                <c:ptCount val="1"/>
                <c:pt idx="0">
                  <c:v>Call charges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strRef>
              <c:f>Sales!$B$9:$F$9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Sales!$B$12:$F$12</c:f>
              <c:numCache>
                <c:formatCode>#,##0</c:formatCode>
                <c:ptCount val="5"/>
                <c:pt idx="0">
                  <c:v>506</c:v>
                </c:pt>
                <c:pt idx="1">
                  <c:v>489.14200000000011</c:v>
                </c:pt>
                <c:pt idx="2">
                  <c:v>464.47799999999989</c:v>
                </c:pt>
                <c:pt idx="3">
                  <c:v>510.71599999999989</c:v>
                </c:pt>
                <c:pt idx="4">
                  <c:v>526.79100000000005</c:v>
                </c:pt>
              </c:numCache>
            </c:numRef>
          </c:val>
        </c:ser>
        <c:ser>
          <c:idx val="3"/>
          <c:order val="3"/>
          <c:tx>
            <c:strRef>
              <c:f>Sales!$A$13</c:f>
              <c:strCache>
                <c:ptCount val="1"/>
              </c:strCache>
            </c:strRef>
          </c:tx>
          <c:spPr>
            <a:noFill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t-EE" smtClean="0"/>
                      <a:t>,</a:t>
                    </a:r>
                    <a:r>
                      <a:rPr lang="en-US" smtClean="0"/>
                      <a:t>050</a:t>
                    </a:r>
                    <a:endParaRPr lang="en-US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Sales!$B$9:$F$9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Sales!$B$13:$F$13</c:f>
              <c:numCache>
                <c:formatCode>#,##0</c:formatCode>
                <c:ptCount val="5"/>
                <c:pt idx="0">
                  <c:v>1050</c:v>
                </c:pt>
                <c:pt idx="1">
                  <c:v>990.16599999999971</c:v>
                </c:pt>
                <c:pt idx="2">
                  <c:v>874.22299999999996</c:v>
                </c:pt>
                <c:pt idx="3">
                  <c:v>938.27325000000019</c:v>
                </c:pt>
                <c:pt idx="4">
                  <c:v>965.62499700000001</c:v>
                </c:pt>
              </c:numCache>
            </c:numRef>
          </c:val>
        </c:ser>
        <c:gapWidth val="45"/>
        <c:overlap val="100"/>
        <c:axId val="81971456"/>
        <c:axId val="81985536"/>
      </c:barChart>
      <c:catAx>
        <c:axId val="8197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1985536"/>
        <c:crosses val="autoZero"/>
        <c:auto val="1"/>
        <c:lblAlgn val="ctr"/>
        <c:lblOffset val="100"/>
      </c:catAx>
      <c:valAx>
        <c:axId val="8198553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mEEK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2417432195975509"/>
            </c:manualLayout>
          </c:layout>
        </c:title>
        <c:numFmt formatCode="#,##0" sourceLinked="1"/>
        <c:tickLblPos val="nextTo"/>
        <c:crossAx val="81971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386636045494341"/>
          <c:y val="0.32407407407407557"/>
          <c:w val="0.76226706036745406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 net sales growth, Y-to-Y, %</a:t>
            </a:r>
          </a:p>
        </c:rich>
      </c:tx>
      <c:layout>
        <c:manualLayout>
          <c:xMode val="edge"/>
          <c:yMode val="edge"/>
          <c:x val="0.13055552878293664"/>
          <c:y val="0.49074074074074081"/>
        </c:manualLayout>
      </c:layout>
      <c:overlay val="1"/>
    </c:title>
    <c:plotArea>
      <c:layout/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8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Sales!$B$15:$F$15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Sales!$B$16:$F$16</c:f>
              <c:numCache>
                <c:formatCode>0.0%</c:formatCode>
                <c:ptCount val="5"/>
                <c:pt idx="0">
                  <c:v>0.10400000000000002</c:v>
                </c:pt>
                <c:pt idx="1">
                  <c:v>9.8896828429990771E-3</c:v>
                </c:pt>
                <c:pt idx="2">
                  <c:v>-8.2438032820186802E-3</c:v>
                </c:pt>
                <c:pt idx="3">
                  <c:v>-9.9272189315458004E-3</c:v>
                </c:pt>
                <c:pt idx="4">
                  <c:v>-2.8781130577692389E-2</c:v>
                </c:pt>
              </c:numCache>
            </c:numRef>
          </c:val>
        </c:ser>
        <c:dLbls>
          <c:showVal val="1"/>
        </c:dLbls>
        <c:marker val="1"/>
        <c:axId val="82006400"/>
        <c:axId val="82007936"/>
      </c:lineChart>
      <c:catAx>
        <c:axId val="82006400"/>
        <c:scaling>
          <c:orientation val="minMax"/>
        </c:scaling>
        <c:axPos val="b"/>
        <c:tickLblPos val="low"/>
        <c:spPr>
          <a:ln>
            <a:noFill/>
          </a:ln>
        </c:spPr>
        <c:txPr>
          <a:bodyPr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82007936"/>
        <c:crosses val="autoZero"/>
        <c:auto val="1"/>
        <c:lblAlgn val="ctr"/>
        <c:lblOffset val="5"/>
      </c:catAx>
      <c:valAx>
        <c:axId val="82007936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nextTo"/>
        <c:crossAx val="82006400"/>
        <c:crosses val="autoZero"/>
        <c:crossBetween val="between"/>
        <c:majorUnit val="0.5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Mobile</a:t>
            </a:r>
            <a:r>
              <a:rPr lang="et-EE" sz="1200" b="0">
                <a:latin typeface="Arial" pitchFamily="34" charset="0"/>
                <a:cs typeface="Arial" pitchFamily="34" charset="0"/>
              </a:rPr>
              <a:t> </a:t>
            </a: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communications segment ARPU</a:t>
            </a:r>
          </a:p>
        </c:rich>
      </c:tx>
      <c:layout>
        <c:manualLayout>
          <c:xMode val="edge"/>
          <c:yMode val="edge"/>
          <c:x val="5.9934426229508779E-2"/>
          <c:y val="6.2745098039215713E-2"/>
        </c:manualLayout>
      </c:layout>
    </c:title>
    <c:plotArea>
      <c:layout>
        <c:manualLayout>
          <c:layoutTarget val="inner"/>
          <c:xMode val="edge"/>
          <c:yMode val="edge"/>
          <c:x val="2.7472576609319132E-2"/>
          <c:y val="0.12941226031043462"/>
          <c:w val="0.92491007918040169"/>
          <c:h val="0.72157139082180921"/>
        </c:manualLayout>
      </c:layout>
      <c:barChart>
        <c:barDir val="col"/>
        <c:grouping val="clustered"/>
        <c:ser>
          <c:idx val="0"/>
          <c:order val="0"/>
          <c:tx>
            <c:strRef>
              <c:f>ARPU!$B$1</c:f>
              <c:strCache>
                <c:ptCount val="1"/>
                <c:pt idx="0">
                  <c:v>ARPU in EEK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3366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ARPU!$A$4:$A$8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ARPU!$B$4:$B$8</c:f>
              <c:numCache>
                <c:formatCode>General</c:formatCode>
                <c:ptCount val="5"/>
                <c:pt idx="0">
                  <c:v>343</c:v>
                </c:pt>
                <c:pt idx="1">
                  <c:v>289</c:v>
                </c:pt>
                <c:pt idx="2">
                  <c:v>301</c:v>
                </c:pt>
                <c:pt idx="3">
                  <c:v>302</c:v>
                </c:pt>
                <c:pt idx="4">
                  <c:v>280</c:v>
                </c:pt>
              </c:numCache>
            </c:numRef>
          </c:val>
        </c:ser>
        <c:dLbls>
          <c:showVal val="1"/>
        </c:dLbls>
        <c:gapWidth val="50"/>
        <c:axId val="82134144"/>
        <c:axId val="82135680"/>
      </c:barChart>
      <c:lineChart>
        <c:grouping val="standard"/>
        <c:ser>
          <c:idx val="1"/>
          <c:order val="1"/>
          <c:tx>
            <c:strRef>
              <c:f>ARPU!$C$1</c:f>
              <c:strCache>
                <c:ptCount val="1"/>
                <c:pt idx="0">
                  <c:v>Y-to-Y change, %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FF99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ysClr val="windowText" lastClr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1</a:t>
                    </a:r>
                    <a:r>
                      <a:rPr lang="et-EE">
                        <a:solidFill>
                          <a:sysClr val="windowText" lastClr="000000"/>
                        </a:solidFill>
                      </a:rPr>
                      <a:t>.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2%</a:t>
                    </a:r>
                  </a:p>
                </c:rich>
              </c:tx>
              <c:numFmt formatCode="0.0%" sourceLinked="0"/>
              <c:spPr>
                <a:noFill/>
                <a:ln w="25400">
                  <a:noFill/>
                </a:ln>
              </c:spPr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-9</a:t>
                    </a:r>
                    <a:r>
                      <a:rPr lang="et-EE"/>
                      <a:t>.</a:t>
                    </a:r>
                    <a:r>
                      <a:rPr lang="en-US"/>
                      <a:t>7%</a:t>
                    </a:r>
                  </a:p>
                </c:rich>
              </c:tx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-8</a:t>
                    </a:r>
                    <a:r>
                      <a:rPr lang="et-EE"/>
                      <a:t>.</a:t>
                    </a:r>
                    <a:r>
                      <a:rPr lang="en-US"/>
                      <a:t>8%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t-EE"/>
                      <a:t>14.2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4"/>
              <c:layout>
                <c:manualLayout>
                  <c:x val="-4.5067711964161317E-2"/>
                  <c:y val="8.3925685759868418E-2"/>
                </c:manualLayout>
              </c:layout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rgbClr val="C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t-EE" dirty="0" smtClean="0"/>
                      <a:t>-</a:t>
                    </a:r>
                    <a:r>
                      <a:rPr lang="en-US" dirty="0" smtClean="0"/>
                      <a:t>18</a:t>
                    </a:r>
                    <a:r>
                      <a:rPr lang="et-EE" dirty="0" smtClean="0"/>
                      <a:t>.</a:t>
                    </a:r>
                    <a:r>
                      <a:rPr lang="en-US" dirty="0" smtClean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numFmt formatCode="0.0%" sourceLinked="0"/>
              <c:spPr>
                <a:noFill/>
                <a:ln w="3175">
                  <a:noFill/>
                  <a:prstDash val="solid"/>
                </a:ln>
              </c:spPr>
              <c:dLblPos val="r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C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ARPU!$A$4:$A$8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ARPU!$C$4:$C$8</c:f>
              <c:numCache>
                <c:formatCode>0.0%</c:formatCode>
                <c:ptCount val="5"/>
                <c:pt idx="0">
                  <c:v>1.2E-2</c:v>
                </c:pt>
                <c:pt idx="1">
                  <c:v>-9.7000000000000003E-2</c:v>
                </c:pt>
                <c:pt idx="2">
                  <c:v>-8.8000000000000037E-2</c:v>
                </c:pt>
                <c:pt idx="3">
                  <c:v>-0.1420454545454547</c:v>
                </c:pt>
                <c:pt idx="4">
                  <c:v>-0.18367346938775508</c:v>
                </c:pt>
              </c:numCache>
            </c:numRef>
          </c:val>
        </c:ser>
        <c:dLbls>
          <c:showVal val="1"/>
        </c:dLbls>
        <c:marker val="1"/>
        <c:axId val="82171776"/>
        <c:axId val="82170240"/>
      </c:lineChart>
      <c:catAx>
        <c:axId val="82134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82135680"/>
        <c:crosses val="autoZero"/>
        <c:auto val="1"/>
        <c:lblAlgn val="ctr"/>
        <c:lblOffset val="100"/>
        <c:tickLblSkip val="1"/>
        <c:tickMarkSkip val="1"/>
      </c:catAx>
      <c:valAx>
        <c:axId val="82135680"/>
        <c:scaling>
          <c:orientation val="minMax"/>
          <c:min val="0"/>
        </c:scaling>
        <c:axPos val="l"/>
        <c:numFmt formatCode="General" sourceLinked="1"/>
        <c:majorTickMark val="none"/>
        <c:tickLblPos val="none"/>
        <c:spPr>
          <a:ln w="9525">
            <a:noFill/>
          </a:ln>
        </c:spPr>
        <c:crossAx val="82134144"/>
        <c:crosses val="autoZero"/>
        <c:crossBetween val="between"/>
      </c:valAx>
      <c:valAx>
        <c:axId val="82170240"/>
        <c:scaling>
          <c:orientation val="minMax"/>
          <c:max val="8"/>
          <c:min val="-10"/>
        </c:scaling>
        <c:axPos val="r"/>
        <c:numFmt formatCode="0.0%" sourceLinked="1"/>
        <c:majorTickMark val="none"/>
        <c:tickLblPos val="none"/>
        <c:spPr>
          <a:ln>
            <a:noFill/>
          </a:ln>
        </c:spPr>
        <c:crossAx val="82171776"/>
        <c:crosses val="max"/>
        <c:crossBetween val="between"/>
      </c:valAx>
      <c:catAx>
        <c:axId val="82171776"/>
        <c:scaling>
          <c:orientation val="minMax"/>
        </c:scaling>
        <c:delete val="1"/>
        <c:axPos val="b"/>
        <c:tickLblPos val="nextTo"/>
        <c:crossAx val="82170240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rgbClr val="333333"/>
                </a:solidFill>
                <a:latin typeface="Arial" pitchFamily="34" charset="0"/>
                <a:ea typeface="Tahoma"/>
                <a:cs typeface="Arial" pitchFamily="34" charset="0"/>
              </a:defRPr>
            </a:pPr>
            <a:endParaRPr lang="et-EE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rgbClr val="333333"/>
                </a:solidFill>
                <a:latin typeface="Arial" pitchFamily="34" charset="0"/>
                <a:ea typeface="Tahoma"/>
                <a:cs typeface="Arial" pitchFamily="34" charset="0"/>
              </a:defRPr>
            </a:pPr>
            <a:endParaRPr lang="et-EE"/>
          </a:p>
        </c:txPr>
      </c:legendEntry>
      <c:layout>
        <c:manualLayout>
          <c:xMode val="edge"/>
          <c:yMode val="edge"/>
          <c:x val="0.74797607676090005"/>
          <c:y val="8.0026349647471559E-2"/>
          <c:w val="0.17143655902946991"/>
          <c:h val="0.1552480057639864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1" i="0" u="none" strike="noStrike" baseline="0">
              <a:solidFill>
                <a:srgbClr val="333333"/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 algn="ctr" rtl="0">
              <a:defRPr sz="1020" b="0" i="0" u="none" strike="noStrike" kern="1200" baseline="0">
                <a:solidFill>
                  <a:srgbClr val="000000"/>
                </a:solidFill>
                <a:latin typeface="Arial" pitchFamily="34" charset="0"/>
                <a:ea typeface="Tahoma"/>
                <a:cs typeface="Arial" pitchFamily="34" charset="0"/>
              </a:defRPr>
            </a:pP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Broadband services segment ARPU</a:t>
            </a:r>
          </a:p>
        </c:rich>
      </c:tx>
      <c:layout>
        <c:manualLayout>
          <c:xMode val="edge"/>
          <c:yMode val="edge"/>
          <c:x val="6.1633836754012336E-2"/>
          <c:y val="9.4117647058823528E-2"/>
        </c:manualLayout>
      </c:layout>
    </c:title>
    <c:plotArea>
      <c:layout>
        <c:manualLayout>
          <c:layoutTarget val="inner"/>
          <c:xMode val="edge"/>
          <c:yMode val="edge"/>
          <c:x val="2.7472576609319153E-2"/>
          <c:y val="0.12941226031043473"/>
          <c:w val="0.92491007918040169"/>
          <c:h val="0.72157139082180921"/>
        </c:manualLayout>
      </c:layout>
      <c:barChart>
        <c:barDir val="col"/>
        <c:grouping val="clustered"/>
        <c:ser>
          <c:idx val="0"/>
          <c:order val="0"/>
          <c:tx>
            <c:strRef>
              <c:f>ARPU!$B$33</c:f>
              <c:strCache>
                <c:ptCount val="1"/>
                <c:pt idx="0">
                  <c:v>ARPU in EEK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3366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ARPU!$A$38:$A$42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ARPU!$B$38:$B$42</c:f>
              <c:numCache>
                <c:formatCode>0</c:formatCode>
                <c:ptCount val="5"/>
                <c:pt idx="0">
                  <c:v>423.5</c:v>
                </c:pt>
                <c:pt idx="1">
                  <c:v>436.2</c:v>
                </c:pt>
                <c:pt idx="2">
                  <c:v>440.6</c:v>
                </c:pt>
                <c:pt idx="3" formatCode="#,##0">
                  <c:v>447.7</c:v>
                </c:pt>
                <c:pt idx="4" formatCode="#,##0">
                  <c:v>444.7</c:v>
                </c:pt>
              </c:numCache>
            </c:numRef>
          </c:val>
        </c:ser>
        <c:dLbls>
          <c:showVal val="1"/>
        </c:dLbls>
        <c:gapWidth val="50"/>
        <c:axId val="82090240"/>
        <c:axId val="82100224"/>
      </c:barChart>
      <c:lineChart>
        <c:grouping val="standard"/>
        <c:ser>
          <c:idx val="1"/>
          <c:order val="1"/>
          <c:tx>
            <c:strRef>
              <c:f>ARPU!$C$33</c:f>
              <c:strCache>
                <c:ptCount val="1"/>
                <c:pt idx="0">
                  <c:v>Y-to Y change, %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FF99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t-EE">
                        <a:solidFill>
                          <a:sysClr val="windowText" lastClr="000000"/>
                        </a:solidFill>
                      </a:rPr>
                      <a:t>7.6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%</a:t>
                    </a:r>
                  </a:p>
                </c:rich>
              </c:tx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rgbClr val="C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t-EE">
                        <a:solidFill>
                          <a:sysClr val="windowText" lastClr="000000"/>
                        </a:solidFill>
                      </a:rPr>
                      <a:t>5.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6%</a:t>
                    </a:r>
                  </a:p>
                </c:rich>
              </c:tx>
              <c:numFmt formatCode="0.0%" sourceLinked="0"/>
              <c:spPr>
                <a:noFill/>
                <a:ln w="25400">
                  <a:noFill/>
                </a:ln>
              </c:spPr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rgbClr val="C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t-EE">
                        <a:solidFill>
                          <a:sysClr val="windowText" lastClr="000000"/>
                        </a:solidFill>
                      </a:rPr>
                      <a:t>4.6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%</a:t>
                    </a:r>
                  </a:p>
                </c:rich>
              </c:tx>
              <c:numFmt formatCode="0.0%" sourceLinked="0"/>
              <c:spPr>
                <a:noFill/>
                <a:ln w="25400">
                  <a:noFill/>
                </a:ln>
              </c:spPr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t-EE">
                        <a:solidFill>
                          <a:sysClr val="windowText" lastClr="000000"/>
                        </a:solidFill>
                      </a:rPr>
                      <a:t>5.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4%</a:t>
                    </a:r>
                  </a:p>
                </c:rich>
              </c:tx>
              <c:dLblPos val="b"/>
              <c:showVal val="1"/>
            </c:dLbl>
            <c:dLbl>
              <c:idx val="4"/>
              <c:layout>
                <c:manualLayout>
                  <c:x val="-4.1197368471176207E-2"/>
                  <c:y val="8.9154443929803234E-2"/>
                </c:manualLayout>
              </c:layout>
              <c:tx>
                <c:rich>
                  <a:bodyPr/>
                  <a:lstStyle/>
                  <a:p>
                    <a:pPr>
                      <a:defRPr sz="900" b="0" i="0" u="none" strike="noStrike" baseline="0">
                        <a:solidFill>
                          <a:srgbClr val="8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t-EE">
                        <a:solidFill>
                          <a:sysClr val="windowText" lastClr="000000"/>
                        </a:solidFill>
                      </a:rPr>
                      <a:t>5.0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%</a:t>
                    </a:r>
                  </a:p>
                </c:rich>
              </c:tx>
              <c:numFmt formatCode="0.0%" sourceLinked="0"/>
              <c:spPr>
                <a:noFill/>
                <a:ln w="3175">
                  <a:noFill/>
                  <a:prstDash val="solid"/>
                </a:ln>
              </c:spPr>
              <c:dLblPos val="r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8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ARPU!$A$38:$A$42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ARPU!$C$38:$C$42</c:f>
              <c:numCache>
                <c:formatCode>0.0%</c:formatCode>
                <c:ptCount val="5"/>
                <c:pt idx="0">
                  <c:v>7.6238881829733304E-2</c:v>
                </c:pt>
                <c:pt idx="1">
                  <c:v>5.6430128360377842E-2</c:v>
                </c:pt>
                <c:pt idx="2">
                  <c:v>4.5562411010916112E-2</c:v>
                </c:pt>
                <c:pt idx="3">
                  <c:v>5.3659684631678153E-2</c:v>
                </c:pt>
                <c:pt idx="4">
                  <c:v>5.0059031877213646E-2</c:v>
                </c:pt>
              </c:numCache>
            </c:numRef>
          </c:val>
        </c:ser>
        <c:dLbls>
          <c:showVal val="1"/>
        </c:dLbls>
        <c:marker val="1"/>
        <c:axId val="82103296"/>
        <c:axId val="82101760"/>
      </c:lineChart>
      <c:catAx>
        <c:axId val="82090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82100224"/>
        <c:crosses val="autoZero"/>
        <c:auto val="1"/>
        <c:lblAlgn val="ctr"/>
        <c:lblOffset val="100"/>
        <c:tickLblSkip val="1"/>
        <c:tickMarkSkip val="1"/>
      </c:catAx>
      <c:valAx>
        <c:axId val="82100224"/>
        <c:scaling>
          <c:orientation val="minMax"/>
          <c:min val="0"/>
        </c:scaling>
        <c:axPos val="l"/>
        <c:numFmt formatCode="0" sourceLinked="1"/>
        <c:majorTickMark val="none"/>
        <c:tickLblPos val="none"/>
        <c:spPr>
          <a:ln w="9525">
            <a:noFill/>
          </a:ln>
        </c:spPr>
        <c:crossAx val="82090240"/>
        <c:crosses val="autoZero"/>
        <c:crossBetween val="between"/>
      </c:valAx>
      <c:valAx>
        <c:axId val="82101760"/>
        <c:scaling>
          <c:orientation val="minMax"/>
          <c:max val="8"/>
          <c:min val="-10"/>
        </c:scaling>
        <c:axPos val="r"/>
        <c:numFmt formatCode="0.0%" sourceLinked="1"/>
        <c:majorTickMark val="none"/>
        <c:tickLblPos val="none"/>
        <c:spPr>
          <a:ln>
            <a:noFill/>
          </a:ln>
        </c:spPr>
        <c:crossAx val="82103296"/>
        <c:crosses val="max"/>
        <c:crossBetween val="between"/>
      </c:valAx>
      <c:catAx>
        <c:axId val="82103296"/>
        <c:scaling>
          <c:orientation val="minMax"/>
        </c:scaling>
        <c:delete val="1"/>
        <c:axPos val="b"/>
        <c:tickLblPos val="nextTo"/>
        <c:crossAx val="82101760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tr"/>
      <c:layout>
        <c:manualLayout>
          <c:xMode val="edge"/>
          <c:yMode val="edge"/>
          <c:x val="0.74101002251351555"/>
          <c:y val="1.5686274509803921E-2"/>
          <c:w val="0.17143655902946991"/>
          <c:h val="0.1552480057639864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1" i="0" u="none" strike="noStrike" baseline="0">
              <a:solidFill>
                <a:srgbClr val="333333"/>
              </a:solidFill>
              <a:latin typeface="Arial" pitchFamily="34" charset="0"/>
              <a:ea typeface="Tahoma"/>
              <a:cs typeface="Arial" pitchFamily="34" charset="0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0.14837</cdr:x>
      <cdr:y>0.04215</cdr:y>
    </cdr:from>
    <cdr:to>
      <cdr:x>0.89318</cdr:x>
      <cdr:y>0.18008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6251" y="104775"/>
          <a:ext cx="23907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rgbClr val="4A6782"/>
              </a:solidFill>
              <a:latin typeface="Verdana" pitchFamily="34" charset="0"/>
            </a:rPr>
            <a:t>54% of households' permanent connections</a:t>
          </a:r>
          <a:endParaRPr lang="en-US" sz="1200" dirty="0">
            <a:solidFill>
              <a:srgbClr val="4A6782"/>
            </a:solidFill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A0F94F-468C-4D3B-B170-C036A2472E50}" type="datetimeFigureOut">
              <a:rPr lang="et-EE"/>
              <a:pPr>
                <a:defRPr/>
              </a:pPr>
              <a:t>22.10.2008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FA1AFB-D34A-4DD6-9855-63FF0745F0F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Klõpsake juhtslaidi teksti laadide redigeerimiseks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F7D2AB-0ACE-4571-952B-92B0BCE056A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F7D2AB-0ACE-4571-952B-92B0BCE056A5}" type="slidenum">
              <a:rPr lang="et-EE" smtClean="0"/>
              <a:pPr>
                <a:defRPr/>
              </a:pPr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989F1-16BC-4957-B375-8E4DCCFACE2E}" type="slidenum">
              <a:rPr lang="et-EE" smtClean="0"/>
              <a:pPr/>
              <a:t>7</a:t>
            </a:fld>
            <a:endParaRPr lang="et-E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"/>
          <p:cNvPicPr>
            <a:picLocks noChangeAspect="1" noChangeArrowheads="1"/>
          </p:cNvPicPr>
          <p:nvPr userDrawn="1"/>
        </p:nvPicPr>
        <p:blipFill>
          <a:blip r:embed="rId2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Taevataust_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644900"/>
            <a:ext cx="7088187" cy="865188"/>
          </a:xfrm>
        </p:spPr>
        <p:txBody>
          <a:bodyPr/>
          <a:lstStyle>
            <a:lvl1pPr marL="0" indent="0">
              <a:defRPr sz="2400">
                <a:solidFill>
                  <a:srgbClr val="3399FF"/>
                </a:solidFill>
              </a:defRPr>
            </a:lvl1pPr>
          </a:lstStyle>
          <a:p>
            <a:r>
              <a:rPr lang="et-EE"/>
              <a:t>Alapealkiri 2007</a:t>
            </a:r>
          </a:p>
          <a:p>
            <a:endParaRPr lang="et-E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Presentatsiooni pealkiri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itel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7354887" cy="576262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489585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>
          <a:xfrm>
            <a:off x="323850" y="6308725"/>
            <a:ext cx="8496300" cy="385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t-EE" dirty="0"/>
              <a:t>AS Eesti Telekom</a:t>
            </a:r>
            <a:r>
              <a:rPr lang="en-US" dirty="0"/>
              <a:t>		Address		E-mail		web-page	                     </a:t>
            </a:r>
            <a:fld id="{CB882DA5-DCBB-4E13-8EED-D94FAD232AD6}" type="slidenum">
              <a:rPr lang="en-US" sz="1000"/>
              <a:pPr>
                <a:defRPr/>
              </a:pPr>
              <a:t>‹#›</a:t>
            </a:fld>
            <a:r>
              <a:rPr lang="en-US" sz="1000" dirty="0"/>
              <a:t> 	Ph</a:t>
            </a:r>
            <a:r>
              <a:rPr lang="en-US" dirty="0"/>
              <a:t>one +372 6 311 212	</a:t>
            </a:r>
            <a:r>
              <a:rPr lang="en-US" dirty="0" err="1"/>
              <a:t>Roosikrantsi</a:t>
            </a:r>
            <a:r>
              <a:rPr lang="en-US" dirty="0"/>
              <a:t> 2		mailbox@telekom.ee	www.telekom.ee</a:t>
            </a:r>
          </a:p>
          <a:p>
            <a:pPr>
              <a:defRPr/>
            </a:pPr>
            <a:r>
              <a:rPr lang="en-US" dirty="0"/>
              <a:t>	Fax +372 6 311 224	Tallinn 10119, Estonia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4"/>
          <p:cNvPicPr>
            <a:picLocks noChangeAspect="1" noChangeArrowheads="1"/>
          </p:cNvPicPr>
          <p:nvPr/>
        </p:nvPicPr>
        <p:blipFill>
          <a:blip r:embed="rId14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Suur Pealkiri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Suurem Põhitekst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A678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A678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A678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A678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06475"/>
          </a:xfrm>
        </p:spPr>
        <p:txBody>
          <a:bodyPr/>
          <a:lstStyle/>
          <a:p>
            <a:pPr algn="r" eaLnBrk="1" hangingPunct="1"/>
            <a:r>
              <a:rPr lang="en-US" sz="4000" dirty="0" smtClean="0">
                <a:latin typeface="Verdana" pitchFamily="34" charset="0"/>
              </a:rPr>
              <a:t>Financial results for the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>Q3 and 9 months of 2008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2800" dirty="0" smtClean="0">
                <a:latin typeface="Verdana" pitchFamily="34" charset="0"/>
              </a:rPr>
              <a:t>October </a:t>
            </a:r>
            <a:r>
              <a:rPr lang="et-EE" sz="2800" dirty="0" smtClean="0">
                <a:latin typeface="Verdana" pitchFamily="34" charset="0"/>
              </a:rPr>
              <a:t>2008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Cash</a:t>
            </a:r>
            <a:r>
              <a:rPr lang="et-EE" sz="3200" dirty="0" smtClean="0">
                <a:latin typeface="Verdana" pitchFamily="34" charset="0"/>
              </a:rPr>
              <a:t> </a:t>
            </a:r>
            <a:r>
              <a:rPr lang="en-US" sz="3200" dirty="0" smtClean="0">
                <a:latin typeface="Verdana" pitchFamily="34" charset="0"/>
              </a:rPr>
              <a:t>position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0034" y="1785926"/>
            <a:ext cx="3513134" cy="21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 Eesti Telekom Group paid record high dividends on 17 June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2008: 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10.50 EEK </a:t>
            </a:r>
            <a:r>
              <a:rPr lang="en-GB" sz="1400" b="1" dirty="0" smtClean="0">
                <a:solidFill>
                  <a:srgbClr val="4A6782"/>
                </a:solidFill>
                <a:latin typeface="Verdana" pitchFamily="34" charset="0"/>
              </a:rPr>
              <a:t>per share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  <a:endParaRPr lang="et-EE" sz="14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In total, 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1,449 </a:t>
            </a:r>
            <a:r>
              <a:rPr lang="en-US" sz="1400" b="1" dirty="0" err="1" smtClean="0">
                <a:solidFill>
                  <a:srgbClr val="4A6782"/>
                </a:solidFill>
                <a:latin typeface="Verdana" pitchFamily="34" charset="0"/>
              </a:rPr>
              <a:t>mln</a:t>
            </a:r>
            <a:r>
              <a:rPr lang="en-US" sz="1400" b="1" dirty="0" smtClean="0">
                <a:solidFill>
                  <a:srgbClr val="4A6782"/>
                </a:solidFill>
                <a:latin typeface="Verdana" pitchFamily="34" charset="0"/>
              </a:rPr>
              <a:t> EEK 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was paid out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.</a:t>
            </a: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</a:pP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en-US" sz="1400" dirty="0">
              <a:solidFill>
                <a:srgbClr val="4A6782"/>
              </a:solidFill>
              <a:latin typeface="Dax-Regular" pitchFamily="2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071546"/>
            <a:ext cx="45878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Diagramm 6"/>
          <p:cNvGraphicFramePr/>
          <p:nvPr/>
        </p:nvGraphicFramePr>
        <p:xfrm>
          <a:off x="357158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1011237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Verdana" pitchFamily="34" charset="0"/>
              </a:rPr>
              <a:t>Largest shareholders of </a:t>
            </a:r>
            <a:r>
              <a:rPr lang="et-EE" sz="3200" smtClean="0">
                <a:latin typeface="Verdana" pitchFamily="34" charset="0"/>
              </a:rPr>
              <a:t/>
            </a:r>
            <a:br>
              <a:rPr lang="et-EE" sz="3200" smtClean="0">
                <a:latin typeface="Verdana" pitchFamily="34" charset="0"/>
              </a:rPr>
            </a:br>
            <a:r>
              <a:rPr lang="en-US" sz="3200" smtClean="0">
                <a:latin typeface="Verdana" pitchFamily="34" charset="0"/>
              </a:rPr>
              <a:t>AS Eesti Telekom</a:t>
            </a:r>
            <a:endParaRPr lang="et-EE" sz="3200" smtClean="0">
              <a:latin typeface="Verdana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3643314"/>
            <a:ext cx="4591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14752"/>
            <a:ext cx="43624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642910" y="1500174"/>
          <a:ext cx="6095999" cy="2093634"/>
        </p:xfrm>
        <a:graphic>
          <a:graphicData uri="http://schemas.openxmlformats.org/drawingml/2006/table">
            <a:tbl>
              <a:tblPr/>
              <a:tblGrid>
                <a:gridCol w="2868705"/>
                <a:gridCol w="1057835"/>
                <a:gridCol w="1057835"/>
                <a:gridCol w="1111624"/>
              </a:tblGrid>
              <a:tr h="152102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30 September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Change since        03 July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102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No of shares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Participation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Baltic Tele AB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82,936,299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60.1186%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Ministry of Finance / Central State Treasury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33,346,464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24.1721%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Development Fund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4,138,636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3.0000%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Deutsche Bank (GDR accounts)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3,031,797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2.1977%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287,640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ING Luxembourg S.A.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2,015,783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1.4612%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00682F"/>
                          </a:solidFill>
                          <a:latin typeface="Verdana"/>
                        </a:rPr>
                        <a:t>+</a:t>
                      </a:r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197,453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SEB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1,387,709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1.0059%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+57,859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Danske Bank clients 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1,070,739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0.7762%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300,000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Bank Austria Creditanstalt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721,370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0.5229%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189,256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Clearstream Banking Luxembourg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611,836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0.4435%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+31,500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The Bank of New York Mellon Treaty Omnibus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392,152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0.2843%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Verdana" pitchFamily="34" charset="0"/>
              </a:rPr>
              <a:t>Trading statistics in Tallinn</a:t>
            </a:r>
            <a:endParaRPr lang="et-EE" sz="3200" smtClean="0">
              <a:latin typeface="Verdana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0" y="1524000"/>
            <a:ext cx="2743200" cy="1258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sz="1400">
                <a:latin typeface="Verdana" pitchFamily="34" charset="0"/>
              </a:rPr>
              <a:t>AS Eesti Telekom has been listed on the Tallinn and London Stock Exchanges </a:t>
            </a:r>
            <a:r>
              <a:rPr lang="en-US" sz="1400" b="1">
                <a:latin typeface="Verdana" pitchFamily="34" charset="0"/>
              </a:rPr>
              <a:t>(OMX:ETLAT/LSE:EETD)</a:t>
            </a:r>
            <a:r>
              <a:rPr lang="en-US" sz="1400">
                <a:latin typeface="Verdana" pitchFamily="34" charset="0"/>
              </a:rPr>
              <a:t> since 1999.</a:t>
            </a:r>
            <a:endParaRPr lang="et-EE" sz="1400">
              <a:latin typeface="Verdana" pitchFamily="34" charset="0"/>
            </a:endParaRPr>
          </a:p>
        </p:txBody>
      </p:sp>
      <p:graphicFrame>
        <p:nvGraphicFramePr>
          <p:cNvPr id="15" name="Tabel 14"/>
          <p:cNvGraphicFramePr>
            <a:graphicFrameLocks noGrp="1"/>
          </p:cNvGraphicFramePr>
          <p:nvPr/>
        </p:nvGraphicFramePr>
        <p:xfrm>
          <a:off x="357158" y="1071546"/>
          <a:ext cx="5715038" cy="2011045"/>
        </p:xfrm>
        <a:graphic>
          <a:graphicData uri="http://schemas.openxmlformats.org/drawingml/2006/table">
            <a:tbl>
              <a:tblPr/>
              <a:tblGrid>
                <a:gridCol w="1314833"/>
                <a:gridCol w="874065"/>
                <a:gridCol w="881535"/>
                <a:gridCol w="881535"/>
                <a:gridCol w="881535"/>
                <a:gridCol w="881535"/>
              </a:tblGrid>
              <a:tr h="1790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9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SHARE INFORMATION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1" i="0" u="none" strike="noStrike">
                          <a:solidFill>
                            <a:srgbClr val="4F81BD"/>
                          </a:solidFill>
                          <a:latin typeface="Verdana"/>
                        </a:rPr>
                        <a:t>Veerg1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Year-end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137,644,428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Annual average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137,535,574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137,825,320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Equity per share, 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29.40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29.28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29.78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31.19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Earnings per share, 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P/E ratio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Dividends per share for the year, 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Dividend payout ratio,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14752"/>
            <a:ext cx="4500594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Diagramm 11"/>
          <p:cNvGraphicFramePr/>
          <p:nvPr/>
        </p:nvGraphicFramePr>
        <p:xfrm>
          <a:off x="0" y="3214686"/>
          <a:ext cx="4467225" cy="323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ealkiri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202363" cy="1143000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Structure of the Group</a:t>
            </a:r>
            <a:endParaRPr lang="en-US" sz="3200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842275" cy="49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 descr="http://www.elisa.ee/art/header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857892"/>
            <a:ext cx="2019300" cy="5715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600" dirty="0" err="1" smtClean="0">
                <a:latin typeface="Verdana" pitchFamily="34" charset="0"/>
              </a:rPr>
              <a:t>EMT’s</a:t>
            </a:r>
            <a:r>
              <a:rPr lang="et-EE" sz="3600" dirty="0" smtClean="0">
                <a:latin typeface="Verdana" pitchFamily="34" charset="0"/>
              </a:rPr>
              <a:t> market </a:t>
            </a:r>
            <a:r>
              <a:rPr lang="et-EE" sz="3600" dirty="0" err="1" smtClean="0">
                <a:latin typeface="Verdana" pitchFamily="34" charset="0"/>
              </a:rPr>
              <a:t>position</a:t>
            </a:r>
            <a:endParaRPr lang="et-EE" sz="3600" dirty="0" smtClean="0">
              <a:latin typeface="Verdana" pitchFamily="34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643438" y="4929198"/>
            <a:ext cx="3714776" cy="82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EMT’s </a:t>
            </a:r>
            <a:r>
              <a:rPr lang="et-EE" sz="1400" b="1" dirty="0" err="1" smtClean="0">
                <a:solidFill>
                  <a:schemeClr val="bg2"/>
                </a:solidFill>
                <a:latin typeface="Verdana" pitchFamily="34" charset="0"/>
              </a:rPr>
              <a:t>estimated</a:t>
            </a:r>
            <a:r>
              <a:rPr lang="et-EE" sz="1400" b="1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market </a:t>
            </a: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share </a:t>
            </a:r>
            <a:r>
              <a:rPr lang="en-US" sz="1400" dirty="0">
                <a:solidFill>
                  <a:schemeClr val="bg2"/>
                </a:solidFill>
                <a:latin typeface="Verdana" pitchFamily="34" charset="0"/>
              </a:rPr>
              <a:t>(by number of active SIM-cards)</a:t>
            </a: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t-EE" sz="1400" b="1" dirty="0" err="1" smtClean="0">
                <a:solidFill>
                  <a:schemeClr val="bg2"/>
                </a:solidFill>
                <a:latin typeface="Verdana" pitchFamily="34" charset="0"/>
              </a:rPr>
              <a:t>was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 4</a:t>
            </a:r>
            <a:r>
              <a:rPr lang="et-EE" sz="1400" b="1" dirty="0" smtClean="0">
                <a:solidFill>
                  <a:schemeClr val="bg2"/>
                </a:solidFill>
                <a:latin typeface="Verdana" pitchFamily="34" charset="0"/>
              </a:rPr>
              <a:t>7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t-EE" sz="1400" b="1" dirty="0">
              <a:solidFill>
                <a:schemeClr val="accent4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4467225"/>
            <a:ext cx="46958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500570"/>
            <a:ext cx="1228725" cy="255018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86322"/>
            <a:ext cx="828675" cy="441507"/>
          </a:xfrm>
          <a:prstGeom prst="rect">
            <a:avLst/>
          </a:prstGeom>
          <a:noFill/>
        </p:spPr>
      </p:pic>
      <p:graphicFrame>
        <p:nvGraphicFramePr>
          <p:cNvPr id="9" name="Group 106"/>
          <p:cNvGraphicFramePr>
            <a:graphicFrameLocks noGrp="1"/>
          </p:cNvGraphicFramePr>
          <p:nvPr>
            <p:ph idx="1"/>
          </p:nvPr>
        </p:nvGraphicFramePr>
        <p:xfrm>
          <a:off x="5643570" y="2214554"/>
          <a:ext cx="3357586" cy="1104560"/>
        </p:xfrm>
        <a:graphic>
          <a:graphicData uri="http://schemas.openxmlformats.org/drawingml/2006/table">
            <a:tbl>
              <a:tblPr/>
              <a:tblGrid>
                <a:gridCol w="1357322"/>
                <a:gridCol w="714380"/>
                <a:gridCol w="714380"/>
                <a:gridCol w="571504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2008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Mobile data users </a:t>
                      </a: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153,0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119,0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34,0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2357430"/>
            <a:ext cx="1000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Chart 5"/>
          <p:cNvGraphicFramePr>
            <a:graphicFrameLocks/>
          </p:cNvGraphicFramePr>
          <p:nvPr/>
        </p:nvGraphicFramePr>
        <p:xfrm>
          <a:off x="357158" y="1285860"/>
          <a:ext cx="520065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Jaluse kohatäide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	</a:t>
            </a:r>
          </a:p>
        </p:txBody>
      </p:sp>
      <p:sp>
        <p:nvSpPr>
          <p:cNvPr id="922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85786" y="428604"/>
            <a:ext cx="7354887" cy="576262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Elion</a:t>
            </a:r>
            <a:r>
              <a:rPr lang="et-EE" sz="3200" dirty="0" smtClean="0">
                <a:latin typeface="Verdana" pitchFamily="34" charset="0"/>
              </a:rPr>
              <a:t>’s market </a:t>
            </a:r>
            <a:r>
              <a:rPr lang="et-EE" sz="3200" dirty="0" err="1" smtClean="0">
                <a:latin typeface="Verdana" pitchFamily="34" charset="0"/>
              </a:rPr>
              <a:t>position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4643471" cy="2196080"/>
        </p:xfrm>
        <a:graphic>
          <a:graphicData uri="http://schemas.openxmlformats.org/drawingml/2006/table">
            <a:tbl>
              <a:tblPr/>
              <a:tblGrid>
                <a:gridCol w="2214579"/>
                <a:gridCol w="785818"/>
                <a:gridCol w="928694"/>
                <a:gridCol w="71438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2008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rgbClr val="4A678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means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471,3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470,2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permanent Internet connections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172,0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157,0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IP and 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cable-</a:t>
                      </a: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TV customers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75,4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48,4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27,0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3" name="Picture 1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00174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5" name="Text Box 109"/>
          <p:cNvSpPr txBox="1">
            <a:spLocks noChangeArrowheads="1"/>
          </p:cNvSpPr>
          <p:nvPr/>
        </p:nvSpPr>
        <p:spPr bwMode="auto">
          <a:xfrm>
            <a:off x="5816600" y="1333500"/>
            <a:ext cx="3063875" cy="612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8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0,4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% </a:t>
            </a: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of call minutes initiated from fixed networks</a:t>
            </a:r>
            <a:endParaRPr lang="et-EE" sz="1400" dirty="0">
              <a:solidFill>
                <a:srgbClr val="4A6782"/>
              </a:solidFill>
              <a:latin typeface="Verdana" pitchFamily="34" charset="0"/>
            </a:endParaRPr>
          </a:p>
        </p:txBody>
      </p:sp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786446" y="2143116"/>
          <a:ext cx="28289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6"/>
          <p:cNvGraphicFramePr>
            <a:graphicFrameLocks/>
          </p:cNvGraphicFramePr>
          <p:nvPr/>
        </p:nvGraphicFramePr>
        <p:xfrm>
          <a:off x="928662" y="4000504"/>
          <a:ext cx="32099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6202363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Financial results</a:t>
            </a:r>
            <a:r>
              <a:rPr lang="et-EE" sz="3200" dirty="0" smtClean="0">
                <a:latin typeface="Verdana" pitchFamily="34" charset="0"/>
              </a:rPr>
              <a:t/>
            </a:r>
            <a:br>
              <a:rPr lang="et-EE" sz="3200" dirty="0" smtClean="0">
                <a:latin typeface="Verdana" pitchFamily="34" charset="0"/>
              </a:rPr>
            </a:br>
            <a:r>
              <a:rPr lang="et-EE" sz="3200" dirty="0" smtClean="0">
                <a:latin typeface="Verdana" pitchFamily="34" charset="0"/>
              </a:rPr>
              <a:t>Eesti Telekom </a:t>
            </a:r>
            <a:r>
              <a:rPr lang="en-US" sz="3200" dirty="0" smtClean="0">
                <a:latin typeface="Verdana" pitchFamily="34" charset="0"/>
              </a:rPr>
              <a:t>Group</a:t>
            </a:r>
          </a:p>
        </p:txBody>
      </p:sp>
      <p:graphicFrame>
        <p:nvGraphicFramePr>
          <p:cNvPr id="7" name="Diagramm 6"/>
          <p:cNvGraphicFramePr/>
          <p:nvPr/>
        </p:nvGraphicFramePr>
        <p:xfrm>
          <a:off x="642910" y="4643446"/>
          <a:ext cx="4572000" cy="1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58578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Verdana" pitchFamily="34" charset="0"/>
              </a:rPr>
              <a:t>Dynamics of sales</a:t>
            </a:r>
            <a:endParaRPr lang="et-EE" sz="3600" dirty="0" smtClean="0"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1643050"/>
            <a:ext cx="3581400" cy="2428892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2"/>
              </a:buBlip>
            </a:pPr>
            <a:r>
              <a:rPr lang="en-GB" sz="1600" dirty="0" smtClean="0">
                <a:latin typeface="Verdana" pitchFamily="34" charset="0"/>
              </a:rPr>
              <a:t>Sales revenues were primarily affected by the reduction in </a:t>
            </a:r>
            <a:r>
              <a:rPr lang="en-US" sz="1600" dirty="0" smtClean="0">
                <a:latin typeface="Verdana" pitchFamily="34" charset="0"/>
              </a:rPr>
              <a:t>mobile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n-GB" sz="1600" dirty="0" smtClean="0">
                <a:latin typeface="Verdana" pitchFamily="34" charset="0"/>
              </a:rPr>
              <a:t>interconnection fees</a:t>
            </a:r>
            <a:r>
              <a:rPr lang="en-US" sz="1600" dirty="0" smtClean="0">
                <a:latin typeface="Verdana" pitchFamily="34" charset="0"/>
              </a:rPr>
              <a:t>;</a:t>
            </a:r>
          </a:p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2"/>
              </a:buBlip>
            </a:pPr>
            <a:r>
              <a:rPr lang="en-GB" sz="1600" dirty="0" smtClean="0">
                <a:latin typeface="Verdana" pitchFamily="34" charset="0"/>
              </a:rPr>
              <a:t>Continued growth in the number of permanent Internet connections and the users of triple packages</a:t>
            </a:r>
            <a:r>
              <a:rPr lang="et-EE" sz="1600" dirty="0" smtClean="0">
                <a:latin typeface="Verdana" pitchFamily="34" charset="0"/>
              </a:rPr>
              <a:t> and </a:t>
            </a:r>
            <a:r>
              <a:rPr lang="en-US" sz="1600" dirty="0" smtClean="0">
                <a:latin typeface="Verdana" pitchFamily="34" charset="0"/>
              </a:rPr>
              <a:t>mobile data users</a:t>
            </a:r>
          </a:p>
        </p:txBody>
      </p:sp>
      <p:sp>
        <p:nvSpPr>
          <p:cNvPr id="8" name="Ovaal 7"/>
          <p:cNvSpPr/>
          <p:nvPr/>
        </p:nvSpPr>
        <p:spPr>
          <a:xfrm>
            <a:off x="4572000" y="1785926"/>
            <a:ext cx="500066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Ovaal 9"/>
          <p:cNvSpPr/>
          <p:nvPr/>
        </p:nvSpPr>
        <p:spPr>
          <a:xfrm>
            <a:off x="4286248" y="4143380"/>
            <a:ext cx="500066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aphicFrame>
        <p:nvGraphicFramePr>
          <p:cNvPr id="9" name="Diagramm 8"/>
          <p:cNvGraphicFramePr/>
          <p:nvPr/>
        </p:nvGraphicFramePr>
        <p:xfrm>
          <a:off x="428596" y="857232"/>
          <a:ext cx="4572000" cy="281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m 10"/>
          <p:cNvGraphicFramePr/>
          <p:nvPr/>
        </p:nvGraphicFramePr>
        <p:xfrm>
          <a:off x="428596" y="35004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/>
          <p:cNvGraphicFramePr/>
          <p:nvPr/>
        </p:nvGraphicFramePr>
        <p:xfrm>
          <a:off x="4786314" y="2928934"/>
          <a:ext cx="43576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1" y="476250"/>
            <a:ext cx="6099203" cy="809610"/>
          </a:xfrm>
        </p:spPr>
        <p:txBody>
          <a:bodyPr/>
          <a:lstStyle/>
          <a:p>
            <a:pPr eaLnBrk="1" hangingPunct="1"/>
            <a:r>
              <a:rPr lang="et-EE" sz="3200" dirty="0" smtClean="0">
                <a:latin typeface="Verdana" pitchFamily="34" charset="0"/>
              </a:rPr>
              <a:t>ARPU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500034" y="1214422"/>
          <a:ext cx="6562725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6"/>
          <p:cNvGraphicFramePr>
            <a:graphicFrameLocks/>
          </p:cNvGraphicFramePr>
          <p:nvPr/>
        </p:nvGraphicFramePr>
        <p:xfrm>
          <a:off x="2143108" y="3714752"/>
          <a:ext cx="6562725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OPEX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2000240"/>
            <a:ext cx="3733800" cy="1689100"/>
          </a:xfrm>
          <a:noFill/>
        </p:spPr>
        <p:txBody>
          <a:bodyPr tIns="90000" bIns="90000"/>
          <a:lstStyle/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3"/>
              </a:buBlip>
            </a:pPr>
            <a:r>
              <a:rPr lang="et-EE" sz="1600" dirty="0" err="1" smtClean="0">
                <a:latin typeface="Verdana" pitchFamily="34" charset="0"/>
              </a:rPr>
              <a:t>Decrease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of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mobile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interconnect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prices</a:t>
            </a:r>
            <a:r>
              <a:rPr lang="en-US" sz="1600" dirty="0" smtClean="0">
                <a:latin typeface="Verdana" pitchFamily="34" charset="0"/>
              </a:rPr>
              <a:t>;</a:t>
            </a:r>
            <a:endParaRPr lang="et-EE" sz="1600" dirty="0" smtClean="0">
              <a:latin typeface="Verdana" pitchFamily="34" charset="0"/>
            </a:endParaRPr>
          </a:p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3"/>
              </a:buBlip>
            </a:pPr>
            <a:r>
              <a:rPr lang="et-EE" sz="1600" dirty="0" err="1" smtClean="0">
                <a:latin typeface="Verdana" pitchFamily="34" charset="0"/>
              </a:rPr>
              <a:t>Increased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volume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of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international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call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services</a:t>
            </a:r>
            <a:endParaRPr lang="en-US" sz="1600" dirty="0" smtClean="0">
              <a:latin typeface="Verdana" pitchFamily="34" charset="0"/>
            </a:endParaRPr>
          </a:p>
          <a:p>
            <a:pPr lvl="1" eaLnBrk="1" hangingPunct="1"/>
            <a:endParaRPr lang="et-EE" dirty="0" smtClean="0">
              <a:solidFill>
                <a:srgbClr val="FF000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3929058" y="1714488"/>
            <a:ext cx="500066" cy="3571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Ovaal 10"/>
          <p:cNvSpPr/>
          <p:nvPr/>
        </p:nvSpPr>
        <p:spPr>
          <a:xfrm>
            <a:off x="3929058" y="4357694"/>
            <a:ext cx="500066" cy="3571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aphicFrame>
        <p:nvGraphicFramePr>
          <p:cNvPr id="9" name="Diagramm 8"/>
          <p:cNvGraphicFramePr/>
          <p:nvPr/>
        </p:nvGraphicFramePr>
        <p:xfrm>
          <a:off x="214282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/>
          <p:cNvGraphicFramePr/>
          <p:nvPr/>
        </p:nvGraphicFramePr>
        <p:xfrm>
          <a:off x="28572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Diagramm 12"/>
          <p:cNvGraphicFramePr/>
          <p:nvPr/>
        </p:nvGraphicFramePr>
        <p:xfrm>
          <a:off x="4857720" y="2643182"/>
          <a:ext cx="428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EBITDA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2000232" y="6429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/>
          <p:nvPr/>
        </p:nvGraphicFramePr>
        <p:xfrm>
          <a:off x="0" y="30003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/>
          <p:cNvGraphicFramePr/>
          <p:nvPr/>
        </p:nvGraphicFramePr>
        <p:xfrm>
          <a:off x="4286248" y="2786058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50133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8625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CAPEX and depreciation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286380" y="1643050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90000"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4A6782"/>
                </a:solidFill>
                <a:latin typeface="Verdana" pitchFamily="34" charset="0"/>
              </a:rPr>
              <a:t>Investing </a:t>
            </a:r>
            <a:r>
              <a:rPr lang="en-US" b="1" dirty="0" smtClean="0">
                <a:solidFill>
                  <a:srgbClr val="4A6782"/>
                </a:solidFill>
                <a:latin typeface="Verdana" pitchFamily="34" charset="0"/>
              </a:rPr>
              <a:t>priorities</a:t>
            </a:r>
            <a:r>
              <a:rPr lang="et-EE" b="1" dirty="0" smtClean="0">
                <a:solidFill>
                  <a:srgbClr val="4A6782"/>
                </a:solidFill>
                <a:latin typeface="Verdana" pitchFamily="34" charset="0"/>
              </a:rPr>
              <a:t>:</a:t>
            </a:r>
            <a:endParaRPr lang="et-EE" b="1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Broadband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Internet </a:t>
            </a:r>
            <a:r>
              <a:rPr lang="en-US" sz="1600" dirty="0">
                <a:solidFill>
                  <a:srgbClr val="4A6782"/>
                </a:solidFill>
                <a:latin typeface="Verdana" pitchFamily="34" charset="0"/>
              </a:rPr>
              <a:t>and DigiTV access;</a:t>
            </a: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Mobile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Implementation of technologies supporting high-speed data communications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</a:p>
          <a:p>
            <a:pPr marL="342900" indent="-342900">
              <a:spcBef>
                <a:spcPts val="1200"/>
              </a:spcBef>
            </a:pPr>
            <a:r>
              <a:rPr lang="et-EE" sz="1600" b="1" dirty="0" smtClean="0">
                <a:solidFill>
                  <a:srgbClr val="4A6782"/>
                </a:solidFill>
                <a:latin typeface="Verdana" pitchFamily="34" charset="0"/>
              </a:rPr>
              <a:t>IT</a:t>
            </a: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Expansion of the infrastructure necessary </a:t>
            </a:r>
            <a:r>
              <a:rPr lang="en-GB" sz="1600" dirty="0" err="1" smtClean="0">
                <a:solidFill>
                  <a:srgbClr val="4A6782"/>
                </a:solidFill>
                <a:latin typeface="Verdana" pitchFamily="34" charset="0"/>
              </a:rPr>
              <a:t>fo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r</a:t>
            </a: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 the provision of services</a:t>
            </a:r>
          </a:p>
          <a:p>
            <a:pPr marL="342900" indent="-342900">
              <a:spcBef>
                <a:spcPct val="20000"/>
              </a:spcBef>
            </a:pPr>
            <a:endParaRPr lang="en-GB" sz="16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4A6782"/>
              </a:solidFill>
              <a:latin typeface="Dax-Regular" pitchFamily="2" charset="0"/>
            </a:endParaRPr>
          </a:p>
          <a:p>
            <a:pPr marL="342900" indent="-342900">
              <a:spcBef>
                <a:spcPct val="20000"/>
              </a:spcBef>
            </a:pPr>
            <a:endParaRPr lang="et-EE" dirty="0">
              <a:solidFill>
                <a:srgbClr val="4A6782"/>
              </a:solidFill>
              <a:latin typeface="Dax-Regular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50069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kom">
  <a:themeElements>
    <a:clrScheme name="Telek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lekom">
      <a:majorFont>
        <a:latin typeface="Dax-Regular"/>
        <a:ea typeface=""/>
        <a:cs typeface=""/>
      </a:majorFont>
      <a:minorFont>
        <a:latin typeface="Dax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k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676</Words>
  <Application>Microsoft Office PowerPoint</Application>
  <PresentationFormat>Ekraaniseanss (4:3)</PresentationFormat>
  <Paragraphs>221</Paragraphs>
  <Slides>13</Slides>
  <Notes>2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13</vt:i4>
      </vt:variant>
    </vt:vector>
  </HeadingPairs>
  <TitlesOfParts>
    <vt:vector size="14" baseType="lpstr">
      <vt:lpstr>Telekom</vt:lpstr>
      <vt:lpstr>Financial results for the Q3 and 9 months of 2008 October 2008 </vt:lpstr>
      <vt:lpstr>EMT’s market position</vt:lpstr>
      <vt:lpstr>Elion’s market position</vt:lpstr>
      <vt:lpstr>Financial results Eesti Telekom Group</vt:lpstr>
      <vt:lpstr>Dynamics of sales</vt:lpstr>
      <vt:lpstr>ARPU</vt:lpstr>
      <vt:lpstr>Dynamics of OPEX</vt:lpstr>
      <vt:lpstr>Dynamics of EBITDA</vt:lpstr>
      <vt:lpstr>CAPEX and depreciation</vt:lpstr>
      <vt:lpstr>Cash position</vt:lpstr>
      <vt:lpstr>Largest shareholders of  AS Eesti Telekom</vt:lpstr>
      <vt:lpstr>Trading statistics in Tallinn</vt:lpstr>
      <vt:lpstr>Structure of the Group</vt:lpstr>
    </vt:vector>
  </TitlesOfParts>
  <Company>EMT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 tulemast</dc:title>
  <dc:creator>maivi.talving</dc:creator>
  <cp:lastModifiedBy>Kristina.Leet</cp:lastModifiedBy>
  <cp:revision>392</cp:revision>
  <dcterms:created xsi:type="dcterms:W3CDTF">2007-10-11T10:20:16Z</dcterms:created>
  <dcterms:modified xsi:type="dcterms:W3CDTF">2008-10-22T13:10:12Z</dcterms:modified>
</cp:coreProperties>
</file>