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charts/chart7.xml" ContentType="application/vnd.openxmlformats-officedocument.drawingml.chart+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1.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50.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51.xml" ContentType="application/vnd.openxmlformats-officedocument.presentationml.tags+xml"/>
  <Override PartName="/ppt/notesSlides/notesSlide19.xml" ContentType="application/vnd.openxmlformats-officedocument.presentationml.notesSlide+xml"/>
  <Override PartName="/ppt/tags/tag52.xml" ContentType="application/vnd.openxmlformats-officedocument.presentationml.tags+xml"/>
  <Override PartName="/ppt/notesSlides/notesSlide20.xml" ContentType="application/vnd.openxmlformats-officedocument.presentationml.notesSlide+xml"/>
  <Override PartName="/ppt/tags/tag53.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54.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55.xml" ContentType="application/vnd.openxmlformats-officedocument.presentationml.tags+xml"/>
  <Override PartName="/ppt/notesSlides/notesSlide28.xml" ContentType="application/vnd.openxmlformats-officedocument.presentationml.notesSlide+xml"/>
  <Override PartName="/ppt/tags/tag56.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57.xml" ContentType="application/vnd.openxmlformats-officedocument.presentationml.tags+xml"/>
  <Override PartName="/ppt/notesSlides/notesSlide33.xml" ContentType="application/vnd.openxmlformats-officedocument.presentationml.notesSlide+xml"/>
  <Override PartName="/ppt/tags/tag58.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3" r:id="rId1"/>
  </p:sldMasterIdLst>
  <p:notesMasterIdLst>
    <p:notesMasterId r:id="rId38"/>
  </p:notesMasterIdLst>
  <p:handoutMasterIdLst>
    <p:handoutMasterId r:id="rId39"/>
  </p:handoutMasterIdLst>
  <p:sldIdLst>
    <p:sldId id="408" r:id="rId2"/>
    <p:sldId id="429" r:id="rId3"/>
    <p:sldId id="414" r:id="rId4"/>
    <p:sldId id="461" r:id="rId5"/>
    <p:sldId id="345" r:id="rId6"/>
    <p:sldId id="369" r:id="rId7"/>
    <p:sldId id="450" r:id="rId8"/>
    <p:sldId id="451" r:id="rId9"/>
    <p:sldId id="368" r:id="rId10"/>
    <p:sldId id="267" r:id="rId11"/>
    <p:sldId id="398" r:id="rId12"/>
    <p:sldId id="426" r:id="rId13"/>
    <p:sldId id="310" r:id="rId14"/>
    <p:sldId id="282" r:id="rId15"/>
    <p:sldId id="283" r:id="rId16"/>
    <p:sldId id="284" r:id="rId17"/>
    <p:sldId id="424" r:id="rId18"/>
    <p:sldId id="335" r:id="rId19"/>
    <p:sldId id="336" r:id="rId20"/>
    <p:sldId id="279" r:id="rId21"/>
    <p:sldId id="280" r:id="rId22"/>
    <p:sldId id="281" r:id="rId23"/>
    <p:sldId id="285" r:id="rId24"/>
    <p:sldId id="334" r:id="rId25"/>
    <p:sldId id="272" r:id="rId26"/>
    <p:sldId id="273" r:id="rId27"/>
    <p:sldId id="447" r:id="rId28"/>
    <p:sldId id="448" r:id="rId29"/>
    <p:sldId id="276" r:id="rId30"/>
    <p:sldId id="277" r:id="rId31"/>
    <p:sldId id="278" r:id="rId32"/>
    <p:sldId id="445" r:id="rId33"/>
    <p:sldId id="446" r:id="rId34"/>
    <p:sldId id="274" r:id="rId35"/>
    <p:sldId id="275" r:id="rId36"/>
    <p:sldId id="462" r:id="rId37"/>
  </p:sldIdLst>
  <p:sldSz cx="10690225" cy="7564438"/>
  <p:notesSz cx="7315200" cy="9601200"/>
  <p:custDataLst>
    <p:tags r:id="rId40"/>
  </p:custDataLst>
  <p:defaultTex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0" userDrawn="1">
          <p15:clr>
            <a:srgbClr val="A4A3A4"/>
          </p15:clr>
        </p15:guide>
        <p15:guide id="2" orient="horz" pos="568" userDrawn="1">
          <p15:clr>
            <a:srgbClr val="A4A3A4"/>
          </p15:clr>
        </p15:guide>
        <p15:guide id="3" orient="horz" pos="1008" userDrawn="1">
          <p15:clr>
            <a:srgbClr val="A4A3A4"/>
          </p15:clr>
        </p15:guide>
        <p15:guide id="4" orient="horz" pos="4765" userDrawn="1">
          <p15:clr>
            <a:srgbClr val="A4A3A4"/>
          </p15:clr>
        </p15:guide>
        <p15:guide id="5" orient="horz" pos="4514" userDrawn="1">
          <p15:clr>
            <a:srgbClr val="A4A3A4"/>
          </p15:clr>
        </p15:guide>
        <p15:guide id="6" orient="horz" pos="2813" userDrawn="1">
          <p15:clr>
            <a:srgbClr val="A4A3A4"/>
          </p15:clr>
        </p15:guide>
        <p15:guide id="7" pos="160" userDrawn="1">
          <p15:clr>
            <a:srgbClr val="A4A3A4"/>
          </p15:clr>
        </p15:guide>
        <p15:guide id="8" pos="336" userDrawn="1">
          <p15:clr>
            <a:srgbClr val="A4A3A4"/>
          </p15:clr>
        </p15:guide>
        <p15:guide id="9" pos="5612" userDrawn="1">
          <p15:clr>
            <a:srgbClr val="A4A3A4"/>
          </p15:clr>
        </p15:guide>
        <p15:guide id="10" pos="5363" userDrawn="1">
          <p15:clr>
            <a:srgbClr val="A4A3A4"/>
          </p15:clr>
        </p15:guide>
        <p15:guide id="11" pos="2823" userDrawn="1">
          <p15:clr>
            <a:srgbClr val="A4A3A4"/>
          </p15:clr>
        </p15:guide>
        <p15:guide id="12" pos="3435" userDrawn="1">
          <p15:clr>
            <a:srgbClr val="A4A3A4"/>
          </p15:clr>
        </p15:guide>
        <p15:guide id="13" pos="4161" userDrawn="1">
          <p15:clr>
            <a:srgbClr val="A4A3A4"/>
          </p15:clr>
        </p15:guide>
        <p15:guide id="14" pos="5136" userDrawn="1">
          <p15:clr>
            <a:srgbClr val="A4A3A4"/>
          </p15:clr>
        </p15:guide>
        <p15:guide id="15" pos="6392" userDrawn="1">
          <p15:clr>
            <a:srgbClr val="A4A3A4"/>
          </p15:clr>
        </p15:guide>
        <p15:guide id="16" pos="6576"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DADADA"/>
    <a:srgbClr val="D9E5EF"/>
    <a:srgbClr val="02497D"/>
    <a:srgbClr val="AA0032"/>
    <a:srgbClr val="DAE4EE"/>
    <a:srgbClr val="C5D6E5"/>
    <a:srgbClr val="D6D6D6"/>
    <a:srgbClr val="BCB8B2"/>
    <a:srgbClr val="DED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41" autoAdjust="0"/>
    <p:restoredTop sz="94676" autoAdjust="0"/>
  </p:normalViewPr>
  <p:slideViewPr>
    <p:cSldViewPr snapToGrid="0" snapToObjects="1">
      <p:cViewPr varScale="1">
        <p:scale>
          <a:sx n="66" d="100"/>
          <a:sy n="66" d="100"/>
        </p:scale>
        <p:origin x="1116" y="84"/>
      </p:cViewPr>
      <p:guideLst>
        <p:guide orient="horz" pos="160"/>
        <p:guide orient="horz" pos="568"/>
        <p:guide orient="horz" pos="1008"/>
        <p:guide orient="horz" pos="4765"/>
        <p:guide orient="horz" pos="4514"/>
        <p:guide orient="horz" pos="2813"/>
        <p:guide pos="160"/>
        <p:guide pos="336"/>
        <p:guide pos="5612"/>
        <p:guide pos="5363"/>
        <p:guide pos="2823"/>
        <p:guide pos="3435"/>
        <p:guide pos="4161"/>
        <p:guide pos="5136"/>
        <p:guide pos="6392"/>
        <p:guide pos="657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65" d="100"/>
          <a:sy n="65" d="100"/>
        </p:scale>
        <p:origin x="-876" y="-108"/>
      </p:cViewPr>
      <p:guideLst>
        <p:guide orient="horz" pos="3024"/>
        <p:guide pos="2305"/>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STOFS04\CCF_HOB\1%20Uppdrag\CCF\Northern%20Horizon%20Capital\1608%20BOF\V&#228;rdering%20och%20analys\Makroavsnitt\Underlag%20till%20EURSEK-graf%20samt%20r&#228;ntor%20STIBOR%20EURIBO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STOFS04\CCF_HOB\1%20Uppdrag\CCF\Northern%20Horizon%20Capital\1511%20The%20Baltic%20Opportunity%20Fund\V&#228;rdering%20och%20analys\Tidigare%20arbete\Underlag%20yieldgraf.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heniva\AppData\Local\Microsoft\Windows\Temporary%20Internet%20Files\Content.Outlook\UV0NVXS1\RE%20raw%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heniva\AppData\Local\Microsoft\Windows\Temporary%20Internet%20Files\Content.Outlook\UV0NVXS1\RE%20raw%20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STOFS04\CCF_HOB\1%20Uppdrag\CCF\Northern%20Horizon%20Capital\1705%20BHC%20III\Presentationer\Underlag\The%20Baltics%20property%20marke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STOFS04\CCF_HOB\1%20Uppdrag\CCF\Northern%20Horizon%20Capital\1705%20BHC%20III\Presentationer\Underlag\The%20Baltics%20property%20market.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1" Type="http://schemas.openxmlformats.org/officeDocument/2006/relationships/oleObject" Target="file:///\\hqfswork.lt.int.hansa.ee\work\Swedbank%20imoniu%20finansai\!Companies\Northern%20Horizon%20Capital\2017%20SPO\Model\BH%20model%20Swedbank%20v3.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STOFS04\CCF_HOB\1%20Uppdrag\CCF\Northern%20Horizon%20Capital\1608%20BOF\V&#228;rdering%20och%20analys\Utveckling%20antal%20kvm%20och%20operating%20profit-graf.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STIBOR 3M</c:v>
          </c:tx>
          <c:spPr>
            <a:ln w="28575" cap="rnd">
              <a:solidFill>
                <a:schemeClr val="accent1"/>
              </a:solidFill>
              <a:round/>
            </a:ln>
            <a:effectLst/>
          </c:spPr>
          <c:marker>
            <c:symbol val="none"/>
          </c:marker>
          <c:cat>
            <c:numRef>
              <c:f>Blad1!$A$7:$A$2955</c:f>
              <c:numCache>
                <c:formatCode>yyyy\-mm\-dd</c:formatCode>
                <c:ptCount val="2949"/>
                <c:pt idx="0">
                  <c:v>42845</c:v>
                </c:pt>
                <c:pt idx="1">
                  <c:v>42844</c:v>
                </c:pt>
                <c:pt idx="2">
                  <c:v>42843</c:v>
                </c:pt>
                <c:pt idx="3">
                  <c:v>42842</c:v>
                </c:pt>
                <c:pt idx="4">
                  <c:v>42839</c:v>
                </c:pt>
                <c:pt idx="5">
                  <c:v>42838</c:v>
                </c:pt>
                <c:pt idx="6">
                  <c:v>42837</c:v>
                </c:pt>
                <c:pt idx="7">
                  <c:v>42836</c:v>
                </c:pt>
                <c:pt idx="8">
                  <c:v>42835</c:v>
                </c:pt>
                <c:pt idx="9">
                  <c:v>42832</c:v>
                </c:pt>
                <c:pt idx="10">
                  <c:v>42831</c:v>
                </c:pt>
                <c:pt idx="11">
                  <c:v>42830</c:v>
                </c:pt>
                <c:pt idx="12">
                  <c:v>42829</c:v>
                </c:pt>
                <c:pt idx="13">
                  <c:v>42828</c:v>
                </c:pt>
                <c:pt idx="14">
                  <c:v>42825</c:v>
                </c:pt>
                <c:pt idx="15">
                  <c:v>42824</c:v>
                </c:pt>
                <c:pt idx="16">
                  <c:v>42823</c:v>
                </c:pt>
                <c:pt idx="17">
                  <c:v>42822</c:v>
                </c:pt>
                <c:pt idx="18">
                  <c:v>42821</c:v>
                </c:pt>
                <c:pt idx="19">
                  <c:v>42818</c:v>
                </c:pt>
                <c:pt idx="20">
                  <c:v>42817</c:v>
                </c:pt>
                <c:pt idx="21">
                  <c:v>42816</c:v>
                </c:pt>
                <c:pt idx="22">
                  <c:v>42815</c:v>
                </c:pt>
                <c:pt idx="23">
                  <c:v>42814</c:v>
                </c:pt>
                <c:pt idx="24">
                  <c:v>42811</c:v>
                </c:pt>
                <c:pt idx="25">
                  <c:v>42810</c:v>
                </c:pt>
                <c:pt idx="26">
                  <c:v>42809</c:v>
                </c:pt>
                <c:pt idx="27">
                  <c:v>42808</c:v>
                </c:pt>
                <c:pt idx="28">
                  <c:v>42807</c:v>
                </c:pt>
                <c:pt idx="29">
                  <c:v>42804</c:v>
                </c:pt>
                <c:pt idx="30">
                  <c:v>42803</c:v>
                </c:pt>
                <c:pt idx="31">
                  <c:v>42802</c:v>
                </c:pt>
                <c:pt idx="32">
                  <c:v>42801</c:v>
                </c:pt>
                <c:pt idx="33">
                  <c:v>42800</c:v>
                </c:pt>
                <c:pt idx="34">
                  <c:v>42797</c:v>
                </c:pt>
                <c:pt idx="35">
                  <c:v>42796</c:v>
                </c:pt>
                <c:pt idx="36">
                  <c:v>42795</c:v>
                </c:pt>
                <c:pt idx="37">
                  <c:v>42794</c:v>
                </c:pt>
                <c:pt idx="38">
                  <c:v>42793</c:v>
                </c:pt>
                <c:pt idx="39">
                  <c:v>42790</c:v>
                </c:pt>
                <c:pt idx="40">
                  <c:v>42789</c:v>
                </c:pt>
                <c:pt idx="41">
                  <c:v>42788</c:v>
                </c:pt>
                <c:pt idx="42">
                  <c:v>42787</c:v>
                </c:pt>
                <c:pt idx="43">
                  <c:v>42786</c:v>
                </c:pt>
                <c:pt idx="44">
                  <c:v>42783</c:v>
                </c:pt>
                <c:pt idx="45">
                  <c:v>42782</c:v>
                </c:pt>
                <c:pt idx="46">
                  <c:v>42781</c:v>
                </c:pt>
                <c:pt idx="47">
                  <c:v>42780</c:v>
                </c:pt>
                <c:pt idx="48">
                  <c:v>42779</c:v>
                </c:pt>
                <c:pt idx="49">
                  <c:v>42776</c:v>
                </c:pt>
                <c:pt idx="50">
                  <c:v>42775</c:v>
                </c:pt>
                <c:pt idx="51">
                  <c:v>42774</c:v>
                </c:pt>
                <c:pt idx="52">
                  <c:v>42773</c:v>
                </c:pt>
                <c:pt idx="53">
                  <c:v>42772</c:v>
                </c:pt>
                <c:pt idx="54">
                  <c:v>42769</c:v>
                </c:pt>
                <c:pt idx="55">
                  <c:v>42768</c:v>
                </c:pt>
                <c:pt idx="56">
                  <c:v>42767</c:v>
                </c:pt>
                <c:pt idx="57">
                  <c:v>42766</c:v>
                </c:pt>
                <c:pt idx="58">
                  <c:v>42765</c:v>
                </c:pt>
                <c:pt idx="59">
                  <c:v>42762</c:v>
                </c:pt>
                <c:pt idx="60">
                  <c:v>42761</c:v>
                </c:pt>
                <c:pt idx="61">
                  <c:v>42760</c:v>
                </c:pt>
                <c:pt idx="62">
                  <c:v>42759</c:v>
                </c:pt>
                <c:pt idx="63">
                  <c:v>42758</c:v>
                </c:pt>
                <c:pt idx="64">
                  <c:v>42755</c:v>
                </c:pt>
                <c:pt idx="65">
                  <c:v>42754</c:v>
                </c:pt>
                <c:pt idx="66">
                  <c:v>42753</c:v>
                </c:pt>
                <c:pt idx="67">
                  <c:v>42752</c:v>
                </c:pt>
                <c:pt idx="68">
                  <c:v>42751</c:v>
                </c:pt>
                <c:pt idx="69">
                  <c:v>42748</c:v>
                </c:pt>
                <c:pt idx="70">
                  <c:v>42747</c:v>
                </c:pt>
                <c:pt idx="71">
                  <c:v>42746</c:v>
                </c:pt>
                <c:pt idx="72">
                  <c:v>42745</c:v>
                </c:pt>
                <c:pt idx="73">
                  <c:v>42744</c:v>
                </c:pt>
                <c:pt idx="74">
                  <c:v>42741</c:v>
                </c:pt>
                <c:pt idx="75">
                  <c:v>42740</c:v>
                </c:pt>
                <c:pt idx="76">
                  <c:v>42739</c:v>
                </c:pt>
                <c:pt idx="77">
                  <c:v>42738</c:v>
                </c:pt>
                <c:pt idx="78">
                  <c:v>42737</c:v>
                </c:pt>
                <c:pt idx="79">
                  <c:v>42734</c:v>
                </c:pt>
                <c:pt idx="80">
                  <c:v>42733</c:v>
                </c:pt>
                <c:pt idx="81">
                  <c:v>42732</c:v>
                </c:pt>
                <c:pt idx="82">
                  <c:v>42731</c:v>
                </c:pt>
                <c:pt idx="83">
                  <c:v>42730</c:v>
                </c:pt>
                <c:pt idx="84">
                  <c:v>42727</c:v>
                </c:pt>
                <c:pt idx="85">
                  <c:v>42726</c:v>
                </c:pt>
                <c:pt idx="86">
                  <c:v>42725</c:v>
                </c:pt>
                <c:pt idx="87">
                  <c:v>42724</c:v>
                </c:pt>
                <c:pt idx="88">
                  <c:v>42723</c:v>
                </c:pt>
                <c:pt idx="89">
                  <c:v>42720</c:v>
                </c:pt>
                <c:pt idx="90">
                  <c:v>42719</c:v>
                </c:pt>
                <c:pt idx="91">
                  <c:v>42718</c:v>
                </c:pt>
                <c:pt idx="92">
                  <c:v>42717</c:v>
                </c:pt>
                <c:pt idx="93">
                  <c:v>42716</c:v>
                </c:pt>
                <c:pt idx="94">
                  <c:v>42713</c:v>
                </c:pt>
                <c:pt idx="95">
                  <c:v>42712</c:v>
                </c:pt>
                <c:pt idx="96">
                  <c:v>42711</c:v>
                </c:pt>
                <c:pt idx="97">
                  <c:v>42710</c:v>
                </c:pt>
                <c:pt idx="98">
                  <c:v>42709</c:v>
                </c:pt>
                <c:pt idx="99">
                  <c:v>42706</c:v>
                </c:pt>
                <c:pt idx="100">
                  <c:v>42705</c:v>
                </c:pt>
                <c:pt idx="101">
                  <c:v>42704</c:v>
                </c:pt>
                <c:pt idx="102">
                  <c:v>42703</c:v>
                </c:pt>
                <c:pt idx="103">
                  <c:v>42702</c:v>
                </c:pt>
                <c:pt idx="104">
                  <c:v>42699</c:v>
                </c:pt>
                <c:pt idx="105">
                  <c:v>42698</c:v>
                </c:pt>
                <c:pt idx="106">
                  <c:v>42697</c:v>
                </c:pt>
                <c:pt idx="107">
                  <c:v>42696</c:v>
                </c:pt>
                <c:pt idx="108">
                  <c:v>42695</c:v>
                </c:pt>
                <c:pt idx="109">
                  <c:v>42692</c:v>
                </c:pt>
                <c:pt idx="110">
                  <c:v>42691</c:v>
                </c:pt>
                <c:pt idx="111">
                  <c:v>42690</c:v>
                </c:pt>
                <c:pt idx="112">
                  <c:v>42689</c:v>
                </c:pt>
                <c:pt idx="113">
                  <c:v>42688</c:v>
                </c:pt>
                <c:pt idx="114">
                  <c:v>42685</c:v>
                </c:pt>
                <c:pt idx="115">
                  <c:v>42684</c:v>
                </c:pt>
                <c:pt idx="116">
                  <c:v>42683</c:v>
                </c:pt>
                <c:pt idx="117">
                  <c:v>42682</c:v>
                </c:pt>
                <c:pt idx="118">
                  <c:v>42681</c:v>
                </c:pt>
                <c:pt idx="119">
                  <c:v>42678</c:v>
                </c:pt>
                <c:pt idx="120">
                  <c:v>42677</c:v>
                </c:pt>
                <c:pt idx="121">
                  <c:v>42676</c:v>
                </c:pt>
                <c:pt idx="122">
                  <c:v>42675</c:v>
                </c:pt>
                <c:pt idx="123">
                  <c:v>42674</c:v>
                </c:pt>
                <c:pt idx="124">
                  <c:v>42671</c:v>
                </c:pt>
                <c:pt idx="125">
                  <c:v>42670</c:v>
                </c:pt>
                <c:pt idx="126">
                  <c:v>42669</c:v>
                </c:pt>
                <c:pt idx="127">
                  <c:v>42668</c:v>
                </c:pt>
                <c:pt idx="128">
                  <c:v>42667</c:v>
                </c:pt>
                <c:pt idx="129">
                  <c:v>42664</c:v>
                </c:pt>
                <c:pt idx="130">
                  <c:v>42663</c:v>
                </c:pt>
                <c:pt idx="131">
                  <c:v>42662</c:v>
                </c:pt>
                <c:pt idx="132">
                  <c:v>42661</c:v>
                </c:pt>
                <c:pt idx="133">
                  <c:v>42660</c:v>
                </c:pt>
                <c:pt idx="134">
                  <c:v>42657</c:v>
                </c:pt>
                <c:pt idx="135">
                  <c:v>42656</c:v>
                </c:pt>
                <c:pt idx="136">
                  <c:v>42655</c:v>
                </c:pt>
                <c:pt idx="137">
                  <c:v>42654</c:v>
                </c:pt>
                <c:pt idx="138">
                  <c:v>42653</c:v>
                </c:pt>
                <c:pt idx="139">
                  <c:v>42650</c:v>
                </c:pt>
                <c:pt idx="140">
                  <c:v>42649</c:v>
                </c:pt>
                <c:pt idx="141">
                  <c:v>42648</c:v>
                </c:pt>
                <c:pt idx="142">
                  <c:v>42647</c:v>
                </c:pt>
                <c:pt idx="143">
                  <c:v>42646</c:v>
                </c:pt>
                <c:pt idx="144">
                  <c:v>42643</c:v>
                </c:pt>
                <c:pt idx="145">
                  <c:v>42642</c:v>
                </c:pt>
                <c:pt idx="146">
                  <c:v>42641</c:v>
                </c:pt>
                <c:pt idx="147">
                  <c:v>42640</c:v>
                </c:pt>
                <c:pt idx="148">
                  <c:v>42639</c:v>
                </c:pt>
                <c:pt idx="149">
                  <c:v>42636</c:v>
                </c:pt>
                <c:pt idx="150">
                  <c:v>42635</c:v>
                </c:pt>
                <c:pt idx="151">
                  <c:v>42634</c:v>
                </c:pt>
                <c:pt idx="152">
                  <c:v>42633</c:v>
                </c:pt>
                <c:pt idx="153">
                  <c:v>42632</c:v>
                </c:pt>
                <c:pt idx="154">
                  <c:v>42629</c:v>
                </c:pt>
                <c:pt idx="155">
                  <c:v>42628</c:v>
                </c:pt>
                <c:pt idx="156">
                  <c:v>42627</c:v>
                </c:pt>
                <c:pt idx="157">
                  <c:v>42626</c:v>
                </c:pt>
                <c:pt idx="158">
                  <c:v>42625</c:v>
                </c:pt>
                <c:pt idx="159">
                  <c:v>42622</c:v>
                </c:pt>
                <c:pt idx="160">
                  <c:v>42621</c:v>
                </c:pt>
                <c:pt idx="161">
                  <c:v>42620</c:v>
                </c:pt>
                <c:pt idx="162">
                  <c:v>42619</c:v>
                </c:pt>
                <c:pt idx="163">
                  <c:v>42618</c:v>
                </c:pt>
                <c:pt idx="164">
                  <c:v>42615</c:v>
                </c:pt>
                <c:pt idx="165">
                  <c:v>42614</c:v>
                </c:pt>
                <c:pt idx="166">
                  <c:v>42613</c:v>
                </c:pt>
                <c:pt idx="167">
                  <c:v>42612</c:v>
                </c:pt>
                <c:pt idx="168">
                  <c:v>42611</c:v>
                </c:pt>
                <c:pt idx="169">
                  <c:v>42608</c:v>
                </c:pt>
                <c:pt idx="170">
                  <c:v>42607</c:v>
                </c:pt>
                <c:pt idx="171">
                  <c:v>42606</c:v>
                </c:pt>
                <c:pt idx="172">
                  <c:v>42605</c:v>
                </c:pt>
                <c:pt idx="173">
                  <c:v>42604</c:v>
                </c:pt>
                <c:pt idx="174">
                  <c:v>42601</c:v>
                </c:pt>
                <c:pt idx="175">
                  <c:v>42600</c:v>
                </c:pt>
                <c:pt idx="176">
                  <c:v>42599</c:v>
                </c:pt>
                <c:pt idx="177">
                  <c:v>42598</c:v>
                </c:pt>
                <c:pt idx="178">
                  <c:v>42597</c:v>
                </c:pt>
                <c:pt idx="179">
                  <c:v>42594</c:v>
                </c:pt>
                <c:pt idx="180">
                  <c:v>42593</c:v>
                </c:pt>
                <c:pt idx="181">
                  <c:v>42592</c:v>
                </c:pt>
                <c:pt idx="182">
                  <c:v>42591</c:v>
                </c:pt>
                <c:pt idx="183">
                  <c:v>42590</c:v>
                </c:pt>
                <c:pt idx="184">
                  <c:v>42587</c:v>
                </c:pt>
                <c:pt idx="185">
                  <c:v>42586</c:v>
                </c:pt>
                <c:pt idx="186">
                  <c:v>42585</c:v>
                </c:pt>
                <c:pt idx="187">
                  <c:v>42584</c:v>
                </c:pt>
                <c:pt idx="188">
                  <c:v>42583</c:v>
                </c:pt>
                <c:pt idx="189">
                  <c:v>42580</c:v>
                </c:pt>
                <c:pt idx="190">
                  <c:v>42579</c:v>
                </c:pt>
                <c:pt idx="191">
                  <c:v>42578</c:v>
                </c:pt>
                <c:pt idx="192">
                  <c:v>42577</c:v>
                </c:pt>
                <c:pt idx="193">
                  <c:v>42576</c:v>
                </c:pt>
                <c:pt idx="194">
                  <c:v>42573</c:v>
                </c:pt>
                <c:pt idx="195">
                  <c:v>42572</c:v>
                </c:pt>
                <c:pt idx="196">
                  <c:v>42571</c:v>
                </c:pt>
                <c:pt idx="197">
                  <c:v>42570</c:v>
                </c:pt>
                <c:pt idx="198">
                  <c:v>42569</c:v>
                </c:pt>
                <c:pt idx="199">
                  <c:v>42566</c:v>
                </c:pt>
                <c:pt idx="200">
                  <c:v>42565</c:v>
                </c:pt>
                <c:pt idx="201">
                  <c:v>42564</c:v>
                </c:pt>
                <c:pt idx="202">
                  <c:v>42563</c:v>
                </c:pt>
                <c:pt idx="203">
                  <c:v>42562</c:v>
                </c:pt>
                <c:pt idx="204">
                  <c:v>42559</c:v>
                </c:pt>
                <c:pt idx="205">
                  <c:v>42558</c:v>
                </c:pt>
                <c:pt idx="206">
                  <c:v>42557</c:v>
                </c:pt>
                <c:pt idx="207">
                  <c:v>42556</c:v>
                </c:pt>
                <c:pt idx="208">
                  <c:v>42555</c:v>
                </c:pt>
                <c:pt idx="209">
                  <c:v>42552</c:v>
                </c:pt>
                <c:pt idx="210">
                  <c:v>42551</c:v>
                </c:pt>
                <c:pt idx="211">
                  <c:v>42550</c:v>
                </c:pt>
                <c:pt idx="212">
                  <c:v>42549</c:v>
                </c:pt>
                <c:pt idx="213">
                  <c:v>42548</c:v>
                </c:pt>
                <c:pt idx="214">
                  <c:v>42545</c:v>
                </c:pt>
                <c:pt idx="215">
                  <c:v>42544</c:v>
                </c:pt>
                <c:pt idx="216">
                  <c:v>42543</c:v>
                </c:pt>
                <c:pt idx="217">
                  <c:v>42542</c:v>
                </c:pt>
                <c:pt idx="218">
                  <c:v>42541</c:v>
                </c:pt>
                <c:pt idx="219">
                  <c:v>42538</c:v>
                </c:pt>
                <c:pt idx="220">
                  <c:v>42537</c:v>
                </c:pt>
                <c:pt idx="221">
                  <c:v>42536</c:v>
                </c:pt>
                <c:pt idx="222">
                  <c:v>42535</c:v>
                </c:pt>
                <c:pt idx="223">
                  <c:v>42534</c:v>
                </c:pt>
                <c:pt idx="224">
                  <c:v>42531</c:v>
                </c:pt>
                <c:pt idx="225">
                  <c:v>42530</c:v>
                </c:pt>
                <c:pt idx="226">
                  <c:v>42529</c:v>
                </c:pt>
                <c:pt idx="227">
                  <c:v>42528</c:v>
                </c:pt>
                <c:pt idx="228">
                  <c:v>42527</c:v>
                </c:pt>
                <c:pt idx="229">
                  <c:v>42524</c:v>
                </c:pt>
                <c:pt idx="230">
                  <c:v>42523</c:v>
                </c:pt>
                <c:pt idx="231">
                  <c:v>42522</c:v>
                </c:pt>
                <c:pt idx="232">
                  <c:v>42521</c:v>
                </c:pt>
                <c:pt idx="233">
                  <c:v>42520</c:v>
                </c:pt>
                <c:pt idx="234">
                  <c:v>42517</c:v>
                </c:pt>
                <c:pt idx="235">
                  <c:v>42516</c:v>
                </c:pt>
                <c:pt idx="236">
                  <c:v>42515</c:v>
                </c:pt>
                <c:pt idx="237">
                  <c:v>42514</c:v>
                </c:pt>
                <c:pt idx="238">
                  <c:v>42513</c:v>
                </c:pt>
                <c:pt idx="239">
                  <c:v>42510</c:v>
                </c:pt>
                <c:pt idx="240">
                  <c:v>42509</c:v>
                </c:pt>
                <c:pt idx="241">
                  <c:v>42508</c:v>
                </c:pt>
                <c:pt idx="242">
                  <c:v>42507</c:v>
                </c:pt>
                <c:pt idx="243">
                  <c:v>42506</c:v>
                </c:pt>
                <c:pt idx="244">
                  <c:v>42503</c:v>
                </c:pt>
                <c:pt idx="245">
                  <c:v>42502</c:v>
                </c:pt>
                <c:pt idx="246">
                  <c:v>42501</c:v>
                </c:pt>
                <c:pt idx="247">
                  <c:v>42500</c:v>
                </c:pt>
                <c:pt idx="248">
                  <c:v>42499</c:v>
                </c:pt>
                <c:pt idx="249">
                  <c:v>42496</c:v>
                </c:pt>
                <c:pt idx="250">
                  <c:v>42495</c:v>
                </c:pt>
                <c:pt idx="251">
                  <c:v>42494</c:v>
                </c:pt>
                <c:pt idx="252">
                  <c:v>42493</c:v>
                </c:pt>
                <c:pt idx="253">
                  <c:v>42492</c:v>
                </c:pt>
                <c:pt idx="254">
                  <c:v>42489</c:v>
                </c:pt>
                <c:pt idx="255">
                  <c:v>42488</c:v>
                </c:pt>
                <c:pt idx="256">
                  <c:v>42487</c:v>
                </c:pt>
                <c:pt idx="257">
                  <c:v>42486</c:v>
                </c:pt>
                <c:pt idx="258">
                  <c:v>42485</c:v>
                </c:pt>
                <c:pt idx="259">
                  <c:v>42482</c:v>
                </c:pt>
                <c:pt idx="260">
                  <c:v>42481</c:v>
                </c:pt>
                <c:pt idx="261">
                  <c:v>42480</c:v>
                </c:pt>
                <c:pt idx="262">
                  <c:v>42479</c:v>
                </c:pt>
                <c:pt idx="263">
                  <c:v>42478</c:v>
                </c:pt>
                <c:pt idx="264">
                  <c:v>42475</c:v>
                </c:pt>
                <c:pt idx="265">
                  <c:v>42474</c:v>
                </c:pt>
                <c:pt idx="266">
                  <c:v>42473</c:v>
                </c:pt>
                <c:pt idx="267">
                  <c:v>42472</c:v>
                </c:pt>
                <c:pt idx="268">
                  <c:v>42471</c:v>
                </c:pt>
                <c:pt idx="269">
                  <c:v>42468</c:v>
                </c:pt>
                <c:pt idx="270">
                  <c:v>42467</c:v>
                </c:pt>
                <c:pt idx="271">
                  <c:v>42466</c:v>
                </c:pt>
                <c:pt idx="272">
                  <c:v>42465</c:v>
                </c:pt>
                <c:pt idx="273">
                  <c:v>42464</c:v>
                </c:pt>
                <c:pt idx="274">
                  <c:v>42461</c:v>
                </c:pt>
                <c:pt idx="275">
                  <c:v>42460</c:v>
                </c:pt>
                <c:pt idx="276">
                  <c:v>42459</c:v>
                </c:pt>
                <c:pt idx="277">
                  <c:v>42458</c:v>
                </c:pt>
                <c:pt idx="278">
                  <c:v>42457</c:v>
                </c:pt>
                <c:pt idx="279">
                  <c:v>42454</c:v>
                </c:pt>
                <c:pt idx="280">
                  <c:v>42453</c:v>
                </c:pt>
                <c:pt idx="281">
                  <c:v>42452</c:v>
                </c:pt>
                <c:pt idx="282">
                  <c:v>42451</c:v>
                </c:pt>
                <c:pt idx="283">
                  <c:v>42450</c:v>
                </c:pt>
                <c:pt idx="284">
                  <c:v>42447</c:v>
                </c:pt>
                <c:pt idx="285">
                  <c:v>42446</c:v>
                </c:pt>
                <c:pt idx="286">
                  <c:v>42445</c:v>
                </c:pt>
                <c:pt idx="287">
                  <c:v>42444</c:v>
                </c:pt>
                <c:pt idx="288">
                  <c:v>42443</c:v>
                </c:pt>
                <c:pt idx="289">
                  <c:v>42440</c:v>
                </c:pt>
                <c:pt idx="290">
                  <c:v>42439</c:v>
                </c:pt>
                <c:pt idx="291">
                  <c:v>42438</c:v>
                </c:pt>
                <c:pt idx="292">
                  <c:v>42437</c:v>
                </c:pt>
                <c:pt idx="293">
                  <c:v>42436</c:v>
                </c:pt>
                <c:pt idx="294">
                  <c:v>42433</c:v>
                </c:pt>
                <c:pt idx="295">
                  <c:v>42432</c:v>
                </c:pt>
                <c:pt idx="296">
                  <c:v>42431</c:v>
                </c:pt>
                <c:pt idx="297">
                  <c:v>42430</c:v>
                </c:pt>
                <c:pt idx="298">
                  <c:v>42429</c:v>
                </c:pt>
                <c:pt idx="299">
                  <c:v>42426</c:v>
                </c:pt>
                <c:pt idx="300">
                  <c:v>42425</c:v>
                </c:pt>
                <c:pt idx="301">
                  <c:v>42424</c:v>
                </c:pt>
                <c:pt idx="302">
                  <c:v>42423</c:v>
                </c:pt>
                <c:pt idx="303">
                  <c:v>42422</c:v>
                </c:pt>
                <c:pt idx="304">
                  <c:v>42419</c:v>
                </c:pt>
                <c:pt idx="305">
                  <c:v>42418</c:v>
                </c:pt>
                <c:pt idx="306">
                  <c:v>42417</c:v>
                </c:pt>
                <c:pt idx="307">
                  <c:v>42416</c:v>
                </c:pt>
                <c:pt idx="308">
                  <c:v>42415</c:v>
                </c:pt>
                <c:pt idx="309">
                  <c:v>42412</c:v>
                </c:pt>
                <c:pt idx="310">
                  <c:v>42411</c:v>
                </c:pt>
                <c:pt idx="311">
                  <c:v>42410</c:v>
                </c:pt>
                <c:pt idx="312">
                  <c:v>42409</c:v>
                </c:pt>
                <c:pt idx="313">
                  <c:v>42408</c:v>
                </c:pt>
                <c:pt idx="314">
                  <c:v>42405</c:v>
                </c:pt>
                <c:pt idx="315">
                  <c:v>42404</c:v>
                </c:pt>
                <c:pt idx="316">
                  <c:v>42403</c:v>
                </c:pt>
                <c:pt idx="317">
                  <c:v>42402</c:v>
                </c:pt>
                <c:pt idx="318">
                  <c:v>42401</c:v>
                </c:pt>
                <c:pt idx="319">
                  <c:v>42398</c:v>
                </c:pt>
                <c:pt idx="320">
                  <c:v>42397</c:v>
                </c:pt>
                <c:pt idx="321">
                  <c:v>42396</c:v>
                </c:pt>
                <c:pt idx="322">
                  <c:v>42395</c:v>
                </c:pt>
                <c:pt idx="323">
                  <c:v>42394</c:v>
                </c:pt>
                <c:pt idx="324">
                  <c:v>42391</c:v>
                </c:pt>
                <c:pt idx="325">
                  <c:v>42390</c:v>
                </c:pt>
                <c:pt idx="326">
                  <c:v>42389</c:v>
                </c:pt>
                <c:pt idx="327">
                  <c:v>42388</c:v>
                </c:pt>
                <c:pt idx="328">
                  <c:v>42387</c:v>
                </c:pt>
                <c:pt idx="329">
                  <c:v>42384</c:v>
                </c:pt>
                <c:pt idx="330">
                  <c:v>42383</c:v>
                </c:pt>
                <c:pt idx="331">
                  <c:v>42382</c:v>
                </c:pt>
                <c:pt idx="332">
                  <c:v>42381</c:v>
                </c:pt>
                <c:pt idx="333">
                  <c:v>42380</c:v>
                </c:pt>
                <c:pt idx="334">
                  <c:v>42377</c:v>
                </c:pt>
                <c:pt idx="335">
                  <c:v>42376</c:v>
                </c:pt>
                <c:pt idx="336">
                  <c:v>42375</c:v>
                </c:pt>
                <c:pt idx="337">
                  <c:v>42374</c:v>
                </c:pt>
                <c:pt idx="338">
                  <c:v>42373</c:v>
                </c:pt>
                <c:pt idx="339">
                  <c:v>42370</c:v>
                </c:pt>
                <c:pt idx="340">
                  <c:v>42369</c:v>
                </c:pt>
                <c:pt idx="341">
                  <c:v>42368</c:v>
                </c:pt>
                <c:pt idx="342">
                  <c:v>42367</c:v>
                </c:pt>
                <c:pt idx="343">
                  <c:v>42366</c:v>
                </c:pt>
                <c:pt idx="344">
                  <c:v>42363</c:v>
                </c:pt>
                <c:pt idx="345">
                  <c:v>42362</c:v>
                </c:pt>
                <c:pt idx="346">
                  <c:v>42361</c:v>
                </c:pt>
                <c:pt idx="347">
                  <c:v>42360</c:v>
                </c:pt>
                <c:pt idx="348">
                  <c:v>42359</c:v>
                </c:pt>
                <c:pt idx="349">
                  <c:v>42356</c:v>
                </c:pt>
                <c:pt idx="350">
                  <c:v>42355</c:v>
                </c:pt>
                <c:pt idx="351">
                  <c:v>42354</c:v>
                </c:pt>
                <c:pt idx="352">
                  <c:v>42353</c:v>
                </c:pt>
                <c:pt idx="353">
                  <c:v>42352</c:v>
                </c:pt>
                <c:pt idx="354">
                  <c:v>42349</c:v>
                </c:pt>
                <c:pt idx="355">
                  <c:v>42348</c:v>
                </c:pt>
                <c:pt idx="356">
                  <c:v>42347</c:v>
                </c:pt>
                <c:pt idx="357">
                  <c:v>42346</c:v>
                </c:pt>
                <c:pt idx="358">
                  <c:v>42345</c:v>
                </c:pt>
                <c:pt idx="359">
                  <c:v>42342</c:v>
                </c:pt>
                <c:pt idx="360">
                  <c:v>42341</c:v>
                </c:pt>
                <c:pt idx="361">
                  <c:v>42340</c:v>
                </c:pt>
                <c:pt idx="362">
                  <c:v>42339</c:v>
                </c:pt>
                <c:pt idx="363">
                  <c:v>42338</c:v>
                </c:pt>
                <c:pt idx="364">
                  <c:v>42335</c:v>
                </c:pt>
                <c:pt idx="365">
                  <c:v>42334</c:v>
                </c:pt>
                <c:pt idx="366">
                  <c:v>42333</c:v>
                </c:pt>
                <c:pt idx="367">
                  <c:v>42332</c:v>
                </c:pt>
                <c:pt idx="368">
                  <c:v>42331</c:v>
                </c:pt>
                <c:pt idx="369">
                  <c:v>42328</c:v>
                </c:pt>
                <c:pt idx="370">
                  <c:v>42327</c:v>
                </c:pt>
                <c:pt idx="371">
                  <c:v>42326</c:v>
                </c:pt>
                <c:pt idx="372">
                  <c:v>42325</c:v>
                </c:pt>
                <c:pt idx="373">
                  <c:v>42324</c:v>
                </c:pt>
                <c:pt idx="374">
                  <c:v>42321</c:v>
                </c:pt>
                <c:pt idx="375">
                  <c:v>42320</c:v>
                </c:pt>
                <c:pt idx="376">
                  <c:v>42319</c:v>
                </c:pt>
                <c:pt idx="377">
                  <c:v>42318</c:v>
                </c:pt>
                <c:pt idx="378">
                  <c:v>42317</c:v>
                </c:pt>
                <c:pt idx="379">
                  <c:v>42314</c:v>
                </c:pt>
                <c:pt idx="380">
                  <c:v>42313</c:v>
                </c:pt>
                <c:pt idx="381">
                  <c:v>42312</c:v>
                </c:pt>
                <c:pt idx="382">
                  <c:v>42311</c:v>
                </c:pt>
                <c:pt idx="383">
                  <c:v>42310</c:v>
                </c:pt>
                <c:pt idx="384">
                  <c:v>42307</c:v>
                </c:pt>
                <c:pt idx="385">
                  <c:v>42306</c:v>
                </c:pt>
                <c:pt idx="386">
                  <c:v>42305</c:v>
                </c:pt>
                <c:pt idx="387">
                  <c:v>42304</c:v>
                </c:pt>
                <c:pt idx="388">
                  <c:v>42303</c:v>
                </c:pt>
                <c:pt idx="389">
                  <c:v>42300</c:v>
                </c:pt>
                <c:pt idx="390">
                  <c:v>42299</c:v>
                </c:pt>
                <c:pt idx="391">
                  <c:v>42298</c:v>
                </c:pt>
                <c:pt idx="392">
                  <c:v>42297</c:v>
                </c:pt>
                <c:pt idx="393">
                  <c:v>42296</c:v>
                </c:pt>
                <c:pt idx="394">
                  <c:v>42293</c:v>
                </c:pt>
                <c:pt idx="395">
                  <c:v>42292</c:v>
                </c:pt>
                <c:pt idx="396">
                  <c:v>42291</c:v>
                </c:pt>
                <c:pt idx="397">
                  <c:v>42290</c:v>
                </c:pt>
                <c:pt idx="398">
                  <c:v>42289</c:v>
                </c:pt>
                <c:pt idx="399">
                  <c:v>42286</c:v>
                </c:pt>
                <c:pt idx="400">
                  <c:v>42285</c:v>
                </c:pt>
                <c:pt idx="401">
                  <c:v>42284</c:v>
                </c:pt>
                <c:pt idx="402">
                  <c:v>42283</c:v>
                </c:pt>
                <c:pt idx="403">
                  <c:v>42282</c:v>
                </c:pt>
                <c:pt idx="404">
                  <c:v>42279</c:v>
                </c:pt>
                <c:pt idx="405">
                  <c:v>42278</c:v>
                </c:pt>
                <c:pt idx="406">
                  <c:v>42277</c:v>
                </c:pt>
                <c:pt idx="407">
                  <c:v>42276</c:v>
                </c:pt>
                <c:pt idx="408">
                  <c:v>42275</c:v>
                </c:pt>
                <c:pt idx="409">
                  <c:v>42272</c:v>
                </c:pt>
                <c:pt idx="410">
                  <c:v>42271</c:v>
                </c:pt>
                <c:pt idx="411">
                  <c:v>42270</c:v>
                </c:pt>
                <c:pt idx="412">
                  <c:v>42269</c:v>
                </c:pt>
                <c:pt idx="413">
                  <c:v>42268</c:v>
                </c:pt>
                <c:pt idx="414">
                  <c:v>42265</c:v>
                </c:pt>
                <c:pt idx="415">
                  <c:v>42264</c:v>
                </c:pt>
                <c:pt idx="416">
                  <c:v>42263</c:v>
                </c:pt>
                <c:pt idx="417">
                  <c:v>42262</c:v>
                </c:pt>
                <c:pt idx="418">
                  <c:v>42261</c:v>
                </c:pt>
                <c:pt idx="419">
                  <c:v>42258</c:v>
                </c:pt>
                <c:pt idx="420">
                  <c:v>42257</c:v>
                </c:pt>
                <c:pt idx="421">
                  <c:v>42256</c:v>
                </c:pt>
                <c:pt idx="422">
                  <c:v>42255</c:v>
                </c:pt>
                <c:pt idx="423">
                  <c:v>42254</c:v>
                </c:pt>
                <c:pt idx="424">
                  <c:v>42251</c:v>
                </c:pt>
                <c:pt idx="425">
                  <c:v>42250</c:v>
                </c:pt>
                <c:pt idx="426">
                  <c:v>42249</c:v>
                </c:pt>
                <c:pt idx="427">
                  <c:v>42248</c:v>
                </c:pt>
                <c:pt idx="428">
                  <c:v>42247</c:v>
                </c:pt>
                <c:pt idx="429">
                  <c:v>42244</c:v>
                </c:pt>
                <c:pt idx="430">
                  <c:v>42243</c:v>
                </c:pt>
                <c:pt idx="431">
                  <c:v>42242</c:v>
                </c:pt>
                <c:pt idx="432">
                  <c:v>42241</c:v>
                </c:pt>
                <c:pt idx="433">
                  <c:v>42240</c:v>
                </c:pt>
                <c:pt idx="434">
                  <c:v>42237</c:v>
                </c:pt>
                <c:pt idx="435">
                  <c:v>42236</c:v>
                </c:pt>
                <c:pt idx="436">
                  <c:v>42235</c:v>
                </c:pt>
                <c:pt idx="437">
                  <c:v>42234</c:v>
                </c:pt>
                <c:pt idx="438">
                  <c:v>42233</c:v>
                </c:pt>
                <c:pt idx="439">
                  <c:v>42230</c:v>
                </c:pt>
                <c:pt idx="440">
                  <c:v>42229</c:v>
                </c:pt>
                <c:pt idx="441">
                  <c:v>42228</c:v>
                </c:pt>
                <c:pt idx="442">
                  <c:v>42227</c:v>
                </c:pt>
                <c:pt idx="443">
                  <c:v>42226</c:v>
                </c:pt>
                <c:pt idx="444">
                  <c:v>42223</c:v>
                </c:pt>
                <c:pt idx="445">
                  <c:v>42222</c:v>
                </c:pt>
                <c:pt idx="446">
                  <c:v>42221</c:v>
                </c:pt>
                <c:pt idx="447">
                  <c:v>42220</c:v>
                </c:pt>
                <c:pt idx="448">
                  <c:v>42219</c:v>
                </c:pt>
                <c:pt idx="449">
                  <c:v>42216</c:v>
                </c:pt>
                <c:pt idx="450">
                  <c:v>42215</c:v>
                </c:pt>
                <c:pt idx="451">
                  <c:v>42214</c:v>
                </c:pt>
                <c:pt idx="452">
                  <c:v>42213</c:v>
                </c:pt>
                <c:pt idx="453">
                  <c:v>42212</c:v>
                </c:pt>
                <c:pt idx="454">
                  <c:v>42209</c:v>
                </c:pt>
                <c:pt idx="455">
                  <c:v>42208</c:v>
                </c:pt>
                <c:pt idx="456">
                  <c:v>42207</c:v>
                </c:pt>
                <c:pt idx="457">
                  <c:v>42206</c:v>
                </c:pt>
                <c:pt idx="458">
                  <c:v>42205</c:v>
                </c:pt>
                <c:pt idx="459">
                  <c:v>42202</c:v>
                </c:pt>
                <c:pt idx="460">
                  <c:v>42201</c:v>
                </c:pt>
                <c:pt idx="461">
                  <c:v>42200</c:v>
                </c:pt>
                <c:pt idx="462">
                  <c:v>42199</c:v>
                </c:pt>
                <c:pt idx="463">
                  <c:v>42198</c:v>
                </c:pt>
                <c:pt idx="464">
                  <c:v>42195</c:v>
                </c:pt>
                <c:pt idx="465">
                  <c:v>42194</c:v>
                </c:pt>
                <c:pt idx="466">
                  <c:v>42193</c:v>
                </c:pt>
                <c:pt idx="467">
                  <c:v>42192</c:v>
                </c:pt>
                <c:pt idx="468">
                  <c:v>42191</c:v>
                </c:pt>
                <c:pt idx="469">
                  <c:v>42188</c:v>
                </c:pt>
                <c:pt idx="470">
                  <c:v>42187</c:v>
                </c:pt>
                <c:pt idx="471">
                  <c:v>42186</c:v>
                </c:pt>
                <c:pt idx="472">
                  <c:v>42185</c:v>
                </c:pt>
                <c:pt idx="473">
                  <c:v>42184</c:v>
                </c:pt>
                <c:pt idx="474">
                  <c:v>42181</c:v>
                </c:pt>
                <c:pt idx="475">
                  <c:v>42180</c:v>
                </c:pt>
                <c:pt idx="476">
                  <c:v>42179</c:v>
                </c:pt>
                <c:pt idx="477">
                  <c:v>42178</c:v>
                </c:pt>
                <c:pt idx="478">
                  <c:v>42177</c:v>
                </c:pt>
                <c:pt idx="479">
                  <c:v>42174</c:v>
                </c:pt>
                <c:pt idx="480">
                  <c:v>42173</c:v>
                </c:pt>
                <c:pt idx="481">
                  <c:v>42172</c:v>
                </c:pt>
                <c:pt idx="482">
                  <c:v>42171</c:v>
                </c:pt>
                <c:pt idx="483">
                  <c:v>42170</c:v>
                </c:pt>
                <c:pt idx="484">
                  <c:v>42167</c:v>
                </c:pt>
                <c:pt idx="485">
                  <c:v>42166</c:v>
                </c:pt>
                <c:pt idx="486">
                  <c:v>42165</c:v>
                </c:pt>
                <c:pt idx="487">
                  <c:v>42164</c:v>
                </c:pt>
                <c:pt idx="488">
                  <c:v>42163</c:v>
                </c:pt>
                <c:pt idx="489">
                  <c:v>42160</c:v>
                </c:pt>
                <c:pt idx="490">
                  <c:v>42159</c:v>
                </c:pt>
                <c:pt idx="491">
                  <c:v>42158</c:v>
                </c:pt>
                <c:pt idx="492">
                  <c:v>42157</c:v>
                </c:pt>
                <c:pt idx="493">
                  <c:v>42156</c:v>
                </c:pt>
                <c:pt idx="494">
                  <c:v>42153</c:v>
                </c:pt>
                <c:pt idx="495">
                  <c:v>42152</c:v>
                </c:pt>
                <c:pt idx="496">
                  <c:v>42151</c:v>
                </c:pt>
                <c:pt idx="497">
                  <c:v>42150</c:v>
                </c:pt>
                <c:pt idx="498">
                  <c:v>42149</c:v>
                </c:pt>
                <c:pt idx="499">
                  <c:v>42146</c:v>
                </c:pt>
                <c:pt idx="500">
                  <c:v>42145</c:v>
                </c:pt>
                <c:pt idx="501">
                  <c:v>42144</c:v>
                </c:pt>
                <c:pt idx="502">
                  <c:v>42143</c:v>
                </c:pt>
                <c:pt idx="503">
                  <c:v>42142</c:v>
                </c:pt>
                <c:pt idx="504">
                  <c:v>42139</c:v>
                </c:pt>
                <c:pt idx="505">
                  <c:v>42138</c:v>
                </c:pt>
                <c:pt idx="506">
                  <c:v>42137</c:v>
                </c:pt>
                <c:pt idx="507">
                  <c:v>42136</c:v>
                </c:pt>
                <c:pt idx="508">
                  <c:v>42135</c:v>
                </c:pt>
                <c:pt idx="509">
                  <c:v>42132</c:v>
                </c:pt>
                <c:pt idx="510">
                  <c:v>42131</c:v>
                </c:pt>
                <c:pt idx="511">
                  <c:v>42130</c:v>
                </c:pt>
                <c:pt idx="512">
                  <c:v>42129</c:v>
                </c:pt>
                <c:pt idx="513">
                  <c:v>42128</c:v>
                </c:pt>
                <c:pt idx="514">
                  <c:v>42125</c:v>
                </c:pt>
                <c:pt idx="515">
                  <c:v>42124</c:v>
                </c:pt>
                <c:pt idx="516">
                  <c:v>42123</c:v>
                </c:pt>
                <c:pt idx="517">
                  <c:v>42122</c:v>
                </c:pt>
                <c:pt idx="518">
                  <c:v>42121</c:v>
                </c:pt>
                <c:pt idx="519">
                  <c:v>42118</c:v>
                </c:pt>
                <c:pt idx="520">
                  <c:v>42117</c:v>
                </c:pt>
                <c:pt idx="521">
                  <c:v>42116</c:v>
                </c:pt>
                <c:pt idx="522">
                  <c:v>42115</c:v>
                </c:pt>
                <c:pt idx="523">
                  <c:v>42114</c:v>
                </c:pt>
                <c:pt idx="524">
                  <c:v>42111</c:v>
                </c:pt>
                <c:pt idx="525">
                  <c:v>42110</c:v>
                </c:pt>
                <c:pt idx="526">
                  <c:v>42109</c:v>
                </c:pt>
                <c:pt idx="527">
                  <c:v>42108</c:v>
                </c:pt>
                <c:pt idx="528">
                  <c:v>42107</c:v>
                </c:pt>
                <c:pt idx="529">
                  <c:v>42104</c:v>
                </c:pt>
                <c:pt idx="530">
                  <c:v>42103</c:v>
                </c:pt>
                <c:pt idx="531">
                  <c:v>42102</c:v>
                </c:pt>
                <c:pt idx="532">
                  <c:v>42101</c:v>
                </c:pt>
                <c:pt idx="533">
                  <c:v>42100</c:v>
                </c:pt>
                <c:pt idx="534">
                  <c:v>42097</c:v>
                </c:pt>
                <c:pt idx="535">
                  <c:v>42096</c:v>
                </c:pt>
                <c:pt idx="536">
                  <c:v>42095</c:v>
                </c:pt>
                <c:pt idx="537">
                  <c:v>42094</c:v>
                </c:pt>
                <c:pt idx="538">
                  <c:v>42093</c:v>
                </c:pt>
                <c:pt idx="539">
                  <c:v>42090</c:v>
                </c:pt>
                <c:pt idx="540">
                  <c:v>42089</c:v>
                </c:pt>
                <c:pt idx="541">
                  <c:v>42088</c:v>
                </c:pt>
                <c:pt idx="542">
                  <c:v>42087</c:v>
                </c:pt>
                <c:pt idx="543">
                  <c:v>42086</c:v>
                </c:pt>
                <c:pt idx="544">
                  <c:v>42083</c:v>
                </c:pt>
                <c:pt idx="545">
                  <c:v>42082</c:v>
                </c:pt>
                <c:pt idx="546">
                  <c:v>42081</c:v>
                </c:pt>
                <c:pt idx="547">
                  <c:v>42080</c:v>
                </c:pt>
                <c:pt idx="548">
                  <c:v>42079</c:v>
                </c:pt>
                <c:pt idx="549">
                  <c:v>42076</c:v>
                </c:pt>
                <c:pt idx="550">
                  <c:v>42075</c:v>
                </c:pt>
                <c:pt idx="551">
                  <c:v>42074</c:v>
                </c:pt>
                <c:pt idx="552">
                  <c:v>42073</c:v>
                </c:pt>
                <c:pt idx="553">
                  <c:v>42072</c:v>
                </c:pt>
                <c:pt idx="554">
                  <c:v>42069</c:v>
                </c:pt>
                <c:pt idx="555">
                  <c:v>42068</c:v>
                </c:pt>
                <c:pt idx="556">
                  <c:v>42067</c:v>
                </c:pt>
                <c:pt idx="557">
                  <c:v>42066</c:v>
                </c:pt>
                <c:pt idx="558">
                  <c:v>42065</c:v>
                </c:pt>
                <c:pt idx="559">
                  <c:v>42062</c:v>
                </c:pt>
                <c:pt idx="560">
                  <c:v>42061</c:v>
                </c:pt>
                <c:pt idx="561">
                  <c:v>42060</c:v>
                </c:pt>
                <c:pt idx="562">
                  <c:v>42059</c:v>
                </c:pt>
                <c:pt idx="563">
                  <c:v>42058</c:v>
                </c:pt>
                <c:pt idx="564">
                  <c:v>42055</c:v>
                </c:pt>
                <c:pt idx="565">
                  <c:v>42054</c:v>
                </c:pt>
                <c:pt idx="566">
                  <c:v>42053</c:v>
                </c:pt>
                <c:pt idx="567">
                  <c:v>42052</c:v>
                </c:pt>
                <c:pt idx="568">
                  <c:v>42051</c:v>
                </c:pt>
                <c:pt idx="569">
                  <c:v>42048</c:v>
                </c:pt>
                <c:pt idx="570">
                  <c:v>42047</c:v>
                </c:pt>
                <c:pt idx="571">
                  <c:v>42046</c:v>
                </c:pt>
                <c:pt idx="572">
                  <c:v>42045</c:v>
                </c:pt>
                <c:pt idx="573">
                  <c:v>42044</c:v>
                </c:pt>
                <c:pt idx="574">
                  <c:v>42041</c:v>
                </c:pt>
                <c:pt idx="575">
                  <c:v>42040</c:v>
                </c:pt>
                <c:pt idx="576">
                  <c:v>42039</c:v>
                </c:pt>
                <c:pt idx="577">
                  <c:v>42038</c:v>
                </c:pt>
                <c:pt idx="578">
                  <c:v>42037</c:v>
                </c:pt>
                <c:pt idx="579">
                  <c:v>42034</c:v>
                </c:pt>
                <c:pt idx="580">
                  <c:v>42033</c:v>
                </c:pt>
                <c:pt idx="581">
                  <c:v>42032</c:v>
                </c:pt>
                <c:pt idx="582">
                  <c:v>42031</c:v>
                </c:pt>
                <c:pt idx="583">
                  <c:v>42030</c:v>
                </c:pt>
                <c:pt idx="584">
                  <c:v>42027</c:v>
                </c:pt>
                <c:pt idx="585">
                  <c:v>42026</c:v>
                </c:pt>
                <c:pt idx="586">
                  <c:v>42025</c:v>
                </c:pt>
                <c:pt idx="587">
                  <c:v>42024</c:v>
                </c:pt>
                <c:pt idx="588">
                  <c:v>42023</c:v>
                </c:pt>
                <c:pt idx="589">
                  <c:v>42020</c:v>
                </c:pt>
                <c:pt idx="590">
                  <c:v>42019</c:v>
                </c:pt>
                <c:pt idx="591">
                  <c:v>42018</c:v>
                </c:pt>
                <c:pt idx="592">
                  <c:v>42017</c:v>
                </c:pt>
                <c:pt idx="593">
                  <c:v>42016</c:v>
                </c:pt>
                <c:pt idx="594">
                  <c:v>42013</c:v>
                </c:pt>
                <c:pt idx="595">
                  <c:v>42012</c:v>
                </c:pt>
                <c:pt idx="596">
                  <c:v>42011</c:v>
                </c:pt>
                <c:pt idx="597">
                  <c:v>42010</c:v>
                </c:pt>
                <c:pt idx="598">
                  <c:v>42009</c:v>
                </c:pt>
                <c:pt idx="599">
                  <c:v>42006</c:v>
                </c:pt>
                <c:pt idx="600">
                  <c:v>42005</c:v>
                </c:pt>
                <c:pt idx="601">
                  <c:v>42004</c:v>
                </c:pt>
                <c:pt idx="602">
                  <c:v>42003</c:v>
                </c:pt>
                <c:pt idx="603">
                  <c:v>42002</c:v>
                </c:pt>
                <c:pt idx="604">
                  <c:v>41999</c:v>
                </c:pt>
                <c:pt idx="605">
                  <c:v>41998</c:v>
                </c:pt>
                <c:pt idx="606">
                  <c:v>41997</c:v>
                </c:pt>
                <c:pt idx="607">
                  <c:v>41996</c:v>
                </c:pt>
                <c:pt idx="608">
                  <c:v>41995</c:v>
                </c:pt>
                <c:pt idx="609">
                  <c:v>41992</c:v>
                </c:pt>
                <c:pt idx="610">
                  <c:v>41991</c:v>
                </c:pt>
                <c:pt idx="611">
                  <c:v>41990</c:v>
                </c:pt>
                <c:pt idx="612">
                  <c:v>41989</c:v>
                </c:pt>
                <c:pt idx="613">
                  <c:v>41988</c:v>
                </c:pt>
                <c:pt idx="614">
                  <c:v>41985</c:v>
                </c:pt>
                <c:pt idx="615">
                  <c:v>41984</c:v>
                </c:pt>
                <c:pt idx="616">
                  <c:v>41983</c:v>
                </c:pt>
                <c:pt idx="617">
                  <c:v>41982</c:v>
                </c:pt>
                <c:pt idx="618">
                  <c:v>41981</c:v>
                </c:pt>
                <c:pt idx="619">
                  <c:v>41978</c:v>
                </c:pt>
                <c:pt idx="620">
                  <c:v>41977</c:v>
                </c:pt>
                <c:pt idx="621">
                  <c:v>41976</c:v>
                </c:pt>
                <c:pt idx="622">
                  <c:v>41975</c:v>
                </c:pt>
                <c:pt idx="623">
                  <c:v>41974</c:v>
                </c:pt>
                <c:pt idx="624">
                  <c:v>41971</c:v>
                </c:pt>
                <c:pt idx="625">
                  <c:v>41970</c:v>
                </c:pt>
                <c:pt idx="626">
                  <c:v>41969</c:v>
                </c:pt>
                <c:pt idx="627">
                  <c:v>41968</c:v>
                </c:pt>
                <c:pt idx="628">
                  <c:v>41967</c:v>
                </c:pt>
                <c:pt idx="629">
                  <c:v>41964</c:v>
                </c:pt>
                <c:pt idx="630">
                  <c:v>41963</c:v>
                </c:pt>
                <c:pt idx="631">
                  <c:v>41962</c:v>
                </c:pt>
                <c:pt idx="632">
                  <c:v>41961</c:v>
                </c:pt>
                <c:pt idx="633">
                  <c:v>41960</c:v>
                </c:pt>
                <c:pt idx="634">
                  <c:v>41957</c:v>
                </c:pt>
                <c:pt idx="635">
                  <c:v>41956</c:v>
                </c:pt>
                <c:pt idx="636">
                  <c:v>41955</c:v>
                </c:pt>
                <c:pt idx="637">
                  <c:v>41954</c:v>
                </c:pt>
                <c:pt idx="638">
                  <c:v>41953</c:v>
                </c:pt>
                <c:pt idx="639">
                  <c:v>41950</c:v>
                </c:pt>
                <c:pt idx="640">
                  <c:v>41949</c:v>
                </c:pt>
                <c:pt idx="641">
                  <c:v>41948</c:v>
                </c:pt>
                <c:pt idx="642">
                  <c:v>41947</c:v>
                </c:pt>
                <c:pt idx="643">
                  <c:v>41946</c:v>
                </c:pt>
                <c:pt idx="644">
                  <c:v>41943</c:v>
                </c:pt>
                <c:pt idx="645">
                  <c:v>41942</c:v>
                </c:pt>
                <c:pt idx="646">
                  <c:v>41941</c:v>
                </c:pt>
                <c:pt idx="647">
                  <c:v>41940</c:v>
                </c:pt>
                <c:pt idx="648">
                  <c:v>41939</c:v>
                </c:pt>
                <c:pt idx="649">
                  <c:v>41936</c:v>
                </c:pt>
                <c:pt idx="650">
                  <c:v>41935</c:v>
                </c:pt>
                <c:pt idx="651">
                  <c:v>41934</c:v>
                </c:pt>
                <c:pt idx="652">
                  <c:v>41933</c:v>
                </c:pt>
                <c:pt idx="653">
                  <c:v>41932</c:v>
                </c:pt>
                <c:pt idx="654">
                  <c:v>41929</c:v>
                </c:pt>
                <c:pt idx="655">
                  <c:v>41928</c:v>
                </c:pt>
                <c:pt idx="656">
                  <c:v>41927</c:v>
                </c:pt>
                <c:pt idx="657">
                  <c:v>41926</c:v>
                </c:pt>
                <c:pt idx="658">
                  <c:v>41925</c:v>
                </c:pt>
                <c:pt idx="659">
                  <c:v>41922</c:v>
                </c:pt>
                <c:pt idx="660">
                  <c:v>41921</c:v>
                </c:pt>
                <c:pt idx="661">
                  <c:v>41920</c:v>
                </c:pt>
                <c:pt idx="662">
                  <c:v>41919</c:v>
                </c:pt>
                <c:pt idx="663">
                  <c:v>41918</c:v>
                </c:pt>
                <c:pt idx="664">
                  <c:v>41915</c:v>
                </c:pt>
                <c:pt idx="665">
                  <c:v>41914</c:v>
                </c:pt>
                <c:pt idx="666">
                  <c:v>41913</c:v>
                </c:pt>
                <c:pt idx="667">
                  <c:v>41912</c:v>
                </c:pt>
                <c:pt idx="668">
                  <c:v>41911</c:v>
                </c:pt>
                <c:pt idx="669">
                  <c:v>41908</c:v>
                </c:pt>
                <c:pt idx="670">
                  <c:v>41907</c:v>
                </c:pt>
                <c:pt idx="671">
                  <c:v>41906</c:v>
                </c:pt>
                <c:pt idx="672">
                  <c:v>41905</c:v>
                </c:pt>
                <c:pt idx="673">
                  <c:v>41904</c:v>
                </c:pt>
                <c:pt idx="674">
                  <c:v>41901</c:v>
                </c:pt>
                <c:pt idx="675">
                  <c:v>41900</c:v>
                </c:pt>
                <c:pt idx="676">
                  <c:v>41899</c:v>
                </c:pt>
                <c:pt idx="677">
                  <c:v>41898</c:v>
                </c:pt>
                <c:pt idx="678">
                  <c:v>41897</c:v>
                </c:pt>
                <c:pt idx="679">
                  <c:v>41894</c:v>
                </c:pt>
                <c:pt idx="680">
                  <c:v>41893</c:v>
                </c:pt>
                <c:pt idx="681">
                  <c:v>41892</c:v>
                </c:pt>
                <c:pt idx="682">
                  <c:v>41891</c:v>
                </c:pt>
                <c:pt idx="683">
                  <c:v>41890</c:v>
                </c:pt>
                <c:pt idx="684">
                  <c:v>41887</c:v>
                </c:pt>
                <c:pt idx="685">
                  <c:v>41886</c:v>
                </c:pt>
                <c:pt idx="686">
                  <c:v>41885</c:v>
                </c:pt>
                <c:pt idx="687">
                  <c:v>41884</c:v>
                </c:pt>
                <c:pt idx="688">
                  <c:v>41883</c:v>
                </c:pt>
                <c:pt idx="689">
                  <c:v>41880</c:v>
                </c:pt>
                <c:pt idx="690">
                  <c:v>41879</c:v>
                </c:pt>
                <c:pt idx="691">
                  <c:v>41878</c:v>
                </c:pt>
                <c:pt idx="692">
                  <c:v>41877</c:v>
                </c:pt>
                <c:pt idx="693">
                  <c:v>41876</c:v>
                </c:pt>
                <c:pt idx="694">
                  <c:v>41873</c:v>
                </c:pt>
                <c:pt idx="695">
                  <c:v>41872</c:v>
                </c:pt>
                <c:pt idx="696">
                  <c:v>41871</c:v>
                </c:pt>
                <c:pt idx="697">
                  <c:v>41870</c:v>
                </c:pt>
                <c:pt idx="698">
                  <c:v>41869</c:v>
                </c:pt>
                <c:pt idx="699">
                  <c:v>41866</c:v>
                </c:pt>
                <c:pt idx="700">
                  <c:v>41865</c:v>
                </c:pt>
                <c:pt idx="701">
                  <c:v>41864</c:v>
                </c:pt>
                <c:pt idx="702">
                  <c:v>41863</c:v>
                </c:pt>
                <c:pt idx="703">
                  <c:v>41862</c:v>
                </c:pt>
                <c:pt idx="704">
                  <c:v>41859</c:v>
                </c:pt>
                <c:pt idx="705">
                  <c:v>41858</c:v>
                </c:pt>
                <c:pt idx="706">
                  <c:v>41857</c:v>
                </c:pt>
                <c:pt idx="707">
                  <c:v>41856</c:v>
                </c:pt>
                <c:pt idx="708">
                  <c:v>41855</c:v>
                </c:pt>
                <c:pt idx="709">
                  <c:v>41852</c:v>
                </c:pt>
                <c:pt idx="710">
                  <c:v>41851</c:v>
                </c:pt>
                <c:pt idx="711">
                  <c:v>41850</c:v>
                </c:pt>
                <c:pt idx="712">
                  <c:v>41849</c:v>
                </c:pt>
                <c:pt idx="713">
                  <c:v>41848</c:v>
                </c:pt>
                <c:pt idx="714">
                  <c:v>41845</c:v>
                </c:pt>
                <c:pt idx="715">
                  <c:v>41844</c:v>
                </c:pt>
                <c:pt idx="716">
                  <c:v>41843</c:v>
                </c:pt>
                <c:pt idx="717">
                  <c:v>41842</c:v>
                </c:pt>
                <c:pt idx="718">
                  <c:v>41841</c:v>
                </c:pt>
                <c:pt idx="719">
                  <c:v>41838</c:v>
                </c:pt>
                <c:pt idx="720">
                  <c:v>41837</c:v>
                </c:pt>
                <c:pt idx="721">
                  <c:v>41836</c:v>
                </c:pt>
                <c:pt idx="722">
                  <c:v>41835</c:v>
                </c:pt>
                <c:pt idx="723">
                  <c:v>41834</c:v>
                </c:pt>
                <c:pt idx="724">
                  <c:v>41831</c:v>
                </c:pt>
                <c:pt idx="725">
                  <c:v>41830</c:v>
                </c:pt>
                <c:pt idx="726">
                  <c:v>41829</c:v>
                </c:pt>
                <c:pt idx="727">
                  <c:v>41828</c:v>
                </c:pt>
                <c:pt idx="728">
                  <c:v>41827</c:v>
                </c:pt>
                <c:pt idx="729">
                  <c:v>41824</c:v>
                </c:pt>
                <c:pt idx="730">
                  <c:v>41823</c:v>
                </c:pt>
                <c:pt idx="731">
                  <c:v>41822</c:v>
                </c:pt>
                <c:pt idx="732">
                  <c:v>41821</c:v>
                </c:pt>
                <c:pt idx="733">
                  <c:v>41820</c:v>
                </c:pt>
                <c:pt idx="734">
                  <c:v>41817</c:v>
                </c:pt>
                <c:pt idx="735">
                  <c:v>41816</c:v>
                </c:pt>
                <c:pt idx="736">
                  <c:v>41815</c:v>
                </c:pt>
                <c:pt idx="737">
                  <c:v>41814</c:v>
                </c:pt>
                <c:pt idx="738">
                  <c:v>41813</c:v>
                </c:pt>
                <c:pt idx="739">
                  <c:v>41810</c:v>
                </c:pt>
                <c:pt idx="740">
                  <c:v>41809</c:v>
                </c:pt>
                <c:pt idx="741">
                  <c:v>41808</c:v>
                </c:pt>
                <c:pt idx="742">
                  <c:v>41807</c:v>
                </c:pt>
                <c:pt idx="743">
                  <c:v>41806</c:v>
                </c:pt>
                <c:pt idx="744">
                  <c:v>41803</c:v>
                </c:pt>
                <c:pt idx="745">
                  <c:v>41802</c:v>
                </c:pt>
                <c:pt idx="746">
                  <c:v>41801</c:v>
                </c:pt>
                <c:pt idx="747">
                  <c:v>41800</c:v>
                </c:pt>
                <c:pt idx="748">
                  <c:v>41799</c:v>
                </c:pt>
                <c:pt idx="749">
                  <c:v>41796</c:v>
                </c:pt>
                <c:pt idx="750">
                  <c:v>41795</c:v>
                </c:pt>
                <c:pt idx="751">
                  <c:v>41794</c:v>
                </c:pt>
                <c:pt idx="752">
                  <c:v>41793</c:v>
                </c:pt>
                <c:pt idx="753">
                  <c:v>41792</c:v>
                </c:pt>
                <c:pt idx="754">
                  <c:v>41789</c:v>
                </c:pt>
                <c:pt idx="755">
                  <c:v>41788</c:v>
                </c:pt>
                <c:pt idx="756">
                  <c:v>41787</c:v>
                </c:pt>
                <c:pt idx="757">
                  <c:v>41786</c:v>
                </c:pt>
                <c:pt idx="758">
                  <c:v>41785</c:v>
                </c:pt>
                <c:pt idx="759">
                  <c:v>41782</c:v>
                </c:pt>
                <c:pt idx="760">
                  <c:v>41781</c:v>
                </c:pt>
                <c:pt idx="761">
                  <c:v>41780</c:v>
                </c:pt>
                <c:pt idx="762">
                  <c:v>41779</c:v>
                </c:pt>
                <c:pt idx="763">
                  <c:v>41778</c:v>
                </c:pt>
                <c:pt idx="764">
                  <c:v>41775</c:v>
                </c:pt>
                <c:pt idx="765">
                  <c:v>41774</c:v>
                </c:pt>
                <c:pt idx="766">
                  <c:v>41773</c:v>
                </c:pt>
                <c:pt idx="767">
                  <c:v>41772</c:v>
                </c:pt>
                <c:pt idx="768">
                  <c:v>41771</c:v>
                </c:pt>
                <c:pt idx="769">
                  <c:v>41768</c:v>
                </c:pt>
                <c:pt idx="770">
                  <c:v>41767</c:v>
                </c:pt>
                <c:pt idx="771">
                  <c:v>41766</c:v>
                </c:pt>
                <c:pt idx="772">
                  <c:v>41765</c:v>
                </c:pt>
                <c:pt idx="773">
                  <c:v>41764</c:v>
                </c:pt>
                <c:pt idx="774">
                  <c:v>41761</c:v>
                </c:pt>
                <c:pt idx="775">
                  <c:v>41760</c:v>
                </c:pt>
                <c:pt idx="776">
                  <c:v>41759</c:v>
                </c:pt>
                <c:pt idx="777">
                  <c:v>41758</c:v>
                </c:pt>
                <c:pt idx="778">
                  <c:v>41757</c:v>
                </c:pt>
                <c:pt idx="779">
                  <c:v>41754</c:v>
                </c:pt>
                <c:pt idx="780">
                  <c:v>41753</c:v>
                </c:pt>
                <c:pt idx="781">
                  <c:v>41752</c:v>
                </c:pt>
                <c:pt idx="782">
                  <c:v>41751</c:v>
                </c:pt>
                <c:pt idx="783">
                  <c:v>41750</c:v>
                </c:pt>
                <c:pt idx="784">
                  <c:v>41747</c:v>
                </c:pt>
                <c:pt idx="785">
                  <c:v>41746</c:v>
                </c:pt>
                <c:pt idx="786">
                  <c:v>41745</c:v>
                </c:pt>
                <c:pt idx="787">
                  <c:v>41744</c:v>
                </c:pt>
                <c:pt idx="788">
                  <c:v>41743</c:v>
                </c:pt>
                <c:pt idx="789">
                  <c:v>41740</c:v>
                </c:pt>
                <c:pt idx="790">
                  <c:v>41739</c:v>
                </c:pt>
                <c:pt idx="791">
                  <c:v>41738</c:v>
                </c:pt>
                <c:pt idx="792">
                  <c:v>41737</c:v>
                </c:pt>
                <c:pt idx="793">
                  <c:v>41736</c:v>
                </c:pt>
                <c:pt idx="794">
                  <c:v>41733</c:v>
                </c:pt>
                <c:pt idx="795">
                  <c:v>41732</c:v>
                </c:pt>
                <c:pt idx="796">
                  <c:v>41731</c:v>
                </c:pt>
                <c:pt idx="797">
                  <c:v>41730</c:v>
                </c:pt>
                <c:pt idx="798">
                  <c:v>41729</c:v>
                </c:pt>
                <c:pt idx="799">
                  <c:v>41726</c:v>
                </c:pt>
                <c:pt idx="800">
                  <c:v>41725</c:v>
                </c:pt>
                <c:pt idx="801">
                  <c:v>41724</c:v>
                </c:pt>
                <c:pt idx="802">
                  <c:v>41723</c:v>
                </c:pt>
                <c:pt idx="803">
                  <c:v>41722</c:v>
                </c:pt>
                <c:pt idx="804">
                  <c:v>41719</c:v>
                </c:pt>
                <c:pt idx="805">
                  <c:v>41718</c:v>
                </c:pt>
                <c:pt idx="806">
                  <c:v>41717</c:v>
                </c:pt>
                <c:pt idx="807">
                  <c:v>41716</c:v>
                </c:pt>
                <c:pt idx="808">
                  <c:v>41715</c:v>
                </c:pt>
                <c:pt idx="809">
                  <c:v>41712</c:v>
                </c:pt>
                <c:pt idx="810">
                  <c:v>41711</c:v>
                </c:pt>
                <c:pt idx="811">
                  <c:v>41710</c:v>
                </c:pt>
                <c:pt idx="812">
                  <c:v>41709</c:v>
                </c:pt>
                <c:pt idx="813">
                  <c:v>41708</c:v>
                </c:pt>
                <c:pt idx="814">
                  <c:v>41705</c:v>
                </c:pt>
                <c:pt idx="815">
                  <c:v>41704</c:v>
                </c:pt>
                <c:pt idx="816">
                  <c:v>41703</c:v>
                </c:pt>
                <c:pt idx="817">
                  <c:v>41702</c:v>
                </c:pt>
                <c:pt idx="818">
                  <c:v>41701</c:v>
                </c:pt>
                <c:pt idx="819">
                  <c:v>41698</c:v>
                </c:pt>
                <c:pt idx="820">
                  <c:v>41697</c:v>
                </c:pt>
                <c:pt idx="821">
                  <c:v>41696</c:v>
                </c:pt>
                <c:pt idx="822">
                  <c:v>41695</c:v>
                </c:pt>
                <c:pt idx="823">
                  <c:v>41694</c:v>
                </c:pt>
                <c:pt idx="824">
                  <c:v>41691</c:v>
                </c:pt>
                <c:pt idx="825">
                  <c:v>41690</c:v>
                </c:pt>
                <c:pt idx="826">
                  <c:v>41689</c:v>
                </c:pt>
                <c:pt idx="827">
                  <c:v>41688</c:v>
                </c:pt>
                <c:pt idx="828">
                  <c:v>41687</c:v>
                </c:pt>
                <c:pt idx="829">
                  <c:v>41684</c:v>
                </c:pt>
                <c:pt idx="830">
                  <c:v>41683</c:v>
                </c:pt>
                <c:pt idx="831">
                  <c:v>41682</c:v>
                </c:pt>
                <c:pt idx="832">
                  <c:v>41681</c:v>
                </c:pt>
                <c:pt idx="833">
                  <c:v>41680</c:v>
                </c:pt>
                <c:pt idx="834">
                  <c:v>41677</c:v>
                </c:pt>
                <c:pt idx="835">
                  <c:v>41676</c:v>
                </c:pt>
                <c:pt idx="836">
                  <c:v>41675</c:v>
                </c:pt>
                <c:pt idx="837">
                  <c:v>41674</c:v>
                </c:pt>
                <c:pt idx="838">
                  <c:v>41673</c:v>
                </c:pt>
                <c:pt idx="839">
                  <c:v>41670</c:v>
                </c:pt>
                <c:pt idx="840">
                  <c:v>41669</c:v>
                </c:pt>
                <c:pt idx="841">
                  <c:v>41668</c:v>
                </c:pt>
                <c:pt idx="842">
                  <c:v>41667</c:v>
                </c:pt>
                <c:pt idx="843">
                  <c:v>41666</c:v>
                </c:pt>
                <c:pt idx="844">
                  <c:v>41663</c:v>
                </c:pt>
                <c:pt idx="845">
                  <c:v>41662</c:v>
                </c:pt>
                <c:pt idx="846">
                  <c:v>41661</c:v>
                </c:pt>
                <c:pt idx="847">
                  <c:v>41660</c:v>
                </c:pt>
                <c:pt idx="848">
                  <c:v>41659</c:v>
                </c:pt>
                <c:pt idx="849">
                  <c:v>41656</c:v>
                </c:pt>
                <c:pt idx="850">
                  <c:v>41655</c:v>
                </c:pt>
                <c:pt idx="851">
                  <c:v>41654</c:v>
                </c:pt>
                <c:pt idx="852">
                  <c:v>41653</c:v>
                </c:pt>
                <c:pt idx="853">
                  <c:v>41652</c:v>
                </c:pt>
                <c:pt idx="854">
                  <c:v>41649</c:v>
                </c:pt>
                <c:pt idx="855">
                  <c:v>41648</c:v>
                </c:pt>
                <c:pt idx="856">
                  <c:v>41647</c:v>
                </c:pt>
                <c:pt idx="857">
                  <c:v>41646</c:v>
                </c:pt>
                <c:pt idx="858">
                  <c:v>41645</c:v>
                </c:pt>
                <c:pt idx="859">
                  <c:v>41642</c:v>
                </c:pt>
                <c:pt idx="860">
                  <c:v>41641</c:v>
                </c:pt>
                <c:pt idx="861">
                  <c:v>41640</c:v>
                </c:pt>
                <c:pt idx="862">
                  <c:v>41639</c:v>
                </c:pt>
                <c:pt idx="863">
                  <c:v>41638</c:v>
                </c:pt>
                <c:pt idx="864">
                  <c:v>41635</c:v>
                </c:pt>
                <c:pt idx="865">
                  <c:v>41634</c:v>
                </c:pt>
                <c:pt idx="866">
                  <c:v>41633</c:v>
                </c:pt>
                <c:pt idx="867">
                  <c:v>41632</c:v>
                </c:pt>
                <c:pt idx="868">
                  <c:v>41631</c:v>
                </c:pt>
                <c:pt idx="869">
                  <c:v>41628</c:v>
                </c:pt>
                <c:pt idx="870">
                  <c:v>41627</c:v>
                </c:pt>
                <c:pt idx="871">
                  <c:v>41626</c:v>
                </c:pt>
                <c:pt idx="872">
                  <c:v>41625</c:v>
                </c:pt>
                <c:pt idx="873">
                  <c:v>41624</c:v>
                </c:pt>
                <c:pt idx="874">
                  <c:v>41621</c:v>
                </c:pt>
                <c:pt idx="875">
                  <c:v>41620</c:v>
                </c:pt>
                <c:pt idx="876">
                  <c:v>41619</c:v>
                </c:pt>
                <c:pt idx="877">
                  <c:v>41618</c:v>
                </c:pt>
                <c:pt idx="878">
                  <c:v>41617</c:v>
                </c:pt>
                <c:pt idx="879">
                  <c:v>41614</c:v>
                </c:pt>
                <c:pt idx="880">
                  <c:v>41613</c:v>
                </c:pt>
                <c:pt idx="881">
                  <c:v>41612</c:v>
                </c:pt>
                <c:pt idx="882">
                  <c:v>41611</c:v>
                </c:pt>
                <c:pt idx="883">
                  <c:v>41610</c:v>
                </c:pt>
                <c:pt idx="884">
                  <c:v>41607</c:v>
                </c:pt>
                <c:pt idx="885">
                  <c:v>41606</c:v>
                </c:pt>
                <c:pt idx="886">
                  <c:v>41605</c:v>
                </c:pt>
                <c:pt idx="887">
                  <c:v>41604</c:v>
                </c:pt>
                <c:pt idx="888">
                  <c:v>41603</c:v>
                </c:pt>
                <c:pt idx="889">
                  <c:v>41600</c:v>
                </c:pt>
                <c:pt idx="890">
                  <c:v>41599</c:v>
                </c:pt>
                <c:pt idx="891">
                  <c:v>41598</c:v>
                </c:pt>
                <c:pt idx="892">
                  <c:v>41597</c:v>
                </c:pt>
                <c:pt idx="893">
                  <c:v>41596</c:v>
                </c:pt>
                <c:pt idx="894">
                  <c:v>41593</c:v>
                </c:pt>
                <c:pt idx="895">
                  <c:v>41592</c:v>
                </c:pt>
                <c:pt idx="896">
                  <c:v>41591</c:v>
                </c:pt>
                <c:pt idx="897">
                  <c:v>41590</c:v>
                </c:pt>
                <c:pt idx="898">
                  <c:v>41589</c:v>
                </c:pt>
                <c:pt idx="899">
                  <c:v>41586</c:v>
                </c:pt>
                <c:pt idx="900">
                  <c:v>41585</c:v>
                </c:pt>
                <c:pt idx="901">
                  <c:v>41584</c:v>
                </c:pt>
                <c:pt idx="902">
                  <c:v>41583</c:v>
                </c:pt>
                <c:pt idx="903">
                  <c:v>41582</c:v>
                </c:pt>
                <c:pt idx="904">
                  <c:v>41579</c:v>
                </c:pt>
                <c:pt idx="905">
                  <c:v>41578</c:v>
                </c:pt>
                <c:pt idx="906">
                  <c:v>41577</c:v>
                </c:pt>
                <c:pt idx="907">
                  <c:v>41576</c:v>
                </c:pt>
                <c:pt idx="908">
                  <c:v>41575</c:v>
                </c:pt>
                <c:pt idx="909">
                  <c:v>41572</c:v>
                </c:pt>
                <c:pt idx="910">
                  <c:v>41571</c:v>
                </c:pt>
                <c:pt idx="911">
                  <c:v>41570</c:v>
                </c:pt>
                <c:pt idx="912">
                  <c:v>41569</c:v>
                </c:pt>
                <c:pt idx="913">
                  <c:v>41568</c:v>
                </c:pt>
                <c:pt idx="914">
                  <c:v>41565</c:v>
                </c:pt>
                <c:pt idx="915">
                  <c:v>41564</c:v>
                </c:pt>
                <c:pt idx="916">
                  <c:v>41563</c:v>
                </c:pt>
                <c:pt idx="917">
                  <c:v>41562</c:v>
                </c:pt>
                <c:pt idx="918">
                  <c:v>41561</c:v>
                </c:pt>
                <c:pt idx="919">
                  <c:v>41558</c:v>
                </c:pt>
                <c:pt idx="920">
                  <c:v>41557</c:v>
                </c:pt>
                <c:pt idx="921">
                  <c:v>41556</c:v>
                </c:pt>
                <c:pt idx="922">
                  <c:v>41555</c:v>
                </c:pt>
                <c:pt idx="923">
                  <c:v>41554</c:v>
                </c:pt>
                <c:pt idx="924">
                  <c:v>41551</c:v>
                </c:pt>
                <c:pt idx="925">
                  <c:v>41550</c:v>
                </c:pt>
                <c:pt idx="926">
                  <c:v>41549</c:v>
                </c:pt>
                <c:pt idx="927">
                  <c:v>41548</c:v>
                </c:pt>
                <c:pt idx="928">
                  <c:v>41547</c:v>
                </c:pt>
                <c:pt idx="929">
                  <c:v>41544</c:v>
                </c:pt>
                <c:pt idx="930">
                  <c:v>41543</c:v>
                </c:pt>
                <c:pt idx="931">
                  <c:v>41542</c:v>
                </c:pt>
                <c:pt idx="932">
                  <c:v>41541</c:v>
                </c:pt>
                <c:pt idx="933">
                  <c:v>41540</c:v>
                </c:pt>
                <c:pt idx="934">
                  <c:v>41537</c:v>
                </c:pt>
                <c:pt idx="935">
                  <c:v>41536</c:v>
                </c:pt>
                <c:pt idx="936">
                  <c:v>41535</c:v>
                </c:pt>
                <c:pt idx="937">
                  <c:v>41534</c:v>
                </c:pt>
                <c:pt idx="938">
                  <c:v>41533</c:v>
                </c:pt>
                <c:pt idx="939">
                  <c:v>41530</c:v>
                </c:pt>
                <c:pt idx="940">
                  <c:v>41529</c:v>
                </c:pt>
                <c:pt idx="941">
                  <c:v>41528</c:v>
                </c:pt>
                <c:pt idx="942">
                  <c:v>41527</c:v>
                </c:pt>
                <c:pt idx="943">
                  <c:v>41526</c:v>
                </c:pt>
                <c:pt idx="944">
                  <c:v>41523</c:v>
                </c:pt>
                <c:pt idx="945">
                  <c:v>41522</c:v>
                </c:pt>
                <c:pt idx="946">
                  <c:v>41521</c:v>
                </c:pt>
                <c:pt idx="947">
                  <c:v>41520</c:v>
                </c:pt>
                <c:pt idx="948">
                  <c:v>41519</c:v>
                </c:pt>
                <c:pt idx="949">
                  <c:v>41516</c:v>
                </c:pt>
                <c:pt idx="950">
                  <c:v>41515</c:v>
                </c:pt>
                <c:pt idx="951">
                  <c:v>41514</c:v>
                </c:pt>
                <c:pt idx="952">
                  <c:v>41513</c:v>
                </c:pt>
                <c:pt idx="953">
                  <c:v>41512</c:v>
                </c:pt>
                <c:pt idx="954">
                  <c:v>41509</c:v>
                </c:pt>
                <c:pt idx="955">
                  <c:v>41508</c:v>
                </c:pt>
                <c:pt idx="956">
                  <c:v>41507</c:v>
                </c:pt>
                <c:pt idx="957">
                  <c:v>41506</c:v>
                </c:pt>
                <c:pt idx="958">
                  <c:v>41505</c:v>
                </c:pt>
                <c:pt idx="959">
                  <c:v>41502</c:v>
                </c:pt>
                <c:pt idx="960">
                  <c:v>41501</c:v>
                </c:pt>
                <c:pt idx="961">
                  <c:v>41500</c:v>
                </c:pt>
                <c:pt idx="962">
                  <c:v>41499</c:v>
                </c:pt>
                <c:pt idx="963">
                  <c:v>41498</c:v>
                </c:pt>
                <c:pt idx="964">
                  <c:v>41495</c:v>
                </c:pt>
                <c:pt idx="965">
                  <c:v>41494</c:v>
                </c:pt>
                <c:pt idx="966">
                  <c:v>41493</c:v>
                </c:pt>
                <c:pt idx="967">
                  <c:v>41492</c:v>
                </c:pt>
                <c:pt idx="968">
                  <c:v>41491</c:v>
                </c:pt>
                <c:pt idx="969">
                  <c:v>41488</c:v>
                </c:pt>
                <c:pt idx="970">
                  <c:v>41487</c:v>
                </c:pt>
                <c:pt idx="971">
                  <c:v>41486</c:v>
                </c:pt>
                <c:pt idx="972">
                  <c:v>41485</c:v>
                </c:pt>
                <c:pt idx="973">
                  <c:v>41484</c:v>
                </c:pt>
                <c:pt idx="974">
                  <c:v>41481</c:v>
                </c:pt>
                <c:pt idx="975">
                  <c:v>41480</c:v>
                </c:pt>
                <c:pt idx="976">
                  <c:v>41479</c:v>
                </c:pt>
                <c:pt idx="977">
                  <c:v>41478</c:v>
                </c:pt>
                <c:pt idx="978">
                  <c:v>41477</c:v>
                </c:pt>
                <c:pt idx="979">
                  <c:v>41474</c:v>
                </c:pt>
                <c:pt idx="980">
                  <c:v>41473</c:v>
                </c:pt>
                <c:pt idx="981">
                  <c:v>41472</c:v>
                </c:pt>
                <c:pt idx="982">
                  <c:v>41471</c:v>
                </c:pt>
                <c:pt idx="983">
                  <c:v>41470</c:v>
                </c:pt>
                <c:pt idx="984">
                  <c:v>41467</c:v>
                </c:pt>
                <c:pt idx="985">
                  <c:v>41466</c:v>
                </c:pt>
                <c:pt idx="986">
                  <c:v>41465</c:v>
                </c:pt>
                <c:pt idx="987">
                  <c:v>41464</c:v>
                </c:pt>
                <c:pt idx="988">
                  <c:v>41463</c:v>
                </c:pt>
                <c:pt idx="989">
                  <c:v>41460</c:v>
                </c:pt>
                <c:pt idx="990">
                  <c:v>41459</c:v>
                </c:pt>
                <c:pt idx="991">
                  <c:v>41458</c:v>
                </c:pt>
                <c:pt idx="992">
                  <c:v>41457</c:v>
                </c:pt>
                <c:pt idx="993">
                  <c:v>41456</c:v>
                </c:pt>
                <c:pt idx="994">
                  <c:v>41453</c:v>
                </c:pt>
                <c:pt idx="995">
                  <c:v>41452</c:v>
                </c:pt>
                <c:pt idx="996">
                  <c:v>41451</c:v>
                </c:pt>
                <c:pt idx="997">
                  <c:v>41450</c:v>
                </c:pt>
                <c:pt idx="998">
                  <c:v>41449</c:v>
                </c:pt>
                <c:pt idx="999">
                  <c:v>41446</c:v>
                </c:pt>
                <c:pt idx="1000">
                  <c:v>41445</c:v>
                </c:pt>
                <c:pt idx="1001">
                  <c:v>41444</c:v>
                </c:pt>
                <c:pt idx="1002">
                  <c:v>41443</c:v>
                </c:pt>
                <c:pt idx="1003">
                  <c:v>41442</c:v>
                </c:pt>
                <c:pt idx="1004">
                  <c:v>41439</c:v>
                </c:pt>
                <c:pt idx="1005">
                  <c:v>41438</c:v>
                </c:pt>
                <c:pt idx="1006">
                  <c:v>41437</c:v>
                </c:pt>
                <c:pt idx="1007">
                  <c:v>41436</c:v>
                </c:pt>
                <c:pt idx="1008">
                  <c:v>41435</c:v>
                </c:pt>
                <c:pt idx="1009">
                  <c:v>41432</c:v>
                </c:pt>
                <c:pt idx="1010">
                  <c:v>41431</c:v>
                </c:pt>
                <c:pt idx="1011">
                  <c:v>41430</c:v>
                </c:pt>
                <c:pt idx="1012">
                  <c:v>41429</c:v>
                </c:pt>
                <c:pt idx="1013">
                  <c:v>41428</c:v>
                </c:pt>
                <c:pt idx="1014">
                  <c:v>41425</c:v>
                </c:pt>
                <c:pt idx="1015">
                  <c:v>41424</c:v>
                </c:pt>
                <c:pt idx="1016">
                  <c:v>41423</c:v>
                </c:pt>
                <c:pt idx="1017">
                  <c:v>41422</c:v>
                </c:pt>
                <c:pt idx="1018">
                  <c:v>41421</c:v>
                </c:pt>
                <c:pt idx="1019">
                  <c:v>41418</c:v>
                </c:pt>
                <c:pt idx="1020">
                  <c:v>41417</c:v>
                </c:pt>
                <c:pt idx="1021">
                  <c:v>41416</c:v>
                </c:pt>
                <c:pt idx="1022">
                  <c:v>41415</c:v>
                </c:pt>
                <c:pt idx="1023">
                  <c:v>41414</c:v>
                </c:pt>
                <c:pt idx="1024">
                  <c:v>41411</c:v>
                </c:pt>
                <c:pt idx="1025">
                  <c:v>41410</c:v>
                </c:pt>
                <c:pt idx="1026">
                  <c:v>41409</c:v>
                </c:pt>
                <c:pt idx="1027">
                  <c:v>41408</c:v>
                </c:pt>
                <c:pt idx="1028">
                  <c:v>41407</c:v>
                </c:pt>
                <c:pt idx="1029">
                  <c:v>41404</c:v>
                </c:pt>
                <c:pt idx="1030">
                  <c:v>41403</c:v>
                </c:pt>
                <c:pt idx="1031">
                  <c:v>41402</c:v>
                </c:pt>
                <c:pt idx="1032">
                  <c:v>41401</c:v>
                </c:pt>
                <c:pt idx="1033">
                  <c:v>41400</c:v>
                </c:pt>
                <c:pt idx="1034">
                  <c:v>41397</c:v>
                </c:pt>
                <c:pt idx="1035">
                  <c:v>41396</c:v>
                </c:pt>
                <c:pt idx="1036">
                  <c:v>41395</c:v>
                </c:pt>
                <c:pt idx="1037">
                  <c:v>41394</c:v>
                </c:pt>
                <c:pt idx="1038">
                  <c:v>41393</c:v>
                </c:pt>
                <c:pt idx="1039">
                  <c:v>41390</c:v>
                </c:pt>
                <c:pt idx="1040">
                  <c:v>41389</c:v>
                </c:pt>
                <c:pt idx="1041">
                  <c:v>41388</c:v>
                </c:pt>
                <c:pt idx="1042">
                  <c:v>41387</c:v>
                </c:pt>
                <c:pt idx="1043">
                  <c:v>41386</c:v>
                </c:pt>
                <c:pt idx="1044">
                  <c:v>41383</c:v>
                </c:pt>
                <c:pt idx="1045">
                  <c:v>41382</c:v>
                </c:pt>
                <c:pt idx="1046">
                  <c:v>41381</c:v>
                </c:pt>
                <c:pt idx="1047">
                  <c:v>41380</c:v>
                </c:pt>
                <c:pt idx="1048">
                  <c:v>41379</c:v>
                </c:pt>
                <c:pt idx="1049">
                  <c:v>41376</c:v>
                </c:pt>
                <c:pt idx="1050">
                  <c:v>41375</c:v>
                </c:pt>
                <c:pt idx="1051">
                  <c:v>41374</c:v>
                </c:pt>
                <c:pt idx="1052">
                  <c:v>41373</c:v>
                </c:pt>
                <c:pt idx="1053">
                  <c:v>41372</c:v>
                </c:pt>
                <c:pt idx="1054">
                  <c:v>41369</c:v>
                </c:pt>
                <c:pt idx="1055">
                  <c:v>41368</c:v>
                </c:pt>
                <c:pt idx="1056">
                  <c:v>41367</c:v>
                </c:pt>
                <c:pt idx="1057">
                  <c:v>41366</c:v>
                </c:pt>
                <c:pt idx="1058">
                  <c:v>41365</c:v>
                </c:pt>
                <c:pt idx="1059">
                  <c:v>41362</c:v>
                </c:pt>
                <c:pt idx="1060">
                  <c:v>41361</c:v>
                </c:pt>
                <c:pt idx="1061">
                  <c:v>41360</c:v>
                </c:pt>
                <c:pt idx="1062">
                  <c:v>41359</c:v>
                </c:pt>
                <c:pt idx="1063">
                  <c:v>41358</c:v>
                </c:pt>
                <c:pt idx="1064">
                  <c:v>41355</c:v>
                </c:pt>
                <c:pt idx="1065">
                  <c:v>41354</c:v>
                </c:pt>
                <c:pt idx="1066">
                  <c:v>41353</c:v>
                </c:pt>
                <c:pt idx="1067">
                  <c:v>41352</c:v>
                </c:pt>
                <c:pt idx="1068">
                  <c:v>41351</c:v>
                </c:pt>
                <c:pt idx="1069">
                  <c:v>41348</c:v>
                </c:pt>
                <c:pt idx="1070">
                  <c:v>41347</c:v>
                </c:pt>
                <c:pt idx="1071">
                  <c:v>41346</c:v>
                </c:pt>
                <c:pt idx="1072">
                  <c:v>41345</c:v>
                </c:pt>
                <c:pt idx="1073">
                  <c:v>41344</c:v>
                </c:pt>
                <c:pt idx="1074">
                  <c:v>41341</c:v>
                </c:pt>
                <c:pt idx="1075">
                  <c:v>41340</c:v>
                </c:pt>
                <c:pt idx="1076">
                  <c:v>41339</c:v>
                </c:pt>
                <c:pt idx="1077">
                  <c:v>41338</c:v>
                </c:pt>
                <c:pt idx="1078">
                  <c:v>41337</c:v>
                </c:pt>
                <c:pt idx="1079">
                  <c:v>41334</c:v>
                </c:pt>
                <c:pt idx="1080">
                  <c:v>41333</c:v>
                </c:pt>
                <c:pt idx="1081">
                  <c:v>41332</c:v>
                </c:pt>
                <c:pt idx="1082">
                  <c:v>41331</c:v>
                </c:pt>
                <c:pt idx="1083">
                  <c:v>41330</c:v>
                </c:pt>
                <c:pt idx="1084">
                  <c:v>41327</c:v>
                </c:pt>
                <c:pt idx="1085">
                  <c:v>41326</c:v>
                </c:pt>
                <c:pt idx="1086">
                  <c:v>41325</c:v>
                </c:pt>
                <c:pt idx="1087">
                  <c:v>41324</c:v>
                </c:pt>
                <c:pt idx="1088">
                  <c:v>41323</c:v>
                </c:pt>
                <c:pt idx="1089">
                  <c:v>41320</c:v>
                </c:pt>
                <c:pt idx="1090">
                  <c:v>41319</c:v>
                </c:pt>
                <c:pt idx="1091">
                  <c:v>41318</c:v>
                </c:pt>
                <c:pt idx="1092">
                  <c:v>41317</c:v>
                </c:pt>
                <c:pt idx="1093">
                  <c:v>41316</c:v>
                </c:pt>
                <c:pt idx="1094">
                  <c:v>41313</c:v>
                </c:pt>
                <c:pt idx="1095">
                  <c:v>41312</c:v>
                </c:pt>
                <c:pt idx="1096">
                  <c:v>41311</c:v>
                </c:pt>
                <c:pt idx="1097">
                  <c:v>41310</c:v>
                </c:pt>
                <c:pt idx="1098">
                  <c:v>41309</c:v>
                </c:pt>
                <c:pt idx="1099">
                  <c:v>41306</c:v>
                </c:pt>
                <c:pt idx="1100">
                  <c:v>41305</c:v>
                </c:pt>
                <c:pt idx="1101">
                  <c:v>41304</c:v>
                </c:pt>
                <c:pt idx="1102">
                  <c:v>41303</c:v>
                </c:pt>
                <c:pt idx="1103">
                  <c:v>41302</c:v>
                </c:pt>
                <c:pt idx="1104">
                  <c:v>41299</c:v>
                </c:pt>
                <c:pt idx="1105">
                  <c:v>41298</c:v>
                </c:pt>
                <c:pt idx="1106">
                  <c:v>41297</c:v>
                </c:pt>
                <c:pt idx="1107">
                  <c:v>41296</c:v>
                </c:pt>
                <c:pt idx="1108">
                  <c:v>41295</c:v>
                </c:pt>
                <c:pt idx="1109">
                  <c:v>41292</c:v>
                </c:pt>
                <c:pt idx="1110">
                  <c:v>41291</c:v>
                </c:pt>
                <c:pt idx="1111">
                  <c:v>41290</c:v>
                </c:pt>
                <c:pt idx="1112">
                  <c:v>41289</c:v>
                </c:pt>
                <c:pt idx="1113">
                  <c:v>41288</c:v>
                </c:pt>
                <c:pt idx="1114">
                  <c:v>41285</c:v>
                </c:pt>
                <c:pt idx="1115">
                  <c:v>41284</c:v>
                </c:pt>
                <c:pt idx="1116">
                  <c:v>41283</c:v>
                </c:pt>
                <c:pt idx="1117">
                  <c:v>41282</c:v>
                </c:pt>
                <c:pt idx="1118">
                  <c:v>41281</c:v>
                </c:pt>
                <c:pt idx="1119">
                  <c:v>41278</c:v>
                </c:pt>
                <c:pt idx="1120">
                  <c:v>41277</c:v>
                </c:pt>
                <c:pt idx="1121">
                  <c:v>41276</c:v>
                </c:pt>
                <c:pt idx="1122">
                  <c:v>41275</c:v>
                </c:pt>
                <c:pt idx="1123">
                  <c:v>41274</c:v>
                </c:pt>
                <c:pt idx="1124">
                  <c:v>41271</c:v>
                </c:pt>
                <c:pt idx="1125">
                  <c:v>41270</c:v>
                </c:pt>
                <c:pt idx="1126">
                  <c:v>41269</c:v>
                </c:pt>
                <c:pt idx="1127">
                  <c:v>41268</c:v>
                </c:pt>
                <c:pt idx="1128">
                  <c:v>41267</c:v>
                </c:pt>
                <c:pt idx="1129">
                  <c:v>41264</c:v>
                </c:pt>
                <c:pt idx="1130">
                  <c:v>41263</c:v>
                </c:pt>
                <c:pt idx="1131">
                  <c:v>41262</c:v>
                </c:pt>
                <c:pt idx="1132">
                  <c:v>41261</c:v>
                </c:pt>
                <c:pt idx="1133">
                  <c:v>41260</c:v>
                </c:pt>
                <c:pt idx="1134">
                  <c:v>41257</c:v>
                </c:pt>
                <c:pt idx="1135">
                  <c:v>41256</c:v>
                </c:pt>
                <c:pt idx="1136">
                  <c:v>41255</c:v>
                </c:pt>
                <c:pt idx="1137">
                  <c:v>41254</c:v>
                </c:pt>
                <c:pt idx="1138">
                  <c:v>41253</c:v>
                </c:pt>
                <c:pt idx="1139">
                  <c:v>41250</c:v>
                </c:pt>
                <c:pt idx="1140">
                  <c:v>41249</c:v>
                </c:pt>
                <c:pt idx="1141">
                  <c:v>41248</c:v>
                </c:pt>
                <c:pt idx="1142">
                  <c:v>41247</c:v>
                </c:pt>
                <c:pt idx="1143">
                  <c:v>41246</c:v>
                </c:pt>
                <c:pt idx="1144">
                  <c:v>41243</c:v>
                </c:pt>
                <c:pt idx="1145">
                  <c:v>41242</c:v>
                </c:pt>
                <c:pt idx="1146">
                  <c:v>41241</c:v>
                </c:pt>
                <c:pt idx="1147">
                  <c:v>41240</c:v>
                </c:pt>
                <c:pt idx="1148">
                  <c:v>41239</c:v>
                </c:pt>
                <c:pt idx="1149">
                  <c:v>41236</c:v>
                </c:pt>
                <c:pt idx="1150">
                  <c:v>41235</c:v>
                </c:pt>
                <c:pt idx="1151">
                  <c:v>41234</c:v>
                </c:pt>
                <c:pt idx="1152">
                  <c:v>41233</c:v>
                </c:pt>
                <c:pt idx="1153">
                  <c:v>41232</c:v>
                </c:pt>
                <c:pt idx="1154">
                  <c:v>41229</c:v>
                </c:pt>
                <c:pt idx="1155">
                  <c:v>41228</c:v>
                </c:pt>
                <c:pt idx="1156">
                  <c:v>41227</c:v>
                </c:pt>
                <c:pt idx="1157">
                  <c:v>41226</c:v>
                </c:pt>
                <c:pt idx="1158">
                  <c:v>41225</c:v>
                </c:pt>
                <c:pt idx="1159">
                  <c:v>41222</c:v>
                </c:pt>
                <c:pt idx="1160">
                  <c:v>41221</c:v>
                </c:pt>
                <c:pt idx="1161">
                  <c:v>41220</c:v>
                </c:pt>
                <c:pt idx="1162">
                  <c:v>41219</c:v>
                </c:pt>
                <c:pt idx="1163">
                  <c:v>41218</c:v>
                </c:pt>
                <c:pt idx="1164">
                  <c:v>41215</c:v>
                </c:pt>
                <c:pt idx="1165">
                  <c:v>41214</c:v>
                </c:pt>
                <c:pt idx="1166">
                  <c:v>41213</c:v>
                </c:pt>
                <c:pt idx="1167">
                  <c:v>41212</c:v>
                </c:pt>
                <c:pt idx="1168">
                  <c:v>41211</c:v>
                </c:pt>
                <c:pt idx="1169">
                  <c:v>41208</c:v>
                </c:pt>
                <c:pt idx="1170">
                  <c:v>41207</c:v>
                </c:pt>
                <c:pt idx="1171">
                  <c:v>41206</c:v>
                </c:pt>
                <c:pt idx="1172">
                  <c:v>41205</c:v>
                </c:pt>
                <c:pt idx="1173">
                  <c:v>41204</c:v>
                </c:pt>
                <c:pt idx="1174">
                  <c:v>41201</c:v>
                </c:pt>
                <c:pt idx="1175">
                  <c:v>41200</c:v>
                </c:pt>
                <c:pt idx="1176">
                  <c:v>41199</c:v>
                </c:pt>
                <c:pt idx="1177">
                  <c:v>41198</c:v>
                </c:pt>
                <c:pt idx="1178">
                  <c:v>41197</c:v>
                </c:pt>
                <c:pt idx="1179">
                  <c:v>41194</c:v>
                </c:pt>
                <c:pt idx="1180">
                  <c:v>41193</c:v>
                </c:pt>
                <c:pt idx="1181">
                  <c:v>41192</c:v>
                </c:pt>
                <c:pt idx="1182">
                  <c:v>41191</c:v>
                </c:pt>
                <c:pt idx="1183">
                  <c:v>41190</c:v>
                </c:pt>
                <c:pt idx="1184">
                  <c:v>41187</c:v>
                </c:pt>
                <c:pt idx="1185">
                  <c:v>41186</c:v>
                </c:pt>
                <c:pt idx="1186">
                  <c:v>41185</c:v>
                </c:pt>
                <c:pt idx="1187">
                  <c:v>41184</c:v>
                </c:pt>
                <c:pt idx="1188">
                  <c:v>41183</c:v>
                </c:pt>
                <c:pt idx="1189">
                  <c:v>41180</c:v>
                </c:pt>
                <c:pt idx="1190">
                  <c:v>41179</c:v>
                </c:pt>
                <c:pt idx="1191">
                  <c:v>41178</c:v>
                </c:pt>
                <c:pt idx="1192">
                  <c:v>41177</c:v>
                </c:pt>
                <c:pt idx="1193">
                  <c:v>41176</c:v>
                </c:pt>
                <c:pt idx="1194">
                  <c:v>41173</c:v>
                </c:pt>
                <c:pt idx="1195">
                  <c:v>41172</c:v>
                </c:pt>
                <c:pt idx="1196">
                  <c:v>41171</c:v>
                </c:pt>
                <c:pt idx="1197">
                  <c:v>41170</c:v>
                </c:pt>
                <c:pt idx="1198">
                  <c:v>41169</c:v>
                </c:pt>
                <c:pt idx="1199">
                  <c:v>41166</c:v>
                </c:pt>
                <c:pt idx="1200">
                  <c:v>41165</c:v>
                </c:pt>
                <c:pt idx="1201">
                  <c:v>41164</c:v>
                </c:pt>
                <c:pt idx="1202">
                  <c:v>41163</c:v>
                </c:pt>
                <c:pt idx="1203">
                  <c:v>41162</c:v>
                </c:pt>
                <c:pt idx="1204">
                  <c:v>41159</c:v>
                </c:pt>
                <c:pt idx="1205">
                  <c:v>41158</c:v>
                </c:pt>
                <c:pt idx="1206">
                  <c:v>41157</c:v>
                </c:pt>
                <c:pt idx="1207">
                  <c:v>41156</c:v>
                </c:pt>
                <c:pt idx="1208">
                  <c:v>41155</c:v>
                </c:pt>
                <c:pt idx="1209">
                  <c:v>41152</c:v>
                </c:pt>
                <c:pt idx="1210">
                  <c:v>41151</c:v>
                </c:pt>
                <c:pt idx="1211">
                  <c:v>41150</c:v>
                </c:pt>
                <c:pt idx="1212">
                  <c:v>41149</c:v>
                </c:pt>
                <c:pt idx="1213">
                  <c:v>41148</c:v>
                </c:pt>
                <c:pt idx="1214">
                  <c:v>41145</c:v>
                </c:pt>
                <c:pt idx="1215">
                  <c:v>41144</c:v>
                </c:pt>
                <c:pt idx="1216">
                  <c:v>41143</c:v>
                </c:pt>
                <c:pt idx="1217">
                  <c:v>41142</c:v>
                </c:pt>
                <c:pt idx="1218">
                  <c:v>41141</c:v>
                </c:pt>
                <c:pt idx="1219">
                  <c:v>41138</c:v>
                </c:pt>
                <c:pt idx="1220">
                  <c:v>41137</c:v>
                </c:pt>
                <c:pt idx="1221">
                  <c:v>41136</c:v>
                </c:pt>
                <c:pt idx="1222">
                  <c:v>41135</c:v>
                </c:pt>
                <c:pt idx="1223">
                  <c:v>41134</c:v>
                </c:pt>
                <c:pt idx="1224">
                  <c:v>41131</c:v>
                </c:pt>
                <c:pt idx="1225">
                  <c:v>41130</c:v>
                </c:pt>
                <c:pt idx="1226">
                  <c:v>41129</c:v>
                </c:pt>
                <c:pt idx="1227">
                  <c:v>41128</c:v>
                </c:pt>
                <c:pt idx="1228">
                  <c:v>41127</c:v>
                </c:pt>
                <c:pt idx="1229">
                  <c:v>41124</c:v>
                </c:pt>
                <c:pt idx="1230">
                  <c:v>41123</c:v>
                </c:pt>
                <c:pt idx="1231">
                  <c:v>41122</c:v>
                </c:pt>
                <c:pt idx="1232">
                  <c:v>41121</c:v>
                </c:pt>
                <c:pt idx="1233">
                  <c:v>41120</c:v>
                </c:pt>
                <c:pt idx="1234">
                  <c:v>41117</c:v>
                </c:pt>
                <c:pt idx="1235">
                  <c:v>41116</c:v>
                </c:pt>
                <c:pt idx="1236">
                  <c:v>41115</c:v>
                </c:pt>
                <c:pt idx="1237">
                  <c:v>41114</c:v>
                </c:pt>
                <c:pt idx="1238">
                  <c:v>41113</c:v>
                </c:pt>
                <c:pt idx="1239">
                  <c:v>41110</c:v>
                </c:pt>
                <c:pt idx="1240">
                  <c:v>41109</c:v>
                </c:pt>
                <c:pt idx="1241">
                  <c:v>41108</c:v>
                </c:pt>
                <c:pt idx="1242">
                  <c:v>41107</c:v>
                </c:pt>
                <c:pt idx="1243">
                  <c:v>41106</c:v>
                </c:pt>
                <c:pt idx="1244">
                  <c:v>41103</c:v>
                </c:pt>
                <c:pt idx="1245">
                  <c:v>41102</c:v>
                </c:pt>
                <c:pt idx="1246">
                  <c:v>41101</c:v>
                </c:pt>
                <c:pt idx="1247">
                  <c:v>41100</c:v>
                </c:pt>
                <c:pt idx="1248">
                  <c:v>41099</c:v>
                </c:pt>
                <c:pt idx="1249">
                  <c:v>41096</c:v>
                </c:pt>
                <c:pt idx="1250">
                  <c:v>41095</c:v>
                </c:pt>
                <c:pt idx="1251">
                  <c:v>41094</c:v>
                </c:pt>
                <c:pt idx="1252">
                  <c:v>41093</c:v>
                </c:pt>
                <c:pt idx="1253">
                  <c:v>41092</c:v>
                </c:pt>
                <c:pt idx="1254">
                  <c:v>41089</c:v>
                </c:pt>
                <c:pt idx="1255">
                  <c:v>41088</c:v>
                </c:pt>
                <c:pt idx="1256">
                  <c:v>41087</c:v>
                </c:pt>
                <c:pt idx="1257">
                  <c:v>41086</c:v>
                </c:pt>
                <c:pt idx="1258">
                  <c:v>41085</c:v>
                </c:pt>
                <c:pt idx="1259">
                  <c:v>41082</c:v>
                </c:pt>
                <c:pt idx="1260">
                  <c:v>41081</c:v>
                </c:pt>
                <c:pt idx="1261">
                  <c:v>41080</c:v>
                </c:pt>
                <c:pt idx="1262">
                  <c:v>41079</c:v>
                </c:pt>
                <c:pt idx="1263">
                  <c:v>41078</c:v>
                </c:pt>
                <c:pt idx="1264">
                  <c:v>41075</c:v>
                </c:pt>
                <c:pt idx="1265">
                  <c:v>41074</c:v>
                </c:pt>
                <c:pt idx="1266">
                  <c:v>41073</c:v>
                </c:pt>
                <c:pt idx="1267">
                  <c:v>41072</c:v>
                </c:pt>
                <c:pt idx="1268">
                  <c:v>41071</c:v>
                </c:pt>
                <c:pt idx="1269">
                  <c:v>41068</c:v>
                </c:pt>
                <c:pt idx="1270">
                  <c:v>41067</c:v>
                </c:pt>
                <c:pt idx="1271">
                  <c:v>41066</c:v>
                </c:pt>
                <c:pt idx="1272">
                  <c:v>41065</c:v>
                </c:pt>
                <c:pt idx="1273">
                  <c:v>41064</c:v>
                </c:pt>
                <c:pt idx="1274">
                  <c:v>41061</c:v>
                </c:pt>
                <c:pt idx="1275">
                  <c:v>41060</c:v>
                </c:pt>
                <c:pt idx="1276">
                  <c:v>41059</c:v>
                </c:pt>
                <c:pt idx="1277">
                  <c:v>41058</c:v>
                </c:pt>
                <c:pt idx="1278">
                  <c:v>41057</c:v>
                </c:pt>
                <c:pt idx="1279">
                  <c:v>41054</c:v>
                </c:pt>
                <c:pt idx="1280">
                  <c:v>41053</c:v>
                </c:pt>
                <c:pt idx="1281">
                  <c:v>41052</c:v>
                </c:pt>
                <c:pt idx="1282">
                  <c:v>41051</c:v>
                </c:pt>
                <c:pt idx="1283">
                  <c:v>41050</c:v>
                </c:pt>
                <c:pt idx="1284">
                  <c:v>41047</c:v>
                </c:pt>
                <c:pt idx="1285">
                  <c:v>41046</c:v>
                </c:pt>
                <c:pt idx="1286">
                  <c:v>41045</c:v>
                </c:pt>
                <c:pt idx="1287">
                  <c:v>41044</c:v>
                </c:pt>
                <c:pt idx="1288">
                  <c:v>41043</c:v>
                </c:pt>
                <c:pt idx="1289">
                  <c:v>41040</c:v>
                </c:pt>
                <c:pt idx="1290">
                  <c:v>41039</c:v>
                </c:pt>
                <c:pt idx="1291">
                  <c:v>41038</c:v>
                </c:pt>
                <c:pt idx="1292">
                  <c:v>41037</c:v>
                </c:pt>
                <c:pt idx="1293">
                  <c:v>41036</c:v>
                </c:pt>
                <c:pt idx="1294">
                  <c:v>41033</c:v>
                </c:pt>
                <c:pt idx="1295">
                  <c:v>41032</c:v>
                </c:pt>
                <c:pt idx="1296">
                  <c:v>41031</c:v>
                </c:pt>
                <c:pt idx="1297">
                  <c:v>41030</c:v>
                </c:pt>
                <c:pt idx="1298">
                  <c:v>41029</c:v>
                </c:pt>
                <c:pt idx="1299">
                  <c:v>41026</c:v>
                </c:pt>
                <c:pt idx="1300">
                  <c:v>41025</c:v>
                </c:pt>
                <c:pt idx="1301">
                  <c:v>41024</c:v>
                </c:pt>
                <c:pt idx="1302">
                  <c:v>41023</c:v>
                </c:pt>
                <c:pt idx="1303">
                  <c:v>41022</c:v>
                </c:pt>
                <c:pt idx="1304">
                  <c:v>41019</c:v>
                </c:pt>
                <c:pt idx="1305">
                  <c:v>41018</c:v>
                </c:pt>
                <c:pt idx="1306">
                  <c:v>41017</c:v>
                </c:pt>
                <c:pt idx="1307">
                  <c:v>41016</c:v>
                </c:pt>
                <c:pt idx="1308">
                  <c:v>41015</c:v>
                </c:pt>
                <c:pt idx="1309">
                  <c:v>41012</c:v>
                </c:pt>
                <c:pt idx="1310">
                  <c:v>41011</c:v>
                </c:pt>
                <c:pt idx="1311">
                  <c:v>41010</c:v>
                </c:pt>
                <c:pt idx="1312">
                  <c:v>41009</c:v>
                </c:pt>
                <c:pt idx="1313">
                  <c:v>41008</c:v>
                </c:pt>
                <c:pt idx="1314">
                  <c:v>41005</c:v>
                </c:pt>
                <c:pt idx="1315">
                  <c:v>41004</c:v>
                </c:pt>
                <c:pt idx="1316">
                  <c:v>41003</c:v>
                </c:pt>
                <c:pt idx="1317">
                  <c:v>41002</c:v>
                </c:pt>
                <c:pt idx="1318">
                  <c:v>41001</c:v>
                </c:pt>
                <c:pt idx="1319">
                  <c:v>40998</c:v>
                </c:pt>
                <c:pt idx="1320">
                  <c:v>40997</c:v>
                </c:pt>
                <c:pt idx="1321">
                  <c:v>40996</c:v>
                </c:pt>
                <c:pt idx="1322">
                  <c:v>40995</c:v>
                </c:pt>
                <c:pt idx="1323">
                  <c:v>40994</c:v>
                </c:pt>
                <c:pt idx="1324">
                  <c:v>40991</c:v>
                </c:pt>
                <c:pt idx="1325">
                  <c:v>40990</c:v>
                </c:pt>
                <c:pt idx="1326">
                  <c:v>40989</c:v>
                </c:pt>
                <c:pt idx="1327">
                  <c:v>40988</c:v>
                </c:pt>
                <c:pt idx="1328">
                  <c:v>40987</c:v>
                </c:pt>
                <c:pt idx="1329">
                  <c:v>40984</c:v>
                </c:pt>
                <c:pt idx="1330">
                  <c:v>40983</c:v>
                </c:pt>
                <c:pt idx="1331">
                  <c:v>40982</c:v>
                </c:pt>
                <c:pt idx="1332">
                  <c:v>40981</c:v>
                </c:pt>
                <c:pt idx="1333">
                  <c:v>40980</c:v>
                </c:pt>
                <c:pt idx="1334">
                  <c:v>40977</c:v>
                </c:pt>
                <c:pt idx="1335">
                  <c:v>40976</c:v>
                </c:pt>
                <c:pt idx="1336">
                  <c:v>40975</c:v>
                </c:pt>
                <c:pt idx="1337">
                  <c:v>40974</c:v>
                </c:pt>
                <c:pt idx="1338">
                  <c:v>40973</c:v>
                </c:pt>
                <c:pt idx="1339">
                  <c:v>40970</c:v>
                </c:pt>
                <c:pt idx="1340">
                  <c:v>40969</c:v>
                </c:pt>
                <c:pt idx="1341">
                  <c:v>40968</c:v>
                </c:pt>
                <c:pt idx="1342">
                  <c:v>40967</c:v>
                </c:pt>
                <c:pt idx="1343">
                  <c:v>40966</c:v>
                </c:pt>
                <c:pt idx="1344">
                  <c:v>40963</c:v>
                </c:pt>
                <c:pt idx="1345">
                  <c:v>40962</c:v>
                </c:pt>
                <c:pt idx="1346">
                  <c:v>40961</c:v>
                </c:pt>
                <c:pt idx="1347">
                  <c:v>40960</c:v>
                </c:pt>
                <c:pt idx="1348">
                  <c:v>40959</c:v>
                </c:pt>
                <c:pt idx="1349">
                  <c:v>40956</c:v>
                </c:pt>
                <c:pt idx="1350">
                  <c:v>40955</c:v>
                </c:pt>
                <c:pt idx="1351">
                  <c:v>40954</c:v>
                </c:pt>
                <c:pt idx="1352">
                  <c:v>40953</c:v>
                </c:pt>
                <c:pt idx="1353">
                  <c:v>40952</c:v>
                </c:pt>
                <c:pt idx="1354">
                  <c:v>40949</c:v>
                </c:pt>
                <c:pt idx="1355">
                  <c:v>40948</c:v>
                </c:pt>
                <c:pt idx="1356">
                  <c:v>40947</c:v>
                </c:pt>
                <c:pt idx="1357">
                  <c:v>40946</c:v>
                </c:pt>
                <c:pt idx="1358">
                  <c:v>40945</c:v>
                </c:pt>
                <c:pt idx="1359">
                  <c:v>40942</c:v>
                </c:pt>
                <c:pt idx="1360">
                  <c:v>40941</c:v>
                </c:pt>
                <c:pt idx="1361">
                  <c:v>40940</c:v>
                </c:pt>
                <c:pt idx="1362">
                  <c:v>40939</c:v>
                </c:pt>
                <c:pt idx="1363">
                  <c:v>40938</c:v>
                </c:pt>
                <c:pt idx="1364">
                  <c:v>40935</c:v>
                </c:pt>
                <c:pt idx="1365">
                  <c:v>40934</c:v>
                </c:pt>
                <c:pt idx="1366">
                  <c:v>40933</c:v>
                </c:pt>
                <c:pt idx="1367">
                  <c:v>40932</c:v>
                </c:pt>
                <c:pt idx="1368">
                  <c:v>40931</c:v>
                </c:pt>
                <c:pt idx="1369">
                  <c:v>40928</c:v>
                </c:pt>
                <c:pt idx="1370">
                  <c:v>40927</c:v>
                </c:pt>
                <c:pt idx="1371">
                  <c:v>40926</c:v>
                </c:pt>
                <c:pt idx="1372">
                  <c:v>40925</c:v>
                </c:pt>
                <c:pt idx="1373">
                  <c:v>40924</c:v>
                </c:pt>
                <c:pt idx="1374">
                  <c:v>40921</c:v>
                </c:pt>
                <c:pt idx="1375">
                  <c:v>40920</c:v>
                </c:pt>
                <c:pt idx="1376">
                  <c:v>40919</c:v>
                </c:pt>
                <c:pt idx="1377">
                  <c:v>40918</c:v>
                </c:pt>
                <c:pt idx="1378">
                  <c:v>40917</c:v>
                </c:pt>
                <c:pt idx="1379">
                  <c:v>40914</c:v>
                </c:pt>
                <c:pt idx="1380">
                  <c:v>40913</c:v>
                </c:pt>
                <c:pt idx="1381">
                  <c:v>40912</c:v>
                </c:pt>
                <c:pt idx="1382">
                  <c:v>40911</c:v>
                </c:pt>
                <c:pt idx="1383">
                  <c:v>40910</c:v>
                </c:pt>
                <c:pt idx="1384">
                  <c:v>40907</c:v>
                </c:pt>
                <c:pt idx="1385">
                  <c:v>40906</c:v>
                </c:pt>
                <c:pt idx="1386">
                  <c:v>40905</c:v>
                </c:pt>
                <c:pt idx="1387">
                  <c:v>40904</c:v>
                </c:pt>
                <c:pt idx="1388">
                  <c:v>40903</c:v>
                </c:pt>
                <c:pt idx="1389">
                  <c:v>40900</c:v>
                </c:pt>
                <c:pt idx="1390">
                  <c:v>40899</c:v>
                </c:pt>
                <c:pt idx="1391">
                  <c:v>40898</c:v>
                </c:pt>
                <c:pt idx="1392">
                  <c:v>40897</c:v>
                </c:pt>
                <c:pt idx="1393">
                  <c:v>40896</c:v>
                </c:pt>
                <c:pt idx="1394">
                  <c:v>40893</c:v>
                </c:pt>
                <c:pt idx="1395">
                  <c:v>40892</c:v>
                </c:pt>
                <c:pt idx="1396">
                  <c:v>40891</c:v>
                </c:pt>
                <c:pt idx="1397">
                  <c:v>40890</c:v>
                </c:pt>
                <c:pt idx="1398">
                  <c:v>40889</c:v>
                </c:pt>
                <c:pt idx="1399">
                  <c:v>40886</c:v>
                </c:pt>
                <c:pt idx="1400">
                  <c:v>40885</c:v>
                </c:pt>
                <c:pt idx="1401">
                  <c:v>40884</c:v>
                </c:pt>
                <c:pt idx="1402">
                  <c:v>40883</c:v>
                </c:pt>
                <c:pt idx="1403">
                  <c:v>40882</c:v>
                </c:pt>
                <c:pt idx="1404">
                  <c:v>40879</c:v>
                </c:pt>
                <c:pt idx="1405">
                  <c:v>40878</c:v>
                </c:pt>
                <c:pt idx="1406">
                  <c:v>40877</c:v>
                </c:pt>
                <c:pt idx="1407">
                  <c:v>40876</c:v>
                </c:pt>
                <c:pt idx="1408">
                  <c:v>40875</c:v>
                </c:pt>
                <c:pt idx="1409">
                  <c:v>40872</c:v>
                </c:pt>
                <c:pt idx="1410">
                  <c:v>40871</c:v>
                </c:pt>
                <c:pt idx="1411">
                  <c:v>40870</c:v>
                </c:pt>
                <c:pt idx="1412">
                  <c:v>40869</c:v>
                </c:pt>
                <c:pt idx="1413">
                  <c:v>40868</c:v>
                </c:pt>
                <c:pt idx="1414">
                  <c:v>40865</c:v>
                </c:pt>
                <c:pt idx="1415">
                  <c:v>40864</c:v>
                </c:pt>
                <c:pt idx="1416">
                  <c:v>40863</c:v>
                </c:pt>
                <c:pt idx="1417">
                  <c:v>40862</c:v>
                </c:pt>
                <c:pt idx="1418">
                  <c:v>40861</c:v>
                </c:pt>
                <c:pt idx="1419">
                  <c:v>40858</c:v>
                </c:pt>
                <c:pt idx="1420">
                  <c:v>40857</c:v>
                </c:pt>
                <c:pt idx="1421">
                  <c:v>40856</c:v>
                </c:pt>
                <c:pt idx="1422">
                  <c:v>40855</c:v>
                </c:pt>
                <c:pt idx="1423">
                  <c:v>40854</c:v>
                </c:pt>
                <c:pt idx="1424">
                  <c:v>40851</c:v>
                </c:pt>
                <c:pt idx="1425">
                  <c:v>40850</c:v>
                </c:pt>
                <c:pt idx="1426">
                  <c:v>40849</c:v>
                </c:pt>
                <c:pt idx="1427">
                  <c:v>40848</c:v>
                </c:pt>
                <c:pt idx="1428">
                  <c:v>40847</c:v>
                </c:pt>
                <c:pt idx="1429">
                  <c:v>40844</c:v>
                </c:pt>
                <c:pt idx="1430">
                  <c:v>40843</c:v>
                </c:pt>
                <c:pt idx="1431">
                  <c:v>40842</c:v>
                </c:pt>
                <c:pt idx="1432">
                  <c:v>40841</c:v>
                </c:pt>
                <c:pt idx="1433">
                  <c:v>40840</c:v>
                </c:pt>
                <c:pt idx="1434">
                  <c:v>40837</c:v>
                </c:pt>
                <c:pt idx="1435">
                  <c:v>40836</c:v>
                </c:pt>
                <c:pt idx="1436">
                  <c:v>40835</c:v>
                </c:pt>
                <c:pt idx="1437">
                  <c:v>40834</c:v>
                </c:pt>
                <c:pt idx="1438">
                  <c:v>40833</c:v>
                </c:pt>
                <c:pt idx="1439">
                  <c:v>40830</c:v>
                </c:pt>
                <c:pt idx="1440">
                  <c:v>40829</c:v>
                </c:pt>
                <c:pt idx="1441">
                  <c:v>40828</c:v>
                </c:pt>
                <c:pt idx="1442">
                  <c:v>40827</c:v>
                </c:pt>
                <c:pt idx="1443">
                  <c:v>40826</c:v>
                </c:pt>
                <c:pt idx="1444">
                  <c:v>40823</c:v>
                </c:pt>
                <c:pt idx="1445">
                  <c:v>40822</c:v>
                </c:pt>
                <c:pt idx="1446">
                  <c:v>40821</c:v>
                </c:pt>
                <c:pt idx="1447">
                  <c:v>40820</c:v>
                </c:pt>
                <c:pt idx="1448">
                  <c:v>40819</c:v>
                </c:pt>
                <c:pt idx="1449">
                  <c:v>40816</c:v>
                </c:pt>
                <c:pt idx="1450">
                  <c:v>40815</c:v>
                </c:pt>
                <c:pt idx="1451">
                  <c:v>40814</c:v>
                </c:pt>
                <c:pt idx="1452">
                  <c:v>40813</c:v>
                </c:pt>
                <c:pt idx="1453">
                  <c:v>40812</c:v>
                </c:pt>
                <c:pt idx="1454">
                  <c:v>40809</c:v>
                </c:pt>
                <c:pt idx="1455">
                  <c:v>40808</c:v>
                </c:pt>
                <c:pt idx="1456">
                  <c:v>40807</c:v>
                </c:pt>
                <c:pt idx="1457">
                  <c:v>40806</c:v>
                </c:pt>
                <c:pt idx="1458">
                  <c:v>40805</c:v>
                </c:pt>
                <c:pt idx="1459">
                  <c:v>40802</c:v>
                </c:pt>
                <c:pt idx="1460">
                  <c:v>40801</c:v>
                </c:pt>
                <c:pt idx="1461">
                  <c:v>40800</c:v>
                </c:pt>
                <c:pt idx="1462">
                  <c:v>40799</c:v>
                </c:pt>
                <c:pt idx="1463">
                  <c:v>40798</c:v>
                </c:pt>
                <c:pt idx="1464">
                  <c:v>40795</c:v>
                </c:pt>
                <c:pt idx="1465">
                  <c:v>40794</c:v>
                </c:pt>
                <c:pt idx="1466">
                  <c:v>40793</c:v>
                </c:pt>
                <c:pt idx="1467">
                  <c:v>40792</c:v>
                </c:pt>
                <c:pt idx="1468">
                  <c:v>40791</c:v>
                </c:pt>
                <c:pt idx="1469">
                  <c:v>40788</c:v>
                </c:pt>
                <c:pt idx="1470">
                  <c:v>40787</c:v>
                </c:pt>
                <c:pt idx="1471">
                  <c:v>40786</c:v>
                </c:pt>
                <c:pt idx="1472">
                  <c:v>40785</c:v>
                </c:pt>
                <c:pt idx="1473">
                  <c:v>40784</c:v>
                </c:pt>
                <c:pt idx="1474">
                  <c:v>40781</c:v>
                </c:pt>
                <c:pt idx="1475">
                  <c:v>40780</c:v>
                </c:pt>
                <c:pt idx="1476">
                  <c:v>40779</c:v>
                </c:pt>
                <c:pt idx="1477">
                  <c:v>40778</c:v>
                </c:pt>
                <c:pt idx="1478">
                  <c:v>40777</c:v>
                </c:pt>
                <c:pt idx="1479">
                  <c:v>40774</c:v>
                </c:pt>
                <c:pt idx="1480">
                  <c:v>40773</c:v>
                </c:pt>
                <c:pt idx="1481">
                  <c:v>40772</c:v>
                </c:pt>
                <c:pt idx="1482">
                  <c:v>40771</c:v>
                </c:pt>
                <c:pt idx="1483">
                  <c:v>40770</c:v>
                </c:pt>
                <c:pt idx="1484">
                  <c:v>40767</c:v>
                </c:pt>
                <c:pt idx="1485">
                  <c:v>40766</c:v>
                </c:pt>
                <c:pt idx="1486">
                  <c:v>40765</c:v>
                </c:pt>
                <c:pt idx="1487">
                  <c:v>40764</c:v>
                </c:pt>
                <c:pt idx="1488">
                  <c:v>40763</c:v>
                </c:pt>
                <c:pt idx="1489">
                  <c:v>40760</c:v>
                </c:pt>
                <c:pt idx="1490">
                  <c:v>40759</c:v>
                </c:pt>
                <c:pt idx="1491">
                  <c:v>40758</c:v>
                </c:pt>
                <c:pt idx="1492">
                  <c:v>40757</c:v>
                </c:pt>
                <c:pt idx="1493">
                  <c:v>40756</c:v>
                </c:pt>
                <c:pt idx="1494">
                  <c:v>40753</c:v>
                </c:pt>
                <c:pt idx="1495">
                  <c:v>40752</c:v>
                </c:pt>
                <c:pt idx="1496">
                  <c:v>40751</c:v>
                </c:pt>
                <c:pt idx="1497">
                  <c:v>40750</c:v>
                </c:pt>
                <c:pt idx="1498">
                  <c:v>40749</c:v>
                </c:pt>
                <c:pt idx="1499">
                  <c:v>40746</c:v>
                </c:pt>
                <c:pt idx="1500">
                  <c:v>40745</c:v>
                </c:pt>
                <c:pt idx="1501">
                  <c:v>40744</c:v>
                </c:pt>
                <c:pt idx="1502">
                  <c:v>40743</c:v>
                </c:pt>
                <c:pt idx="1503">
                  <c:v>40742</c:v>
                </c:pt>
                <c:pt idx="1504">
                  <c:v>40739</c:v>
                </c:pt>
                <c:pt idx="1505">
                  <c:v>40738</c:v>
                </c:pt>
                <c:pt idx="1506">
                  <c:v>40737</c:v>
                </c:pt>
                <c:pt idx="1507">
                  <c:v>40736</c:v>
                </c:pt>
                <c:pt idx="1508">
                  <c:v>40735</c:v>
                </c:pt>
                <c:pt idx="1509">
                  <c:v>40732</c:v>
                </c:pt>
                <c:pt idx="1510">
                  <c:v>40731</c:v>
                </c:pt>
                <c:pt idx="1511">
                  <c:v>40730</c:v>
                </c:pt>
                <c:pt idx="1512">
                  <c:v>40729</c:v>
                </c:pt>
                <c:pt idx="1513">
                  <c:v>40728</c:v>
                </c:pt>
                <c:pt idx="1514">
                  <c:v>40725</c:v>
                </c:pt>
                <c:pt idx="1515">
                  <c:v>40724</c:v>
                </c:pt>
                <c:pt idx="1516">
                  <c:v>40723</c:v>
                </c:pt>
                <c:pt idx="1517">
                  <c:v>40722</c:v>
                </c:pt>
                <c:pt idx="1518">
                  <c:v>40721</c:v>
                </c:pt>
                <c:pt idx="1519">
                  <c:v>40718</c:v>
                </c:pt>
                <c:pt idx="1520">
                  <c:v>40717</c:v>
                </c:pt>
                <c:pt idx="1521">
                  <c:v>40716</c:v>
                </c:pt>
                <c:pt idx="1522">
                  <c:v>40715</c:v>
                </c:pt>
                <c:pt idx="1523">
                  <c:v>40714</c:v>
                </c:pt>
                <c:pt idx="1524">
                  <c:v>40711</c:v>
                </c:pt>
                <c:pt idx="1525">
                  <c:v>40710</c:v>
                </c:pt>
                <c:pt idx="1526">
                  <c:v>40709</c:v>
                </c:pt>
                <c:pt idx="1527">
                  <c:v>40708</c:v>
                </c:pt>
                <c:pt idx="1528">
                  <c:v>40707</c:v>
                </c:pt>
                <c:pt idx="1529">
                  <c:v>40704</c:v>
                </c:pt>
                <c:pt idx="1530">
                  <c:v>40703</c:v>
                </c:pt>
                <c:pt idx="1531">
                  <c:v>40702</c:v>
                </c:pt>
                <c:pt idx="1532">
                  <c:v>40701</c:v>
                </c:pt>
                <c:pt idx="1533">
                  <c:v>40700</c:v>
                </c:pt>
                <c:pt idx="1534">
                  <c:v>40697</c:v>
                </c:pt>
                <c:pt idx="1535">
                  <c:v>40696</c:v>
                </c:pt>
                <c:pt idx="1536">
                  <c:v>40695</c:v>
                </c:pt>
                <c:pt idx="1537">
                  <c:v>40694</c:v>
                </c:pt>
                <c:pt idx="1538">
                  <c:v>40693</c:v>
                </c:pt>
                <c:pt idx="1539">
                  <c:v>40690</c:v>
                </c:pt>
                <c:pt idx="1540">
                  <c:v>40689</c:v>
                </c:pt>
                <c:pt idx="1541">
                  <c:v>40688</c:v>
                </c:pt>
                <c:pt idx="1542">
                  <c:v>40687</c:v>
                </c:pt>
                <c:pt idx="1543">
                  <c:v>40686</c:v>
                </c:pt>
                <c:pt idx="1544">
                  <c:v>40683</c:v>
                </c:pt>
                <c:pt idx="1545">
                  <c:v>40682</c:v>
                </c:pt>
                <c:pt idx="1546">
                  <c:v>40681</c:v>
                </c:pt>
                <c:pt idx="1547">
                  <c:v>40680</c:v>
                </c:pt>
                <c:pt idx="1548">
                  <c:v>40679</c:v>
                </c:pt>
                <c:pt idx="1549">
                  <c:v>40676</c:v>
                </c:pt>
                <c:pt idx="1550">
                  <c:v>40675</c:v>
                </c:pt>
                <c:pt idx="1551">
                  <c:v>40674</c:v>
                </c:pt>
                <c:pt idx="1552">
                  <c:v>40673</c:v>
                </c:pt>
                <c:pt idx="1553">
                  <c:v>40672</c:v>
                </c:pt>
                <c:pt idx="1554">
                  <c:v>40669</c:v>
                </c:pt>
                <c:pt idx="1555">
                  <c:v>40668</c:v>
                </c:pt>
                <c:pt idx="1556">
                  <c:v>40667</c:v>
                </c:pt>
                <c:pt idx="1557">
                  <c:v>40666</c:v>
                </c:pt>
                <c:pt idx="1558">
                  <c:v>40665</c:v>
                </c:pt>
                <c:pt idx="1559">
                  <c:v>40662</c:v>
                </c:pt>
                <c:pt idx="1560">
                  <c:v>40661</c:v>
                </c:pt>
                <c:pt idx="1561">
                  <c:v>40660</c:v>
                </c:pt>
                <c:pt idx="1562">
                  <c:v>40659</c:v>
                </c:pt>
                <c:pt idx="1563">
                  <c:v>40658</c:v>
                </c:pt>
                <c:pt idx="1564">
                  <c:v>40655</c:v>
                </c:pt>
                <c:pt idx="1565">
                  <c:v>40654</c:v>
                </c:pt>
                <c:pt idx="1566">
                  <c:v>40653</c:v>
                </c:pt>
                <c:pt idx="1567">
                  <c:v>40652</c:v>
                </c:pt>
                <c:pt idx="1568">
                  <c:v>40651</c:v>
                </c:pt>
                <c:pt idx="1569">
                  <c:v>40648</c:v>
                </c:pt>
                <c:pt idx="1570">
                  <c:v>40647</c:v>
                </c:pt>
                <c:pt idx="1571">
                  <c:v>40646</c:v>
                </c:pt>
                <c:pt idx="1572">
                  <c:v>40645</c:v>
                </c:pt>
                <c:pt idx="1573">
                  <c:v>40644</c:v>
                </c:pt>
                <c:pt idx="1574">
                  <c:v>40641</c:v>
                </c:pt>
                <c:pt idx="1575">
                  <c:v>40640</c:v>
                </c:pt>
                <c:pt idx="1576">
                  <c:v>40639</c:v>
                </c:pt>
                <c:pt idx="1577">
                  <c:v>40638</c:v>
                </c:pt>
                <c:pt idx="1578">
                  <c:v>40637</c:v>
                </c:pt>
                <c:pt idx="1579">
                  <c:v>40634</c:v>
                </c:pt>
                <c:pt idx="1580">
                  <c:v>40633</c:v>
                </c:pt>
                <c:pt idx="1581">
                  <c:v>40632</c:v>
                </c:pt>
                <c:pt idx="1582">
                  <c:v>40631</c:v>
                </c:pt>
                <c:pt idx="1583">
                  <c:v>40630</c:v>
                </c:pt>
                <c:pt idx="1584">
                  <c:v>40627</c:v>
                </c:pt>
                <c:pt idx="1585">
                  <c:v>40626</c:v>
                </c:pt>
                <c:pt idx="1586">
                  <c:v>40625</c:v>
                </c:pt>
                <c:pt idx="1587">
                  <c:v>40624</c:v>
                </c:pt>
                <c:pt idx="1588">
                  <c:v>40623</c:v>
                </c:pt>
                <c:pt idx="1589">
                  <c:v>40620</c:v>
                </c:pt>
                <c:pt idx="1590">
                  <c:v>40619</c:v>
                </c:pt>
                <c:pt idx="1591">
                  <c:v>40618</c:v>
                </c:pt>
                <c:pt idx="1592">
                  <c:v>40617</c:v>
                </c:pt>
                <c:pt idx="1593">
                  <c:v>40616</c:v>
                </c:pt>
                <c:pt idx="1594">
                  <c:v>40613</c:v>
                </c:pt>
                <c:pt idx="1595">
                  <c:v>40612</c:v>
                </c:pt>
                <c:pt idx="1596">
                  <c:v>40611</c:v>
                </c:pt>
                <c:pt idx="1597">
                  <c:v>40610</c:v>
                </c:pt>
                <c:pt idx="1598">
                  <c:v>40609</c:v>
                </c:pt>
                <c:pt idx="1599">
                  <c:v>40606</c:v>
                </c:pt>
                <c:pt idx="1600">
                  <c:v>40605</c:v>
                </c:pt>
                <c:pt idx="1601">
                  <c:v>40604</c:v>
                </c:pt>
                <c:pt idx="1602">
                  <c:v>40603</c:v>
                </c:pt>
                <c:pt idx="1603">
                  <c:v>40602</c:v>
                </c:pt>
                <c:pt idx="1604">
                  <c:v>40599</c:v>
                </c:pt>
                <c:pt idx="1605">
                  <c:v>40598</c:v>
                </c:pt>
                <c:pt idx="1606">
                  <c:v>40597</c:v>
                </c:pt>
                <c:pt idx="1607">
                  <c:v>40596</c:v>
                </c:pt>
                <c:pt idx="1608">
                  <c:v>40595</c:v>
                </c:pt>
                <c:pt idx="1609">
                  <c:v>40592</c:v>
                </c:pt>
                <c:pt idx="1610">
                  <c:v>40591</c:v>
                </c:pt>
                <c:pt idx="1611">
                  <c:v>40590</c:v>
                </c:pt>
                <c:pt idx="1612">
                  <c:v>40589</c:v>
                </c:pt>
                <c:pt idx="1613">
                  <c:v>40588</c:v>
                </c:pt>
                <c:pt idx="1614">
                  <c:v>40585</c:v>
                </c:pt>
                <c:pt idx="1615">
                  <c:v>40584</c:v>
                </c:pt>
                <c:pt idx="1616">
                  <c:v>40583</c:v>
                </c:pt>
                <c:pt idx="1617">
                  <c:v>40582</c:v>
                </c:pt>
                <c:pt idx="1618">
                  <c:v>40581</c:v>
                </c:pt>
                <c:pt idx="1619">
                  <c:v>40578</c:v>
                </c:pt>
                <c:pt idx="1620">
                  <c:v>40577</c:v>
                </c:pt>
                <c:pt idx="1621">
                  <c:v>40576</c:v>
                </c:pt>
                <c:pt idx="1622">
                  <c:v>40575</c:v>
                </c:pt>
                <c:pt idx="1623">
                  <c:v>40574</c:v>
                </c:pt>
                <c:pt idx="1624">
                  <c:v>40571</c:v>
                </c:pt>
                <c:pt idx="1625">
                  <c:v>40570</c:v>
                </c:pt>
                <c:pt idx="1626">
                  <c:v>40569</c:v>
                </c:pt>
                <c:pt idx="1627">
                  <c:v>40568</c:v>
                </c:pt>
                <c:pt idx="1628">
                  <c:v>40567</c:v>
                </c:pt>
                <c:pt idx="1629">
                  <c:v>40564</c:v>
                </c:pt>
                <c:pt idx="1630">
                  <c:v>40563</c:v>
                </c:pt>
                <c:pt idx="1631">
                  <c:v>40562</c:v>
                </c:pt>
                <c:pt idx="1632">
                  <c:v>40561</c:v>
                </c:pt>
                <c:pt idx="1633">
                  <c:v>40560</c:v>
                </c:pt>
                <c:pt idx="1634">
                  <c:v>40557</c:v>
                </c:pt>
                <c:pt idx="1635">
                  <c:v>40556</c:v>
                </c:pt>
                <c:pt idx="1636">
                  <c:v>40555</c:v>
                </c:pt>
                <c:pt idx="1637">
                  <c:v>40554</c:v>
                </c:pt>
                <c:pt idx="1638">
                  <c:v>40553</c:v>
                </c:pt>
                <c:pt idx="1639">
                  <c:v>40550</c:v>
                </c:pt>
                <c:pt idx="1640">
                  <c:v>40549</c:v>
                </c:pt>
                <c:pt idx="1641">
                  <c:v>40548</c:v>
                </c:pt>
                <c:pt idx="1642">
                  <c:v>40547</c:v>
                </c:pt>
                <c:pt idx="1643">
                  <c:v>40546</c:v>
                </c:pt>
                <c:pt idx="1644">
                  <c:v>40543</c:v>
                </c:pt>
                <c:pt idx="1645">
                  <c:v>40542</c:v>
                </c:pt>
                <c:pt idx="1646">
                  <c:v>40541</c:v>
                </c:pt>
                <c:pt idx="1647">
                  <c:v>40540</c:v>
                </c:pt>
                <c:pt idx="1648">
                  <c:v>40539</c:v>
                </c:pt>
                <c:pt idx="1649">
                  <c:v>40536</c:v>
                </c:pt>
                <c:pt idx="1650">
                  <c:v>40535</c:v>
                </c:pt>
                <c:pt idx="1651">
                  <c:v>40534</c:v>
                </c:pt>
                <c:pt idx="1652">
                  <c:v>40533</c:v>
                </c:pt>
                <c:pt idx="1653">
                  <c:v>40532</c:v>
                </c:pt>
                <c:pt idx="1654">
                  <c:v>40529</c:v>
                </c:pt>
                <c:pt idx="1655">
                  <c:v>40528</c:v>
                </c:pt>
                <c:pt idx="1656">
                  <c:v>40527</c:v>
                </c:pt>
                <c:pt idx="1657">
                  <c:v>40526</c:v>
                </c:pt>
                <c:pt idx="1658">
                  <c:v>40525</c:v>
                </c:pt>
                <c:pt idx="1659">
                  <c:v>40522</c:v>
                </c:pt>
                <c:pt idx="1660">
                  <c:v>40521</c:v>
                </c:pt>
                <c:pt idx="1661">
                  <c:v>40520</c:v>
                </c:pt>
                <c:pt idx="1662">
                  <c:v>40519</c:v>
                </c:pt>
                <c:pt idx="1663">
                  <c:v>40518</c:v>
                </c:pt>
                <c:pt idx="1664">
                  <c:v>40515</c:v>
                </c:pt>
                <c:pt idx="1665">
                  <c:v>40514</c:v>
                </c:pt>
                <c:pt idx="1666">
                  <c:v>40513</c:v>
                </c:pt>
                <c:pt idx="1667">
                  <c:v>40512</c:v>
                </c:pt>
                <c:pt idx="1668">
                  <c:v>40511</c:v>
                </c:pt>
                <c:pt idx="1669">
                  <c:v>40508</c:v>
                </c:pt>
                <c:pt idx="1670">
                  <c:v>40507</c:v>
                </c:pt>
                <c:pt idx="1671">
                  <c:v>40506</c:v>
                </c:pt>
                <c:pt idx="1672">
                  <c:v>40505</c:v>
                </c:pt>
                <c:pt idx="1673">
                  <c:v>40504</c:v>
                </c:pt>
                <c:pt idx="1674">
                  <c:v>40501</c:v>
                </c:pt>
                <c:pt idx="1675">
                  <c:v>40500</c:v>
                </c:pt>
                <c:pt idx="1676">
                  <c:v>40499</c:v>
                </c:pt>
                <c:pt idx="1677">
                  <c:v>40498</c:v>
                </c:pt>
                <c:pt idx="1678">
                  <c:v>40497</c:v>
                </c:pt>
                <c:pt idx="1679">
                  <c:v>40494</c:v>
                </c:pt>
                <c:pt idx="1680">
                  <c:v>40493</c:v>
                </c:pt>
                <c:pt idx="1681">
                  <c:v>40492</c:v>
                </c:pt>
                <c:pt idx="1682">
                  <c:v>40491</c:v>
                </c:pt>
                <c:pt idx="1683">
                  <c:v>40490</c:v>
                </c:pt>
                <c:pt idx="1684">
                  <c:v>40487</c:v>
                </c:pt>
                <c:pt idx="1685">
                  <c:v>40486</c:v>
                </c:pt>
                <c:pt idx="1686">
                  <c:v>40485</c:v>
                </c:pt>
                <c:pt idx="1687">
                  <c:v>40484</c:v>
                </c:pt>
                <c:pt idx="1688">
                  <c:v>40483</c:v>
                </c:pt>
                <c:pt idx="1689">
                  <c:v>40480</c:v>
                </c:pt>
                <c:pt idx="1690">
                  <c:v>40479</c:v>
                </c:pt>
                <c:pt idx="1691">
                  <c:v>40478</c:v>
                </c:pt>
                <c:pt idx="1692">
                  <c:v>40477</c:v>
                </c:pt>
                <c:pt idx="1693">
                  <c:v>40476</c:v>
                </c:pt>
                <c:pt idx="1694">
                  <c:v>40473</c:v>
                </c:pt>
                <c:pt idx="1695">
                  <c:v>40472</c:v>
                </c:pt>
                <c:pt idx="1696">
                  <c:v>40471</c:v>
                </c:pt>
                <c:pt idx="1697">
                  <c:v>40470</c:v>
                </c:pt>
                <c:pt idx="1698">
                  <c:v>40469</c:v>
                </c:pt>
                <c:pt idx="1699">
                  <c:v>40466</c:v>
                </c:pt>
                <c:pt idx="1700">
                  <c:v>40465</c:v>
                </c:pt>
                <c:pt idx="1701">
                  <c:v>40464</c:v>
                </c:pt>
                <c:pt idx="1702">
                  <c:v>40463</c:v>
                </c:pt>
                <c:pt idx="1703">
                  <c:v>40462</c:v>
                </c:pt>
                <c:pt idx="1704">
                  <c:v>40459</c:v>
                </c:pt>
                <c:pt idx="1705">
                  <c:v>40458</c:v>
                </c:pt>
                <c:pt idx="1706">
                  <c:v>40457</c:v>
                </c:pt>
                <c:pt idx="1707">
                  <c:v>40456</c:v>
                </c:pt>
                <c:pt idx="1708">
                  <c:v>40455</c:v>
                </c:pt>
                <c:pt idx="1709">
                  <c:v>40452</c:v>
                </c:pt>
                <c:pt idx="1710">
                  <c:v>40451</c:v>
                </c:pt>
                <c:pt idx="1711">
                  <c:v>40450</c:v>
                </c:pt>
                <c:pt idx="1712">
                  <c:v>40449</c:v>
                </c:pt>
                <c:pt idx="1713">
                  <c:v>40448</c:v>
                </c:pt>
                <c:pt idx="1714">
                  <c:v>40445</c:v>
                </c:pt>
                <c:pt idx="1715">
                  <c:v>40444</c:v>
                </c:pt>
                <c:pt idx="1716">
                  <c:v>40443</c:v>
                </c:pt>
                <c:pt idx="1717">
                  <c:v>40442</c:v>
                </c:pt>
                <c:pt idx="1718">
                  <c:v>40441</c:v>
                </c:pt>
                <c:pt idx="1719">
                  <c:v>40438</c:v>
                </c:pt>
                <c:pt idx="1720">
                  <c:v>40437</c:v>
                </c:pt>
                <c:pt idx="1721">
                  <c:v>40436</c:v>
                </c:pt>
                <c:pt idx="1722">
                  <c:v>40435</c:v>
                </c:pt>
                <c:pt idx="1723">
                  <c:v>40434</c:v>
                </c:pt>
                <c:pt idx="1724">
                  <c:v>40431</c:v>
                </c:pt>
                <c:pt idx="1725">
                  <c:v>40430</c:v>
                </c:pt>
                <c:pt idx="1726">
                  <c:v>40429</c:v>
                </c:pt>
                <c:pt idx="1727">
                  <c:v>40428</c:v>
                </c:pt>
                <c:pt idx="1728">
                  <c:v>40427</c:v>
                </c:pt>
                <c:pt idx="1729">
                  <c:v>40424</c:v>
                </c:pt>
                <c:pt idx="1730">
                  <c:v>40423</c:v>
                </c:pt>
                <c:pt idx="1731">
                  <c:v>40422</c:v>
                </c:pt>
                <c:pt idx="1732">
                  <c:v>40421</c:v>
                </c:pt>
                <c:pt idx="1733">
                  <c:v>40420</c:v>
                </c:pt>
                <c:pt idx="1734">
                  <c:v>40417</c:v>
                </c:pt>
                <c:pt idx="1735">
                  <c:v>40416</c:v>
                </c:pt>
                <c:pt idx="1736">
                  <c:v>40415</c:v>
                </c:pt>
                <c:pt idx="1737">
                  <c:v>40414</c:v>
                </c:pt>
                <c:pt idx="1738">
                  <c:v>40413</c:v>
                </c:pt>
                <c:pt idx="1739">
                  <c:v>40410</c:v>
                </c:pt>
                <c:pt idx="1740">
                  <c:v>40409</c:v>
                </c:pt>
                <c:pt idx="1741">
                  <c:v>40408</c:v>
                </c:pt>
                <c:pt idx="1742">
                  <c:v>40407</c:v>
                </c:pt>
                <c:pt idx="1743">
                  <c:v>40406</c:v>
                </c:pt>
                <c:pt idx="1744">
                  <c:v>40403</c:v>
                </c:pt>
                <c:pt idx="1745">
                  <c:v>40402</c:v>
                </c:pt>
                <c:pt idx="1746">
                  <c:v>40401</c:v>
                </c:pt>
                <c:pt idx="1747">
                  <c:v>40400</c:v>
                </c:pt>
                <c:pt idx="1748">
                  <c:v>40399</c:v>
                </c:pt>
                <c:pt idx="1749">
                  <c:v>40396</c:v>
                </c:pt>
                <c:pt idx="1750">
                  <c:v>40395</c:v>
                </c:pt>
                <c:pt idx="1751">
                  <c:v>40394</c:v>
                </c:pt>
                <c:pt idx="1752">
                  <c:v>40393</c:v>
                </c:pt>
                <c:pt idx="1753">
                  <c:v>40392</c:v>
                </c:pt>
                <c:pt idx="1754">
                  <c:v>40389</c:v>
                </c:pt>
                <c:pt idx="1755">
                  <c:v>40388</c:v>
                </c:pt>
                <c:pt idx="1756">
                  <c:v>40387</c:v>
                </c:pt>
                <c:pt idx="1757">
                  <c:v>40386</c:v>
                </c:pt>
                <c:pt idx="1758">
                  <c:v>40385</c:v>
                </c:pt>
                <c:pt idx="1759">
                  <c:v>40382</c:v>
                </c:pt>
                <c:pt idx="1760">
                  <c:v>40381</c:v>
                </c:pt>
                <c:pt idx="1761">
                  <c:v>40380</c:v>
                </c:pt>
                <c:pt idx="1762">
                  <c:v>40379</c:v>
                </c:pt>
                <c:pt idx="1763">
                  <c:v>40378</c:v>
                </c:pt>
                <c:pt idx="1764">
                  <c:v>40375</c:v>
                </c:pt>
                <c:pt idx="1765">
                  <c:v>40374</c:v>
                </c:pt>
                <c:pt idx="1766">
                  <c:v>40373</c:v>
                </c:pt>
                <c:pt idx="1767">
                  <c:v>40372</c:v>
                </c:pt>
                <c:pt idx="1768">
                  <c:v>40371</c:v>
                </c:pt>
                <c:pt idx="1769">
                  <c:v>40368</c:v>
                </c:pt>
                <c:pt idx="1770">
                  <c:v>40367</c:v>
                </c:pt>
                <c:pt idx="1771">
                  <c:v>40366</c:v>
                </c:pt>
                <c:pt idx="1772">
                  <c:v>40365</c:v>
                </c:pt>
                <c:pt idx="1773">
                  <c:v>40364</c:v>
                </c:pt>
                <c:pt idx="1774">
                  <c:v>40361</c:v>
                </c:pt>
                <c:pt idx="1775">
                  <c:v>40360</c:v>
                </c:pt>
                <c:pt idx="1776">
                  <c:v>40359</c:v>
                </c:pt>
                <c:pt idx="1777">
                  <c:v>40358</c:v>
                </c:pt>
                <c:pt idx="1778">
                  <c:v>40357</c:v>
                </c:pt>
                <c:pt idx="1779">
                  <c:v>40354</c:v>
                </c:pt>
                <c:pt idx="1780">
                  <c:v>40353</c:v>
                </c:pt>
                <c:pt idx="1781">
                  <c:v>40352</c:v>
                </c:pt>
                <c:pt idx="1782">
                  <c:v>40351</c:v>
                </c:pt>
                <c:pt idx="1783">
                  <c:v>40350</c:v>
                </c:pt>
                <c:pt idx="1784">
                  <c:v>40347</c:v>
                </c:pt>
                <c:pt idx="1785">
                  <c:v>40346</c:v>
                </c:pt>
                <c:pt idx="1786">
                  <c:v>40345</c:v>
                </c:pt>
                <c:pt idx="1787">
                  <c:v>40344</c:v>
                </c:pt>
                <c:pt idx="1788">
                  <c:v>40343</c:v>
                </c:pt>
                <c:pt idx="1789">
                  <c:v>40340</c:v>
                </c:pt>
                <c:pt idx="1790">
                  <c:v>40339</c:v>
                </c:pt>
                <c:pt idx="1791">
                  <c:v>40338</c:v>
                </c:pt>
                <c:pt idx="1792">
                  <c:v>40337</c:v>
                </c:pt>
                <c:pt idx="1793">
                  <c:v>40336</c:v>
                </c:pt>
                <c:pt idx="1794">
                  <c:v>40333</c:v>
                </c:pt>
                <c:pt idx="1795">
                  <c:v>40332</c:v>
                </c:pt>
                <c:pt idx="1796">
                  <c:v>40331</c:v>
                </c:pt>
                <c:pt idx="1797">
                  <c:v>40330</c:v>
                </c:pt>
                <c:pt idx="1798">
                  <c:v>40329</c:v>
                </c:pt>
                <c:pt idx="1799">
                  <c:v>40326</c:v>
                </c:pt>
                <c:pt idx="1800">
                  <c:v>40325</c:v>
                </c:pt>
                <c:pt idx="1801">
                  <c:v>40324</c:v>
                </c:pt>
                <c:pt idx="1802">
                  <c:v>40323</c:v>
                </c:pt>
                <c:pt idx="1803">
                  <c:v>40322</c:v>
                </c:pt>
                <c:pt idx="1804">
                  <c:v>40319</c:v>
                </c:pt>
                <c:pt idx="1805">
                  <c:v>40318</c:v>
                </c:pt>
                <c:pt idx="1806">
                  <c:v>40317</c:v>
                </c:pt>
                <c:pt idx="1807">
                  <c:v>40316</c:v>
                </c:pt>
                <c:pt idx="1808">
                  <c:v>40315</c:v>
                </c:pt>
                <c:pt idx="1809">
                  <c:v>40312</c:v>
                </c:pt>
                <c:pt idx="1810">
                  <c:v>40311</c:v>
                </c:pt>
                <c:pt idx="1811">
                  <c:v>40310</c:v>
                </c:pt>
                <c:pt idx="1812">
                  <c:v>40309</c:v>
                </c:pt>
                <c:pt idx="1813">
                  <c:v>40308</c:v>
                </c:pt>
                <c:pt idx="1814">
                  <c:v>40305</c:v>
                </c:pt>
                <c:pt idx="1815">
                  <c:v>40304</c:v>
                </c:pt>
                <c:pt idx="1816">
                  <c:v>40303</c:v>
                </c:pt>
                <c:pt idx="1817">
                  <c:v>40302</c:v>
                </c:pt>
                <c:pt idx="1818">
                  <c:v>40301</c:v>
                </c:pt>
                <c:pt idx="1819">
                  <c:v>40298</c:v>
                </c:pt>
                <c:pt idx="1820">
                  <c:v>40297</c:v>
                </c:pt>
                <c:pt idx="1821">
                  <c:v>40296</c:v>
                </c:pt>
                <c:pt idx="1822">
                  <c:v>40295</c:v>
                </c:pt>
                <c:pt idx="1823">
                  <c:v>40294</c:v>
                </c:pt>
                <c:pt idx="1824">
                  <c:v>40291</c:v>
                </c:pt>
                <c:pt idx="1825">
                  <c:v>40290</c:v>
                </c:pt>
                <c:pt idx="1826">
                  <c:v>40289</c:v>
                </c:pt>
                <c:pt idx="1827">
                  <c:v>40288</c:v>
                </c:pt>
                <c:pt idx="1828">
                  <c:v>40287</c:v>
                </c:pt>
                <c:pt idx="1829">
                  <c:v>40284</c:v>
                </c:pt>
                <c:pt idx="1830">
                  <c:v>40283</c:v>
                </c:pt>
                <c:pt idx="1831">
                  <c:v>40282</c:v>
                </c:pt>
                <c:pt idx="1832">
                  <c:v>40281</c:v>
                </c:pt>
                <c:pt idx="1833">
                  <c:v>40280</c:v>
                </c:pt>
                <c:pt idx="1834">
                  <c:v>40277</c:v>
                </c:pt>
                <c:pt idx="1835">
                  <c:v>40276</c:v>
                </c:pt>
                <c:pt idx="1836">
                  <c:v>40275</c:v>
                </c:pt>
                <c:pt idx="1837">
                  <c:v>40274</c:v>
                </c:pt>
                <c:pt idx="1838">
                  <c:v>40273</c:v>
                </c:pt>
                <c:pt idx="1839">
                  <c:v>40270</c:v>
                </c:pt>
                <c:pt idx="1840">
                  <c:v>40269</c:v>
                </c:pt>
                <c:pt idx="1841">
                  <c:v>40268</c:v>
                </c:pt>
                <c:pt idx="1842">
                  <c:v>40267</c:v>
                </c:pt>
                <c:pt idx="1843">
                  <c:v>40266</c:v>
                </c:pt>
                <c:pt idx="1844">
                  <c:v>40263</c:v>
                </c:pt>
                <c:pt idx="1845">
                  <c:v>40262</c:v>
                </c:pt>
                <c:pt idx="1846">
                  <c:v>40261</c:v>
                </c:pt>
                <c:pt idx="1847">
                  <c:v>40260</c:v>
                </c:pt>
                <c:pt idx="1848">
                  <c:v>40259</c:v>
                </c:pt>
                <c:pt idx="1849">
                  <c:v>40256</c:v>
                </c:pt>
                <c:pt idx="1850">
                  <c:v>40255</c:v>
                </c:pt>
                <c:pt idx="1851">
                  <c:v>40254</c:v>
                </c:pt>
                <c:pt idx="1852">
                  <c:v>40253</c:v>
                </c:pt>
                <c:pt idx="1853">
                  <c:v>40252</c:v>
                </c:pt>
                <c:pt idx="1854">
                  <c:v>40249</c:v>
                </c:pt>
                <c:pt idx="1855">
                  <c:v>40248</c:v>
                </c:pt>
                <c:pt idx="1856">
                  <c:v>40247</c:v>
                </c:pt>
                <c:pt idx="1857">
                  <c:v>40246</c:v>
                </c:pt>
                <c:pt idx="1858">
                  <c:v>40245</c:v>
                </c:pt>
                <c:pt idx="1859">
                  <c:v>40242</c:v>
                </c:pt>
                <c:pt idx="1860">
                  <c:v>40241</c:v>
                </c:pt>
                <c:pt idx="1861">
                  <c:v>40240</c:v>
                </c:pt>
                <c:pt idx="1862">
                  <c:v>40239</c:v>
                </c:pt>
                <c:pt idx="1863">
                  <c:v>40238</c:v>
                </c:pt>
                <c:pt idx="1864">
                  <c:v>40235</c:v>
                </c:pt>
                <c:pt idx="1865">
                  <c:v>40234</c:v>
                </c:pt>
                <c:pt idx="1866">
                  <c:v>40233</c:v>
                </c:pt>
                <c:pt idx="1867">
                  <c:v>40232</c:v>
                </c:pt>
                <c:pt idx="1868">
                  <c:v>40231</c:v>
                </c:pt>
                <c:pt idx="1869">
                  <c:v>40228</c:v>
                </c:pt>
                <c:pt idx="1870">
                  <c:v>40227</c:v>
                </c:pt>
                <c:pt idx="1871">
                  <c:v>40226</c:v>
                </c:pt>
                <c:pt idx="1872">
                  <c:v>40225</c:v>
                </c:pt>
                <c:pt idx="1873">
                  <c:v>40224</c:v>
                </c:pt>
                <c:pt idx="1874">
                  <c:v>40221</c:v>
                </c:pt>
                <c:pt idx="1875">
                  <c:v>40220</c:v>
                </c:pt>
                <c:pt idx="1876">
                  <c:v>40219</c:v>
                </c:pt>
                <c:pt idx="1877">
                  <c:v>40218</c:v>
                </c:pt>
                <c:pt idx="1878">
                  <c:v>40217</c:v>
                </c:pt>
                <c:pt idx="1879">
                  <c:v>40214</c:v>
                </c:pt>
                <c:pt idx="1880">
                  <c:v>40213</c:v>
                </c:pt>
                <c:pt idx="1881">
                  <c:v>40212</c:v>
                </c:pt>
                <c:pt idx="1882">
                  <c:v>40211</c:v>
                </c:pt>
                <c:pt idx="1883">
                  <c:v>40210</c:v>
                </c:pt>
                <c:pt idx="1884">
                  <c:v>40207</c:v>
                </c:pt>
                <c:pt idx="1885">
                  <c:v>40206</c:v>
                </c:pt>
                <c:pt idx="1886">
                  <c:v>40205</c:v>
                </c:pt>
                <c:pt idx="1887">
                  <c:v>40204</c:v>
                </c:pt>
                <c:pt idx="1888">
                  <c:v>40203</c:v>
                </c:pt>
                <c:pt idx="1889">
                  <c:v>40200</c:v>
                </c:pt>
                <c:pt idx="1890">
                  <c:v>40199</c:v>
                </c:pt>
                <c:pt idx="1891">
                  <c:v>40198</c:v>
                </c:pt>
                <c:pt idx="1892">
                  <c:v>40197</c:v>
                </c:pt>
                <c:pt idx="1893">
                  <c:v>40196</c:v>
                </c:pt>
                <c:pt idx="1894">
                  <c:v>40193</c:v>
                </c:pt>
                <c:pt idx="1895">
                  <c:v>40192</c:v>
                </c:pt>
                <c:pt idx="1896">
                  <c:v>40191</c:v>
                </c:pt>
                <c:pt idx="1897">
                  <c:v>40190</c:v>
                </c:pt>
                <c:pt idx="1898">
                  <c:v>40189</c:v>
                </c:pt>
                <c:pt idx="1899">
                  <c:v>40186</c:v>
                </c:pt>
                <c:pt idx="1900">
                  <c:v>40185</c:v>
                </c:pt>
                <c:pt idx="1901">
                  <c:v>40184</c:v>
                </c:pt>
                <c:pt idx="1902">
                  <c:v>40183</c:v>
                </c:pt>
                <c:pt idx="1903">
                  <c:v>40182</c:v>
                </c:pt>
                <c:pt idx="1904">
                  <c:v>40179</c:v>
                </c:pt>
                <c:pt idx="1905">
                  <c:v>40178</c:v>
                </c:pt>
                <c:pt idx="1906">
                  <c:v>40177</c:v>
                </c:pt>
                <c:pt idx="1907">
                  <c:v>40176</c:v>
                </c:pt>
                <c:pt idx="1908">
                  <c:v>40175</c:v>
                </c:pt>
                <c:pt idx="1909">
                  <c:v>40172</c:v>
                </c:pt>
                <c:pt idx="1910">
                  <c:v>40171</c:v>
                </c:pt>
                <c:pt idx="1911">
                  <c:v>40170</c:v>
                </c:pt>
                <c:pt idx="1912">
                  <c:v>40169</c:v>
                </c:pt>
                <c:pt idx="1913">
                  <c:v>40168</c:v>
                </c:pt>
                <c:pt idx="1914">
                  <c:v>40165</c:v>
                </c:pt>
                <c:pt idx="1915">
                  <c:v>40164</c:v>
                </c:pt>
                <c:pt idx="1916">
                  <c:v>40163</c:v>
                </c:pt>
                <c:pt idx="1917">
                  <c:v>40162</c:v>
                </c:pt>
                <c:pt idx="1918">
                  <c:v>40161</c:v>
                </c:pt>
                <c:pt idx="1919">
                  <c:v>40158</c:v>
                </c:pt>
                <c:pt idx="1920">
                  <c:v>40157</c:v>
                </c:pt>
                <c:pt idx="1921">
                  <c:v>40156</c:v>
                </c:pt>
                <c:pt idx="1922">
                  <c:v>40155</c:v>
                </c:pt>
                <c:pt idx="1923">
                  <c:v>40154</c:v>
                </c:pt>
                <c:pt idx="1924">
                  <c:v>40151</c:v>
                </c:pt>
                <c:pt idx="1925">
                  <c:v>40150</c:v>
                </c:pt>
                <c:pt idx="1926">
                  <c:v>40149</c:v>
                </c:pt>
                <c:pt idx="1927">
                  <c:v>40148</c:v>
                </c:pt>
                <c:pt idx="1928">
                  <c:v>40147</c:v>
                </c:pt>
                <c:pt idx="1929">
                  <c:v>40144</c:v>
                </c:pt>
                <c:pt idx="1930">
                  <c:v>40143</c:v>
                </c:pt>
                <c:pt idx="1931">
                  <c:v>40142</c:v>
                </c:pt>
                <c:pt idx="1932">
                  <c:v>40141</c:v>
                </c:pt>
                <c:pt idx="1933">
                  <c:v>40140</c:v>
                </c:pt>
                <c:pt idx="1934">
                  <c:v>40137</c:v>
                </c:pt>
                <c:pt idx="1935">
                  <c:v>40136</c:v>
                </c:pt>
                <c:pt idx="1936">
                  <c:v>40135</c:v>
                </c:pt>
                <c:pt idx="1937">
                  <c:v>40134</c:v>
                </c:pt>
                <c:pt idx="1938">
                  <c:v>40133</c:v>
                </c:pt>
                <c:pt idx="1939">
                  <c:v>40130</c:v>
                </c:pt>
                <c:pt idx="1940">
                  <c:v>40129</c:v>
                </c:pt>
                <c:pt idx="1941">
                  <c:v>40128</c:v>
                </c:pt>
                <c:pt idx="1942">
                  <c:v>40127</c:v>
                </c:pt>
                <c:pt idx="1943">
                  <c:v>40126</c:v>
                </c:pt>
                <c:pt idx="1944">
                  <c:v>40123</c:v>
                </c:pt>
                <c:pt idx="1945">
                  <c:v>40122</c:v>
                </c:pt>
                <c:pt idx="1946">
                  <c:v>40121</c:v>
                </c:pt>
                <c:pt idx="1947">
                  <c:v>40120</c:v>
                </c:pt>
                <c:pt idx="1948">
                  <c:v>40119</c:v>
                </c:pt>
                <c:pt idx="1949">
                  <c:v>40116</c:v>
                </c:pt>
                <c:pt idx="1950">
                  <c:v>40115</c:v>
                </c:pt>
                <c:pt idx="1951">
                  <c:v>40114</c:v>
                </c:pt>
                <c:pt idx="1952">
                  <c:v>40113</c:v>
                </c:pt>
                <c:pt idx="1953">
                  <c:v>40112</c:v>
                </c:pt>
                <c:pt idx="1954">
                  <c:v>40109</c:v>
                </c:pt>
                <c:pt idx="1955">
                  <c:v>40108</c:v>
                </c:pt>
                <c:pt idx="1956">
                  <c:v>40107</c:v>
                </c:pt>
                <c:pt idx="1957">
                  <c:v>40106</c:v>
                </c:pt>
                <c:pt idx="1958">
                  <c:v>40105</c:v>
                </c:pt>
                <c:pt idx="1959">
                  <c:v>40102</c:v>
                </c:pt>
                <c:pt idx="1960">
                  <c:v>40101</c:v>
                </c:pt>
                <c:pt idx="1961">
                  <c:v>40100</c:v>
                </c:pt>
                <c:pt idx="1962">
                  <c:v>40099</c:v>
                </c:pt>
                <c:pt idx="1963">
                  <c:v>40098</c:v>
                </c:pt>
                <c:pt idx="1964">
                  <c:v>40095</c:v>
                </c:pt>
                <c:pt idx="1965">
                  <c:v>40094</c:v>
                </c:pt>
                <c:pt idx="1966">
                  <c:v>40093</c:v>
                </c:pt>
                <c:pt idx="1967">
                  <c:v>40092</c:v>
                </c:pt>
                <c:pt idx="1968">
                  <c:v>40091</c:v>
                </c:pt>
                <c:pt idx="1969">
                  <c:v>40088</c:v>
                </c:pt>
                <c:pt idx="1970">
                  <c:v>40087</c:v>
                </c:pt>
                <c:pt idx="1971">
                  <c:v>40086</c:v>
                </c:pt>
                <c:pt idx="1972">
                  <c:v>40085</c:v>
                </c:pt>
                <c:pt idx="1973">
                  <c:v>40084</c:v>
                </c:pt>
                <c:pt idx="1974">
                  <c:v>40081</c:v>
                </c:pt>
                <c:pt idx="1975">
                  <c:v>40080</c:v>
                </c:pt>
                <c:pt idx="1976">
                  <c:v>40079</c:v>
                </c:pt>
                <c:pt idx="1977">
                  <c:v>40078</c:v>
                </c:pt>
                <c:pt idx="1978">
                  <c:v>40077</c:v>
                </c:pt>
                <c:pt idx="1979">
                  <c:v>40074</c:v>
                </c:pt>
                <c:pt idx="1980">
                  <c:v>40073</c:v>
                </c:pt>
                <c:pt idx="1981">
                  <c:v>40072</c:v>
                </c:pt>
                <c:pt idx="1982">
                  <c:v>40071</c:v>
                </c:pt>
                <c:pt idx="1983">
                  <c:v>40070</c:v>
                </c:pt>
                <c:pt idx="1984">
                  <c:v>40067</c:v>
                </c:pt>
                <c:pt idx="1985">
                  <c:v>40066</c:v>
                </c:pt>
                <c:pt idx="1986">
                  <c:v>40065</c:v>
                </c:pt>
                <c:pt idx="1987">
                  <c:v>40064</c:v>
                </c:pt>
                <c:pt idx="1988">
                  <c:v>40063</c:v>
                </c:pt>
                <c:pt idx="1989">
                  <c:v>40060</c:v>
                </c:pt>
                <c:pt idx="1990">
                  <c:v>40059</c:v>
                </c:pt>
                <c:pt idx="1991">
                  <c:v>40058</c:v>
                </c:pt>
                <c:pt idx="1992">
                  <c:v>40057</c:v>
                </c:pt>
                <c:pt idx="1993">
                  <c:v>40056</c:v>
                </c:pt>
                <c:pt idx="1994">
                  <c:v>40053</c:v>
                </c:pt>
                <c:pt idx="1995">
                  <c:v>40052</c:v>
                </c:pt>
                <c:pt idx="1996">
                  <c:v>40051</c:v>
                </c:pt>
                <c:pt idx="1997">
                  <c:v>40050</c:v>
                </c:pt>
                <c:pt idx="1998">
                  <c:v>40049</c:v>
                </c:pt>
                <c:pt idx="1999">
                  <c:v>40046</c:v>
                </c:pt>
                <c:pt idx="2000">
                  <c:v>40045</c:v>
                </c:pt>
                <c:pt idx="2001">
                  <c:v>40044</c:v>
                </c:pt>
                <c:pt idx="2002">
                  <c:v>40043</c:v>
                </c:pt>
                <c:pt idx="2003">
                  <c:v>40042</c:v>
                </c:pt>
                <c:pt idx="2004">
                  <c:v>40039</c:v>
                </c:pt>
                <c:pt idx="2005">
                  <c:v>40038</c:v>
                </c:pt>
                <c:pt idx="2006">
                  <c:v>40037</c:v>
                </c:pt>
                <c:pt idx="2007">
                  <c:v>40036</c:v>
                </c:pt>
                <c:pt idx="2008">
                  <c:v>40035</c:v>
                </c:pt>
                <c:pt idx="2009">
                  <c:v>40032</c:v>
                </c:pt>
                <c:pt idx="2010">
                  <c:v>40031</c:v>
                </c:pt>
                <c:pt idx="2011">
                  <c:v>40030</c:v>
                </c:pt>
                <c:pt idx="2012">
                  <c:v>40029</c:v>
                </c:pt>
                <c:pt idx="2013">
                  <c:v>40028</c:v>
                </c:pt>
                <c:pt idx="2014">
                  <c:v>40025</c:v>
                </c:pt>
                <c:pt idx="2015">
                  <c:v>40024</c:v>
                </c:pt>
                <c:pt idx="2016">
                  <c:v>40023</c:v>
                </c:pt>
                <c:pt idx="2017">
                  <c:v>40022</c:v>
                </c:pt>
                <c:pt idx="2018">
                  <c:v>40021</c:v>
                </c:pt>
                <c:pt idx="2019">
                  <c:v>40018</c:v>
                </c:pt>
                <c:pt idx="2020">
                  <c:v>40017</c:v>
                </c:pt>
                <c:pt idx="2021">
                  <c:v>40016</c:v>
                </c:pt>
                <c:pt idx="2022">
                  <c:v>40015</c:v>
                </c:pt>
                <c:pt idx="2023">
                  <c:v>40014</c:v>
                </c:pt>
                <c:pt idx="2024">
                  <c:v>40011</c:v>
                </c:pt>
                <c:pt idx="2025">
                  <c:v>40010</c:v>
                </c:pt>
                <c:pt idx="2026">
                  <c:v>40009</c:v>
                </c:pt>
                <c:pt idx="2027">
                  <c:v>40008</c:v>
                </c:pt>
                <c:pt idx="2028">
                  <c:v>40007</c:v>
                </c:pt>
                <c:pt idx="2029">
                  <c:v>40004</c:v>
                </c:pt>
                <c:pt idx="2030">
                  <c:v>40003</c:v>
                </c:pt>
                <c:pt idx="2031">
                  <c:v>40002</c:v>
                </c:pt>
                <c:pt idx="2032">
                  <c:v>40001</c:v>
                </c:pt>
                <c:pt idx="2033">
                  <c:v>40000</c:v>
                </c:pt>
                <c:pt idx="2034">
                  <c:v>39997</c:v>
                </c:pt>
                <c:pt idx="2035">
                  <c:v>39996</c:v>
                </c:pt>
                <c:pt idx="2036">
                  <c:v>39995</c:v>
                </c:pt>
                <c:pt idx="2037">
                  <c:v>39994</c:v>
                </c:pt>
                <c:pt idx="2038">
                  <c:v>39993</c:v>
                </c:pt>
                <c:pt idx="2039">
                  <c:v>39990</c:v>
                </c:pt>
                <c:pt idx="2040">
                  <c:v>39989</c:v>
                </c:pt>
                <c:pt idx="2041">
                  <c:v>39988</c:v>
                </c:pt>
                <c:pt idx="2042">
                  <c:v>39987</c:v>
                </c:pt>
                <c:pt idx="2043">
                  <c:v>39986</c:v>
                </c:pt>
                <c:pt idx="2044">
                  <c:v>39983</c:v>
                </c:pt>
                <c:pt idx="2045">
                  <c:v>39982</c:v>
                </c:pt>
                <c:pt idx="2046">
                  <c:v>39981</c:v>
                </c:pt>
                <c:pt idx="2047">
                  <c:v>39980</c:v>
                </c:pt>
                <c:pt idx="2048">
                  <c:v>39979</c:v>
                </c:pt>
                <c:pt idx="2049">
                  <c:v>39976</c:v>
                </c:pt>
                <c:pt idx="2050">
                  <c:v>39975</c:v>
                </c:pt>
                <c:pt idx="2051">
                  <c:v>39974</c:v>
                </c:pt>
                <c:pt idx="2052">
                  <c:v>39973</c:v>
                </c:pt>
                <c:pt idx="2053">
                  <c:v>39972</c:v>
                </c:pt>
                <c:pt idx="2054">
                  <c:v>39969</c:v>
                </c:pt>
                <c:pt idx="2055">
                  <c:v>39968</c:v>
                </c:pt>
                <c:pt idx="2056">
                  <c:v>39967</c:v>
                </c:pt>
                <c:pt idx="2057">
                  <c:v>39966</c:v>
                </c:pt>
                <c:pt idx="2058">
                  <c:v>39965</c:v>
                </c:pt>
                <c:pt idx="2059">
                  <c:v>39962</c:v>
                </c:pt>
                <c:pt idx="2060">
                  <c:v>39961</c:v>
                </c:pt>
                <c:pt idx="2061">
                  <c:v>39960</c:v>
                </c:pt>
                <c:pt idx="2062">
                  <c:v>39959</c:v>
                </c:pt>
                <c:pt idx="2063">
                  <c:v>39958</c:v>
                </c:pt>
                <c:pt idx="2064">
                  <c:v>39955</c:v>
                </c:pt>
                <c:pt idx="2065">
                  <c:v>39954</c:v>
                </c:pt>
                <c:pt idx="2066">
                  <c:v>39953</c:v>
                </c:pt>
                <c:pt idx="2067">
                  <c:v>39952</c:v>
                </c:pt>
                <c:pt idx="2068">
                  <c:v>39951</c:v>
                </c:pt>
                <c:pt idx="2069">
                  <c:v>39948</c:v>
                </c:pt>
                <c:pt idx="2070">
                  <c:v>39947</c:v>
                </c:pt>
                <c:pt idx="2071">
                  <c:v>39946</c:v>
                </c:pt>
                <c:pt idx="2072">
                  <c:v>39945</c:v>
                </c:pt>
                <c:pt idx="2073">
                  <c:v>39944</c:v>
                </c:pt>
                <c:pt idx="2074">
                  <c:v>39941</c:v>
                </c:pt>
                <c:pt idx="2075">
                  <c:v>39940</c:v>
                </c:pt>
                <c:pt idx="2076">
                  <c:v>39939</c:v>
                </c:pt>
                <c:pt idx="2077">
                  <c:v>39938</c:v>
                </c:pt>
                <c:pt idx="2078">
                  <c:v>39937</c:v>
                </c:pt>
                <c:pt idx="2079">
                  <c:v>39934</c:v>
                </c:pt>
                <c:pt idx="2080">
                  <c:v>39933</c:v>
                </c:pt>
                <c:pt idx="2081">
                  <c:v>39932</c:v>
                </c:pt>
                <c:pt idx="2082">
                  <c:v>39931</c:v>
                </c:pt>
                <c:pt idx="2083">
                  <c:v>39930</c:v>
                </c:pt>
                <c:pt idx="2084">
                  <c:v>39927</c:v>
                </c:pt>
                <c:pt idx="2085">
                  <c:v>39926</c:v>
                </c:pt>
                <c:pt idx="2086">
                  <c:v>39925</c:v>
                </c:pt>
                <c:pt idx="2087">
                  <c:v>39924</c:v>
                </c:pt>
                <c:pt idx="2088">
                  <c:v>39923</c:v>
                </c:pt>
                <c:pt idx="2089">
                  <c:v>39920</c:v>
                </c:pt>
                <c:pt idx="2090">
                  <c:v>39919</c:v>
                </c:pt>
                <c:pt idx="2091">
                  <c:v>39918</c:v>
                </c:pt>
                <c:pt idx="2092">
                  <c:v>39917</c:v>
                </c:pt>
                <c:pt idx="2093">
                  <c:v>39916</c:v>
                </c:pt>
                <c:pt idx="2094">
                  <c:v>39913</c:v>
                </c:pt>
                <c:pt idx="2095">
                  <c:v>39912</c:v>
                </c:pt>
                <c:pt idx="2096">
                  <c:v>39911</c:v>
                </c:pt>
                <c:pt idx="2097">
                  <c:v>39910</c:v>
                </c:pt>
                <c:pt idx="2098">
                  <c:v>39909</c:v>
                </c:pt>
                <c:pt idx="2099">
                  <c:v>39906</c:v>
                </c:pt>
                <c:pt idx="2100">
                  <c:v>39905</c:v>
                </c:pt>
                <c:pt idx="2101">
                  <c:v>39904</c:v>
                </c:pt>
                <c:pt idx="2102">
                  <c:v>39903</c:v>
                </c:pt>
                <c:pt idx="2103">
                  <c:v>39902</c:v>
                </c:pt>
                <c:pt idx="2104">
                  <c:v>39899</c:v>
                </c:pt>
                <c:pt idx="2105">
                  <c:v>39898</c:v>
                </c:pt>
                <c:pt idx="2106">
                  <c:v>39897</c:v>
                </c:pt>
                <c:pt idx="2107">
                  <c:v>39896</c:v>
                </c:pt>
                <c:pt idx="2108">
                  <c:v>39895</c:v>
                </c:pt>
                <c:pt idx="2109">
                  <c:v>39892</c:v>
                </c:pt>
                <c:pt idx="2110">
                  <c:v>39891</c:v>
                </c:pt>
                <c:pt idx="2111">
                  <c:v>39890</c:v>
                </c:pt>
                <c:pt idx="2112">
                  <c:v>39889</c:v>
                </c:pt>
                <c:pt idx="2113">
                  <c:v>39888</c:v>
                </c:pt>
                <c:pt idx="2114">
                  <c:v>39885</c:v>
                </c:pt>
                <c:pt idx="2115">
                  <c:v>39884</c:v>
                </c:pt>
                <c:pt idx="2116">
                  <c:v>39883</c:v>
                </c:pt>
                <c:pt idx="2117">
                  <c:v>39882</c:v>
                </c:pt>
                <c:pt idx="2118">
                  <c:v>39881</c:v>
                </c:pt>
                <c:pt idx="2119">
                  <c:v>39878</c:v>
                </c:pt>
                <c:pt idx="2120">
                  <c:v>39877</c:v>
                </c:pt>
                <c:pt idx="2121">
                  <c:v>39876</c:v>
                </c:pt>
                <c:pt idx="2122">
                  <c:v>39875</c:v>
                </c:pt>
                <c:pt idx="2123">
                  <c:v>39874</c:v>
                </c:pt>
                <c:pt idx="2124">
                  <c:v>39871</c:v>
                </c:pt>
                <c:pt idx="2125">
                  <c:v>39870</c:v>
                </c:pt>
                <c:pt idx="2126">
                  <c:v>39869</c:v>
                </c:pt>
                <c:pt idx="2127">
                  <c:v>39868</c:v>
                </c:pt>
                <c:pt idx="2128">
                  <c:v>39867</c:v>
                </c:pt>
                <c:pt idx="2129">
                  <c:v>39864</c:v>
                </c:pt>
                <c:pt idx="2130">
                  <c:v>39863</c:v>
                </c:pt>
                <c:pt idx="2131">
                  <c:v>39862</c:v>
                </c:pt>
                <c:pt idx="2132">
                  <c:v>39861</c:v>
                </c:pt>
                <c:pt idx="2133">
                  <c:v>39860</c:v>
                </c:pt>
                <c:pt idx="2134">
                  <c:v>39857</c:v>
                </c:pt>
                <c:pt idx="2135">
                  <c:v>39856</c:v>
                </c:pt>
                <c:pt idx="2136">
                  <c:v>39855</c:v>
                </c:pt>
                <c:pt idx="2137">
                  <c:v>39854</c:v>
                </c:pt>
                <c:pt idx="2138">
                  <c:v>39853</c:v>
                </c:pt>
                <c:pt idx="2139">
                  <c:v>39850</c:v>
                </c:pt>
                <c:pt idx="2140">
                  <c:v>39849</c:v>
                </c:pt>
                <c:pt idx="2141">
                  <c:v>39848</c:v>
                </c:pt>
                <c:pt idx="2142">
                  <c:v>39847</c:v>
                </c:pt>
                <c:pt idx="2143">
                  <c:v>39846</c:v>
                </c:pt>
                <c:pt idx="2144">
                  <c:v>39843</c:v>
                </c:pt>
                <c:pt idx="2145">
                  <c:v>39842</c:v>
                </c:pt>
                <c:pt idx="2146">
                  <c:v>39841</c:v>
                </c:pt>
                <c:pt idx="2147">
                  <c:v>39840</c:v>
                </c:pt>
                <c:pt idx="2148">
                  <c:v>39839</c:v>
                </c:pt>
                <c:pt idx="2149">
                  <c:v>39836</c:v>
                </c:pt>
                <c:pt idx="2150">
                  <c:v>39835</c:v>
                </c:pt>
                <c:pt idx="2151">
                  <c:v>39834</c:v>
                </c:pt>
                <c:pt idx="2152">
                  <c:v>39833</c:v>
                </c:pt>
                <c:pt idx="2153">
                  <c:v>39832</c:v>
                </c:pt>
                <c:pt idx="2154">
                  <c:v>39829</c:v>
                </c:pt>
                <c:pt idx="2155">
                  <c:v>39828</c:v>
                </c:pt>
                <c:pt idx="2156">
                  <c:v>39827</c:v>
                </c:pt>
                <c:pt idx="2157">
                  <c:v>39826</c:v>
                </c:pt>
                <c:pt idx="2158">
                  <c:v>39825</c:v>
                </c:pt>
                <c:pt idx="2159">
                  <c:v>39822</c:v>
                </c:pt>
                <c:pt idx="2160">
                  <c:v>39821</c:v>
                </c:pt>
                <c:pt idx="2161">
                  <c:v>39820</c:v>
                </c:pt>
                <c:pt idx="2162">
                  <c:v>39819</c:v>
                </c:pt>
                <c:pt idx="2163">
                  <c:v>39818</c:v>
                </c:pt>
                <c:pt idx="2164">
                  <c:v>39815</c:v>
                </c:pt>
                <c:pt idx="2165">
                  <c:v>39814</c:v>
                </c:pt>
                <c:pt idx="2166">
                  <c:v>39813</c:v>
                </c:pt>
                <c:pt idx="2167">
                  <c:v>39812</c:v>
                </c:pt>
                <c:pt idx="2168">
                  <c:v>39811</c:v>
                </c:pt>
                <c:pt idx="2169">
                  <c:v>39808</c:v>
                </c:pt>
                <c:pt idx="2170">
                  <c:v>39807</c:v>
                </c:pt>
                <c:pt idx="2171">
                  <c:v>39806</c:v>
                </c:pt>
                <c:pt idx="2172">
                  <c:v>39805</c:v>
                </c:pt>
                <c:pt idx="2173">
                  <c:v>39804</c:v>
                </c:pt>
                <c:pt idx="2174">
                  <c:v>39801</c:v>
                </c:pt>
                <c:pt idx="2175">
                  <c:v>39800</c:v>
                </c:pt>
                <c:pt idx="2176">
                  <c:v>39799</c:v>
                </c:pt>
                <c:pt idx="2177">
                  <c:v>39798</c:v>
                </c:pt>
                <c:pt idx="2178">
                  <c:v>39797</c:v>
                </c:pt>
                <c:pt idx="2179">
                  <c:v>39794</c:v>
                </c:pt>
                <c:pt idx="2180">
                  <c:v>39793</c:v>
                </c:pt>
                <c:pt idx="2181">
                  <c:v>39792</c:v>
                </c:pt>
                <c:pt idx="2182">
                  <c:v>39791</c:v>
                </c:pt>
                <c:pt idx="2183">
                  <c:v>39790</c:v>
                </c:pt>
                <c:pt idx="2184">
                  <c:v>39787</c:v>
                </c:pt>
                <c:pt idx="2185">
                  <c:v>39786</c:v>
                </c:pt>
                <c:pt idx="2186">
                  <c:v>39785</c:v>
                </c:pt>
                <c:pt idx="2187">
                  <c:v>39784</c:v>
                </c:pt>
                <c:pt idx="2188">
                  <c:v>39783</c:v>
                </c:pt>
                <c:pt idx="2189">
                  <c:v>39780</c:v>
                </c:pt>
                <c:pt idx="2190">
                  <c:v>39779</c:v>
                </c:pt>
                <c:pt idx="2191">
                  <c:v>39778</c:v>
                </c:pt>
                <c:pt idx="2192">
                  <c:v>39777</c:v>
                </c:pt>
                <c:pt idx="2193">
                  <c:v>39776</c:v>
                </c:pt>
                <c:pt idx="2194">
                  <c:v>39773</c:v>
                </c:pt>
                <c:pt idx="2195">
                  <c:v>39772</c:v>
                </c:pt>
                <c:pt idx="2196">
                  <c:v>39771</c:v>
                </c:pt>
                <c:pt idx="2197">
                  <c:v>39770</c:v>
                </c:pt>
                <c:pt idx="2198">
                  <c:v>39769</c:v>
                </c:pt>
                <c:pt idx="2199">
                  <c:v>39766</c:v>
                </c:pt>
                <c:pt idx="2200">
                  <c:v>39765</c:v>
                </c:pt>
                <c:pt idx="2201">
                  <c:v>39764</c:v>
                </c:pt>
                <c:pt idx="2202">
                  <c:v>39763</c:v>
                </c:pt>
                <c:pt idx="2203">
                  <c:v>39762</c:v>
                </c:pt>
                <c:pt idx="2204">
                  <c:v>39759</c:v>
                </c:pt>
                <c:pt idx="2205">
                  <c:v>39758</c:v>
                </c:pt>
                <c:pt idx="2206">
                  <c:v>39757</c:v>
                </c:pt>
                <c:pt idx="2207">
                  <c:v>39756</c:v>
                </c:pt>
                <c:pt idx="2208">
                  <c:v>39755</c:v>
                </c:pt>
                <c:pt idx="2209">
                  <c:v>39752</c:v>
                </c:pt>
                <c:pt idx="2210">
                  <c:v>39751</c:v>
                </c:pt>
                <c:pt idx="2211">
                  <c:v>39750</c:v>
                </c:pt>
                <c:pt idx="2212">
                  <c:v>39749</c:v>
                </c:pt>
                <c:pt idx="2213">
                  <c:v>39748</c:v>
                </c:pt>
                <c:pt idx="2214">
                  <c:v>39745</c:v>
                </c:pt>
                <c:pt idx="2215">
                  <c:v>39744</c:v>
                </c:pt>
                <c:pt idx="2216">
                  <c:v>39743</c:v>
                </c:pt>
                <c:pt idx="2217">
                  <c:v>39742</c:v>
                </c:pt>
                <c:pt idx="2218">
                  <c:v>39741</c:v>
                </c:pt>
                <c:pt idx="2219">
                  <c:v>39738</c:v>
                </c:pt>
                <c:pt idx="2220">
                  <c:v>39737</c:v>
                </c:pt>
                <c:pt idx="2221">
                  <c:v>39736</c:v>
                </c:pt>
                <c:pt idx="2222">
                  <c:v>39735</c:v>
                </c:pt>
                <c:pt idx="2223">
                  <c:v>39734</c:v>
                </c:pt>
                <c:pt idx="2224">
                  <c:v>39731</c:v>
                </c:pt>
                <c:pt idx="2225">
                  <c:v>39730</c:v>
                </c:pt>
                <c:pt idx="2226">
                  <c:v>39729</c:v>
                </c:pt>
                <c:pt idx="2227">
                  <c:v>39728</c:v>
                </c:pt>
                <c:pt idx="2228">
                  <c:v>39727</c:v>
                </c:pt>
                <c:pt idx="2229">
                  <c:v>39724</c:v>
                </c:pt>
                <c:pt idx="2230">
                  <c:v>39723</c:v>
                </c:pt>
                <c:pt idx="2231">
                  <c:v>39722</c:v>
                </c:pt>
                <c:pt idx="2232">
                  <c:v>39721</c:v>
                </c:pt>
                <c:pt idx="2233">
                  <c:v>39720</c:v>
                </c:pt>
                <c:pt idx="2234">
                  <c:v>39717</c:v>
                </c:pt>
                <c:pt idx="2235">
                  <c:v>39716</c:v>
                </c:pt>
                <c:pt idx="2236">
                  <c:v>39715</c:v>
                </c:pt>
                <c:pt idx="2237">
                  <c:v>39714</c:v>
                </c:pt>
                <c:pt idx="2238">
                  <c:v>39713</c:v>
                </c:pt>
                <c:pt idx="2239">
                  <c:v>39710</c:v>
                </c:pt>
                <c:pt idx="2240">
                  <c:v>39709</c:v>
                </c:pt>
                <c:pt idx="2241">
                  <c:v>39708</c:v>
                </c:pt>
                <c:pt idx="2242">
                  <c:v>39707</c:v>
                </c:pt>
                <c:pt idx="2243">
                  <c:v>39706</c:v>
                </c:pt>
                <c:pt idx="2244">
                  <c:v>39703</c:v>
                </c:pt>
                <c:pt idx="2245">
                  <c:v>39702</c:v>
                </c:pt>
                <c:pt idx="2246">
                  <c:v>39701</c:v>
                </c:pt>
                <c:pt idx="2247">
                  <c:v>39700</c:v>
                </c:pt>
                <c:pt idx="2248">
                  <c:v>39699</c:v>
                </c:pt>
                <c:pt idx="2249">
                  <c:v>39696</c:v>
                </c:pt>
                <c:pt idx="2250">
                  <c:v>39695</c:v>
                </c:pt>
                <c:pt idx="2251">
                  <c:v>39694</c:v>
                </c:pt>
                <c:pt idx="2252">
                  <c:v>39693</c:v>
                </c:pt>
                <c:pt idx="2253">
                  <c:v>39692</c:v>
                </c:pt>
                <c:pt idx="2254">
                  <c:v>39689</c:v>
                </c:pt>
                <c:pt idx="2255">
                  <c:v>39688</c:v>
                </c:pt>
                <c:pt idx="2256">
                  <c:v>39687</c:v>
                </c:pt>
                <c:pt idx="2257">
                  <c:v>39686</c:v>
                </c:pt>
                <c:pt idx="2258">
                  <c:v>39685</c:v>
                </c:pt>
                <c:pt idx="2259">
                  <c:v>39682</c:v>
                </c:pt>
                <c:pt idx="2260">
                  <c:v>39681</c:v>
                </c:pt>
                <c:pt idx="2261">
                  <c:v>39680</c:v>
                </c:pt>
                <c:pt idx="2262">
                  <c:v>39679</c:v>
                </c:pt>
                <c:pt idx="2263">
                  <c:v>39678</c:v>
                </c:pt>
                <c:pt idx="2264">
                  <c:v>39675</c:v>
                </c:pt>
                <c:pt idx="2265">
                  <c:v>39674</c:v>
                </c:pt>
                <c:pt idx="2266">
                  <c:v>39673</c:v>
                </c:pt>
                <c:pt idx="2267">
                  <c:v>39672</c:v>
                </c:pt>
                <c:pt idx="2268">
                  <c:v>39671</c:v>
                </c:pt>
                <c:pt idx="2269">
                  <c:v>39668</c:v>
                </c:pt>
                <c:pt idx="2270">
                  <c:v>39667</c:v>
                </c:pt>
                <c:pt idx="2271">
                  <c:v>39666</c:v>
                </c:pt>
                <c:pt idx="2272">
                  <c:v>39665</c:v>
                </c:pt>
                <c:pt idx="2273">
                  <c:v>39664</c:v>
                </c:pt>
                <c:pt idx="2274">
                  <c:v>39661</c:v>
                </c:pt>
                <c:pt idx="2275">
                  <c:v>39660</c:v>
                </c:pt>
                <c:pt idx="2276">
                  <c:v>39659</c:v>
                </c:pt>
                <c:pt idx="2277">
                  <c:v>39658</c:v>
                </c:pt>
                <c:pt idx="2278">
                  <c:v>39657</c:v>
                </c:pt>
                <c:pt idx="2279">
                  <c:v>39654</c:v>
                </c:pt>
                <c:pt idx="2280">
                  <c:v>39653</c:v>
                </c:pt>
                <c:pt idx="2281">
                  <c:v>39652</c:v>
                </c:pt>
                <c:pt idx="2282">
                  <c:v>39651</c:v>
                </c:pt>
                <c:pt idx="2283">
                  <c:v>39650</c:v>
                </c:pt>
                <c:pt idx="2284">
                  <c:v>39647</c:v>
                </c:pt>
                <c:pt idx="2285">
                  <c:v>39646</c:v>
                </c:pt>
                <c:pt idx="2286">
                  <c:v>39645</c:v>
                </c:pt>
                <c:pt idx="2287">
                  <c:v>39644</c:v>
                </c:pt>
                <c:pt idx="2288">
                  <c:v>39643</c:v>
                </c:pt>
                <c:pt idx="2289">
                  <c:v>39640</c:v>
                </c:pt>
                <c:pt idx="2290">
                  <c:v>39639</c:v>
                </c:pt>
                <c:pt idx="2291">
                  <c:v>39638</c:v>
                </c:pt>
                <c:pt idx="2292">
                  <c:v>39637</c:v>
                </c:pt>
                <c:pt idx="2293">
                  <c:v>39636</c:v>
                </c:pt>
                <c:pt idx="2294">
                  <c:v>39633</c:v>
                </c:pt>
                <c:pt idx="2295">
                  <c:v>39632</c:v>
                </c:pt>
                <c:pt idx="2296">
                  <c:v>39631</c:v>
                </c:pt>
                <c:pt idx="2297">
                  <c:v>39630</c:v>
                </c:pt>
                <c:pt idx="2298">
                  <c:v>39629</c:v>
                </c:pt>
                <c:pt idx="2299">
                  <c:v>39626</c:v>
                </c:pt>
                <c:pt idx="2300">
                  <c:v>39625</c:v>
                </c:pt>
                <c:pt idx="2301">
                  <c:v>39624</c:v>
                </c:pt>
                <c:pt idx="2302">
                  <c:v>39623</c:v>
                </c:pt>
                <c:pt idx="2303">
                  <c:v>39622</c:v>
                </c:pt>
                <c:pt idx="2304">
                  <c:v>39619</c:v>
                </c:pt>
                <c:pt idx="2305">
                  <c:v>39618</c:v>
                </c:pt>
                <c:pt idx="2306">
                  <c:v>39617</c:v>
                </c:pt>
                <c:pt idx="2307">
                  <c:v>39616</c:v>
                </c:pt>
                <c:pt idx="2308">
                  <c:v>39615</c:v>
                </c:pt>
                <c:pt idx="2309">
                  <c:v>39612</c:v>
                </c:pt>
                <c:pt idx="2310">
                  <c:v>39611</c:v>
                </c:pt>
                <c:pt idx="2311">
                  <c:v>39610</c:v>
                </c:pt>
                <c:pt idx="2312">
                  <c:v>39609</c:v>
                </c:pt>
                <c:pt idx="2313">
                  <c:v>39608</c:v>
                </c:pt>
                <c:pt idx="2314">
                  <c:v>39605</c:v>
                </c:pt>
                <c:pt idx="2315">
                  <c:v>39604</c:v>
                </c:pt>
                <c:pt idx="2316">
                  <c:v>39603</c:v>
                </c:pt>
                <c:pt idx="2317">
                  <c:v>39602</c:v>
                </c:pt>
                <c:pt idx="2318">
                  <c:v>39601</c:v>
                </c:pt>
                <c:pt idx="2319">
                  <c:v>39598</c:v>
                </c:pt>
                <c:pt idx="2320">
                  <c:v>39597</c:v>
                </c:pt>
                <c:pt idx="2321">
                  <c:v>39596</c:v>
                </c:pt>
                <c:pt idx="2322">
                  <c:v>39595</c:v>
                </c:pt>
                <c:pt idx="2323">
                  <c:v>39594</c:v>
                </c:pt>
                <c:pt idx="2324">
                  <c:v>39591</c:v>
                </c:pt>
                <c:pt idx="2325">
                  <c:v>39590</c:v>
                </c:pt>
                <c:pt idx="2326">
                  <c:v>39589</c:v>
                </c:pt>
                <c:pt idx="2327">
                  <c:v>39588</c:v>
                </c:pt>
                <c:pt idx="2328">
                  <c:v>39587</c:v>
                </c:pt>
                <c:pt idx="2329">
                  <c:v>39584</c:v>
                </c:pt>
                <c:pt idx="2330">
                  <c:v>39583</c:v>
                </c:pt>
                <c:pt idx="2331">
                  <c:v>39582</c:v>
                </c:pt>
                <c:pt idx="2332">
                  <c:v>39581</c:v>
                </c:pt>
                <c:pt idx="2333">
                  <c:v>39580</c:v>
                </c:pt>
                <c:pt idx="2334">
                  <c:v>39577</c:v>
                </c:pt>
                <c:pt idx="2335">
                  <c:v>39576</c:v>
                </c:pt>
                <c:pt idx="2336">
                  <c:v>39575</c:v>
                </c:pt>
                <c:pt idx="2337">
                  <c:v>39574</c:v>
                </c:pt>
                <c:pt idx="2338">
                  <c:v>39573</c:v>
                </c:pt>
                <c:pt idx="2339">
                  <c:v>39570</c:v>
                </c:pt>
                <c:pt idx="2340">
                  <c:v>39569</c:v>
                </c:pt>
                <c:pt idx="2341">
                  <c:v>39568</c:v>
                </c:pt>
                <c:pt idx="2342">
                  <c:v>39567</c:v>
                </c:pt>
                <c:pt idx="2343">
                  <c:v>39566</c:v>
                </c:pt>
                <c:pt idx="2344">
                  <c:v>39563</c:v>
                </c:pt>
                <c:pt idx="2345">
                  <c:v>39562</c:v>
                </c:pt>
                <c:pt idx="2346">
                  <c:v>39561</c:v>
                </c:pt>
                <c:pt idx="2347">
                  <c:v>39560</c:v>
                </c:pt>
                <c:pt idx="2348">
                  <c:v>39559</c:v>
                </c:pt>
                <c:pt idx="2349">
                  <c:v>39556</c:v>
                </c:pt>
                <c:pt idx="2350">
                  <c:v>39555</c:v>
                </c:pt>
                <c:pt idx="2351">
                  <c:v>39554</c:v>
                </c:pt>
                <c:pt idx="2352">
                  <c:v>39553</c:v>
                </c:pt>
                <c:pt idx="2353">
                  <c:v>39552</c:v>
                </c:pt>
                <c:pt idx="2354">
                  <c:v>39549</c:v>
                </c:pt>
                <c:pt idx="2355">
                  <c:v>39548</c:v>
                </c:pt>
                <c:pt idx="2356">
                  <c:v>39547</c:v>
                </c:pt>
                <c:pt idx="2357">
                  <c:v>39546</c:v>
                </c:pt>
                <c:pt idx="2358">
                  <c:v>39545</c:v>
                </c:pt>
                <c:pt idx="2359">
                  <c:v>39542</c:v>
                </c:pt>
                <c:pt idx="2360">
                  <c:v>39541</c:v>
                </c:pt>
                <c:pt idx="2361">
                  <c:v>39540</c:v>
                </c:pt>
                <c:pt idx="2362">
                  <c:v>39539</c:v>
                </c:pt>
                <c:pt idx="2363">
                  <c:v>39538</c:v>
                </c:pt>
                <c:pt idx="2364">
                  <c:v>39535</c:v>
                </c:pt>
                <c:pt idx="2365">
                  <c:v>39534</c:v>
                </c:pt>
                <c:pt idx="2366">
                  <c:v>39533</c:v>
                </c:pt>
                <c:pt idx="2367">
                  <c:v>39532</c:v>
                </c:pt>
                <c:pt idx="2368">
                  <c:v>39531</c:v>
                </c:pt>
                <c:pt idx="2369">
                  <c:v>39528</c:v>
                </c:pt>
                <c:pt idx="2370">
                  <c:v>39527</c:v>
                </c:pt>
                <c:pt idx="2371">
                  <c:v>39526</c:v>
                </c:pt>
                <c:pt idx="2372">
                  <c:v>39525</c:v>
                </c:pt>
                <c:pt idx="2373">
                  <c:v>39524</c:v>
                </c:pt>
                <c:pt idx="2374">
                  <c:v>39521</c:v>
                </c:pt>
                <c:pt idx="2375">
                  <c:v>39520</c:v>
                </c:pt>
                <c:pt idx="2376">
                  <c:v>39519</c:v>
                </c:pt>
                <c:pt idx="2377">
                  <c:v>39518</c:v>
                </c:pt>
                <c:pt idx="2378">
                  <c:v>39517</c:v>
                </c:pt>
                <c:pt idx="2379">
                  <c:v>39514</c:v>
                </c:pt>
                <c:pt idx="2380">
                  <c:v>39513</c:v>
                </c:pt>
                <c:pt idx="2381">
                  <c:v>39512</c:v>
                </c:pt>
                <c:pt idx="2382">
                  <c:v>39511</c:v>
                </c:pt>
                <c:pt idx="2383">
                  <c:v>39510</c:v>
                </c:pt>
                <c:pt idx="2384">
                  <c:v>39507</c:v>
                </c:pt>
                <c:pt idx="2385">
                  <c:v>39506</c:v>
                </c:pt>
                <c:pt idx="2386">
                  <c:v>39505</c:v>
                </c:pt>
                <c:pt idx="2387">
                  <c:v>39504</c:v>
                </c:pt>
                <c:pt idx="2388">
                  <c:v>39503</c:v>
                </c:pt>
                <c:pt idx="2389">
                  <c:v>39500</c:v>
                </c:pt>
                <c:pt idx="2390">
                  <c:v>39499</c:v>
                </c:pt>
                <c:pt idx="2391">
                  <c:v>39498</c:v>
                </c:pt>
                <c:pt idx="2392">
                  <c:v>39497</c:v>
                </c:pt>
                <c:pt idx="2393">
                  <c:v>39496</c:v>
                </c:pt>
                <c:pt idx="2394">
                  <c:v>39493</c:v>
                </c:pt>
                <c:pt idx="2395">
                  <c:v>39492</c:v>
                </c:pt>
                <c:pt idx="2396">
                  <c:v>39491</c:v>
                </c:pt>
                <c:pt idx="2397">
                  <c:v>39490</c:v>
                </c:pt>
                <c:pt idx="2398">
                  <c:v>39489</c:v>
                </c:pt>
                <c:pt idx="2399">
                  <c:v>39486</c:v>
                </c:pt>
                <c:pt idx="2400">
                  <c:v>39485</c:v>
                </c:pt>
                <c:pt idx="2401">
                  <c:v>39484</c:v>
                </c:pt>
                <c:pt idx="2402">
                  <c:v>39483</c:v>
                </c:pt>
                <c:pt idx="2403">
                  <c:v>39482</c:v>
                </c:pt>
                <c:pt idx="2404">
                  <c:v>39479</c:v>
                </c:pt>
                <c:pt idx="2405">
                  <c:v>39478</c:v>
                </c:pt>
                <c:pt idx="2406">
                  <c:v>39477</c:v>
                </c:pt>
                <c:pt idx="2407">
                  <c:v>39476</c:v>
                </c:pt>
                <c:pt idx="2408">
                  <c:v>39475</c:v>
                </c:pt>
                <c:pt idx="2409">
                  <c:v>39472</c:v>
                </c:pt>
                <c:pt idx="2410">
                  <c:v>39471</c:v>
                </c:pt>
                <c:pt idx="2411">
                  <c:v>39470</c:v>
                </c:pt>
                <c:pt idx="2412">
                  <c:v>39469</c:v>
                </c:pt>
                <c:pt idx="2413">
                  <c:v>39468</c:v>
                </c:pt>
                <c:pt idx="2414">
                  <c:v>39465</c:v>
                </c:pt>
                <c:pt idx="2415">
                  <c:v>39464</c:v>
                </c:pt>
                <c:pt idx="2416">
                  <c:v>39463</c:v>
                </c:pt>
                <c:pt idx="2417">
                  <c:v>39462</c:v>
                </c:pt>
                <c:pt idx="2418">
                  <c:v>39461</c:v>
                </c:pt>
                <c:pt idx="2419">
                  <c:v>39458</c:v>
                </c:pt>
                <c:pt idx="2420">
                  <c:v>39457</c:v>
                </c:pt>
                <c:pt idx="2421">
                  <c:v>39456</c:v>
                </c:pt>
                <c:pt idx="2422">
                  <c:v>39455</c:v>
                </c:pt>
                <c:pt idx="2423">
                  <c:v>39454</c:v>
                </c:pt>
                <c:pt idx="2424">
                  <c:v>39451</c:v>
                </c:pt>
                <c:pt idx="2425">
                  <c:v>39450</c:v>
                </c:pt>
                <c:pt idx="2426">
                  <c:v>39449</c:v>
                </c:pt>
                <c:pt idx="2427">
                  <c:v>39448</c:v>
                </c:pt>
                <c:pt idx="2428">
                  <c:v>39447</c:v>
                </c:pt>
                <c:pt idx="2429">
                  <c:v>39444</c:v>
                </c:pt>
                <c:pt idx="2430">
                  <c:v>39443</c:v>
                </c:pt>
                <c:pt idx="2431">
                  <c:v>39442</c:v>
                </c:pt>
                <c:pt idx="2432">
                  <c:v>39441</c:v>
                </c:pt>
                <c:pt idx="2433">
                  <c:v>39440</c:v>
                </c:pt>
                <c:pt idx="2434">
                  <c:v>39437</c:v>
                </c:pt>
                <c:pt idx="2435">
                  <c:v>39436</c:v>
                </c:pt>
                <c:pt idx="2436">
                  <c:v>39435</c:v>
                </c:pt>
                <c:pt idx="2437">
                  <c:v>39434</c:v>
                </c:pt>
                <c:pt idx="2438">
                  <c:v>39433</c:v>
                </c:pt>
                <c:pt idx="2439">
                  <c:v>39430</c:v>
                </c:pt>
                <c:pt idx="2440">
                  <c:v>39429</c:v>
                </c:pt>
                <c:pt idx="2441">
                  <c:v>39428</c:v>
                </c:pt>
                <c:pt idx="2442">
                  <c:v>39427</c:v>
                </c:pt>
                <c:pt idx="2443">
                  <c:v>39426</c:v>
                </c:pt>
                <c:pt idx="2444">
                  <c:v>39423</c:v>
                </c:pt>
                <c:pt idx="2445">
                  <c:v>39422</c:v>
                </c:pt>
                <c:pt idx="2446">
                  <c:v>39421</c:v>
                </c:pt>
                <c:pt idx="2447">
                  <c:v>39420</c:v>
                </c:pt>
                <c:pt idx="2448">
                  <c:v>39419</c:v>
                </c:pt>
                <c:pt idx="2449">
                  <c:v>39416</c:v>
                </c:pt>
                <c:pt idx="2450">
                  <c:v>39415</c:v>
                </c:pt>
                <c:pt idx="2451">
                  <c:v>39414</c:v>
                </c:pt>
                <c:pt idx="2452">
                  <c:v>39413</c:v>
                </c:pt>
                <c:pt idx="2453">
                  <c:v>39412</c:v>
                </c:pt>
                <c:pt idx="2454">
                  <c:v>39409</c:v>
                </c:pt>
                <c:pt idx="2455">
                  <c:v>39408</c:v>
                </c:pt>
                <c:pt idx="2456">
                  <c:v>39407</c:v>
                </c:pt>
                <c:pt idx="2457">
                  <c:v>39406</c:v>
                </c:pt>
                <c:pt idx="2458">
                  <c:v>39405</c:v>
                </c:pt>
                <c:pt idx="2459">
                  <c:v>39402</c:v>
                </c:pt>
                <c:pt idx="2460">
                  <c:v>39401</c:v>
                </c:pt>
                <c:pt idx="2461">
                  <c:v>39400</c:v>
                </c:pt>
                <c:pt idx="2462">
                  <c:v>39399</c:v>
                </c:pt>
                <c:pt idx="2463">
                  <c:v>39398</c:v>
                </c:pt>
                <c:pt idx="2464">
                  <c:v>39395</c:v>
                </c:pt>
                <c:pt idx="2465">
                  <c:v>39394</c:v>
                </c:pt>
                <c:pt idx="2466">
                  <c:v>39393</c:v>
                </c:pt>
                <c:pt idx="2467">
                  <c:v>39392</c:v>
                </c:pt>
                <c:pt idx="2468">
                  <c:v>39391</c:v>
                </c:pt>
                <c:pt idx="2469">
                  <c:v>39388</c:v>
                </c:pt>
                <c:pt idx="2470">
                  <c:v>39387</c:v>
                </c:pt>
                <c:pt idx="2471">
                  <c:v>39386</c:v>
                </c:pt>
                <c:pt idx="2472">
                  <c:v>39385</c:v>
                </c:pt>
                <c:pt idx="2473">
                  <c:v>39384</c:v>
                </c:pt>
                <c:pt idx="2474">
                  <c:v>39381</c:v>
                </c:pt>
                <c:pt idx="2475">
                  <c:v>39380</c:v>
                </c:pt>
                <c:pt idx="2476">
                  <c:v>39379</c:v>
                </c:pt>
                <c:pt idx="2477">
                  <c:v>39378</c:v>
                </c:pt>
                <c:pt idx="2478">
                  <c:v>39377</c:v>
                </c:pt>
                <c:pt idx="2479">
                  <c:v>39374</c:v>
                </c:pt>
                <c:pt idx="2480">
                  <c:v>39373</c:v>
                </c:pt>
                <c:pt idx="2481">
                  <c:v>39372</c:v>
                </c:pt>
                <c:pt idx="2482">
                  <c:v>39371</c:v>
                </c:pt>
                <c:pt idx="2483">
                  <c:v>39370</c:v>
                </c:pt>
                <c:pt idx="2484">
                  <c:v>39367</c:v>
                </c:pt>
                <c:pt idx="2485">
                  <c:v>39366</c:v>
                </c:pt>
                <c:pt idx="2486">
                  <c:v>39365</c:v>
                </c:pt>
                <c:pt idx="2487">
                  <c:v>39364</c:v>
                </c:pt>
                <c:pt idx="2488">
                  <c:v>39363</c:v>
                </c:pt>
                <c:pt idx="2489">
                  <c:v>39360</c:v>
                </c:pt>
                <c:pt idx="2490">
                  <c:v>39359</c:v>
                </c:pt>
                <c:pt idx="2491">
                  <c:v>39358</c:v>
                </c:pt>
                <c:pt idx="2492">
                  <c:v>39357</c:v>
                </c:pt>
                <c:pt idx="2493">
                  <c:v>39356</c:v>
                </c:pt>
                <c:pt idx="2494">
                  <c:v>39353</c:v>
                </c:pt>
                <c:pt idx="2495">
                  <c:v>39352</c:v>
                </c:pt>
                <c:pt idx="2496">
                  <c:v>39351</c:v>
                </c:pt>
                <c:pt idx="2497">
                  <c:v>39350</c:v>
                </c:pt>
                <c:pt idx="2498">
                  <c:v>39349</c:v>
                </c:pt>
                <c:pt idx="2499">
                  <c:v>39346</c:v>
                </c:pt>
                <c:pt idx="2500">
                  <c:v>39345</c:v>
                </c:pt>
                <c:pt idx="2501">
                  <c:v>39344</c:v>
                </c:pt>
                <c:pt idx="2502">
                  <c:v>39343</c:v>
                </c:pt>
                <c:pt idx="2503">
                  <c:v>39342</c:v>
                </c:pt>
                <c:pt idx="2504">
                  <c:v>39339</c:v>
                </c:pt>
                <c:pt idx="2505">
                  <c:v>39338</c:v>
                </c:pt>
                <c:pt idx="2506">
                  <c:v>39337</c:v>
                </c:pt>
                <c:pt idx="2507">
                  <c:v>39336</c:v>
                </c:pt>
                <c:pt idx="2508">
                  <c:v>39335</c:v>
                </c:pt>
                <c:pt idx="2509">
                  <c:v>39332</c:v>
                </c:pt>
                <c:pt idx="2510">
                  <c:v>39331</c:v>
                </c:pt>
                <c:pt idx="2511">
                  <c:v>39330</c:v>
                </c:pt>
                <c:pt idx="2512">
                  <c:v>39329</c:v>
                </c:pt>
                <c:pt idx="2513">
                  <c:v>39328</c:v>
                </c:pt>
                <c:pt idx="2514">
                  <c:v>39325</c:v>
                </c:pt>
                <c:pt idx="2515">
                  <c:v>39324</c:v>
                </c:pt>
                <c:pt idx="2516">
                  <c:v>39323</c:v>
                </c:pt>
                <c:pt idx="2517">
                  <c:v>39322</c:v>
                </c:pt>
                <c:pt idx="2518">
                  <c:v>39321</c:v>
                </c:pt>
                <c:pt idx="2519">
                  <c:v>39318</c:v>
                </c:pt>
                <c:pt idx="2520">
                  <c:v>39317</c:v>
                </c:pt>
                <c:pt idx="2521">
                  <c:v>39316</c:v>
                </c:pt>
                <c:pt idx="2522">
                  <c:v>39315</c:v>
                </c:pt>
                <c:pt idx="2523">
                  <c:v>39314</c:v>
                </c:pt>
                <c:pt idx="2524">
                  <c:v>39311</c:v>
                </c:pt>
                <c:pt idx="2525">
                  <c:v>39310</c:v>
                </c:pt>
                <c:pt idx="2526">
                  <c:v>39309</c:v>
                </c:pt>
                <c:pt idx="2527">
                  <c:v>39308</c:v>
                </c:pt>
                <c:pt idx="2528">
                  <c:v>39307</c:v>
                </c:pt>
                <c:pt idx="2529">
                  <c:v>39304</c:v>
                </c:pt>
                <c:pt idx="2530">
                  <c:v>39303</c:v>
                </c:pt>
                <c:pt idx="2531">
                  <c:v>39302</c:v>
                </c:pt>
                <c:pt idx="2532">
                  <c:v>39301</c:v>
                </c:pt>
                <c:pt idx="2533">
                  <c:v>39300</c:v>
                </c:pt>
                <c:pt idx="2534">
                  <c:v>39297</c:v>
                </c:pt>
                <c:pt idx="2535">
                  <c:v>39296</c:v>
                </c:pt>
                <c:pt idx="2536">
                  <c:v>39295</c:v>
                </c:pt>
                <c:pt idx="2537">
                  <c:v>39294</c:v>
                </c:pt>
                <c:pt idx="2538">
                  <c:v>39293</c:v>
                </c:pt>
                <c:pt idx="2539">
                  <c:v>39290</c:v>
                </c:pt>
                <c:pt idx="2540">
                  <c:v>39289</c:v>
                </c:pt>
                <c:pt idx="2541">
                  <c:v>39288</c:v>
                </c:pt>
                <c:pt idx="2542">
                  <c:v>39287</c:v>
                </c:pt>
                <c:pt idx="2543">
                  <c:v>39286</c:v>
                </c:pt>
                <c:pt idx="2544">
                  <c:v>39283</c:v>
                </c:pt>
                <c:pt idx="2545">
                  <c:v>39282</c:v>
                </c:pt>
                <c:pt idx="2546">
                  <c:v>39281</c:v>
                </c:pt>
                <c:pt idx="2547">
                  <c:v>39280</c:v>
                </c:pt>
                <c:pt idx="2548">
                  <c:v>39279</c:v>
                </c:pt>
                <c:pt idx="2549">
                  <c:v>39276</c:v>
                </c:pt>
                <c:pt idx="2550">
                  <c:v>39275</c:v>
                </c:pt>
                <c:pt idx="2551">
                  <c:v>39274</c:v>
                </c:pt>
                <c:pt idx="2552">
                  <c:v>39273</c:v>
                </c:pt>
                <c:pt idx="2553">
                  <c:v>39272</c:v>
                </c:pt>
                <c:pt idx="2554">
                  <c:v>39269</c:v>
                </c:pt>
                <c:pt idx="2555">
                  <c:v>39268</c:v>
                </c:pt>
                <c:pt idx="2556">
                  <c:v>39267</c:v>
                </c:pt>
                <c:pt idx="2557">
                  <c:v>39266</c:v>
                </c:pt>
                <c:pt idx="2558">
                  <c:v>39265</c:v>
                </c:pt>
                <c:pt idx="2559">
                  <c:v>39262</c:v>
                </c:pt>
                <c:pt idx="2560">
                  <c:v>39261</c:v>
                </c:pt>
                <c:pt idx="2561">
                  <c:v>39260</c:v>
                </c:pt>
                <c:pt idx="2562">
                  <c:v>39259</c:v>
                </c:pt>
                <c:pt idx="2563">
                  <c:v>39258</c:v>
                </c:pt>
                <c:pt idx="2564">
                  <c:v>39255</c:v>
                </c:pt>
                <c:pt idx="2565">
                  <c:v>39254</c:v>
                </c:pt>
                <c:pt idx="2566">
                  <c:v>39253</c:v>
                </c:pt>
                <c:pt idx="2567">
                  <c:v>39252</c:v>
                </c:pt>
                <c:pt idx="2568">
                  <c:v>39251</c:v>
                </c:pt>
                <c:pt idx="2569">
                  <c:v>39248</c:v>
                </c:pt>
                <c:pt idx="2570">
                  <c:v>39247</c:v>
                </c:pt>
                <c:pt idx="2571">
                  <c:v>39246</c:v>
                </c:pt>
                <c:pt idx="2572">
                  <c:v>39245</c:v>
                </c:pt>
                <c:pt idx="2573">
                  <c:v>39244</c:v>
                </c:pt>
                <c:pt idx="2574">
                  <c:v>39241</c:v>
                </c:pt>
                <c:pt idx="2575">
                  <c:v>39240</c:v>
                </c:pt>
                <c:pt idx="2576">
                  <c:v>39239</c:v>
                </c:pt>
                <c:pt idx="2577">
                  <c:v>39238</c:v>
                </c:pt>
                <c:pt idx="2578">
                  <c:v>39237</c:v>
                </c:pt>
                <c:pt idx="2579">
                  <c:v>39234</c:v>
                </c:pt>
                <c:pt idx="2580">
                  <c:v>39233</c:v>
                </c:pt>
                <c:pt idx="2581">
                  <c:v>39232</c:v>
                </c:pt>
                <c:pt idx="2582">
                  <c:v>39231</c:v>
                </c:pt>
                <c:pt idx="2583">
                  <c:v>39230</c:v>
                </c:pt>
                <c:pt idx="2584">
                  <c:v>39227</c:v>
                </c:pt>
                <c:pt idx="2585">
                  <c:v>39226</c:v>
                </c:pt>
                <c:pt idx="2586">
                  <c:v>39225</c:v>
                </c:pt>
                <c:pt idx="2587">
                  <c:v>39224</c:v>
                </c:pt>
                <c:pt idx="2588">
                  <c:v>39223</c:v>
                </c:pt>
                <c:pt idx="2589">
                  <c:v>39220</c:v>
                </c:pt>
                <c:pt idx="2590">
                  <c:v>39219</c:v>
                </c:pt>
                <c:pt idx="2591">
                  <c:v>39218</c:v>
                </c:pt>
                <c:pt idx="2592">
                  <c:v>39217</c:v>
                </c:pt>
                <c:pt idx="2593">
                  <c:v>39216</c:v>
                </c:pt>
                <c:pt idx="2594">
                  <c:v>39213</c:v>
                </c:pt>
                <c:pt idx="2595">
                  <c:v>39212</c:v>
                </c:pt>
                <c:pt idx="2596">
                  <c:v>39211</c:v>
                </c:pt>
                <c:pt idx="2597">
                  <c:v>39210</c:v>
                </c:pt>
                <c:pt idx="2598">
                  <c:v>39209</c:v>
                </c:pt>
                <c:pt idx="2599">
                  <c:v>39206</c:v>
                </c:pt>
                <c:pt idx="2600">
                  <c:v>39205</c:v>
                </c:pt>
                <c:pt idx="2601">
                  <c:v>39204</c:v>
                </c:pt>
                <c:pt idx="2602">
                  <c:v>39203</c:v>
                </c:pt>
                <c:pt idx="2603">
                  <c:v>39202</c:v>
                </c:pt>
                <c:pt idx="2604">
                  <c:v>39199</c:v>
                </c:pt>
                <c:pt idx="2605">
                  <c:v>39198</c:v>
                </c:pt>
                <c:pt idx="2606">
                  <c:v>39197</c:v>
                </c:pt>
                <c:pt idx="2607">
                  <c:v>39196</c:v>
                </c:pt>
                <c:pt idx="2608">
                  <c:v>39195</c:v>
                </c:pt>
                <c:pt idx="2609">
                  <c:v>39192</c:v>
                </c:pt>
                <c:pt idx="2610">
                  <c:v>39191</c:v>
                </c:pt>
                <c:pt idx="2611">
                  <c:v>39190</c:v>
                </c:pt>
                <c:pt idx="2612">
                  <c:v>39189</c:v>
                </c:pt>
                <c:pt idx="2613">
                  <c:v>39188</c:v>
                </c:pt>
                <c:pt idx="2614">
                  <c:v>39185</c:v>
                </c:pt>
                <c:pt idx="2615">
                  <c:v>39184</c:v>
                </c:pt>
                <c:pt idx="2616">
                  <c:v>39183</c:v>
                </c:pt>
                <c:pt idx="2617">
                  <c:v>39182</c:v>
                </c:pt>
                <c:pt idx="2618">
                  <c:v>39181</c:v>
                </c:pt>
                <c:pt idx="2619">
                  <c:v>39178</c:v>
                </c:pt>
                <c:pt idx="2620">
                  <c:v>39177</c:v>
                </c:pt>
                <c:pt idx="2621">
                  <c:v>39176</c:v>
                </c:pt>
                <c:pt idx="2622">
                  <c:v>39175</c:v>
                </c:pt>
                <c:pt idx="2623">
                  <c:v>39174</c:v>
                </c:pt>
                <c:pt idx="2624">
                  <c:v>39171</c:v>
                </c:pt>
                <c:pt idx="2625">
                  <c:v>39170</c:v>
                </c:pt>
                <c:pt idx="2626">
                  <c:v>39169</c:v>
                </c:pt>
                <c:pt idx="2627">
                  <c:v>39168</c:v>
                </c:pt>
                <c:pt idx="2628">
                  <c:v>39167</c:v>
                </c:pt>
                <c:pt idx="2629">
                  <c:v>39164</c:v>
                </c:pt>
                <c:pt idx="2630">
                  <c:v>39163</c:v>
                </c:pt>
                <c:pt idx="2631">
                  <c:v>39162</c:v>
                </c:pt>
                <c:pt idx="2632">
                  <c:v>39161</c:v>
                </c:pt>
                <c:pt idx="2633">
                  <c:v>39160</c:v>
                </c:pt>
                <c:pt idx="2634">
                  <c:v>39157</c:v>
                </c:pt>
                <c:pt idx="2635">
                  <c:v>39156</c:v>
                </c:pt>
                <c:pt idx="2636">
                  <c:v>39155</c:v>
                </c:pt>
                <c:pt idx="2637">
                  <c:v>39154</c:v>
                </c:pt>
                <c:pt idx="2638">
                  <c:v>39153</c:v>
                </c:pt>
                <c:pt idx="2639">
                  <c:v>39150</c:v>
                </c:pt>
                <c:pt idx="2640">
                  <c:v>39149</c:v>
                </c:pt>
                <c:pt idx="2641">
                  <c:v>39148</c:v>
                </c:pt>
                <c:pt idx="2642">
                  <c:v>39147</c:v>
                </c:pt>
                <c:pt idx="2643">
                  <c:v>39146</c:v>
                </c:pt>
                <c:pt idx="2644">
                  <c:v>39143</c:v>
                </c:pt>
                <c:pt idx="2645">
                  <c:v>39142</c:v>
                </c:pt>
                <c:pt idx="2646">
                  <c:v>39141</c:v>
                </c:pt>
                <c:pt idx="2647">
                  <c:v>39140</c:v>
                </c:pt>
                <c:pt idx="2648">
                  <c:v>39139</c:v>
                </c:pt>
                <c:pt idx="2649">
                  <c:v>39136</c:v>
                </c:pt>
                <c:pt idx="2650">
                  <c:v>39135</c:v>
                </c:pt>
                <c:pt idx="2651">
                  <c:v>39134</c:v>
                </c:pt>
                <c:pt idx="2652">
                  <c:v>39133</c:v>
                </c:pt>
                <c:pt idx="2653">
                  <c:v>39132</c:v>
                </c:pt>
                <c:pt idx="2654">
                  <c:v>39129</c:v>
                </c:pt>
                <c:pt idx="2655">
                  <c:v>39128</c:v>
                </c:pt>
                <c:pt idx="2656">
                  <c:v>39127</c:v>
                </c:pt>
                <c:pt idx="2657">
                  <c:v>39126</c:v>
                </c:pt>
                <c:pt idx="2658">
                  <c:v>39125</c:v>
                </c:pt>
                <c:pt idx="2659">
                  <c:v>39122</c:v>
                </c:pt>
                <c:pt idx="2660">
                  <c:v>39121</c:v>
                </c:pt>
                <c:pt idx="2661">
                  <c:v>39120</c:v>
                </c:pt>
                <c:pt idx="2662">
                  <c:v>39119</c:v>
                </c:pt>
                <c:pt idx="2663">
                  <c:v>39118</c:v>
                </c:pt>
                <c:pt idx="2664">
                  <c:v>39115</c:v>
                </c:pt>
                <c:pt idx="2665">
                  <c:v>39114</c:v>
                </c:pt>
                <c:pt idx="2666">
                  <c:v>39113</c:v>
                </c:pt>
                <c:pt idx="2667">
                  <c:v>39112</c:v>
                </c:pt>
                <c:pt idx="2668">
                  <c:v>39111</c:v>
                </c:pt>
                <c:pt idx="2669">
                  <c:v>39108</c:v>
                </c:pt>
                <c:pt idx="2670">
                  <c:v>39107</c:v>
                </c:pt>
                <c:pt idx="2671">
                  <c:v>39106</c:v>
                </c:pt>
                <c:pt idx="2672">
                  <c:v>39105</c:v>
                </c:pt>
                <c:pt idx="2673">
                  <c:v>39104</c:v>
                </c:pt>
                <c:pt idx="2674">
                  <c:v>39101</c:v>
                </c:pt>
                <c:pt idx="2675">
                  <c:v>39100</c:v>
                </c:pt>
                <c:pt idx="2676">
                  <c:v>39099</c:v>
                </c:pt>
                <c:pt idx="2677">
                  <c:v>39098</c:v>
                </c:pt>
                <c:pt idx="2678">
                  <c:v>39097</c:v>
                </c:pt>
                <c:pt idx="2679">
                  <c:v>39094</c:v>
                </c:pt>
                <c:pt idx="2680">
                  <c:v>39093</c:v>
                </c:pt>
                <c:pt idx="2681">
                  <c:v>39092</c:v>
                </c:pt>
                <c:pt idx="2682">
                  <c:v>39091</c:v>
                </c:pt>
                <c:pt idx="2683">
                  <c:v>39090</c:v>
                </c:pt>
                <c:pt idx="2684">
                  <c:v>39087</c:v>
                </c:pt>
                <c:pt idx="2685">
                  <c:v>39086</c:v>
                </c:pt>
                <c:pt idx="2686">
                  <c:v>39085</c:v>
                </c:pt>
                <c:pt idx="2687">
                  <c:v>39084</c:v>
                </c:pt>
                <c:pt idx="2688">
                  <c:v>39083</c:v>
                </c:pt>
                <c:pt idx="2689">
                  <c:v>39080</c:v>
                </c:pt>
                <c:pt idx="2690">
                  <c:v>39079</c:v>
                </c:pt>
                <c:pt idx="2691">
                  <c:v>39078</c:v>
                </c:pt>
                <c:pt idx="2692">
                  <c:v>39077</c:v>
                </c:pt>
                <c:pt idx="2693">
                  <c:v>39076</c:v>
                </c:pt>
                <c:pt idx="2694">
                  <c:v>39073</c:v>
                </c:pt>
                <c:pt idx="2695">
                  <c:v>39072</c:v>
                </c:pt>
                <c:pt idx="2696">
                  <c:v>39071</c:v>
                </c:pt>
                <c:pt idx="2697">
                  <c:v>39070</c:v>
                </c:pt>
                <c:pt idx="2698">
                  <c:v>39069</c:v>
                </c:pt>
                <c:pt idx="2699">
                  <c:v>39066</c:v>
                </c:pt>
                <c:pt idx="2700">
                  <c:v>39065</c:v>
                </c:pt>
                <c:pt idx="2701">
                  <c:v>39064</c:v>
                </c:pt>
                <c:pt idx="2702">
                  <c:v>39063</c:v>
                </c:pt>
                <c:pt idx="2703">
                  <c:v>39062</c:v>
                </c:pt>
                <c:pt idx="2704">
                  <c:v>39059</c:v>
                </c:pt>
                <c:pt idx="2705">
                  <c:v>39058</c:v>
                </c:pt>
                <c:pt idx="2706">
                  <c:v>39057</c:v>
                </c:pt>
                <c:pt idx="2707">
                  <c:v>39056</c:v>
                </c:pt>
                <c:pt idx="2708">
                  <c:v>39055</c:v>
                </c:pt>
                <c:pt idx="2709">
                  <c:v>39052</c:v>
                </c:pt>
                <c:pt idx="2710">
                  <c:v>39051</c:v>
                </c:pt>
                <c:pt idx="2711">
                  <c:v>39050</c:v>
                </c:pt>
                <c:pt idx="2712">
                  <c:v>39049</c:v>
                </c:pt>
                <c:pt idx="2713">
                  <c:v>39048</c:v>
                </c:pt>
                <c:pt idx="2714">
                  <c:v>39045</c:v>
                </c:pt>
                <c:pt idx="2715">
                  <c:v>39044</c:v>
                </c:pt>
                <c:pt idx="2716">
                  <c:v>39043</c:v>
                </c:pt>
                <c:pt idx="2717">
                  <c:v>39042</c:v>
                </c:pt>
                <c:pt idx="2718">
                  <c:v>39041</c:v>
                </c:pt>
                <c:pt idx="2719">
                  <c:v>39038</c:v>
                </c:pt>
                <c:pt idx="2720">
                  <c:v>39037</c:v>
                </c:pt>
                <c:pt idx="2721">
                  <c:v>39036</c:v>
                </c:pt>
                <c:pt idx="2722">
                  <c:v>39035</c:v>
                </c:pt>
                <c:pt idx="2723">
                  <c:v>39034</c:v>
                </c:pt>
                <c:pt idx="2724">
                  <c:v>39031</c:v>
                </c:pt>
                <c:pt idx="2725">
                  <c:v>39030</c:v>
                </c:pt>
                <c:pt idx="2726">
                  <c:v>39029</c:v>
                </c:pt>
                <c:pt idx="2727">
                  <c:v>39028</c:v>
                </c:pt>
                <c:pt idx="2728">
                  <c:v>39027</c:v>
                </c:pt>
                <c:pt idx="2729">
                  <c:v>39024</c:v>
                </c:pt>
                <c:pt idx="2730">
                  <c:v>39023</c:v>
                </c:pt>
                <c:pt idx="2731">
                  <c:v>39022</c:v>
                </c:pt>
                <c:pt idx="2732">
                  <c:v>39021</c:v>
                </c:pt>
                <c:pt idx="2733">
                  <c:v>39020</c:v>
                </c:pt>
                <c:pt idx="2734">
                  <c:v>39017</c:v>
                </c:pt>
                <c:pt idx="2735">
                  <c:v>39016</c:v>
                </c:pt>
                <c:pt idx="2736">
                  <c:v>39015</c:v>
                </c:pt>
                <c:pt idx="2737">
                  <c:v>39014</c:v>
                </c:pt>
                <c:pt idx="2738">
                  <c:v>39013</c:v>
                </c:pt>
                <c:pt idx="2739">
                  <c:v>39010</c:v>
                </c:pt>
                <c:pt idx="2740">
                  <c:v>39009</c:v>
                </c:pt>
                <c:pt idx="2741">
                  <c:v>39008</c:v>
                </c:pt>
                <c:pt idx="2742">
                  <c:v>39007</c:v>
                </c:pt>
                <c:pt idx="2743">
                  <c:v>39006</c:v>
                </c:pt>
                <c:pt idx="2744">
                  <c:v>39003</c:v>
                </c:pt>
                <c:pt idx="2745">
                  <c:v>39002</c:v>
                </c:pt>
                <c:pt idx="2746">
                  <c:v>39001</c:v>
                </c:pt>
                <c:pt idx="2747">
                  <c:v>39000</c:v>
                </c:pt>
                <c:pt idx="2748">
                  <c:v>38999</c:v>
                </c:pt>
                <c:pt idx="2749">
                  <c:v>38996</c:v>
                </c:pt>
                <c:pt idx="2750">
                  <c:v>38995</c:v>
                </c:pt>
                <c:pt idx="2751">
                  <c:v>38994</c:v>
                </c:pt>
                <c:pt idx="2752">
                  <c:v>38993</c:v>
                </c:pt>
                <c:pt idx="2753">
                  <c:v>38992</c:v>
                </c:pt>
                <c:pt idx="2754">
                  <c:v>38989</c:v>
                </c:pt>
                <c:pt idx="2755">
                  <c:v>38988</c:v>
                </c:pt>
                <c:pt idx="2756">
                  <c:v>38987</c:v>
                </c:pt>
                <c:pt idx="2757">
                  <c:v>38986</c:v>
                </c:pt>
                <c:pt idx="2758">
                  <c:v>38985</c:v>
                </c:pt>
                <c:pt idx="2759">
                  <c:v>38982</c:v>
                </c:pt>
                <c:pt idx="2760">
                  <c:v>38981</c:v>
                </c:pt>
                <c:pt idx="2761">
                  <c:v>38980</c:v>
                </c:pt>
                <c:pt idx="2762">
                  <c:v>38979</c:v>
                </c:pt>
                <c:pt idx="2763">
                  <c:v>38978</c:v>
                </c:pt>
                <c:pt idx="2764">
                  <c:v>38975</c:v>
                </c:pt>
                <c:pt idx="2765">
                  <c:v>38974</c:v>
                </c:pt>
                <c:pt idx="2766">
                  <c:v>38973</c:v>
                </c:pt>
                <c:pt idx="2767">
                  <c:v>38972</c:v>
                </c:pt>
                <c:pt idx="2768">
                  <c:v>38971</c:v>
                </c:pt>
                <c:pt idx="2769">
                  <c:v>38968</c:v>
                </c:pt>
                <c:pt idx="2770">
                  <c:v>38967</c:v>
                </c:pt>
                <c:pt idx="2771">
                  <c:v>38966</c:v>
                </c:pt>
                <c:pt idx="2772">
                  <c:v>38965</c:v>
                </c:pt>
                <c:pt idx="2773">
                  <c:v>38964</c:v>
                </c:pt>
                <c:pt idx="2774">
                  <c:v>38961</c:v>
                </c:pt>
                <c:pt idx="2775">
                  <c:v>38960</c:v>
                </c:pt>
                <c:pt idx="2776">
                  <c:v>38959</c:v>
                </c:pt>
                <c:pt idx="2777">
                  <c:v>38958</c:v>
                </c:pt>
                <c:pt idx="2778">
                  <c:v>38957</c:v>
                </c:pt>
                <c:pt idx="2779">
                  <c:v>38954</c:v>
                </c:pt>
                <c:pt idx="2780">
                  <c:v>38953</c:v>
                </c:pt>
                <c:pt idx="2781">
                  <c:v>38952</c:v>
                </c:pt>
                <c:pt idx="2782">
                  <c:v>38951</c:v>
                </c:pt>
                <c:pt idx="2783">
                  <c:v>38950</c:v>
                </c:pt>
                <c:pt idx="2784">
                  <c:v>38947</c:v>
                </c:pt>
                <c:pt idx="2785">
                  <c:v>38946</c:v>
                </c:pt>
                <c:pt idx="2786">
                  <c:v>38945</c:v>
                </c:pt>
                <c:pt idx="2787">
                  <c:v>38944</c:v>
                </c:pt>
                <c:pt idx="2788">
                  <c:v>38943</c:v>
                </c:pt>
                <c:pt idx="2789">
                  <c:v>38940</c:v>
                </c:pt>
                <c:pt idx="2790">
                  <c:v>38939</c:v>
                </c:pt>
                <c:pt idx="2791">
                  <c:v>38938</c:v>
                </c:pt>
                <c:pt idx="2792">
                  <c:v>38937</c:v>
                </c:pt>
                <c:pt idx="2793">
                  <c:v>38936</c:v>
                </c:pt>
                <c:pt idx="2794">
                  <c:v>38933</c:v>
                </c:pt>
                <c:pt idx="2795">
                  <c:v>38932</c:v>
                </c:pt>
                <c:pt idx="2796">
                  <c:v>38931</c:v>
                </c:pt>
                <c:pt idx="2797">
                  <c:v>38930</c:v>
                </c:pt>
                <c:pt idx="2798">
                  <c:v>38929</c:v>
                </c:pt>
                <c:pt idx="2799">
                  <c:v>38926</c:v>
                </c:pt>
                <c:pt idx="2800">
                  <c:v>38925</c:v>
                </c:pt>
                <c:pt idx="2801">
                  <c:v>38924</c:v>
                </c:pt>
                <c:pt idx="2802">
                  <c:v>38923</c:v>
                </c:pt>
                <c:pt idx="2803">
                  <c:v>38922</c:v>
                </c:pt>
                <c:pt idx="2804">
                  <c:v>38919</c:v>
                </c:pt>
                <c:pt idx="2805">
                  <c:v>38918</c:v>
                </c:pt>
                <c:pt idx="2806">
                  <c:v>38917</c:v>
                </c:pt>
                <c:pt idx="2807">
                  <c:v>38916</c:v>
                </c:pt>
                <c:pt idx="2808">
                  <c:v>38915</c:v>
                </c:pt>
                <c:pt idx="2809">
                  <c:v>38912</c:v>
                </c:pt>
                <c:pt idx="2810">
                  <c:v>38911</c:v>
                </c:pt>
                <c:pt idx="2811">
                  <c:v>38910</c:v>
                </c:pt>
                <c:pt idx="2812">
                  <c:v>38909</c:v>
                </c:pt>
                <c:pt idx="2813">
                  <c:v>38908</c:v>
                </c:pt>
                <c:pt idx="2814">
                  <c:v>38905</c:v>
                </c:pt>
                <c:pt idx="2815">
                  <c:v>38904</c:v>
                </c:pt>
                <c:pt idx="2816">
                  <c:v>38903</c:v>
                </c:pt>
                <c:pt idx="2817">
                  <c:v>38902</c:v>
                </c:pt>
                <c:pt idx="2818">
                  <c:v>38901</c:v>
                </c:pt>
                <c:pt idx="2819">
                  <c:v>38898</c:v>
                </c:pt>
                <c:pt idx="2820">
                  <c:v>38897</c:v>
                </c:pt>
                <c:pt idx="2821">
                  <c:v>38896</c:v>
                </c:pt>
                <c:pt idx="2822">
                  <c:v>38895</c:v>
                </c:pt>
                <c:pt idx="2823">
                  <c:v>38894</c:v>
                </c:pt>
                <c:pt idx="2824">
                  <c:v>38891</c:v>
                </c:pt>
                <c:pt idx="2825">
                  <c:v>38890</c:v>
                </c:pt>
                <c:pt idx="2826">
                  <c:v>38889</c:v>
                </c:pt>
                <c:pt idx="2827">
                  <c:v>38888</c:v>
                </c:pt>
                <c:pt idx="2828">
                  <c:v>38887</c:v>
                </c:pt>
                <c:pt idx="2829">
                  <c:v>38884</c:v>
                </c:pt>
                <c:pt idx="2830">
                  <c:v>38883</c:v>
                </c:pt>
                <c:pt idx="2831">
                  <c:v>38882</c:v>
                </c:pt>
                <c:pt idx="2832">
                  <c:v>38881</c:v>
                </c:pt>
                <c:pt idx="2833">
                  <c:v>38880</c:v>
                </c:pt>
                <c:pt idx="2834">
                  <c:v>38877</c:v>
                </c:pt>
                <c:pt idx="2835">
                  <c:v>38876</c:v>
                </c:pt>
                <c:pt idx="2836">
                  <c:v>38875</c:v>
                </c:pt>
                <c:pt idx="2837">
                  <c:v>38874</c:v>
                </c:pt>
                <c:pt idx="2838">
                  <c:v>38873</c:v>
                </c:pt>
                <c:pt idx="2839">
                  <c:v>38870</c:v>
                </c:pt>
                <c:pt idx="2840">
                  <c:v>38869</c:v>
                </c:pt>
                <c:pt idx="2841">
                  <c:v>38868</c:v>
                </c:pt>
                <c:pt idx="2842">
                  <c:v>38867</c:v>
                </c:pt>
                <c:pt idx="2843">
                  <c:v>38866</c:v>
                </c:pt>
                <c:pt idx="2844">
                  <c:v>38863</c:v>
                </c:pt>
                <c:pt idx="2845">
                  <c:v>38862</c:v>
                </c:pt>
                <c:pt idx="2846">
                  <c:v>38861</c:v>
                </c:pt>
                <c:pt idx="2847">
                  <c:v>38860</c:v>
                </c:pt>
                <c:pt idx="2848">
                  <c:v>38859</c:v>
                </c:pt>
                <c:pt idx="2849">
                  <c:v>38856</c:v>
                </c:pt>
                <c:pt idx="2850">
                  <c:v>38855</c:v>
                </c:pt>
                <c:pt idx="2851">
                  <c:v>38854</c:v>
                </c:pt>
                <c:pt idx="2852">
                  <c:v>38853</c:v>
                </c:pt>
                <c:pt idx="2853">
                  <c:v>38852</c:v>
                </c:pt>
                <c:pt idx="2854">
                  <c:v>38849</c:v>
                </c:pt>
                <c:pt idx="2855">
                  <c:v>38848</c:v>
                </c:pt>
                <c:pt idx="2856">
                  <c:v>38847</c:v>
                </c:pt>
                <c:pt idx="2857">
                  <c:v>38846</c:v>
                </c:pt>
                <c:pt idx="2858">
                  <c:v>38845</c:v>
                </c:pt>
                <c:pt idx="2859">
                  <c:v>38842</c:v>
                </c:pt>
                <c:pt idx="2860">
                  <c:v>38841</c:v>
                </c:pt>
                <c:pt idx="2861">
                  <c:v>38840</c:v>
                </c:pt>
                <c:pt idx="2862">
                  <c:v>38839</c:v>
                </c:pt>
                <c:pt idx="2863">
                  <c:v>38838</c:v>
                </c:pt>
                <c:pt idx="2864">
                  <c:v>38835</c:v>
                </c:pt>
                <c:pt idx="2865">
                  <c:v>38834</c:v>
                </c:pt>
                <c:pt idx="2866">
                  <c:v>38833</c:v>
                </c:pt>
                <c:pt idx="2867">
                  <c:v>38832</c:v>
                </c:pt>
                <c:pt idx="2868">
                  <c:v>38831</c:v>
                </c:pt>
                <c:pt idx="2869">
                  <c:v>38828</c:v>
                </c:pt>
                <c:pt idx="2870">
                  <c:v>38827</c:v>
                </c:pt>
                <c:pt idx="2871">
                  <c:v>38826</c:v>
                </c:pt>
                <c:pt idx="2872">
                  <c:v>38825</c:v>
                </c:pt>
                <c:pt idx="2873">
                  <c:v>38824</c:v>
                </c:pt>
                <c:pt idx="2874">
                  <c:v>38821</c:v>
                </c:pt>
                <c:pt idx="2875">
                  <c:v>38820</c:v>
                </c:pt>
                <c:pt idx="2876">
                  <c:v>38819</c:v>
                </c:pt>
                <c:pt idx="2877">
                  <c:v>38818</c:v>
                </c:pt>
                <c:pt idx="2878">
                  <c:v>38817</c:v>
                </c:pt>
                <c:pt idx="2879">
                  <c:v>38814</c:v>
                </c:pt>
                <c:pt idx="2880">
                  <c:v>38813</c:v>
                </c:pt>
                <c:pt idx="2881">
                  <c:v>38812</c:v>
                </c:pt>
                <c:pt idx="2882">
                  <c:v>38811</c:v>
                </c:pt>
                <c:pt idx="2883">
                  <c:v>38810</c:v>
                </c:pt>
                <c:pt idx="2884">
                  <c:v>38807</c:v>
                </c:pt>
                <c:pt idx="2885">
                  <c:v>38806</c:v>
                </c:pt>
                <c:pt idx="2886">
                  <c:v>38805</c:v>
                </c:pt>
                <c:pt idx="2887">
                  <c:v>38804</c:v>
                </c:pt>
                <c:pt idx="2888">
                  <c:v>38803</c:v>
                </c:pt>
                <c:pt idx="2889">
                  <c:v>38800</c:v>
                </c:pt>
                <c:pt idx="2890">
                  <c:v>38799</c:v>
                </c:pt>
                <c:pt idx="2891">
                  <c:v>38798</c:v>
                </c:pt>
                <c:pt idx="2892">
                  <c:v>38797</c:v>
                </c:pt>
                <c:pt idx="2893">
                  <c:v>38796</c:v>
                </c:pt>
                <c:pt idx="2894">
                  <c:v>38793</c:v>
                </c:pt>
                <c:pt idx="2895">
                  <c:v>38792</c:v>
                </c:pt>
                <c:pt idx="2896">
                  <c:v>38791</c:v>
                </c:pt>
                <c:pt idx="2897">
                  <c:v>38790</c:v>
                </c:pt>
                <c:pt idx="2898">
                  <c:v>38789</c:v>
                </c:pt>
                <c:pt idx="2899">
                  <c:v>38786</c:v>
                </c:pt>
                <c:pt idx="2900">
                  <c:v>38785</c:v>
                </c:pt>
                <c:pt idx="2901">
                  <c:v>38784</c:v>
                </c:pt>
                <c:pt idx="2902">
                  <c:v>38783</c:v>
                </c:pt>
                <c:pt idx="2903">
                  <c:v>38782</c:v>
                </c:pt>
                <c:pt idx="2904">
                  <c:v>38779</c:v>
                </c:pt>
                <c:pt idx="2905">
                  <c:v>38778</c:v>
                </c:pt>
                <c:pt idx="2906">
                  <c:v>38777</c:v>
                </c:pt>
                <c:pt idx="2907">
                  <c:v>38776</c:v>
                </c:pt>
                <c:pt idx="2908">
                  <c:v>38775</c:v>
                </c:pt>
                <c:pt idx="2909">
                  <c:v>38772</c:v>
                </c:pt>
                <c:pt idx="2910">
                  <c:v>38771</c:v>
                </c:pt>
                <c:pt idx="2911">
                  <c:v>38770</c:v>
                </c:pt>
                <c:pt idx="2912">
                  <c:v>38769</c:v>
                </c:pt>
                <c:pt idx="2913">
                  <c:v>38768</c:v>
                </c:pt>
                <c:pt idx="2914">
                  <c:v>38765</c:v>
                </c:pt>
                <c:pt idx="2915">
                  <c:v>38764</c:v>
                </c:pt>
                <c:pt idx="2916">
                  <c:v>38763</c:v>
                </c:pt>
                <c:pt idx="2917">
                  <c:v>38762</c:v>
                </c:pt>
                <c:pt idx="2918">
                  <c:v>38761</c:v>
                </c:pt>
                <c:pt idx="2919">
                  <c:v>38758</c:v>
                </c:pt>
                <c:pt idx="2920">
                  <c:v>38757</c:v>
                </c:pt>
                <c:pt idx="2921">
                  <c:v>38756</c:v>
                </c:pt>
                <c:pt idx="2922">
                  <c:v>38755</c:v>
                </c:pt>
                <c:pt idx="2923">
                  <c:v>38754</c:v>
                </c:pt>
                <c:pt idx="2924">
                  <c:v>38751</c:v>
                </c:pt>
                <c:pt idx="2925">
                  <c:v>38750</c:v>
                </c:pt>
                <c:pt idx="2926">
                  <c:v>38749</c:v>
                </c:pt>
                <c:pt idx="2927">
                  <c:v>38748</c:v>
                </c:pt>
                <c:pt idx="2928">
                  <c:v>38747</c:v>
                </c:pt>
                <c:pt idx="2929">
                  <c:v>38744</c:v>
                </c:pt>
                <c:pt idx="2930">
                  <c:v>38743</c:v>
                </c:pt>
                <c:pt idx="2931">
                  <c:v>38742</c:v>
                </c:pt>
                <c:pt idx="2932">
                  <c:v>38741</c:v>
                </c:pt>
                <c:pt idx="2933">
                  <c:v>38740</c:v>
                </c:pt>
                <c:pt idx="2934">
                  <c:v>38737</c:v>
                </c:pt>
                <c:pt idx="2935">
                  <c:v>38736</c:v>
                </c:pt>
                <c:pt idx="2936">
                  <c:v>38735</c:v>
                </c:pt>
                <c:pt idx="2937">
                  <c:v>38734</c:v>
                </c:pt>
                <c:pt idx="2938">
                  <c:v>38733</c:v>
                </c:pt>
                <c:pt idx="2939">
                  <c:v>38730</c:v>
                </c:pt>
                <c:pt idx="2940">
                  <c:v>38729</c:v>
                </c:pt>
                <c:pt idx="2941">
                  <c:v>38728</c:v>
                </c:pt>
                <c:pt idx="2942">
                  <c:v>38727</c:v>
                </c:pt>
                <c:pt idx="2943">
                  <c:v>38726</c:v>
                </c:pt>
                <c:pt idx="2944">
                  <c:v>38723</c:v>
                </c:pt>
                <c:pt idx="2945">
                  <c:v>38722</c:v>
                </c:pt>
                <c:pt idx="2946">
                  <c:v>38721</c:v>
                </c:pt>
                <c:pt idx="2947">
                  <c:v>38720</c:v>
                </c:pt>
                <c:pt idx="2948">
                  <c:v>38719</c:v>
                </c:pt>
              </c:numCache>
            </c:numRef>
          </c:cat>
          <c:val>
            <c:numRef>
              <c:f>Blad1!$B$7:$B$2955</c:f>
              <c:numCache>
                <c:formatCode>0.00</c:formatCode>
                <c:ptCount val="2949"/>
                <c:pt idx="0">
                  <c:v>-0.47099999999999997</c:v>
                </c:pt>
                <c:pt idx="1">
                  <c:v>-0.47299999999999998</c:v>
                </c:pt>
                <c:pt idx="2">
                  <c:v>-0.46500000000000002</c:v>
                </c:pt>
                <c:pt idx="3">
                  <c:v>-0.46100000000000002</c:v>
                </c:pt>
                <c:pt idx="4">
                  <c:v>-0.46100000000000002</c:v>
                </c:pt>
                <c:pt idx="5">
                  <c:v>-0.46100000000000002</c:v>
                </c:pt>
                <c:pt idx="6">
                  <c:v>-0.46100000000000002</c:v>
                </c:pt>
                <c:pt idx="7">
                  <c:v>-0.45500000000000002</c:v>
                </c:pt>
                <c:pt idx="8">
                  <c:v>-0.44700000000000001</c:v>
                </c:pt>
                <c:pt idx="9">
                  <c:v>-0.439</c:v>
                </c:pt>
                <c:pt idx="10">
                  <c:v>-0.44</c:v>
                </c:pt>
                <c:pt idx="11">
                  <c:v>-0.439</c:v>
                </c:pt>
                <c:pt idx="12">
                  <c:v>-0.439</c:v>
                </c:pt>
                <c:pt idx="13">
                  <c:v>-0.435</c:v>
                </c:pt>
                <c:pt idx="14">
                  <c:v>-0.44400000000000001</c:v>
                </c:pt>
                <c:pt idx="15">
                  <c:v>-0.45900000000000002</c:v>
                </c:pt>
                <c:pt idx="16">
                  <c:v>-0.47</c:v>
                </c:pt>
                <c:pt idx="17">
                  <c:v>-0.48099999999999998</c:v>
                </c:pt>
                <c:pt idx="18">
                  <c:v>-0.49099999999999999</c:v>
                </c:pt>
                <c:pt idx="19">
                  <c:v>-0.499</c:v>
                </c:pt>
                <c:pt idx="20">
                  <c:v>-0.5</c:v>
                </c:pt>
                <c:pt idx="21">
                  <c:v>-0.497</c:v>
                </c:pt>
                <c:pt idx="22">
                  <c:v>-0.498</c:v>
                </c:pt>
                <c:pt idx="23">
                  <c:v>-0.495</c:v>
                </c:pt>
                <c:pt idx="24">
                  <c:v>-0.48899999999999999</c:v>
                </c:pt>
                <c:pt idx="25">
                  <c:v>-0.48299999999999998</c:v>
                </c:pt>
                <c:pt idx="26">
                  <c:v>-0.48299999999999998</c:v>
                </c:pt>
                <c:pt idx="27">
                  <c:v>-0.47399999999999998</c:v>
                </c:pt>
                <c:pt idx="28">
                  <c:v>-0.46500000000000002</c:v>
                </c:pt>
                <c:pt idx="29">
                  <c:v>-0.48299999999999998</c:v>
                </c:pt>
                <c:pt idx="30">
                  <c:v>-0.49</c:v>
                </c:pt>
                <c:pt idx="31">
                  <c:v>-0.49399999999999999</c:v>
                </c:pt>
                <c:pt idx="32">
                  <c:v>-0.49299999999999999</c:v>
                </c:pt>
                <c:pt idx="33">
                  <c:v>-0.5</c:v>
                </c:pt>
                <c:pt idx="34">
                  <c:v>-0.495</c:v>
                </c:pt>
                <c:pt idx="35">
                  <c:v>-0.497</c:v>
                </c:pt>
                <c:pt idx="36">
                  <c:v>-0.48299999999999998</c:v>
                </c:pt>
                <c:pt idx="37">
                  <c:v>-0.46899999999999997</c:v>
                </c:pt>
                <c:pt idx="38">
                  <c:v>-0.47199999999999998</c:v>
                </c:pt>
                <c:pt idx="39">
                  <c:v>-0.48199999999999998</c:v>
                </c:pt>
                <c:pt idx="40">
                  <c:v>-0.48699999999999999</c:v>
                </c:pt>
                <c:pt idx="41">
                  <c:v>-0.48899999999999999</c:v>
                </c:pt>
                <c:pt idx="42">
                  <c:v>-0.48599999999999999</c:v>
                </c:pt>
                <c:pt idx="43">
                  <c:v>-0.49199999999999999</c:v>
                </c:pt>
                <c:pt idx="44">
                  <c:v>-0.495</c:v>
                </c:pt>
                <c:pt idx="45">
                  <c:v>-0.499</c:v>
                </c:pt>
                <c:pt idx="46">
                  <c:v>-0.496</c:v>
                </c:pt>
                <c:pt idx="47">
                  <c:v>-0.5</c:v>
                </c:pt>
                <c:pt idx="48">
                  <c:v>-0.50700000000000001</c:v>
                </c:pt>
                <c:pt idx="49">
                  <c:v>-0.51300000000000001</c:v>
                </c:pt>
                <c:pt idx="50">
                  <c:v>-0.52400000000000002</c:v>
                </c:pt>
                <c:pt idx="51">
                  <c:v>-0.52300000000000002</c:v>
                </c:pt>
                <c:pt idx="52">
                  <c:v>-0.52800000000000002</c:v>
                </c:pt>
                <c:pt idx="53">
                  <c:v>-0.53800000000000003</c:v>
                </c:pt>
                <c:pt idx="54">
                  <c:v>-0.54</c:v>
                </c:pt>
                <c:pt idx="55">
                  <c:v>-0.54600000000000004</c:v>
                </c:pt>
                <c:pt idx="56">
                  <c:v>-0.55200000000000005</c:v>
                </c:pt>
                <c:pt idx="57">
                  <c:v>-0.54400000000000004</c:v>
                </c:pt>
                <c:pt idx="58">
                  <c:v>-0.55800000000000005</c:v>
                </c:pt>
                <c:pt idx="59">
                  <c:v>-0.56299999999999994</c:v>
                </c:pt>
                <c:pt idx="60">
                  <c:v>-0.57199999999999995</c:v>
                </c:pt>
                <c:pt idx="61">
                  <c:v>-0.56999999999999995</c:v>
                </c:pt>
                <c:pt idx="62">
                  <c:v>-0.57599999999999996</c:v>
                </c:pt>
                <c:pt idx="63">
                  <c:v>-0.56799999999999995</c:v>
                </c:pt>
                <c:pt idx="64">
                  <c:v>-0.56599999999999995</c:v>
                </c:pt>
                <c:pt idx="65">
                  <c:v>-0.56399999999999995</c:v>
                </c:pt>
                <c:pt idx="66">
                  <c:v>-0.55400000000000005</c:v>
                </c:pt>
                <c:pt idx="67">
                  <c:v>-0.55400000000000005</c:v>
                </c:pt>
                <c:pt idx="68">
                  <c:v>-0.53700000000000003</c:v>
                </c:pt>
                <c:pt idx="69">
                  <c:v>-0.54800000000000004</c:v>
                </c:pt>
                <c:pt idx="70">
                  <c:v>-0.56200000000000006</c:v>
                </c:pt>
                <c:pt idx="71">
                  <c:v>-0.57299999999999995</c:v>
                </c:pt>
                <c:pt idx="72">
                  <c:v>-0.57799999999999996</c:v>
                </c:pt>
                <c:pt idx="73">
                  <c:v>-0.58499999999999996</c:v>
                </c:pt>
                <c:pt idx="74">
                  <c:v>#N/A</c:v>
                </c:pt>
                <c:pt idx="75">
                  <c:v>-0.59399999999999997</c:v>
                </c:pt>
                <c:pt idx="76">
                  <c:v>-0.60099999999999998</c:v>
                </c:pt>
                <c:pt idx="77">
                  <c:v>-0.6</c:v>
                </c:pt>
                <c:pt idx="78">
                  <c:v>-0.59799999999999998</c:v>
                </c:pt>
                <c:pt idx="79">
                  <c:v>-0.59099999999999997</c:v>
                </c:pt>
                <c:pt idx="80">
                  <c:v>-0.58899999999999997</c:v>
                </c:pt>
                <c:pt idx="81">
                  <c:v>-0.60799999999999998</c:v>
                </c:pt>
                <c:pt idx="82">
                  <c:v>-0.61399999999999999</c:v>
                </c:pt>
                <c:pt idx="83">
                  <c:v>#N/A</c:v>
                </c:pt>
                <c:pt idx="84">
                  <c:v>-0.61799999999999999</c:v>
                </c:pt>
                <c:pt idx="85">
                  <c:v>-0.621</c:v>
                </c:pt>
                <c:pt idx="86">
                  <c:v>-0.629</c:v>
                </c:pt>
                <c:pt idx="87">
                  <c:v>-0.622</c:v>
                </c:pt>
                <c:pt idx="88">
                  <c:v>-0.62</c:v>
                </c:pt>
                <c:pt idx="89">
                  <c:v>-0.61599999999999999</c:v>
                </c:pt>
                <c:pt idx="90">
                  <c:v>-0.61399999999999999</c:v>
                </c:pt>
                <c:pt idx="91">
                  <c:v>-0.61</c:v>
                </c:pt>
                <c:pt idx="92">
                  <c:v>-0.60899999999999999</c:v>
                </c:pt>
                <c:pt idx="93">
                  <c:v>-0.60699999999999998</c:v>
                </c:pt>
                <c:pt idx="94">
                  <c:v>-0.61199999999999999</c:v>
                </c:pt>
                <c:pt idx="95">
                  <c:v>-0.61799999999999999</c:v>
                </c:pt>
                <c:pt idx="96">
                  <c:v>-0.628</c:v>
                </c:pt>
                <c:pt idx="97">
                  <c:v>-0.625</c:v>
                </c:pt>
                <c:pt idx="98">
                  <c:v>-0.62</c:v>
                </c:pt>
                <c:pt idx="99">
                  <c:v>-0.61699999999999999</c:v>
                </c:pt>
                <c:pt idx="100">
                  <c:v>-0.61699999999999999</c:v>
                </c:pt>
                <c:pt idx="101">
                  <c:v>-0.61599999999999999</c:v>
                </c:pt>
                <c:pt idx="102">
                  <c:v>-0.61199999999999999</c:v>
                </c:pt>
                <c:pt idx="103">
                  <c:v>-0.61199999999999999</c:v>
                </c:pt>
                <c:pt idx="104">
                  <c:v>-0.60899999999999999</c:v>
                </c:pt>
                <c:pt idx="105">
                  <c:v>-0.59299999999999997</c:v>
                </c:pt>
                <c:pt idx="106">
                  <c:v>-0.59099999999999997</c:v>
                </c:pt>
                <c:pt idx="107">
                  <c:v>-0.58599999999999997</c:v>
                </c:pt>
                <c:pt idx="108">
                  <c:v>-0.57999999999999996</c:v>
                </c:pt>
                <c:pt idx="109">
                  <c:v>-0.57399999999999995</c:v>
                </c:pt>
                <c:pt idx="110">
                  <c:v>-0.57099999999999995</c:v>
                </c:pt>
                <c:pt idx="111">
                  <c:v>-0.56200000000000006</c:v>
                </c:pt>
                <c:pt idx="112">
                  <c:v>-0.56399999999999995</c:v>
                </c:pt>
                <c:pt idx="113">
                  <c:v>-0.55200000000000005</c:v>
                </c:pt>
                <c:pt idx="114">
                  <c:v>-0.54900000000000004</c:v>
                </c:pt>
                <c:pt idx="115">
                  <c:v>-0.55500000000000005</c:v>
                </c:pt>
                <c:pt idx="116">
                  <c:v>-0.56599999999999995</c:v>
                </c:pt>
                <c:pt idx="117">
                  <c:v>-0.57199999999999995</c:v>
                </c:pt>
                <c:pt idx="118">
                  <c:v>-0.56699999999999995</c:v>
                </c:pt>
                <c:pt idx="119">
                  <c:v>-0.56100000000000005</c:v>
                </c:pt>
                <c:pt idx="120">
                  <c:v>-0.55300000000000005</c:v>
                </c:pt>
                <c:pt idx="121">
                  <c:v>-0.54900000000000004</c:v>
                </c:pt>
                <c:pt idx="122">
                  <c:v>-0.54600000000000004</c:v>
                </c:pt>
                <c:pt idx="123">
                  <c:v>-0.54</c:v>
                </c:pt>
                <c:pt idx="124">
                  <c:v>-0.53300000000000003</c:v>
                </c:pt>
                <c:pt idx="125">
                  <c:v>-0.52900000000000003</c:v>
                </c:pt>
                <c:pt idx="126">
                  <c:v>-0.52400000000000002</c:v>
                </c:pt>
                <c:pt idx="127">
                  <c:v>-0.51900000000000002</c:v>
                </c:pt>
                <c:pt idx="128">
                  <c:v>-0.51200000000000001</c:v>
                </c:pt>
                <c:pt idx="129">
                  <c:v>-0.51100000000000001</c:v>
                </c:pt>
                <c:pt idx="130">
                  <c:v>-0.50600000000000001</c:v>
                </c:pt>
                <c:pt idx="131">
                  <c:v>-0.503</c:v>
                </c:pt>
                <c:pt idx="132">
                  <c:v>-0.50900000000000001</c:v>
                </c:pt>
                <c:pt idx="133">
                  <c:v>-0.501</c:v>
                </c:pt>
                <c:pt idx="134">
                  <c:v>-0.503</c:v>
                </c:pt>
                <c:pt idx="135">
                  <c:v>-0.5</c:v>
                </c:pt>
                <c:pt idx="136">
                  <c:v>-0.504</c:v>
                </c:pt>
                <c:pt idx="137">
                  <c:v>-0.51300000000000001</c:v>
                </c:pt>
                <c:pt idx="138">
                  <c:v>-0.52</c:v>
                </c:pt>
                <c:pt idx="139">
                  <c:v>-0.52600000000000002</c:v>
                </c:pt>
                <c:pt idx="140">
                  <c:v>-0.52500000000000002</c:v>
                </c:pt>
                <c:pt idx="141">
                  <c:v>-0.52300000000000002</c:v>
                </c:pt>
                <c:pt idx="142">
                  <c:v>-0.51900000000000002</c:v>
                </c:pt>
                <c:pt idx="143">
                  <c:v>-0.51500000000000001</c:v>
                </c:pt>
                <c:pt idx="144">
                  <c:v>-0.50800000000000001</c:v>
                </c:pt>
                <c:pt idx="145">
                  <c:v>-0.503</c:v>
                </c:pt>
                <c:pt idx="146">
                  <c:v>-0.498</c:v>
                </c:pt>
                <c:pt idx="147">
                  <c:v>-0.498</c:v>
                </c:pt>
                <c:pt idx="148">
                  <c:v>-0.49399999999999999</c:v>
                </c:pt>
                <c:pt idx="149">
                  <c:v>-0.50700000000000001</c:v>
                </c:pt>
                <c:pt idx="150">
                  <c:v>-0.505</c:v>
                </c:pt>
                <c:pt idx="151">
                  <c:v>-0.501</c:v>
                </c:pt>
                <c:pt idx="152">
                  <c:v>-0.501</c:v>
                </c:pt>
                <c:pt idx="153">
                  <c:v>-0.48599999999999999</c:v>
                </c:pt>
                <c:pt idx="154">
                  <c:v>-0.46899999999999997</c:v>
                </c:pt>
                <c:pt idx="155">
                  <c:v>-0.45600000000000002</c:v>
                </c:pt>
                <c:pt idx="156">
                  <c:v>-0.45400000000000001</c:v>
                </c:pt>
                <c:pt idx="157">
                  <c:v>-0.47499999999999998</c:v>
                </c:pt>
                <c:pt idx="158">
                  <c:v>-0.48499999999999999</c:v>
                </c:pt>
                <c:pt idx="159">
                  <c:v>-0.49399999999999999</c:v>
                </c:pt>
                <c:pt idx="160">
                  <c:v>-0.51300000000000001</c:v>
                </c:pt>
                <c:pt idx="161">
                  <c:v>-0.52400000000000002</c:v>
                </c:pt>
                <c:pt idx="162">
                  <c:v>-0.52700000000000002</c:v>
                </c:pt>
                <c:pt idx="163">
                  <c:v>-0.53100000000000003</c:v>
                </c:pt>
                <c:pt idx="164">
                  <c:v>-0.54300000000000004</c:v>
                </c:pt>
                <c:pt idx="165">
                  <c:v>-0.54600000000000004</c:v>
                </c:pt>
                <c:pt idx="166">
                  <c:v>-0.55600000000000005</c:v>
                </c:pt>
                <c:pt idx="167">
                  <c:v>-0.55900000000000005</c:v>
                </c:pt>
                <c:pt idx="168">
                  <c:v>-0.55200000000000005</c:v>
                </c:pt>
                <c:pt idx="169">
                  <c:v>-0.55300000000000005</c:v>
                </c:pt>
                <c:pt idx="170">
                  <c:v>-0.55400000000000005</c:v>
                </c:pt>
                <c:pt idx="171">
                  <c:v>-0.55100000000000005</c:v>
                </c:pt>
                <c:pt idx="172">
                  <c:v>-0.54600000000000004</c:v>
                </c:pt>
                <c:pt idx="173">
                  <c:v>-0.54100000000000004</c:v>
                </c:pt>
                <c:pt idx="174">
                  <c:v>-0.54700000000000004</c:v>
                </c:pt>
                <c:pt idx="175">
                  <c:v>-0.55100000000000005</c:v>
                </c:pt>
                <c:pt idx="176">
                  <c:v>-0.55400000000000005</c:v>
                </c:pt>
                <c:pt idx="177">
                  <c:v>-0.54800000000000004</c:v>
                </c:pt>
                <c:pt idx="178">
                  <c:v>-0.54900000000000004</c:v>
                </c:pt>
                <c:pt idx="179">
                  <c:v>-0.55000000000000004</c:v>
                </c:pt>
                <c:pt idx="180">
                  <c:v>-0.55200000000000005</c:v>
                </c:pt>
                <c:pt idx="181">
                  <c:v>-0.56299999999999994</c:v>
                </c:pt>
                <c:pt idx="182">
                  <c:v>-0.56399999999999995</c:v>
                </c:pt>
                <c:pt idx="183">
                  <c:v>-0.56799999999999995</c:v>
                </c:pt>
                <c:pt idx="184">
                  <c:v>-0.57799999999999996</c:v>
                </c:pt>
                <c:pt idx="185">
                  <c:v>-0.58499999999999996</c:v>
                </c:pt>
                <c:pt idx="186">
                  <c:v>-0.59699999999999998</c:v>
                </c:pt>
                <c:pt idx="187">
                  <c:v>-0.60099999999999998</c:v>
                </c:pt>
                <c:pt idx="188">
                  <c:v>-0.58499999999999996</c:v>
                </c:pt>
                <c:pt idx="189">
                  <c:v>-0.57999999999999996</c:v>
                </c:pt>
                <c:pt idx="190">
                  <c:v>-0.60899999999999999</c:v>
                </c:pt>
                <c:pt idx="191">
                  <c:v>-0.58599999999999997</c:v>
                </c:pt>
                <c:pt idx="192">
                  <c:v>-0.56899999999999995</c:v>
                </c:pt>
                <c:pt idx="193">
                  <c:v>-0.54700000000000004</c:v>
                </c:pt>
                <c:pt idx="194">
                  <c:v>-0.54200000000000004</c:v>
                </c:pt>
                <c:pt idx="195">
                  <c:v>-0.53700000000000003</c:v>
                </c:pt>
                <c:pt idx="196">
                  <c:v>-0.52900000000000003</c:v>
                </c:pt>
                <c:pt idx="197">
                  <c:v>-0.53</c:v>
                </c:pt>
                <c:pt idx="198">
                  <c:v>-0.53</c:v>
                </c:pt>
                <c:pt idx="199">
                  <c:v>-0.53300000000000003</c:v>
                </c:pt>
                <c:pt idx="200">
                  <c:v>-0.53600000000000003</c:v>
                </c:pt>
                <c:pt idx="201">
                  <c:v>-0.53400000000000003</c:v>
                </c:pt>
                <c:pt idx="202">
                  <c:v>-0.53900000000000003</c:v>
                </c:pt>
                <c:pt idx="203">
                  <c:v>-0.53700000000000003</c:v>
                </c:pt>
                <c:pt idx="204">
                  <c:v>-0.53600000000000003</c:v>
                </c:pt>
                <c:pt idx="205">
                  <c:v>-0.54</c:v>
                </c:pt>
                <c:pt idx="206">
                  <c:v>-0.52800000000000002</c:v>
                </c:pt>
                <c:pt idx="207">
                  <c:v>-0.54200000000000004</c:v>
                </c:pt>
                <c:pt idx="208">
                  <c:v>-0.53400000000000003</c:v>
                </c:pt>
                <c:pt idx="209">
                  <c:v>-0.53400000000000003</c:v>
                </c:pt>
                <c:pt idx="210">
                  <c:v>-0.52800000000000002</c:v>
                </c:pt>
                <c:pt idx="211">
                  <c:v>-0.51800000000000002</c:v>
                </c:pt>
                <c:pt idx="212">
                  <c:v>-0.51400000000000001</c:v>
                </c:pt>
                <c:pt idx="213">
                  <c:v>-0.496</c:v>
                </c:pt>
                <c:pt idx="214">
                  <c:v>#N/A</c:v>
                </c:pt>
                <c:pt idx="215">
                  <c:v>-0.49</c:v>
                </c:pt>
                <c:pt idx="216">
                  <c:v>-0.48799999999999999</c:v>
                </c:pt>
                <c:pt idx="217">
                  <c:v>-0.47899999999999998</c:v>
                </c:pt>
                <c:pt idx="218">
                  <c:v>-0.47</c:v>
                </c:pt>
                <c:pt idx="219">
                  <c:v>-0.46100000000000002</c:v>
                </c:pt>
                <c:pt idx="220">
                  <c:v>-0.45700000000000002</c:v>
                </c:pt>
                <c:pt idx="221">
                  <c:v>-0.45200000000000001</c:v>
                </c:pt>
                <c:pt idx="222">
                  <c:v>-0.44600000000000001</c:v>
                </c:pt>
                <c:pt idx="223">
                  <c:v>-0.45700000000000002</c:v>
                </c:pt>
                <c:pt idx="224">
                  <c:v>-0.46600000000000003</c:v>
                </c:pt>
                <c:pt idx="225">
                  <c:v>-0.46800000000000003</c:v>
                </c:pt>
                <c:pt idx="226">
                  <c:v>-0.47699999999999998</c:v>
                </c:pt>
                <c:pt idx="227">
                  <c:v>-0.48199999999999998</c:v>
                </c:pt>
                <c:pt idx="228">
                  <c:v>#N/A</c:v>
                </c:pt>
                <c:pt idx="229">
                  <c:v>-0.48099999999999998</c:v>
                </c:pt>
                <c:pt idx="230">
                  <c:v>-0.48399999999999999</c:v>
                </c:pt>
                <c:pt idx="231">
                  <c:v>-0.48699999999999999</c:v>
                </c:pt>
                <c:pt idx="232">
                  <c:v>-0.48599999999999999</c:v>
                </c:pt>
                <c:pt idx="233">
                  <c:v>-0.48499999999999999</c:v>
                </c:pt>
                <c:pt idx="234">
                  <c:v>-0.48399999999999999</c:v>
                </c:pt>
                <c:pt idx="235">
                  <c:v>-0.48299999999999998</c:v>
                </c:pt>
                <c:pt idx="236">
                  <c:v>-0.48</c:v>
                </c:pt>
                <c:pt idx="237">
                  <c:v>-0.47399999999999998</c:v>
                </c:pt>
                <c:pt idx="238">
                  <c:v>-0.47499999999999998</c:v>
                </c:pt>
                <c:pt idx="239">
                  <c:v>-0.47599999999999998</c:v>
                </c:pt>
                <c:pt idx="240">
                  <c:v>-0.47399999999999998</c:v>
                </c:pt>
                <c:pt idx="241">
                  <c:v>-0.46100000000000002</c:v>
                </c:pt>
                <c:pt idx="242">
                  <c:v>-0.45200000000000001</c:v>
                </c:pt>
                <c:pt idx="243">
                  <c:v>-0.44500000000000001</c:v>
                </c:pt>
                <c:pt idx="244">
                  <c:v>-0.442</c:v>
                </c:pt>
                <c:pt idx="245">
                  <c:v>-0.441</c:v>
                </c:pt>
                <c:pt idx="246">
                  <c:v>-0.437</c:v>
                </c:pt>
                <c:pt idx="247">
                  <c:v>-0.434</c:v>
                </c:pt>
                <c:pt idx="248">
                  <c:v>-0.439</c:v>
                </c:pt>
                <c:pt idx="249">
                  <c:v>-0.44</c:v>
                </c:pt>
                <c:pt idx="250">
                  <c:v>#N/A</c:v>
                </c:pt>
                <c:pt idx="251">
                  <c:v>-0.442</c:v>
                </c:pt>
                <c:pt idx="252">
                  <c:v>-0.45</c:v>
                </c:pt>
                <c:pt idx="253">
                  <c:v>-0.44800000000000001</c:v>
                </c:pt>
                <c:pt idx="254">
                  <c:v>-0.44700000000000001</c:v>
                </c:pt>
                <c:pt idx="255">
                  <c:v>-0.44900000000000001</c:v>
                </c:pt>
                <c:pt idx="256">
                  <c:v>-0.439</c:v>
                </c:pt>
                <c:pt idx="257">
                  <c:v>-0.42899999999999999</c:v>
                </c:pt>
                <c:pt idx="258">
                  <c:v>-0.42899999999999999</c:v>
                </c:pt>
                <c:pt idx="259">
                  <c:v>-0.42899999999999999</c:v>
                </c:pt>
                <c:pt idx="260">
                  <c:v>-0.435</c:v>
                </c:pt>
                <c:pt idx="261">
                  <c:v>-0.42599999999999999</c:v>
                </c:pt>
                <c:pt idx="262">
                  <c:v>-0.41599999999999998</c:v>
                </c:pt>
                <c:pt idx="263">
                  <c:v>-0.41199999999999998</c:v>
                </c:pt>
                <c:pt idx="264">
                  <c:v>-0.41</c:v>
                </c:pt>
                <c:pt idx="265">
                  <c:v>-0.40500000000000003</c:v>
                </c:pt>
                <c:pt idx="266">
                  <c:v>-0.42</c:v>
                </c:pt>
                <c:pt idx="267">
                  <c:v>-0.43099999999999999</c:v>
                </c:pt>
                <c:pt idx="268">
                  <c:v>-0.436</c:v>
                </c:pt>
                <c:pt idx="269">
                  <c:v>-0.44400000000000001</c:v>
                </c:pt>
                <c:pt idx="270">
                  <c:v>-0.44800000000000001</c:v>
                </c:pt>
                <c:pt idx="271">
                  <c:v>-0.45</c:v>
                </c:pt>
                <c:pt idx="272">
                  <c:v>-0.44700000000000001</c:v>
                </c:pt>
                <c:pt idx="273">
                  <c:v>-0.44600000000000001</c:v>
                </c:pt>
                <c:pt idx="274">
                  <c:v>-0.44500000000000001</c:v>
                </c:pt>
                <c:pt idx="275">
                  <c:v>-0.45</c:v>
                </c:pt>
                <c:pt idx="276">
                  <c:v>-0.45700000000000002</c:v>
                </c:pt>
                <c:pt idx="277">
                  <c:v>-0.438</c:v>
                </c:pt>
                <c:pt idx="278">
                  <c:v>#N/A</c:v>
                </c:pt>
                <c:pt idx="279">
                  <c:v>#N/A</c:v>
                </c:pt>
                <c:pt idx="280">
                  <c:v>-0.44600000000000001</c:v>
                </c:pt>
                <c:pt idx="281">
                  <c:v>-0.45600000000000002</c:v>
                </c:pt>
                <c:pt idx="282">
                  <c:v>-0.46100000000000002</c:v>
                </c:pt>
                <c:pt idx="283">
                  <c:v>-0.46500000000000002</c:v>
                </c:pt>
                <c:pt idx="284">
                  <c:v>-0.46899999999999997</c:v>
                </c:pt>
                <c:pt idx="285">
                  <c:v>-0.47099999999999997</c:v>
                </c:pt>
                <c:pt idx="286">
                  <c:v>-0.46200000000000002</c:v>
                </c:pt>
                <c:pt idx="287">
                  <c:v>-0.46300000000000002</c:v>
                </c:pt>
                <c:pt idx="288">
                  <c:v>-0.47099999999999997</c:v>
                </c:pt>
                <c:pt idx="289">
                  <c:v>-0.47599999999999998</c:v>
                </c:pt>
                <c:pt idx="290">
                  <c:v>-0.46800000000000003</c:v>
                </c:pt>
                <c:pt idx="291">
                  <c:v>-0.47599999999999998</c:v>
                </c:pt>
                <c:pt idx="292">
                  <c:v>-0.48599999999999999</c:v>
                </c:pt>
                <c:pt idx="293">
                  <c:v>-0.48399999999999999</c:v>
                </c:pt>
                <c:pt idx="294">
                  <c:v>-0.48599999999999999</c:v>
                </c:pt>
                <c:pt idx="295">
                  <c:v>-0.48699999999999999</c:v>
                </c:pt>
                <c:pt idx="296">
                  <c:v>-0.48699999999999999</c:v>
                </c:pt>
                <c:pt idx="297">
                  <c:v>-0.49399999999999999</c:v>
                </c:pt>
                <c:pt idx="298">
                  <c:v>-0.50800000000000001</c:v>
                </c:pt>
                <c:pt idx="299">
                  <c:v>-0.51500000000000001</c:v>
                </c:pt>
                <c:pt idx="300">
                  <c:v>-0.51400000000000001</c:v>
                </c:pt>
                <c:pt idx="301">
                  <c:v>-0.48599999999999999</c:v>
                </c:pt>
                <c:pt idx="302">
                  <c:v>-0.48099999999999998</c:v>
                </c:pt>
                <c:pt idx="303">
                  <c:v>-0.47899999999999998</c:v>
                </c:pt>
                <c:pt idx="304">
                  <c:v>-0.47399999999999998</c:v>
                </c:pt>
                <c:pt idx="305">
                  <c:v>-0.46100000000000002</c:v>
                </c:pt>
                <c:pt idx="306">
                  <c:v>-0.45</c:v>
                </c:pt>
                <c:pt idx="307">
                  <c:v>-0.44400000000000001</c:v>
                </c:pt>
                <c:pt idx="308">
                  <c:v>-0.438</c:v>
                </c:pt>
                <c:pt idx="309">
                  <c:v>-0.435</c:v>
                </c:pt>
                <c:pt idx="310">
                  <c:v>-0.42599999999999999</c:v>
                </c:pt>
                <c:pt idx="311">
                  <c:v>-0.36799999999999999</c:v>
                </c:pt>
                <c:pt idx="312">
                  <c:v>-0.35699999999999998</c:v>
                </c:pt>
                <c:pt idx="313">
                  <c:v>-0.35499999999999998</c:v>
                </c:pt>
                <c:pt idx="314">
                  <c:v>-0.35099999999999998</c:v>
                </c:pt>
                <c:pt idx="315">
                  <c:v>-0.35399999999999998</c:v>
                </c:pt>
                <c:pt idx="316">
                  <c:v>-0.34799999999999998</c:v>
                </c:pt>
                <c:pt idx="317">
                  <c:v>-0.34200000000000003</c:v>
                </c:pt>
                <c:pt idx="318">
                  <c:v>-0.32800000000000001</c:v>
                </c:pt>
                <c:pt idx="319">
                  <c:v>-0.31900000000000001</c:v>
                </c:pt>
                <c:pt idx="320">
                  <c:v>-0.30399999999999999</c:v>
                </c:pt>
                <c:pt idx="321">
                  <c:v>-0.30299999999999999</c:v>
                </c:pt>
                <c:pt idx="322">
                  <c:v>-0.29399999999999998</c:v>
                </c:pt>
                <c:pt idx="323">
                  <c:v>-0.29199999999999998</c:v>
                </c:pt>
                <c:pt idx="324">
                  <c:v>-0.29099999999999998</c:v>
                </c:pt>
                <c:pt idx="325">
                  <c:v>-0.28100000000000003</c:v>
                </c:pt>
                <c:pt idx="326">
                  <c:v>-0.29299999999999998</c:v>
                </c:pt>
                <c:pt idx="327">
                  <c:v>-0.308</c:v>
                </c:pt>
                <c:pt idx="328">
                  <c:v>-0.30199999999999999</c:v>
                </c:pt>
                <c:pt idx="329">
                  <c:v>-0.28199999999999997</c:v>
                </c:pt>
                <c:pt idx="330">
                  <c:v>-0.28100000000000003</c:v>
                </c:pt>
                <c:pt idx="331">
                  <c:v>-0.29499999999999998</c:v>
                </c:pt>
                <c:pt idx="332">
                  <c:v>-0.30399999999999999</c:v>
                </c:pt>
                <c:pt idx="333">
                  <c:v>-0.32</c:v>
                </c:pt>
                <c:pt idx="334">
                  <c:v>-0.32400000000000001</c:v>
                </c:pt>
                <c:pt idx="335">
                  <c:v>-0.32400000000000001</c:v>
                </c:pt>
                <c:pt idx="336">
                  <c:v>#N/A</c:v>
                </c:pt>
                <c:pt idx="337">
                  <c:v>-0.307</c:v>
                </c:pt>
                <c:pt idx="338">
                  <c:v>-0.29799999999999999</c:v>
                </c:pt>
                <c:pt idx="339">
                  <c:v>#N/A</c:v>
                </c:pt>
                <c:pt idx="340">
                  <c:v>#N/A</c:v>
                </c:pt>
                <c:pt idx="341">
                  <c:v>-0.29399999999999998</c:v>
                </c:pt>
                <c:pt idx="342">
                  <c:v>-0.307</c:v>
                </c:pt>
                <c:pt idx="343">
                  <c:v>-0.38900000000000001</c:v>
                </c:pt>
                <c:pt idx="344">
                  <c:v>#N/A</c:v>
                </c:pt>
                <c:pt idx="345">
                  <c:v>#N/A</c:v>
                </c:pt>
                <c:pt idx="346">
                  <c:v>-0.4</c:v>
                </c:pt>
                <c:pt idx="347">
                  <c:v>-0.41599999999999998</c:v>
                </c:pt>
                <c:pt idx="348">
                  <c:v>-0.41499999999999998</c:v>
                </c:pt>
                <c:pt idx="349">
                  <c:v>-0.40100000000000002</c:v>
                </c:pt>
                <c:pt idx="350">
                  <c:v>-0.39100000000000001</c:v>
                </c:pt>
                <c:pt idx="351">
                  <c:v>-0.377</c:v>
                </c:pt>
                <c:pt idx="352">
                  <c:v>-0.38</c:v>
                </c:pt>
                <c:pt idx="353">
                  <c:v>-0.38400000000000001</c:v>
                </c:pt>
                <c:pt idx="354">
                  <c:v>-0.39300000000000002</c:v>
                </c:pt>
                <c:pt idx="355">
                  <c:v>-0.41099999999999998</c:v>
                </c:pt>
                <c:pt idx="356">
                  <c:v>-0.435</c:v>
                </c:pt>
                <c:pt idx="357">
                  <c:v>-0.43099999999999999</c:v>
                </c:pt>
                <c:pt idx="358">
                  <c:v>-0.42299999999999999</c:v>
                </c:pt>
                <c:pt idx="359">
                  <c:v>-0.42499999999999999</c:v>
                </c:pt>
                <c:pt idx="360">
                  <c:v>-0.435</c:v>
                </c:pt>
                <c:pt idx="361">
                  <c:v>-0.42699999999999999</c:v>
                </c:pt>
                <c:pt idx="362">
                  <c:v>-0.41199999999999998</c:v>
                </c:pt>
                <c:pt idx="363">
                  <c:v>-0.39500000000000002</c:v>
                </c:pt>
                <c:pt idx="364">
                  <c:v>-0.40899999999999997</c:v>
                </c:pt>
                <c:pt idx="365">
                  <c:v>-0.41699999999999998</c:v>
                </c:pt>
                <c:pt idx="366">
                  <c:v>-0.40600000000000003</c:v>
                </c:pt>
                <c:pt idx="367">
                  <c:v>-0.38800000000000001</c:v>
                </c:pt>
                <c:pt idx="368">
                  <c:v>-0.39100000000000001</c:v>
                </c:pt>
                <c:pt idx="369">
                  <c:v>-0.39300000000000002</c:v>
                </c:pt>
                <c:pt idx="370">
                  <c:v>-0.39200000000000002</c:v>
                </c:pt>
                <c:pt idx="371">
                  <c:v>-0.39200000000000002</c:v>
                </c:pt>
                <c:pt idx="372">
                  <c:v>-0.372</c:v>
                </c:pt>
                <c:pt idx="373">
                  <c:v>-0.36399999999999999</c:v>
                </c:pt>
                <c:pt idx="374">
                  <c:v>-0.35699999999999998</c:v>
                </c:pt>
                <c:pt idx="375">
                  <c:v>-0.35299999999999998</c:v>
                </c:pt>
                <c:pt idx="376">
                  <c:v>-0.36299999999999999</c:v>
                </c:pt>
                <c:pt idx="377">
                  <c:v>-0.36299999999999999</c:v>
                </c:pt>
                <c:pt idx="378">
                  <c:v>-0.36499999999999999</c:v>
                </c:pt>
                <c:pt idx="379">
                  <c:v>-0.35799999999999998</c:v>
                </c:pt>
                <c:pt idx="380">
                  <c:v>-0.34699999999999998</c:v>
                </c:pt>
                <c:pt idx="381">
                  <c:v>-0.34300000000000003</c:v>
                </c:pt>
                <c:pt idx="382">
                  <c:v>-0.34100000000000003</c:v>
                </c:pt>
                <c:pt idx="383">
                  <c:v>-0.33700000000000002</c:v>
                </c:pt>
                <c:pt idx="384">
                  <c:v>-0.32400000000000001</c:v>
                </c:pt>
                <c:pt idx="385">
                  <c:v>-0.32</c:v>
                </c:pt>
                <c:pt idx="386">
                  <c:v>-0.317</c:v>
                </c:pt>
                <c:pt idx="387">
                  <c:v>-0.32100000000000001</c:v>
                </c:pt>
                <c:pt idx="388">
                  <c:v>-0.317</c:v>
                </c:pt>
                <c:pt idx="389">
                  <c:v>-0.314</c:v>
                </c:pt>
                <c:pt idx="390">
                  <c:v>-0.309</c:v>
                </c:pt>
                <c:pt idx="391">
                  <c:v>-0.308</c:v>
                </c:pt>
                <c:pt idx="392">
                  <c:v>-0.30299999999999999</c:v>
                </c:pt>
                <c:pt idx="393">
                  <c:v>-0.29899999999999999</c:v>
                </c:pt>
                <c:pt idx="394">
                  <c:v>-0.30299999999999999</c:v>
                </c:pt>
                <c:pt idx="395">
                  <c:v>-0.30599999999999999</c:v>
                </c:pt>
                <c:pt idx="396">
                  <c:v>-0.30299999999999999</c:v>
                </c:pt>
                <c:pt idx="397">
                  <c:v>-0.29699999999999999</c:v>
                </c:pt>
                <c:pt idx="398">
                  <c:v>-0.29699999999999999</c:v>
                </c:pt>
                <c:pt idx="399">
                  <c:v>-0.29599999999999999</c:v>
                </c:pt>
                <c:pt idx="400">
                  <c:v>-0.29499999999999998</c:v>
                </c:pt>
                <c:pt idx="401">
                  <c:v>-0.29199999999999998</c:v>
                </c:pt>
                <c:pt idx="402">
                  <c:v>-0.29599999999999999</c:v>
                </c:pt>
                <c:pt idx="403">
                  <c:v>-0.29699999999999999</c:v>
                </c:pt>
                <c:pt idx="404">
                  <c:v>-0.29599999999999999</c:v>
                </c:pt>
                <c:pt idx="405">
                  <c:v>-0.29599999999999999</c:v>
                </c:pt>
                <c:pt idx="406">
                  <c:v>-0.29499999999999998</c:v>
                </c:pt>
                <c:pt idx="407">
                  <c:v>-0.28899999999999998</c:v>
                </c:pt>
                <c:pt idx="408">
                  <c:v>-0.28599999999999998</c:v>
                </c:pt>
                <c:pt idx="409">
                  <c:v>-0.28100000000000003</c:v>
                </c:pt>
                <c:pt idx="410">
                  <c:v>-0.28000000000000003</c:v>
                </c:pt>
                <c:pt idx="411">
                  <c:v>-0.27700000000000002</c:v>
                </c:pt>
                <c:pt idx="412">
                  <c:v>-0.28000000000000003</c:v>
                </c:pt>
                <c:pt idx="413">
                  <c:v>-0.28399999999999997</c:v>
                </c:pt>
                <c:pt idx="414">
                  <c:v>-0.29499999999999998</c:v>
                </c:pt>
                <c:pt idx="415">
                  <c:v>-0.29199999999999998</c:v>
                </c:pt>
                <c:pt idx="416">
                  <c:v>-0.28699999999999998</c:v>
                </c:pt>
                <c:pt idx="417">
                  <c:v>-0.28799999999999998</c:v>
                </c:pt>
                <c:pt idx="418">
                  <c:v>-0.28699999999999998</c:v>
                </c:pt>
                <c:pt idx="419">
                  <c:v>-0.28899999999999998</c:v>
                </c:pt>
                <c:pt idx="420">
                  <c:v>-0.28899999999999998</c:v>
                </c:pt>
                <c:pt idx="421">
                  <c:v>-0.28899999999999998</c:v>
                </c:pt>
                <c:pt idx="422">
                  <c:v>-0.29799999999999999</c:v>
                </c:pt>
                <c:pt idx="423">
                  <c:v>-0.30099999999999999</c:v>
                </c:pt>
                <c:pt idx="424">
                  <c:v>-0.30399999999999999</c:v>
                </c:pt>
                <c:pt idx="425">
                  <c:v>-0.312</c:v>
                </c:pt>
                <c:pt idx="426">
                  <c:v>-0.33900000000000002</c:v>
                </c:pt>
                <c:pt idx="427">
                  <c:v>-0.32400000000000001</c:v>
                </c:pt>
                <c:pt idx="428">
                  <c:v>-0.32100000000000001</c:v>
                </c:pt>
                <c:pt idx="429">
                  <c:v>-0.315</c:v>
                </c:pt>
                <c:pt idx="430">
                  <c:v>-0.30599999999999999</c:v>
                </c:pt>
                <c:pt idx="431">
                  <c:v>-0.30199999999999999</c:v>
                </c:pt>
                <c:pt idx="432">
                  <c:v>-0.29399999999999998</c:v>
                </c:pt>
                <c:pt idx="433">
                  <c:v>-0.28100000000000003</c:v>
                </c:pt>
                <c:pt idx="434">
                  <c:v>-0.27400000000000002</c:v>
                </c:pt>
                <c:pt idx="435">
                  <c:v>-0.26600000000000001</c:v>
                </c:pt>
                <c:pt idx="436">
                  <c:v>-0.26100000000000001</c:v>
                </c:pt>
                <c:pt idx="437">
                  <c:v>-0.26300000000000001</c:v>
                </c:pt>
                <c:pt idx="438">
                  <c:v>-0.26900000000000002</c:v>
                </c:pt>
                <c:pt idx="439">
                  <c:v>-0.27400000000000002</c:v>
                </c:pt>
                <c:pt idx="440">
                  <c:v>-0.28000000000000003</c:v>
                </c:pt>
                <c:pt idx="441">
                  <c:v>-0.28100000000000003</c:v>
                </c:pt>
                <c:pt idx="442">
                  <c:v>-0.26700000000000002</c:v>
                </c:pt>
                <c:pt idx="443">
                  <c:v>-0.26</c:v>
                </c:pt>
                <c:pt idx="444">
                  <c:v>-0.247</c:v>
                </c:pt>
                <c:pt idx="445">
                  <c:v>-0.24099999999999999</c:v>
                </c:pt>
                <c:pt idx="446">
                  <c:v>-0.23499999999999999</c:v>
                </c:pt>
                <c:pt idx="447">
                  <c:v>-0.23</c:v>
                </c:pt>
                <c:pt idx="448">
                  <c:v>-0.23</c:v>
                </c:pt>
                <c:pt idx="449">
                  <c:v>-0.22900000000000001</c:v>
                </c:pt>
                <c:pt idx="450">
                  <c:v>-0.23699999999999999</c:v>
                </c:pt>
                <c:pt idx="451">
                  <c:v>-0.24099999999999999</c:v>
                </c:pt>
                <c:pt idx="452">
                  <c:v>-0.24299999999999999</c:v>
                </c:pt>
                <c:pt idx="453">
                  <c:v>-0.24399999999999999</c:v>
                </c:pt>
                <c:pt idx="454">
                  <c:v>-0.24199999999999999</c:v>
                </c:pt>
                <c:pt idx="455">
                  <c:v>-0.23799999999999999</c:v>
                </c:pt>
                <c:pt idx="456">
                  <c:v>-0.23300000000000001</c:v>
                </c:pt>
                <c:pt idx="457">
                  <c:v>-0.22600000000000001</c:v>
                </c:pt>
                <c:pt idx="458">
                  <c:v>-0.23300000000000001</c:v>
                </c:pt>
                <c:pt idx="459">
                  <c:v>-0.23400000000000001</c:v>
                </c:pt>
                <c:pt idx="460">
                  <c:v>-0.23799999999999999</c:v>
                </c:pt>
                <c:pt idx="461">
                  <c:v>-0.245</c:v>
                </c:pt>
                <c:pt idx="462">
                  <c:v>-0.252</c:v>
                </c:pt>
                <c:pt idx="463">
                  <c:v>-0.249</c:v>
                </c:pt>
                <c:pt idx="464">
                  <c:v>-0.247</c:v>
                </c:pt>
                <c:pt idx="465">
                  <c:v>-0.248</c:v>
                </c:pt>
                <c:pt idx="466">
                  <c:v>-0.26100000000000001</c:v>
                </c:pt>
                <c:pt idx="467">
                  <c:v>-0.27</c:v>
                </c:pt>
                <c:pt idx="468">
                  <c:v>-0.27800000000000002</c:v>
                </c:pt>
                <c:pt idx="469">
                  <c:v>-0.28000000000000003</c:v>
                </c:pt>
                <c:pt idx="470">
                  <c:v>-0.28000000000000003</c:v>
                </c:pt>
                <c:pt idx="471">
                  <c:v>-0.221</c:v>
                </c:pt>
                <c:pt idx="472">
                  <c:v>-0.215</c:v>
                </c:pt>
                <c:pt idx="473">
                  <c:v>-0.20300000000000001</c:v>
                </c:pt>
                <c:pt idx="474">
                  <c:v>-0.2</c:v>
                </c:pt>
                <c:pt idx="475">
                  <c:v>-0.20599999999999999</c:v>
                </c:pt>
                <c:pt idx="476">
                  <c:v>-0.21299999999999999</c:v>
                </c:pt>
                <c:pt idx="477">
                  <c:v>-0.21299999999999999</c:v>
                </c:pt>
                <c:pt idx="478">
                  <c:v>-0.21199999999999999</c:v>
                </c:pt>
                <c:pt idx="479">
                  <c:v>#N/A</c:v>
                </c:pt>
                <c:pt idx="480">
                  <c:v>-0.21099999999999999</c:v>
                </c:pt>
                <c:pt idx="481">
                  <c:v>-0.214</c:v>
                </c:pt>
                <c:pt idx="482">
                  <c:v>-0.218</c:v>
                </c:pt>
                <c:pt idx="483">
                  <c:v>-0.20599999999999999</c:v>
                </c:pt>
                <c:pt idx="484">
                  <c:v>-0.218</c:v>
                </c:pt>
                <c:pt idx="485">
                  <c:v>-0.24299999999999999</c:v>
                </c:pt>
                <c:pt idx="486">
                  <c:v>-0.25800000000000001</c:v>
                </c:pt>
                <c:pt idx="487">
                  <c:v>-0.25700000000000001</c:v>
                </c:pt>
                <c:pt idx="488">
                  <c:v>-0.251</c:v>
                </c:pt>
                <c:pt idx="489">
                  <c:v>-0.254</c:v>
                </c:pt>
                <c:pt idx="490">
                  <c:v>-0.25700000000000001</c:v>
                </c:pt>
                <c:pt idx="491">
                  <c:v>-0.255</c:v>
                </c:pt>
                <c:pt idx="492">
                  <c:v>-0.245</c:v>
                </c:pt>
                <c:pt idx="493">
                  <c:v>-0.23799999999999999</c:v>
                </c:pt>
                <c:pt idx="494">
                  <c:v>-0.23</c:v>
                </c:pt>
                <c:pt idx="495">
                  <c:v>-0.218</c:v>
                </c:pt>
                <c:pt idx="496">
                  <c:v>-0.21199999999999999</c:v>
                </c:pt>
                <c:pt idx="497">
                  <c:v>-0.2</c:v>
                </c:pt>
                <c:pt idx="498">
                  <c:v>-0.21</c:v>
                </c:pt>
                <c:pt idx="499">
                  <c:v>-0.221</c:v>
                </c:pt>
                <c:pt idx="500">
                  <c:v>-0.223</c:v>
                </c:pt>
                <c:pt idx="501">
                  <c:v>-0.224</c:v>
                </c:pt>
                <c:pt idx="502">
                  <c:v>-0.222</c:v>
                </c:pt>
                <c:pt idx="503">
                  <c:v>-0.22700000000000001</c:v>
                </c:pt>
                <c:pt idx="504">
                  <c:v>-0.224</c:v>
                </c:pt>
                <c:pt idx="505">
                  <c:v>#N/A</c:v>
                </c:pt>
                <c:pt idx="506">
                  <c:v>-0.20799999999999999</c:v>
                </c:pt>
                <c:pt idx="507">
                  <c:v>-0.19400000000000001</c:v>
                </c:pt>
                <c:pt idx="508">
                  <c:v>-0.187</c:v>
                </c:pt>
                <c:pt idx="509">
                  <c:v>-0.187</c:v>
                </c:pt>
                <c:pt idx="510">
                  <c:v>-0.191</c:v>
                </c:pt>
                <c:pt idx="511">
                  <c:v>-0.192</c:v>
                </c:pt>
                <c:pt idx="512">
                  <c:v>-0.20200000000000001</c:v>
                </c:pt>
                <c:pt idx="513">
                  <c:v>-0.20599999999999999</c:v>
                </c:pt>
                <c:pt idx="514">
                  <c:v>#N/A</c:v>
                </c:pt>
                <c:pt idx="515">
                  <c:v>-0.20799999999999999</c:v>
                </c:pt>
                <c:pt idx="516">
                  <c:v>-0.2</c:v>
                </c:pt>
                <c:pt idx="517">
                  <c:v>-0.215</c:v>
                </c:pt>
                <c:pt idx="518">
                  <c:v>-0.216</c:v>
                </c:pt>
                <c:pt idx="519">
                  <c:v>-0.19900000000000001</c:v>
                </c:pt>
                <c:pt idx="520">
                  <c:v>-0.17899999999999999</c:v>
                </c:pt>
                <c:pt idx="521">
                  <c:v>-0.14799999999999999</c:v>
                </c:pt>
                <c:pt idx="522">
                  <c:v>-0.13900000000000001</c:v>
                </c:pt>
                <c:pt idx="523">
                  <c:v>-0.13800000000000001</c:v>
                </c:pt>
                <c:pt idx="524">
                  <c:v>-0.13500000000000001</c:v>
                </c:pt>
                <c:pt idx="525">
                  <c:v>-0.128</c:v>
                </c:pt>
                <c:pt idx="526">
                  <c:v>-0.123</c:v>
                </c:pt>
                <c:pt idx="527">
                  <c:v>-0.12</c:v>
                </c:pt>
                <c:pt idx="528">
                  <c:v>-0.114</c:v>
                </c:pt>
                <c:pt idx="529">
                  <c:v>-0.105</c:v>
                </c:pt>
                <c:pt idx="530">
                  <c:v>-9.8000000000000004E-2</c:v>
                </c:pt>
                <c:pt idx="531">
                  <c:v>-0.09</c:v>
                </c:pt>
                <c:pt idx="532">
                  <c:v>-8.1000000000000003E-2</c:v>
                </c:pt>
                <c:pt idx="533">
                  <c:v>#N/A</c:v>
                </c:pt>
                <c:pt idx="534">
                  <c:v>#N/A</c:v>
                </c:pt>
                <c:pt idx="535">
                  <c:v>-7.6999999999999999E-2</c:v>
                </c:pt>
                <c:pt idx="536">
                  <c:v>-7.2999999999999995E-2</c:v>
                </c:pt>
                <c:pt idx="537">
                  <c:v>-6.8000000000000005E-2</c:v>
                </c:pt>
                <c:pt idx="538">
                  <c:v>-6.5000000000000002E-2</c:v>
                </c:pt>
                <c:pt idx="539">
                  <c:v>-6.2E-2</c:v>
                </c:pt>
                <c:pt idx="540">
                  <c:v>-5.7000000000000002E-2</c:v>
                </c:pt>
                <c:pt idx="541">
                  <c:v>-5.0999999999999997E-2</c:v>
                </c:pt>
                <c:pt idx="542">
                  <c:v>-5.5E-2</c:v>
                </c:pt>
                <c:pt idx="543">
                  <c:v>-6.8000000000000005E-2</c:v>
                </c:pt>
                <c:pt idx="544">
                  <c:v>-8.6999999999999994E-2</c:v>
                </c:pt>
                <c:pt idx="545">
                  <c:v>-8.8999999999999996E-2</c:v>
                </c:pt>
                <c:pt idx="546">
                  <c:v>3.4000000000000002E-2</c:v>
                </c:pt>
                <c:pt idx="547">
                  <c:v>4.7E-2</c:v>
                </c:pt>
                <c:pt idx="548">
                  <c:v>5.0999999999999997E-2</c:v>
                </c:pt>
                <c:pt idx="549">
                  <c:v>5.0999999999999997E-2</c:v>
                </c:pt>
                <c:pt idx="550">
                  <c:v>5.0999999999999997E-2</c:v>
                </c:pt>
                <c:pt idx="551">
                  <c:v>5.7000000000000002E-2</c:v>
                </c:pt>
                <c:pt idx="552">
                  <c:v>5.7000000000000002E-2</c:v>
                </c:pt>
                <c:pt idx="553">
                  <c:v>5.6000000000000001E-2</c:v>
                </c:pt>
                <c:pt idx="554">
                  <c:v>6.0999999999999999E-2</c:v>
                </c:pt>
                <c:pt idx="555">
                  <c:v>5.8999999999999997E-2</c:v>
                </c:pt>
                <c:pt idx="556">
                  <c:v>6.3E-2</c:v>
                </c:pt>
                <c:pt idx="557">
                  <c:v>6.4000000000000001E-2</c:v>
                </c:pt>
                <c:pt idx="558">
                  <c:v>5.2999999999999999E-2</c:v>
                </c:pt>
                <c:pt idx="559">
                  <c:v>1.7999999999999999E-2</c:v>
                </c:pt>
                <c:pt idx="560">
                  <c:v>-2.3E-2</c:v>
                </c:pt>
                <c:pt idx="561">
                  <c:v>-3.1E-2</c:v>
                </c:pt>
                <c:pt idx="562">
                  <c:v>-3.5999999999999997E-2</c:v>
                </c:pt>
                <c:pt idx="563">
                  <c:v>-4.8000000000000001E-2</c:v>
                </c:pt>
                <c:pt idx="564">
                  <c:v>-0.05</c:v>
                </c:pt>
                <c:pt idx="565">
                  <c:v>-5.5E-2</c:v>
                </c:pt>
                <c:pt idx="566">
                  <c:v>-4.9000000000000002E-2</c:v>
                </c:pt>
                <c:pt idx="567">
                  <c:v>-2.1000000000000001E-2</c:v>
                </c:pt>
                <c:pt idx="568">
                  <c:v>-1.7000000000000001E-2</c:v>
                </c:pt>
                <c:pt idx="569">
                  <c:v>-1.2E-2</c:v>
                </c:pt>
                <c:pt idx="570">
                  <c:v>0.01</c:v>
                </c:pt>
                <c:pt idx="571">
                  <c:v>7.3999999999999996E-2</c:v>
                </c:pt>
                <c:pt idx="572">
                  <c:v>7.4999999999999997E-2</c:v>
                </c:pt>
                <c:pt idx="573">
                  <c:v>5.8999999999999997E-2</c:v>
                </c:pt>
                <c:pt idx="574">
                  <c:v>4.7E-2</c:v>
                </c:pt>
                <c:pt idx="575">
                  <c:v>5.3999999999999999E-2</c:v>
                </c:pt>
                <c:pt idx="576">
                  <c:v>5.6000000000000001E-2</c:v>
                </c:pt>
                <c:pt idx="577">
                  <c:v>5.7000000000000002E-2</c:v>
                </c:pt>
                <c:pt idx="578">
                  <c:v>7.5999999999999998E-2</c:v>
                </c:pt>
                <c:pt idx="579">
                  <c:v>9.7000000000000003E-2</c:v>
                </c:pt>
                <c:pt idx="580">
                  <c:v>9.8000000000000004E-2</c:v>
                </c:pt>
                <c:pt idx="581">
                  <c:v>0.11700000000000001</c:v>
                </c:pt>
                <c:pt idx="582">
                  <c:v>0.12</c:v>
                </c:pt>
                <c:pt idx="583">
                  <c:v>0.128</c:v>
                </c:pt>
                <c:pt idx="584">
                  <c:v>0.14799999999999999</c:v>
                </c:pt>
                <c:pt idx="585">
                  <c:v>0.18099999999999999</c:v>
                </c:pt>
                <c:pt idx="586">
                  <c:v>0.187</c:v>
                </c:pt>
                <c:pt idx="587">
                  <c:v>0.19400000000000001</c:v>
                </c:pt>
                <c:pt idx="588">
                  <c:v>0.20300000000000001</c:v>
                </c:pt>
                <c:pt idx="589">
                  <c:v>0.20799999999999999</c:v>
                </c:pt>
                <c:pt idx="590">
                  <c:v>0.221</c:v>
                </c:pt>
                <c:pt idx="591">
                  <c:v>0.23799999999999999</c:v>
                </c:pt>
                <c:pt idx="592">
                  <c:v>0.24299999999999999</c:v>
                </c:pt>
                <c:pt idx="593">
                  <c:v>0.25</c:v>
                </c:pt>
                <c:pt idx="594">
                  <c:v>0.255</c:v>
                </c:pt>
                <c:pt idx="595">
                  <c:v>0.26</c:v>
                </c:pt>
                <c:pt idx="596">
                  <c:v>0.26800000000000002</c:v>
                </c:pt>
                <c:pt idx="597">
                  <c:v>#N/A</c:v>
                </c:pt>
                <c:pt idx="598">
                  <c:v>0.26600000000000001</c:v>
                </c:pt>
                <c:pt idx="599">
                  <c:v>0.26100000000000001</c:v>
                </c:pt>
                <c:pt idx="600">
                  <c:v>#N/A</c:v>
                </c:pt>
                <c:pt idx="601">
                  <c:v>#N/A</c:v>
                </c:pt>
                <c:pt idx="602">
                  <c:v>0.26400000000000001</c:v>
                </c:pt>
                <c:pt idx="603">
                  <c:v>0.26500000000000001</c:v>
                </c:pt>
                <c:pt idx="604">
                  <c:v>#N/A</c:v>
                </c:pt>
                <c:pt idx="605">
                  <c:v>#N/A</c:v>
                </c:pt>
                <c:pt idx="606">
                  <c:v>#N/A</c:v>
                </c:pt>
                <c:pt idx="607">
                  <c:v>0.26500000000000001</c:v>
                </c:pt>
                <c:pt idx="608">
                  <c:v>0.26200000000000001</c:v>
                </c:pt>
                <c:pt idx="609">
                  <c:v>0.25900000000000001</c:v>
                </c:pt>
                <c:pt idx="610">
                  <c:v>0.25800000000000001</c:v>
                </c:pt>
                <c:pt idx="611">
                  <c:v>0.255</c:v>
                </c:pt>
                <c:pt idx="612">
                  <c:v>0.26</c:v>
                </c:pt>
                <c:pt idx="613">
                  <c:v>0.26700000000000002</c:v>
                </c:pt>
                <c:pt idx="614">
                  <c:v>0.26800000000000002</c:v>
                </c:pt>
                <c:pt idx="615">
                  <c:v>0.27</c:v>
                </c:pt>
                <c:pt idx="616">
                  <c:v>0.27500000000000002</c:v>
                </c:pt>
                <c:pt idx="617">
                  <c:v>0.27</c:v>
                </c:pt>
                <c:pt idx="618">
                  <c:v>0.27</c:v>
                </c:pt>
                <c:pt idx="619">
                  <c:v>0.26900000000000002</c:v>
                </c:pt>
                <c:pt idx="620">
                  <c:v>0.27900000000000003</c:v>
                </c:pt>
                <c:pt idx="621">
                  <c:v>0.27300000000000002</c:v>
                </c:pt>
                <c:pt idx="622">
                  <c:v>0.27200000000000002</c:v>
                </c:pt>
                <c:pt idx="623">
                  <c:v>0.27200000000000002</c:v>
                </c:pt>
                <c:pt idx="624">
                  <c:v>0.27</c:v>
                </c:pt>
                <c:pt idx="625">
                  <c:v>0.26800000000000002</c:v>
                </c:pt>
                <c:pt idx="626">
                  <c:v>0.27100000000000002</c:v>
                </c:pt>
                <c:pt idx="627">
                  <c:v>0.27400000000000002</c:v>
                </c:pt>
                <c:pt idx="628">
                  <c:v>0.27500000000000002</c:v>
                </c:pt>
                <c:pt idx="629">
                  <c:v>0.27400000000000002</c:v>
                </c:pt>
                <c:pt idx="630">
                  <c:v>0.27300000000000002</c:v>
                </c:pt>
                <c:pt idx="631">
                  <c:v>0.26900000000000002</c:v>
                </c:pt>
                <c:pt idx="632">
                  <c:v>0.27200000000000002</c:v>
                </c:pt>
                <c:pt idx="633">
                  <c:v>0.27400000000000002</c:v>
                </c:pt>
                <c:pt idx="634">
                  <c:v>0.27300000000000002</c:v>
                </c:pt>
                <c:pt idx="635">
                  <c:v>0.27600000000000002</c:v>
                </c:pt>
                <c:pt idx="636">
                  <c:v>0.27100000000000002</c:v>
                </c:pt>
                <c:pt idx="637">
                  <c:v>0.27200000000000002</c:v>
                </c:pt>
                <c:pt idx="638">
                  <c:v>0.27400000000000002</c:v>
                </c:pt>
                <c:pt idx="639">
                  <c:v>0.27300000000000002</c:v>
                </c:pt>
                <c:pt idx="640">
                  <c:v>0.26900000000000002</c:v>
                </c:pt>
                <c:pt idx="641">
                  <c:v>0.26500000000000001</c:v>
                </c:pt>
                <c:pt idx="642">
                  <c:v>0.26400000000000001</c:v>
                </c:pt>
                <c:pt idx="643">
                  <c:v>0.25600000000000001</c:v>
                </c:pt>
                <c:pt idx="644">
                  <c:v>0.253</c:v>
                </c:pt>
                <c:pt idx="645">
                  <c:v>0.253</c:v>
                </c:pt>
                <c:pt idx="646">
                  <c:v>0.247</c:v>
                </c:pt>
                <c:pt idx="647">
                  <c:v>0.24399999999999999</c:v>
                </c:pt>
                <c:pt idx="648">
                  <c:v>0.35199999999999998</c:v>
                </c:pt>
                <c:pt idx="649">
                  <c:v>0.36199999999999999</c:v>
                </c:pt>
                <c:pt idx="650">
                  <c:v>0.36699999999999999</c:v>
                </c:pt>
                <c:pt idx="651">
                  <c:v>0.379</c:v>
                </c:pt>
                <c:pt idx="652">
                  <c:v>0.39600000000000002</c:v>
                </c:pt>
                <c:pt idx="653">
                  <c:v>0.40500000000000003</c:v>
                </c:pt>
                <c:pt idx="654">
                  <c:v>0.40899999999999997</c:v>
                </c:pt>
                <c:pt idx="655">
                  <c:v>0.41299999999999998</c:v>
                </c:pt>
                <c:pt idx="656">
                  <c:v>0.433</c:v>
                </c:pt>
                <c:pt idx="657">
                  <c:v>0.45200000000000001</c:v>
                </c:pt>
                <c:pt idx="658">
                  <c:v>0.46800000000000003</c:v>
                </c:pt>
                <c:pt idx="659">
                  <c:v>0.47</c:v>
                </c:pt>
                <c:pt idx="660">
                  <c:v>0.46600000000000003</c:v>
                </c:pt>
                <c:pt idx="661">
                  <c:v>0.46899999999999997</c:v>
                </c:pt>
                <c:pt idx="662">
                  <c:v>0.47199999999999998</c:v>
                </c:pt>
                <c:pt idx="663">
                  <c:v>0.47299999999999998</c:v>
                </c:pt>
                <c:pt idx="664">
                  <c:v>0.47199999999999998</c:v>
                </c:pt>
                <c:pt idx="665">
                  <c:v>0.47199999999999998</c:v>
                </c:pt>
                <c:pt idx="666">
                  <c:v>0.47399999999999998</c:v>
                </c:pt>
                <c:pt idx="667">
                  <c:v>0.47299999999999998</c:v>
                </c:pt>
                <c:pt idx="668">
                  <c:v>0.46800000000000003</c:v>
                </c:pt>
                <c:pt idx="669">
                  <c:v>0.46700000000000003</c:v>
                </c:pt>
                <c:pt idx="670">
                  <c:v>0.47399999999999998</c:v>
                </c:pt>
                <c:pt idx="671">
                  <c:v>0.46899999999999997</c:v>
                </c:pt>
                <c:pt idx="672">
                  <c:v>0.47399999999999998</c:v>
                </c:pt>
                <c:pt idx="673">
                  <c:v>0.47299999999999998</c:v>
                </c:pt>
                <c:pt idx="674">
                  <c:v>0.47399999999999998</c:v>
                </c:pt>
                <c:pt idx="675">
                  <c:v>0.47899999999999998</c:v>
                </c:pt>
                <c:pt idx="676">
                  <c:v>0.48499999999999999</c:v>
                </c:pt>
                <c:pt idx="677">
                  <c:v>0.48499999999999999</c:v>
                </c:pt>
                <c:pt idx="678">
                  <c:v>0.48899999999999999</c:v>
                </c:pt>
                <c:pt idx="679">
                  <c:v>0.47099999999999997</c:v>
                </c:pt>
                <c:pt idx="680">
                  <c:v>0.47199999999999998</c:v>
                </c:pt>
                <c:pt idx="681">
                  <c:v>0.47499999999999998</c:v>
                </c:pt>
                <c:pt idx="682">
                  <c:v>0.47899999999999998</c:v>
                </c:pt>
                <c:pt idx="683">
                  <c:v>0.47899999999999998</c:v>
                </c:pt>
                <c:pt idx="684">
                  <c:v>0.48399999999999999</c:v>
                </c:pt>
                <c:pt idx="685">
                  <c:v>0.495</c:v>
                </c:pt>
                <c:pt idx="686">
                  <c:v>0.496</c:v>
                </c:pt>
                <c:pt idx="687">
                  <c:v>0.499</c:v>
                </c:pt>
                <c:pt idx="688">
                  <c:v>0.499</c:v>
                </c:pt>
                <c:pt idx="689">
                  <c:v>0.496</c:v>
                </c:pt>
                <c:pt idx="690">
                  <c:v>0.501</c:v>
                </c:pt>
                <c:pt idx="691">
                  <c:v>0.50700000000000001</c:v>
                </c:pt>
                <c:pt idx="692">
                  <c:v>0.51400000000000001</c:v>
                </c:pt>
                <c:pt idx="693">
                  <c:v>0.51700000000000002</c:v>
                </c:pt>
                <c:pt idx="694">
                  <c:v>0.51600000000000001</c:v>
                </c:pt>
                <c:pt idx="695">
                  <c:v>0.52</c:v>
                </c:pt>
                <c:pt idx="696">
                  <c:v>0.52700000000000002</c:v>
                </c:pt>
                <c:pt idx="697">
                  <c:v>0.52800000000000002</c:v>
                </c:pt>
                <c:pt idx="698">
                  <c:v>0.52300000000000002</c:v>
                </c:pt>
                <c:pt idx="699">
                  <c:v>0.52100000000000002</c:v>
                </c:pt>
                <c:pt idx="700">
                  <c:v>0.52</c:v>
                </c:pt>
                <c:pt idx="701">
                  <c:v>0.52200000000000002</c:v>
                </c:pt>
                <c:pt idx="702">
                  <c:v>0.52100000000000002</c:v>
                </c:pt>
                <c:pt idx="703">
                  <c:v>0.52100000000000002</c:v>
                </c:pt>
                <c:pt idx="704">
                  <c:v>0.51900000000000002</c:v>
                </c:pt>
                <c:pt idx="705">
                  <c:v>0.51700000000000002</c:v>
                </c:pt>
                <c:pt idx="706">
                  <c:v>0.51400000000000001</c:v>
                </c:pt>
                <c:pt idx="707">
                  <c:v>0.51100000000000001</c:v>
                </c:pt>
                <c:pt idx="708">
                  <c:v>0.51100000000000001</c:v>
                </c:pt>
                <c:pt idx="709">
                  <c:v>0.51100000000000001</c:v>
                </c:pt>
                <c:pt idx="710">
                  <c:v>0.51</c:v>
                </c:pt>
                <c:pt idx="711">
                  <c:v>0.50800000000000001</c:v>
                </c:pt>
                <c:pt idx="712">
                  <c:v>0.505</c:v>
                </c:pt>
                <c:pt idx="713">
                  <c:v>0.505</c:v>
                </c:pt>
                <c:pt idx="714">
                  <c:v>0.503</c:v>
                </c:pt>
                <c:pt idx="715">
                  <c:v>0.496</c:v>
                </c:pt>
                <c:pt idx="716">
                  <c:v>0.5</c:v>
                </c:pt>
                <c:pt idx="717">
                  <c:v>0.502</c:v>
                </c:pt>
                <c:pt idx="718">
                  <c:v>0.502</c:v>
                </c:pt>
                <c:pt idx="719">
                  <c:v>0.505</c:v>
                </c:pt>
                <c:pt idx="720">
                  <c:v>0.505</c:v>
                </c:pt>
                <c:pt idx="721">
                  <c:v>0.50800000000000001</c:v>
                </c:pt>
                <c:pt idx="722">
                  <c:v>0.50800000000000001</c:v>
                </c:pt>
                <c:pt idx="723">
                  <c:v>0.50800000000000001</c:v>
                </c:pt>
                <c:pt idx="724">
                  <c:v>0.505</c:v>
                </c:pt>
                <c:pt idx="725">
                  <c:v>0.5</c:v>
                </c:pt>
                <c:pt idx="726">
                  <c:v>0.49199999999999999</c:v>
                </c:pt>
                <c:pt idx="727">
                  <c:v>0.48799999999999999</c:v>
                </c:pt>
                <c:pt idx="728">
                  <c:v>0.48599999999999999</c:v>
                </c:pt>
                <c:pt idx="729">
                  <c:v>0.49199999999999999</c:v>
                </c:pt>
                <c:pt idx="730">
                  <c:v>0.497</c:v>
                </c:pt>
                <c:pt idx="731">
                  <c:v>0.73699999999999999</c:v>
                </c:pt>
                <c:pt idx="732">
                  <c:v>0.74399999999999999</c:v>
                </c:pt>
                <c:pt idx="733">
                  <c:v>0.749</c:v>
                </c:pt>
                <c:pt idx="734">
                  <c:v>0.751</c:v>
                </c:pt>
                <c:pt idx="735">
                  <c:v>0.75800000000000001</c:v>
                </c:pt>
                <c:pt idx="736">
                  <c:v>0.78600000000000003</c:v>
                </c:pt>
                <c:pt idx="737">
                  <c:v>0.81299999999999994</c:v>
                </c:pt>
                <c:pt idx="738">
                  <c:v>0.83199999999999996</c:v>
                </c:pt>
                <c:pt idx="739">
                  <c:v>#N/A</c:v>
                </c:pt>
                <c:pt idx="740">
                  <c:v>0.85499999999999998</c:v>
                </c:pt>
                <c:pt idx="741">
                  <c:v>0.86499999999999999</c:v>
                </c:pt>
                <c:pt idx="742">
                  <c:v>0.872</c:v>
                </c:pt>
                <c:pt idx="743">
                  <c:v>0.874</c:v>
                </c:pt>
                <c:pt idx="744">
                  <c:v>0.86799999999999999</c:v>
                </c:pt>
                <c:pt idx="745">
                  <c:v>0.871</c:v>
                </c:pt>
                <c:pt idx="746">
                  <c:v>0.86599999999999999</c:v>
                </c:pt>
                <c:pt idx="747">
                  <c:v>0.86799999999999999</c:v>
                </c:pt>
                <c:pt idx="748">
                  <c:v>0.878</c:v>
                </c:pt>
                <c:pt idx="749">
                  <c:v>#N/A</c:v>
                </c:pt>
                <c:pt idx="750">
                  <c:v>0.89</c:v>
                </c:pt>
                <c:pt idx="751">
                  <c:v>0.89200000000000002</c:v>
                </c:pt>
                <c:pt idx="752">
                  <c:v>0.89500000000000002</c:v>
                </c:pt>
                <c:pt idx="753">
                  <c:v>0.89800000000000002</c:v>
                </c:pt>
                <c:pt idx="754">
                  <c:v>0.90400000000000003</c:v>
                </c:pt>
                <c:pt idx="755">
                  <c:v>#N/A</c:v>
                </c:pt>
                <c:pt idx="756">
                  <c:v>0.91500000000000004</c:v>
                </c:pt>
                <c:pt idx="757">
                  <c:v>0.91400000000000003</c:v>
                </c:pt>
                <c:pt idx="758">
                  <c:v>0.90700000000000003</c:v>
                </c:pt>
                <c:pt idx="759">
                  <c:v>0.90900000000000003</c:v>
                </c:pt>
                <c:pt idx="760">
                  <c:v>0.91200000000000003</c:v>
                </c:pt>
                <c:pt idx="761">
                  <c:v>0.91800000000000004</c:v>
                </c:pt>
                <c:pt idx="762">
                  <c:v>0.91900000000000004</c:v>
                </c:pt>
                <c:pt idx="763">
                  <c:v>0.92300000000000004</c:v>
                </c:pt>
                <c:pt idx="764">
                  <c:v>0.92900000000000005</c:v>
                </c:pt>
                <c:pt idx="765">
                  <c:v>0.92900000000000005</c:v>
                </c:pt>
                <c:pt idx="766">
                  <c:v>0.92700000000000005</c:v>
                </c:pt>
                <c:pt idx="767">
                  <c:v>0.92200000000000004</c:v>
                </c:pt>
                <c:pt idx="768">
                  <c:v>0.91600000000000004</c:v>
                </c:pt>
                <c:pt idx="769">
                  <c:v>0.91100000000000003</c:v>
                </c:pt>
                <c:pt idx="770">
                  <c:v>0.90900000000000003</c:v>
                </c:pt>
                <c:pt idx="771">
                  <c:v>0.90700000000000003</c:v>
                </c:pt>
                <c:pt idx="772">
                  <c:v>0.90800000000000003</c:v>
                </c:pt>
                <c:pt idx="773">
                  <c:v>0.90900000000000003</c:v>
                </c:pt>
                <c:pt idx="774">
                  <c:v>0.91300000000000003</c:v>
                </c:pt>
                <c:pt idx="775">
                  <c:v>#N/A</c:v>
                </c:pt>
                <c:pt idx="776">
                  <c:v>0.91300000000000003</c:v>
                </c:pt>
                <c:pt idx="777">
                  <c:v>0.90900000000000003</c:v>
                </c:pt>
                <c:pt idx="778">
                  <c:v>0.90400000000000003</c:v>
                </c:pt>
                <c:pt idx="779">
                  <c:v>0.89600000000000002</c:v>
                </c:pt>
                <c:pt idx="780">
                  <c:v>0.89600000000000002</c:v>
                </c:pt>
                <c:pt idx="781">
                  <c:v>0.90200000000000002</c:v>
                </c:pt>
                <c:pt idx="782">
                  <c:v>0.90500000000000003</c:v>
                </c:pt>
                <c:pt idx="783">
                  <c:v>#N/A</c:v>
                </c:pt>
                <c:pt idx="784">
                  <c:v>#N/A</c:v>
                </c:pt>
                <c:pt idx="785">
                  <c:v>0.90500000000000003</c:v>
                </c:pt>
                <c:pt idx="786">
                  <c:v>0.90800000000000003</c:v>
                </c:pt>
                <c:pt idx="787">
                  <c:v>0.90900000000000003</c:v>
                </c:pt>
                <c:pt idx="788">
                  <c:v>0.91300000000000003</c:v>
                </c:pt>
                <c:pt idx="789">
                  <c:v>0.91400000000000003</c:v>
                </c:pt>
                <c:pt idx="790">
                  <c:v>0.91400000000000003</c:v>
                </c:pt>
                <c:pt idx="791">
                  <c:v>0.91400000000000003</c:v>
                </c:pt>
                <c:pt idx="792">
                  <c:v>0.90800000000000003</c:v>
                </c:pt>
                <c:pt idx="793">
                  <c:v>0.90700000000000003</c:v>
                </c:pt>
                <c:pt idx="794">
                  <c:v>0.91300000000000003</c:v>
                </c:pt>
                <c:pt idx="795">
                  <c:v>0.91500000000000004</c:v>
                </c:pt>
                <c:pt idx="796">
                  <c:v>0.91700000000000004</c:v>
                </c:pt>
                <c:pt idx="797">
                  <c:v>0.91800000000000004</c:v>
                </c:pt>
                <c:pt idx="798">
                  <c:v>0.91600000000000004</c:v>
                </c:pt>
                <c:pt idx="799">
                  <c:v>0.91900000000000004</c:v>
                </c:pt>
                <c:pt idx="800">
                  <c:v>0.92100000000000004</c:v>
                </c:pt>
                <c:pt idx="801">
                  <c:v>0.92600000000000005</c:v>
                </c:pt>
                <c:pt idx="802">
                  <c:v>0.92700000000000005</c:v>
                </c:pt>
                <c:pt idx="803">
                  <c:v>0.92700000000000005</c:v>
                </c:pt>
                <c:pt idx="804">
                  <c:v>0.93</c:v>
                </c:pt>
                <c:pt idx="805">
                  <c:v>0.93</c:v>
                </c:pt>
                <c:pt idx="806">
                  <c:v>0.92900000000000005</c:v>
                </c:pt>
                <c:pt idx="807">
                  <c:v>0.92900000000000005</c:v>
                </c:pt>
                <c:pt idx="808">
                  <c:v>0.93400000000000005</c:v>
                </c:pt>
                <c:pt idx="809">
                  <c:v>0.93200000000000005</c:v>
                </c:pt>
                <c:pt idx="810">
                  <c:v>0.93300000000000005</c:v>
                </c:pt>
                <c:pt idx="811">
                  <c:v>0.93200000000000005</c:v>
                </c:pt>
                <c:pt idx="812">
                  <c:v>0.92800000000000005</c:v>
                </c:pt>
                <c:pt idx="813">
                  <c:v>0.91900000000000004</c:v>
                </c:pt>
                <c:pt idx="814">
                  <c:v>0.92300000000000004</c:v>
                </c:pt>
                <c:pt idx="815">
                  <c:v>0.93</c:v>
                </c:pt>
                <c:pt idx="816">
                  <c:v>0.93</c:v>
                </c:pt>
                <c:pt idx="817">
                  <c:v>0.93300000000000005</c:v>
                </c:pt>
                <c:pt idx="818">
                  <c:v>0.93200000000000005</c:v>
                </c:pt>
                <c:pt idx="819">
                  <c:v>0.93300000000000005</c:v>
                </c:pt>
                <c:pt idx="820">
                  <c:v>0.92600000000000005</c:v>
                </c:pt>
                <c:pt idx="821">
                  <c:v>0.93200000000000005</c:v>
                </c:pt>
                <c:pt idx="822">
                  <c:v>0.93200000000000005</c:v>
                </c:pt>
                <c:pt idx="823">
                  <c:v>0.92900000000000005</c:v>
                </c:pt>
                <c:pt idx="824">
                  <c:v>0.92500000000000004</c:v>
                </c:pt>
                <c:pt idx="825">
                  <c:v>0.93300000000000005</c:v>
                </c:pt>
                <c:pt idx="826">
                  <c:v>0.93600000000000005</c:v>
                </c:pt>
                <c:pt idx="827">
                  <c:v>0.94399999999999995</c:v>
                </c:pt>
                <c:pt idx="828">
                  <c:v>0.95399999999999996</c:v>
                </c:pt>
                <c:pt idx="829">
                  <c:v>0.95199999999999996</c:v>
                </c:pt>
                <c:pt idx="830">
                  <c:v>0.95199999999999996</c:v>
                </c:pt>
                <c:pt idx="831">
                  <c:v>0.95</c:v>
                </c:pt>
                <c:pt idx="832">
                  <c:v>0.94799999999999995</c:v>
                </c:pt>
                <c:pt idx="833">
                  <c:v>0.94299999999999995</c:v>
                </c:pt>
                <c:pt idx="834">
                  <c:v>0.94399999999999995</c:v>
                </c:pt>
                <c:pt idx="835">
                  <c:v>0.94699999999999995</c:v>
                </c:pt>
                <c:pt idx="836">
                  <c:v>0.94499999999999995</c:v>
                </c:pt>
                <c:pt idx="837">
                  <c:v>0.94699999999999995</c:v>
                </c:pt>
                <c:pt idx="838">
                  <c:v>0.95399999999999996</c:v>
                </c:pt>
                <c:pt idx="839">
                  <c:v>0.94699999999999995</c:v>
                </c:pt>
                <c:pt idx="840">
                  <c:v>0.95</c:v>
                </c:pt>
                <c:pt idx="841">
                  <c:v>0.94899999999999995</c:v>
                </c:pt>
                <c:pt idx="842">
                  <c:v>0.94599999999999995</c:v>
                </c:pt>
                <c:pt idx="843">
                  <c:v>0.94899999999999995</c:v>
                </c:pt>
                <c:pt idx="844">
                  <c:v>0.95199999999999996</c:v>
                </c:pt>
                <c:pt idx="845">
                  <c:v>0.95199999999999996</c:v>
                </c:pt>
                <c:pt idx="846">
                  <c:v>0.95099999999999996</c:v>
                </c:pt>
                <c:pt idx="847">
                  <c:v>0.95</c:v>
                </c:pt>
                <c:pt idx="848">
                  <c:v>0.95</c:v>
                </c:pt>
                <c:pt idx="849">
                  <c:v>0.94899999999999995</c:v>
                </c:pt>
                <c:pt idx="850">
                  <c:v>0.94599999999999995</c:v>
                </c:pt>
                <c:pt idx="851">
                  <c:v>0.94199999999999995</c:v>
                </c:pt>
                <c:pt idx="852">
                  <c:v>0.94499999999999995</c:v>
                </c:pt>
                <c:pt idx="853">
                  <c:v>0.94199999999999995</c:v>
                </c:pt>
                <c:pt idx="854">
                  <c:v>0.94099999999999995</c:v>
                </c:pt>
                <c:pt idx="855">
                  <c:v>0.93600000000000005</c:v>
                </c:pt>
                <c:pt idx="856">
                  <c:v>0.93799999999999994</c:v>
                </c:pt>
                <c:pt idx="857">
                  <c:v>0.94299999999999995</c:v>
                </c:pt>
                <c:pt idx="858">
                  <c:v>#N/A</c:v>
                </c:pt>
                <c:pt idx="859">
                  <c:v>0.94</c:v>
                </c:pt>
                <c:pt idx="860">
                  <c:v>0.94099999999999995</c:v>
                </c:pt>
                <c:pt idx="861">
                  <c:v>#N/A</c:v>
                </c:pt>
                <c:pt idx="862">
                  <c:v>#N/A</c:v>
                </c:pt>
                <c:pt idx="863">
                  <c:v>0.93899999999999995</c:v>
                </c:pt>
                <c:pt idx="864">
                  <c:v>0.94199999999999995</c:v>
                </c:pt>
                <c:pt idx="865">
                  <c:v>#N/A</c:v>
                </c:pt>
                <c:pt idx="866">
                  <c:v>#N/A</c:v>
                </c:pt>
                <c:pt idx="867">
                  <c:v>#N/A</c:v>
                </c:pt>
                <c:pt idx="868">
                  <c:v>0.92700000000000005</c:v>
                </c:pt>
                <c:pt idx="869">
                  <c:v>0.92400000000000004</c:v>
                </c:pt>
                <c:pt idx="870">
                  <c:v>0.92800000000000005</c:v>
                </c:pt>
                <c:pt idx="871">
                  <c:v>0.93200000000000005</c:v>
                </c:pt>
                <c:pt idx="872">
                  <c:v>0.92900000000000005</c:v>
                </c:pt>
                <c:pt idx="873">
                  <c:v>0.997</c:v>
                </c:pt>
                <c:pt idx="874">
                  <c:v>1.008</c:v>
                </c:pt>
                <c:pt idx="875">
                  <c:v>1.018</c:v>
                </c:pt>
                <c:pt idx="876">
                  <c:v>1.0489999999999999</c:v>
                </c:pt>
                <c:pt idx="877">
                  <c:v>1.0580000000000001</c:v>
                </c:pt>
                <c:pt idx="878">
                  <c:v>1.0760000000000001</c:v>
                </c:pt>
                <c:pt idx="879">
                  <c:v>1.077</c:v>
                </c:pt>
                <c:pt idx="880">
                  <c:v>1.0820000000000001</c:v>
                </c:pt>
                <c:pt idx="881">
                  <c:v>1.083</c:v>
                </c:pt>
                <c:pt idx="882">
                  <c:v>1.0760000000000001</c:v>
                </c:pt>
                <c:pt idx="883">
                  <c:v>1.0780000000000001</c:v>
                </c:pt>
                <c:pt idx="884">
                  <c:v>1.0780000000000001</c:v>
                </c:pt>
                <c:pt idx="885">
                  <c:v>1.0860000000000001</c:v>
                </c:pt>
                <c:pt idx="886">
                  <c:v>1.0920000000000001</c:v>
                </c:pt>
                <c:pt idx="887">
                  <c:v>1.095</c:v>
                </c:pt>
                <c:pt idx="888">
                  <c:v>1.1000000000000001</c:v>
                </c:pt>
                <c:pt idx="889">
                  <c:v>1.1080000000000001</c:v>
                </c:pt>
                <c:pt idx="890">
                  <c:v>1.111</c:v>
                </c:pt>
                <c:pt idx="891">
                  <c:v>1.1339999999999999</c:v>
                </c:pt>
                <c:pt idx="892">
                  <c:v>1.1499999999999999</c:v>
                </c:pt>
                <c:pt idx="893">
                  <c:v>1.159</c:v>
                </c:pt>
                <c:pt idx="894">
                  <c:v>1.163</c:v>
                </c:pt>
                <c:pt idx="895">
                  <c:v>1.17</c:v>
                </c:pt>
                <c:pt idx="896">
                  <c:v>1.1830000000000001</c:v>
                </c:pt>
                <c:pt idx="897">
                  <c:v>1.1990000000000001</c:v>
                </c:pt>
                <c:pt idx="898">
                  <c:v>1.204</c:v>
                </c:pt>
                <c:pt idx="899">
                  <c:v>1.2030000000000001</c:v>
                </c:pt>
                <c:pt idx="900">
                  <c:v>1.214</c:v>
                </c:pt>
                <c:pt idx="901">
                  <c:v>1.212</c:v>
                </c:pt>
                <c:pt idx="902">
                  <c:v>1.212</c:v>
                </c:pt>
                <c:pt idx="903">
                  <c:v>1.2110000000000001</c:v>
                </c:pt>
                <c:pt idx="904">
                  <c:v>1.212</c:v>
                </c:pt>
                <c:pt idx="905">
                  <c:v>1.2110000000000001</c:v>
                </c:pt>
                <c:pt idx="906">
                  <c:v>1.2110000000000001</c:v>
                </c:pt>
                <c:pt idx="907">
                  <c:v>1.212</c:v>
                </c:pt>
                <c:pt idx="908">
                  <c:v>1.212</c:v>
                </c:pt>
                <c:pt idx="909">
                  <c:v>1.2090000000000001</c:v>
                </c:pt>
                <c:pt idx="910">
                  <c:v>1.2090000000000001</c:v>
                </c:pt>
                <c:pt idx="911">
                  <c:v>1.2110000000000001</c:v>
                </c:pt>
                <c:pt idx="912">
                  <c:v>1.212</c:v>
                </c:pt>
                <c:pt idx="913">
                  <c:v>1.21</c:v>
                </c:pt>
                <c:pt idx="914">
                  <c:v>1.21</c:v>
                </c:pt>
                <c:pt idx="915">
                  <c:v>1.208</c:v>
                </c:pt>
                <c:pt idx="916">
                  <c:v>1.208</c:v>
                </c:pt>
                <c:pt idx="917">
                  <c:v>1.208</c:v>
                </c:pt>
                <c:pt idx="918">
                  <c:v>1.21</c:v>
                </c:pt>
                <c:pt idx="919">
                  <c:v>1.208</c:v>
                </c:pt>
                <c:pt idx="920">
                  <c:v>1.2090000000000001</c:v>
                </c:pt>
                <c:pt idx="921">
                  <c:v>1.212</c:v>
                </c:pt>
                <c:pt idx="922">
                  <c:v>1.2070000000000001</c:v>
                </c:pt>
                <c:pt idx="923">
                  <c:v>1.2010000000000001</c:v>
                </c:pt>
                <c:pt idx="924">
                  <c:v>1.2030000000000001</c:v>
                </c:pt>
                <c:pt idx="925">
                  <c:v>1.2030000000000001</c:v>
                </c:pt>
                <c:pt idx="926">
                  <c:v>1.2010000000000001</c:v>
                </c:pt>
                <c:pt idx="927">
                  <c:v>1.204</c:v>
                </c:pt>
                <c:pt idx="928">
                  <c:v>1.2050000000000001</c:v>
                </c:pt>
                <c:pt idx="929">
                  <c:v>1.206</c:v>
                </c:pt>
                <c:pt idx="930">
                  <c:v>1.2050000000000001</c:v>
                </c:pt>
                <c:pt idx="931">
                  <c:v>1.204</c:v>
                </c:pt>
                <c:pt idx="932">
                  <c:v>1.208</c:v>
                </c:pt>
                <c:pt idx="933">
                  <c:v>1.2130000000000001</c:v>
                </c:pt>
                <c:pt idx="934">
                  <c:v>1.2170000000000001</c:v>
                </c:pt>
                <c:pt idx="935">
                  <c:v>1.2170000000000001</c:v>
                </c:pt>
                <c:pt idx="936">
                  <c:v>1.218</c:v>
                </c:pt>
                <c:pt idx="937">
                  <c:v>1.2190000000000001</c:v>
                </c:pt>
                <c:pt idx="938">
                  <c:v>1.2170000000000001</c:v>
                </c:pt>
                <c:pt idx="939">
                  <c:v>1.2170000000000001</c:v>
                </c:pt>
                <c:pt idx="940">
                  <c:v>1.216</c:v>
                </c:pt>
                <c:pt idx="941">
                  <c:v>1.2170000000000001</c:v>
                </c:pt>
                <c:pt idx="942">
                  <c:v>1.218</c:v>
                </c:pt>
                <c:pt idx="943">
                  <c:v>1.2170000000000001</c:v>
                </c:pt>
                <c:pt idx="944">
                  <c:v>1.216</c:v>
                </c:pt>
                <c:pt idx="945">
                  <c:v>1.218</c:v>
                </c:pt>
                <c:pt idx="946">
                  <c:v>1.2170000000000001</c:v>
                </c:pt>
                <c:pt idx="947">
                  <c:v>1.2190000000000001</c:v>
                </c:pt>
                <c:pt idx="948">
                  <c:v>1.22</c:v>
                </c:pt>
                <c:pt idx="949">
                  <c:v>1.22</c:v>
                </c:pt>
                <c:pt idx="950">
                  <c:v>1.22</c:v>
                </c:pt>
                <c:pt idx="951">
                  <c:v>1.2230000000000001</c:v>
                </c:pt>
                <c:pt idx="952">
                  <c:v>1.218</c:v>
                </c:pt>
                <c:pt idx="953">
                  <c:v>1.218</c:v>
                </c:pt>
                <c:pt idx="954">
                  <c:v>1.2130000000000001</c:v>
                </c:pt>
                <c:pt idx="955">
                  <c:v>1.2070000000000001</c:v>
                </c:pt>
                <c:pt idx="956">
                  <c:v>1.2050000000000001</c:v>
                </c:pt>
                <c:pt idx="957">
                  <c:v>1.2030000000000001</c:v>
                </c:pt>
                <c:pt idx="958">
                  <c:v>1.202</c:v>
                </c:pt>
                <c:pt idx="959">
                  <c:v>1.2030000000000001</c:v>
                </c:pt>
                <c:pt idx="960">
                  <c:v>1.202</c:v>
                </c:pt>
                <c:pt idx="961">
                  <c:v>1.202</c:v>
                </c:pt>
                <c:pt idx="962">
                  <c:v>1.2030000000000001</c:v>
                </c:pt>
                <c:pt idx="963">
                  <c:v>1.2</c:v>
                </c:pt>
                <c:pt idx="964">
                  <c:v>1.198</c:v>
                </c:pt>
                <c:pt idx="965">
                  <c:v>1.194</c:v>
                </c:pt>
                <c:pt idx="966">
                  <c:v>1.1930000000000001</c:v>
                </c:pt>
                <c:pt idx="967">
                  <c:v>1.1910000000000001</c:v>
                </c:pt>
                <c:pt idx="968">
                  <c:v>1.1930000000000001</c:v>
                </c:pt>
                <c:pt idx="969">
                  <c:v>1.1910000000000001</c:v>
                </c:pt>
                <c:pt idx="970">
                  <c:v>1.19</c:v>
                </c:pt>
                <c:pt idx="971">
                  <c:v>1.19</c:v>
                </c:pt>
                <c:pt idx="972">
                  <c:v>1.19</c:v>
                </c:pt>
                <c:pt idx="973">
                  <c:v>1.1930000000000001</c:v>
                </c:pt>
                <c:pt idx="974">
                  <c:v>1.1930000000000001</c:v>
                </c:pt>
                <c:pt idx="975">
                  <c:v>1.194</c:v>
                </c:pt>
                <c:pt idx="976">
                  <c:v>1.196</c:v>
                </c:pt>
                <c:pt idx="977">
                  <c:v>1.1970000000000001</c:v>
                </c:pt>
                <c:pt idx="978">
                  <c:v>1.1970000000000001</c:v>
                </c:pt>
                <c:pt idx="979">
                  <c:v>1.1970000000000001</c:v>
                </c:pt>
                <c:pt idx="980">
                  <c:v>1.1950000000000001</c:v>
                </c:pt>
                <c:pt idx="981">
                  <c:v>1.1950000000000001</c:v>
                </c:pt>
                <c:pt idx="982">
                  <c:v>1.202</c:v>
                </c:pt>
                <c:pt idx="983">
                  <c:v>1.202</c:v>
                </c:pt>
                <c:pt idx="984">
                  <c:v>1.1950000000000001</c:v>
                </c:pt>
                <c:pt idx="985">
                  <c:v>1.1919999999999999</c:v>
                </c:pt>
                <c:pt idx="986">
                  <c:v>1.1970000000000001</c:v>
                </c:pt>
                <c:pt idx="987">
                  <c:v>1.2030000000000001</c:v>
                </c:pt>
                <c:pt idx="988">
                  <c:v>1.208</c:v>
                </c:pt>
                <c:pt idx="989">
                  <c:v>1.2170000000000001</c:v>
                </c:pt>
                <c:pt idx="990">
                  <c:v>1.2150000000000001</c:v>
                </c:pt>
                <c:pt idx="991">
                  <c:v>1.2070000000000001</c:v>
                </c:pt>
                <c:pt idx="992">
                  <c:v>1.208</c:v>
                </c:pt>
                <c:pt idx="993">
                  <c:v>1.212</c:v>
                </c:pt>
                <c:pt idx="994">
                  <c:v>1.21</c:v>
                </c:pt>
                <c:pt idx="995">
                  <c:v>1.2050000000000001</c:v>
                </c:pt>
                <c:pt idx="996">
                  <c:v>1.2150000000000001</c:v>
                </c:pt>
                <c:pt idx="997">
                  <c:v>1.2250000000000001</c:v>
                </c:pt>
                <c:pt idx="998">
                  <c:v>1.232</c:v>
                </c:pt>
                <c:pt idx="999">
                  <c:v>#N/A</c:v>
                </c:pt>
                <c:pt idx="1000">
                  <c:v>1.2350000000000001</c:v>
                </c:pt>
                <c:pt idx="1001">
                  <c:v>1.232</c:v>
                </c:pt>
                <c:pt idx="1002">
                  <c:v>1.228</c:v>
                </c:pt>
                <c:pt idx="1003">
                  <c:v>1.2270000000000001</c:v>
                </c:pt>
                <c:pt idx="1004">
                  <c:v>1.228</c:v>
                </c:pt>
                <c:pt idx="1005">
                  <c:v>1.228</c:v>
                </c:pt>
                <c:pt idx="1006">
                  <c:v>1.2270000000000001</c:v>
                </c:pt>
                <c:pt idx="1007">
                  <c:v>1.222</c:v>
                </c:pt>
                <c:pt idx="1008">
                  <c:v>1.2150000000000001</c:v>
                </c:pt>
                <c:pt idx="1009">
                  <c:v>1.22</c:v>
                </c:pt>
                <c:pt idx="1010">
                  <c:v>#N/A</c:v>
                </c:pt>
                <c:pt idx="1011">
                  <c:v>1.2170000000000001</c:v>
                </c:pt>
                <c:pt idx="1012">
                  <c:v>1.2230000000000001</c:v>
                </c:pt>
                <c:pt idx="1013">
                  <c:v>1.212</c:v>
                </c:pt>
                <c:pt idx="1014">
                  <c:v>1.204</c:v>
                </c:pt>
                <c:pt idx="1015">
                  <c:v>1.202</c:v>
                </c:pt>
                <c:pt idx="1016">
                  <c:v>1.196</c:v>
                </c:pt>
                <c:pt idx="1017">
                  <c:v>1.1879999999999999</c:v>
                </c:pt>
                <c:pt idx="1018">
                  <c:v>1.19</c:v>
                </c:pt>
                <c:pt idx="1019">
                  <c:v>1.194</c:v>
                </c:pt>
                <c:pt idx="1020">
                  <c:v>1.196</c:v>
                </c:pt>
                <c:pt idx="1021">
                  <c:v>1.202</c:v>
                </c:pt>
                <c:pt idx="1022">
                  <c:v>1.202</c:v>
                </c:pt>
                <c:pt idx="1023">
                  <c:v>1.204</c:v>
                </c:pt>
                <c:pt idx="1024">
                  <c:v>1.202</c:v>
                </c:pt>
                <c:pt idx="1025">
                  <c:v>1.2</c:v>
                </c:pt>
                <c:pt idx="1026">
                  <c:v>1.198</c:v>
                </c:pt>
                <c:pt idx="1027">
                  <c:v>1.204</c:v>
                </c:pt>
                <c:pt idx="1028">
                  <c:v>1.206</c:v>
                </c:pt>
                <c:pt idx="1029">
                  <c:v>1.204</c:v>
                </c:pt>
                <c:pt idx="1030">
                  <c:v>#N/A</c:v>
                </c:pt>
                <c:pt idx="1031">
                  <c:v>1.208</c:v>
                </c:pt>
                <c:pt idx="1032">
                  <c:v>1.21</c:v>
                </c:pt>
                <c:pt idx="1033">
                  <c:v>1.214</c:v>
                </c:pt>
                <c:pt idx="1034">
                  <c:v>1.22</c:v>
                </c:pt>
                <c:pt idx="1035">
                  <c:v>1.23</c:v>
                </c:pt>
                <c:pt idx="1036">
                  <c:v>#N/A</c:v>
                </c:pt>
                <c:pt idx="1037">
                  <c:v>1.232</c:v>
                </c:pt>
                <c:pt idx="1038">
                  <c:v>1.232</c:v>
                </c:pt>
                <c:pt idx="1039">
                  <c:v>1.23</c:v>
                </c:pt>
                <c:pt idx="1040">
                  <c:v>1.23</c:v>
                </c:pt>
                <c:pt idx="1041">
                  <c:v>1.23</c:v>
                </c:pt>
                <c:pt idx="1042">
                  <c:v>1.23</c:v>
                </c:pt>
                <c:pt idx="1043">
                  <c:v>1.234</c:v>
                </c:pt>
                <c:pt idx="1044">
                  <c:v>1.238</c:v>
                </c:pt>
                <c:pt idx="1045">
                  <c:v>1.24</c:v>
                </c:pt>
                <c:pt idx="1046">
                  <c:v>1.24</c:v>
                </c:pt>
                <c:pt idx="1047">
                  <c:v>1.248</c:v>
                </c:pt>
                <c:pt idx="1048">
                  <c:v>1.252</c:v>
                </c:pt>
                <c:pt idx="1049">
                  <c:v>1.254</c:v>
                </c:pt>
                <c:pt idx="1050">
                  <c:v>1.252</c:v>
                </c:pt>
                <c:pt idx="1051">
                  <c:v>1.246</c:v>
                </c:pt>
                <c:pt idx="1052">
                  <c:v>1.244</c:v>
                </c:pt>
                <c:pt idx="1053">
                  <c:v>1.244</c:v>
                </c:pt>
                <c:pt idx="1054">
                  <c:v>1.24</c:v>
                </c:pt>
                <c:pt idx="1055">
                  <c:v>1.238</c:v>
                </c:pt>
                <c:pt idx="1056">
                  <c:v>1.238</c:v>
                </c:pt>
                <c:pt idx="1057">
                  <c:v>1.238</c:v>
                </c:pt>
                <c:pt idx="1058">
                  <c:v>#N/A</c:v>
                </c:pt>
                <c:pt idx="1059">
                  <c:v>#N/A</c:v>
                </c:pt>
                <c:pt idx="1060">
                  <c:v>1.24</c:v>
                </c:pt>
                <c:pt idx="1061">
                  <c:v>1.24</c:v>
                </c:pt>
                <c:pt idx="1062">
                  <c:v>1.238</c:v>
                </c:pt>
                <c:pt idx="1063">
                  <c:v>1.236</c:v>
                </c:pt>
                <c:pt idx="1064">
                  <c:v>1.24</c:v>
                </c:pt>
                <c:pt idx="1065">
                  <c:v>1.244</c:v>
                </c:pt>
                <c:pt idx="1066">
                  <c:v>1.246</c:v>
                </c:pt>
                <c:pt idx="1067">
                  <c:v>1.244</c:v>
                </c:pt>
                <c:pt idx="1068">
                  <c:v>1.236</c:v>
                </c:pt>
                <c:pt idx="1069">
                  <c:v>1.232</c:v>
                </c:pt>
                <c:pt idx="1070">
                  <c:v>1.236</c:v>
                </c:pt>
                <c:pt idx="1071">
                  <c:v>1.246</c:v>
                </c:pt>
                <c:pt idx="1072">
                  <c:v>1.254</c:v>
                </c:pt>
                <c:pt idx="1073">
                  <c:v>1.26</c:v>
                </c:pt>
                <c:pt idx="1074">
                  <c:v>1.26</c:v>
                </c:pt>
                <c:pt idx="1075">
                  <c:v>1.26</c:v>
                </c:pt>
                <c:pt idx="1076">
                  <c:v>1.264</c:v>
                </c:pt>
                <c:pt idx="1077">
                  <c:v>1.26</c:v>
                </c:pt>
                <c:pt idx="1078">
                  <c:v>1.246</c:v>
                </c:pt>
                <c:pt idx="1079">
                  <c:v>1.234</c:v>
                </c:pt>
                <c:pt idx="1080">
                  <c:v>1.224</c:v>
                </c:pt>
                <c:pt idx="1081">
                  <c:v>1.222</c:v>
                </c:pt>
                <c:pt idx="1082">
                  <c:v>1.214</c:v>
                </c:pt>
                <c:pt idx="1083">
                  <c:v>1.208</c:v>
                </c:pt>
                <c:pt idx="1084">
                  <c:v>1.202</c:v>
                </c:pt>
                <c:pt idx="1085">
                  <c:v>1.196</c:v>
                </c:pt>
                <c:pt idx="1086">
                  <c:v>1.194</c:v>
                </c:pt>
                <c:pt idx="1087">
                  <c:v>1.194</c:v>
                </c:pt>
                <c:pt idx="1088">
                  <c:v>1.19</c:v>
                </c:pt>
                <c:pt idx="1089">
                  <c:v>1.19</c:v>
                </c:pt>
                <c:pt idx="1090">
                  <c:v>1.19</c:v>
                </c:pt>
                <c:pt idx="1091">
                  <c:v>1.1879999999999999</c:v>
                </c:pt>
                <c:pt idx="1092">
                  <c:v>1.1559999999999999</c:v>
                </c:pt>
                <c:pt idx="1093">
                  <c:v>1.1679999999999999</c:v>
                </c:pt>
                <c:pt idx="1094">
                  <c:v>1.17</c:v>
                </c:pt>
                <c:pt idx="1095">
                  <c:v>1.1719999999999999</c:v>
                </c:pt>
                <c:pt idx="1096">
                  <c:v>1.1759999999999999</c:v>
                </c:pt>
                <c:pt idx="1097">
                  <c:v>1.1819999999999999</c:v>
                </c:pt>
                <c:pt idx="1098">
                  <c:v>1.1819999999999999</c:v>
                </c:pt>
                <c:pt idx="1099">
                  <c:v>1.1759999999999999</c:v>
                </c:pt>
                <c:pt idx="1100">
                  <c:v>1.1779999999999999</c:v>
                </c:pt>
                <c:pt idx="1101">
                  <c:v>1.1839999999999999</c:v>
                </c:pt>
                <c:pt idx="1102">
                  <c:v>1.1879999999999999</c:v>
                </c:pt>
                <c:pt idx="1103">
                  <c:v>1.18</c:v>
                </c:pt>
                <c:pt idx="1104">
                  <c:v>1.1739999999999999</c:v>
                </c:pt>
                <c:pt idx="1105">
                  <c:v>1.1739999999999999</c:v>
                </c:pt>
                <c:pt idx="1106">
                  <c:v>1.1859999999999999</c:v>
                </c:pt>
                <c:pt idx="1107">
                  <c:v>1.196</c:v>
                </c:pt>
                <c:pt idx="1108">
                  <c:v>1.202</c:v>
                </c:pt>
                <c:pt idx="1109">
                  <c:v>1.21</c:v>
                </c:pt>
                <c:pt idx="1110">
                  <c:v>1.218</c:v>
                </c:pt>
                <c:pt idx="1111">
                  <c:v>1.222</c:v>
                </c:pt>
                <c:pt idx="1112">
                  <c:v>1.218</c:v>
                </c:pt>
                <c:pt idx="1113">
                  <c:v>1.22</c:v>
                </c:pt>
                <c:pt idx="1114">
                  <c:v>1.224</c:v>
                </c:pt>
                <c:pt idx="1115">
                  <c:v>1.226</c:v>
                </c:pt>
                <c:pt idx="1116">
                  <c:v>1.232</c:v>
                </c:pt>
                <c:pt idx="1117">
                  <c:v>1.242</c:v>
                </c:pt>
                <c:pt idx="1118">
                  <c:v>1.246</c:v>
                </c:pt>
                <c:pt idx="1119">
                  <c:v>1.242</c:v>
                </c:pt>
                <c:pt idx="1120">
                  <c:v>1.256</c:v>
                </c:pt>
                <c:pt idx="1121">
                  <c:v>1.276</c:v>
                </c:pt>
                <c:pt idx="1122">
                  <c:v>#N/A</c:v>
                </c:pt>
                <c:pt idx="1123">
                  <c:v>#N/A</c:v>
                </c:pt>
                <c:pt idx="1124">
                  <c:v>1.288</c:v>
                </c:pt>
                <c:pt idx="1125">
                  <c:v>1.298</c:v>
                </c:pt>
                <c:pt idx="1126">
                  <c:v>#N/A</c:v>
                </c:pt>
                <c:pt idx="1127">
                  <c:v>#N/A</c:v>
                </c:pt>
                <c:pt idx="1128">
                  <c:v>#N/A</c:v>
                </c:pt>
                <c:pt idx="1129">
                  <c:v>1.3</c:v>
                </c:pt>
                <c:pt idx="1130">
                  <c:v>1.298</c:v>
                </c:pt>
                <c:pt idx="1131">
                  <c:v>1.3080000000000001</c:v>
                </c:pt>
                <c:pt idx="1132">
                  <c:v>1.3120000000000001</c:v>
                </c:pt>
                <c:pt idx="1133">
                  <c:v>1.34</c:v>
                </c:pt>
                <c:pt idx="1134">
                  <c:v>1.3540000000000001</c:v>
                </c:pt>
                <c:pt idx="1135">
                  <c:v>1.3680000000000001</c:v>
                </c:pt>
                <c:pt idx="1136">
                  <c:v>1.39</c:v>
                </c:pt>
                <c:pt idx="1137">
                  <c:v>1.4</c:v>
                </c:pt>
                <c:pt idx="1138">
                  <c:v>1.41</c:v>
                </c:pt>
                <c:pt idx="1139">
                  <c:v>1.42</c:v>
                </c:pt>
                <c:pt idx="1140">
                  <c:v>1.4239999999999999</c:v>
                </c:pt>
                <c:pt idx="1141">
                  <c:v>1.4319999999999999</c:v>
                </c:pt>
                <c:pt idx="1142">
                  <c:v>1.4339999999999999</c:v>
                </c:pt>
                <c:pt idx="1143">
                  <c:v>1.43</c:v>
                </c:pt>
                <c:pt idx="1144">
                  <c:v>1.4319999999999999</c:v>
                </c:pt>
                <c:pt idx="1145">
                  <c:v>1.4379999999999999</c:v>
                </c:pt>
                <c:pt idx="1146">
                  <c:v>1.448</c:v>
                </c:pt>
                <c:pt idx="1147">
                  <c:v>1.446</c:v>
                </c:pt>
                <c:pt idx="1148">
                  <c:v>1.444</c:v>
                </c:pt>
                <c:pt idx="1149">
                  <c:v>1.44</c:v>
                </c:pt>
                <c:pt idx="1150">
                  <c:v>1.4359999999999999</c:v>
                </c:pt>
                <c:pt idx="1151">
                  <c:v>1.4359999999999999</c:v>
                </c:pt>
                <c:pt idx="1152">
                  <c:v>1.4379999999999999</c:v>
                </c:pt>
                <c:pt idx="1153">
                  <c:v>1.4379999999999999</c:v>
                </c:pt>
                <c:pt idx="1154">
                  <c:v>1.446</c:v>
                </c:pt>
                <c:pt idx="1155">
                  <c:v>1.448</c:v>
                </c:pt>
                <c:pt idx="1156">
                  <c:v>1.45</c:v>
                </c:pt>
                <c:pt idx="1157">
                  <c:v>1.454</c:v>
                </c:pt>
                <c:pt idx="1158">
                  <c:v>1.458</c:v>
                </c:pt>
                <c:pt idx="1159">
                  <c:v>1.468</c:v>
                </c:pt>
                <c:pt idx="1160">
                  <c:v>1.478</c:v>
                </c:pt>
                <c:pt idx="1161">
                  <c:v>1.484</c:v>
                </c:pt>
                <c:pt idx="1162">
                  <c:v>1.486</c:v>
                </c:pt>
                <c:pt idx="1163">
                  <c:v>1.484</c:v>
                </c:pt>
                <c:pt idx="1164">
                  <c:v>1.482</c:v>
                </c:pt>
                <c:pt idx="1165">
                  <c:v>1.484</c:v>
                </c:pt>
                <c:pt idx="1166">
                  <c:v>1.486</c:v>
                </c:pt>
                <c:pt idx="1167">
                  <c:v>1.484</c:v>
                </c:pt>
                <c:pt idx="1168">
                  <c:v>1.48</c:v>
                </c:pt>
                <c:pt idx="1169">
                  <c:v>1.48</c:v>
                </c:pt>
                <c:pt idx="1170">
                  <c:v>1.488</c:v>
                </c:pt>
                <c:pt idx="1171">
                  <c:v>1.484</c:v>
                </c:pt>
                <c:pt idx="1172">
                  <c:v>1.5</c:v>
                </c:pt>
                <c:pt idx="1173">
                  <c:v>1.508</c:v>
                </c:pt>
                <c:pt idx="1174">
                  <c:v>1.51</c:v>
                </c:pt>
                <c:pt idx="1175">
                  <c:v>1.506</c:v>
                </c:pt>
                <c:pt idx="1176">
                  <c:v>1.482</c:v>
                </c:pt>
                <c:pt idx="1177">
                  <c:v>1.486</c:v>
                </c:pt>
                <c:pt idx="1178">
                  <c:v>1.494</c:v>
                </c:pt>
                <c:pt idx="1179">
                  <c:v>1.508</c:v>
                </c:pt>
                <c:pt idx="1180">
                  <c:v>1.518</c:v>
                </c:pt>
                <c:pt idx="1181">
                  <c:v>1.522</c:v>
                </c:pt>
                <c:pt idx="1182">
                  <c:v>1.526</c:v>
                </c:pt>
                <c:pt idx="1183">
                  <c:v>1.53</c:v>
                </c:pt>
                <c:pt idx="1184">
                  <c:v>1.532</c:v>
                </c:pt>
                <c:pt idx="1185">
                  <c:v>1.544</c:v>
                </c:pt>
                <c:pt idx="1186">
                  <c:v>1.5660000000000001</c:v>
                </c:pt>
                <c:pt idx="1187">
                  <c:v>1.5920000000000001</c:v>
                </c:pt>
                <c:pt idx="1188">
                  <c:v>1.5920000000000001</c:v>
                </c:pt>
                <c:pt idx="1189">
                  <c:v>1.5920000000000001</c:v>
                </c:pt>
                <c:pt idx="1190">
                  <c:v>1.6</c:v>
                </c:pt>
                <c:pt idx="1191">
                  <c:v>1.5940000000000001</c:v>
                </c:pt>
                <c:pt idx="1192">
                  <c:v>1.5920000000000001</c:v>
                </c:pt>
                <c:pt idx="1193">
                  <c:v>1.5940000000000001</c:v>
                </c:pt>
                <c:pt idx="1194">
                  <c:v>1.6</c:v>
                </c:pt>
                <c:pt idx="1195">
                  <c:v>1.61</c:v>
                </c:pt>
                <c:pt idx="1196">
                  <c:v>1.6240000000000001</c:v>
                </c:pt>
                <c:pt idx="1197">
                  <c:v>1.6459999999999999</c:v>
                </c:pt>
                <c:pt idx="1198">
                  <c:v>1.6519999999999999</c:v>
                </c:pt>
                <c:pt idx="1199">
                  <c:v>1.6619999999999999</c:v>
                </c:pt>
                <c:pt idx="1200">
                  <c:v>1.69</c:v>
                </c:pt>
                <c:pt idx="1201">
                  <c:v>1.716</c:v>
                </c:pt>
                <c:pt idx="1202">
                  <c:v>1.736</c:v>
                </c:pt>
                <c:pt idx="1203">
                  <c:v>1.744</c:v>
                </c:pt>
                <c:pt idx="1204">
                  <c:v>1.75</c:v>
                </c:pt>
                <c:pt idx="1205">
                  <c:v>1.772</c:v>
                </c:pt>
                <c:pt idx="1206">
                  <c:v>1.8640000000000001</c:v>
                </c:pt>
                <c:pt idx="1207">
                  <c:v>1.8859999999999999</c:v>
                </c:pt>
                <c:pt idx="1208">
                  <c:v>1.9079999999999999</c:v>
                </c:pt>
                <c:pt idx="1209">
                  <c:v>1.93</c:v>
                </c:pt>
                <c:pt idx="1210">
                  <c:v>1.94</c:v>
                </c:pt>
                <c:pt idx="1211">
                  <c:v>1.948</c:v>
                </c:pt>
                <c:pt idx="1212">
                  <c:v>1.958</c:v>
                </c:pt>
                <c:pt idx="1213">
                  <c:v>1.96</c:v>
                </c:pt>
                <c:pt idx="1214">
                  <c:v>1.968</c:v>
                </c:pt>
                <c:pt idx="1215">
                  <c:v>1.974</c:v>
                </c:pt>
                <c:pt idx="1216">
                  <c:v>1.986</c:v>
                </c:pt>
                <c:pt idx="1217">
                  <c:v>1.996</c:v>
                </c:pt>
                <c:pt idx="1218">
                  <c:v>2.0019999999999998</c:v>
                </c:pt>
                <c:pt idx="1219">
                  <c:v>2.0099999999999998</c:v>
                </c:pt>
                <c:pt idx="1220">
                  <c:v>2.0219999999999998</c:v>
                </c:pt>
                <c:pt idx="1221">
                  <c:v>2.032</c:v>
                </c:pt>
                <c:pt idx="1222">
                  <c:v>2.036</c:v>
                </c:pt>
                <c:pt idx="1223">
                  <c:v>2.0379999999999998</c:v>
                </c:pt>
                <c:pt idx="1224">
                  <c:v>2.0499999999999998</c:v>
                </c:pt>
                <c:pt idx="1225">
                  <c:v>2.0539999999999998</c:v>
                </c:pt>
                <c:pt idx="1226">
                  <c:v>2.0680000000000001</c:v>
                </c:pt>
                <c:pt idx="1227">
                  <c:v>2.0840000000000001</c:v>
                </c:pt>
                <c:pt idx="1228">
                  <c:v>2.0939999999999999</c:v>
                </c:pt>
                <c:pt idx="1229">
                  <c:v>2.0960000000000001</c:v>
                </c:pt>
                <c:pt idx="1230">
                  <c:v>2.0939999999999999</c:v>
                </c:pt>
                <c:pt idx="1231">
                  <c:v>2.0939999999999999</c:v>
                </c:pt>
                <c:pt idx="1232">
                  <c:v>2.09</c:v>
                </c:pt>
                <c:pt idx="1233">
                  <c:v>2.08</c:v>
                </c:pt>
                <c:pt idx="1234">
                  <c:v>2.0699999999999998</c:v>
                </c:pt>
                <c:pt idx="1235">
                  <c:v>2.0739999999999998</c:v>
                </c:pt>
                <c:pt idx="1236">
                  <c:v>2.0739999999999998</c:v>
                </c:pt>
                <c:pt idx="1237">
                  <c:v>2.08</c:v>
                </c:pt>
                <c:pt idx="1238">
                  <c:v>2.0819999999999999</c:v>
                </c:pt>
                <c:pt idx="1239">
                  <c:v>2.08</c:v>
                </c:pt>
                <c:pt idx="1240">
                  <c:v>2.08</c:v>
                </c:pt>
                <c:pt idx="1241">
                  <c:v>2.0859999999999999</c:v>
                </c:pt>
                <c:pt idx="1242">
                  <c:v>2.0840000000000001</c:v>
                </c:pt>
                <c:pt idx="1243">
                  <c:v>2.0819999999999999</c:v>
                </c:pt>
                <c:pt idx="1244">
                  <c:v>2.09</c:v>
                </c:pt>
                <c:pt idx="1245">
                  <c:v>2.1019999999999999</c:v>
                </c:pt>
                <c:pt idx="1246">
                  <c:v>2.1160000000000001</c:v>
                </c:pt>
                <c:pt idx="1247">
                  <c:v>2.1240000000000001</c:v>
                </c:pt>
                <c:pt idx="1248">
                  <c:v>2.1339999999999999</c:v>
                </c:pt>
                <c:pt idx="1249">
                  <c:v>2.1360000000000001</c:v>
                </c:pt>
                <c:pt idx="1250">
                  <c:v>2.1440000000000001</c:v>
                </c:pt>
                <c:pt idx="1251">
                  <c:v>2.1419999999999999</c:v>
                </c:pt>
                <c:pt idx="1252">
                  <c:v>2.1379999999999999</c:v>
                </c:pt>
                <c:pt idx="1253">
                  <c:v>2.1360000000000001</c:v>
                </c:pt>
                <c:pt idx="1254">
                  <c:v>2.1360000000000001</c:v>
                </c:pt>
                <c:pt idx="1255">
                  <c:v>2.13</c:v>
                </c:pt>
                <c:pt idx="1256">
                  <c:v>2.1240000000000001</c:v>
                </c:pt>
                <c:pt idx="1257">
                  <c:v>2.1259999999999999</c:v>
                </c:pt>
                <c:pt idx="1258">
                  <c:v>2.1280000000000001</c:v>
                </c:pt>
                <c:pt idx="1259">
                  <c:v>#N/A</c:v>
                </c:pt>
                <c:pt idx="1260">
                  <c:v>2.1339999999999999</c:v>
                </c:pt>
                <c:pt idx="1261">
                  <c:v>2.1379999999999999</c:v>
                </c:pt>
                <c:pt idx="1262">
                  <c:v>2.14</c:v>
                </c:pt>
                <c:pt idx="1263">
                  <c:v>2.1419999999999999</c:v>
                </c:pt>
                <c:pt idx="1264">
                  <c:v>2.14</c:v>
                </c:pt>
                <c:pt idx="1265">
                  <c:v>2.14</c:v>
                </c:pt>
                <c:pt idx="1266">
                  <c:v>2.1379999999999999</c:v>
                </c:pt>
                <c:pt idx="1267">
                  <c:v>2.1379999999999999</c:v>
                </c:pt>
                <c:pt idx="1268">
                  <c:v>2.1419999999999999</c:v>
                </c:pt>
                <c:pt idx="1269">
                  <c:v>2.1419999999999999</c:v>
                </c:pt>
                <c:pt idx="1270">
                  <c:v>2.1440000000000001</c:v>
                </c:pt>
                <c:pt idx="1271">
                  <c:v>#N/A</c:v>
                </c:pt>
                <c:pt idx="1272">
                  <c:v>2.1379999999999999</c:v>
                </c:pt>
                <c:pt idx="1273">
                  <c:v>2.14</c:v>
                </c:pt>
                <c:pt idx="1274">
                  <c:v>2.1379999999999999</c:v>
                </c:pt>
                <c:pt idx="1275">
                  <c:v>2.1320000000000001</c:v>
                </c:pt>
                <c:pt idx="1276">
                  <c:v>2.13</c:v>
                </c:pt>
                <c:pt idx="1277">
                  <c:v>2.1280000000000001</c:v>
                </c:pt>
                <c:pt idx="1278">
                  <c:v>2.1280000000000001</c:v>
                </c:pt>
                <c:pt idx="1279">
                  <c:v>2.1240000000000001</c:v>
                </c:pt>
                <c:pt idx="1280">
                  <c:v>2.1259999999999999</c:v>
                </c:pt>
                <c:pt idx="1281">
                  <c:v>2.1259999999999999</c:v>
                </c:pt>
                <c:pt idx="1282">
                  <c:v>2.1240000000000001</c:v>
                </c:pt>
                <c:pt idx="1283">
                  <c:v>2.1240000000000001</c:v>
                </c:pt>
                <c:pt idx="1284">
                  <c:v>2.1259999999999999</c:v>
                </c:pt>
                <c:pt idx="1285">
                  <c:v>#N/A</c:v>
                </c:pt>
                <c:pt idx="1286">
                  <c:v>2.1339999999999999</c:v>
                </c:pt>
                <c:pt idx="1287">
                  <c:v>2.14</c:v>
                </c:pt>
                <c:pt idx="1288">
                  <c:v>2.1419999999999999</c:v>
                </c:pt>
                <c:pt idx="1289">
                  <c:v>2.1480000000000001</c:v>
                </c:pt>
                <c:pt idx="1290">
                  <c:v>2.15</c:v>
                </c:pt>
                <c:pt idx="1291">
                  <c:v>2.1539999999999999</c:v>
                </c:pt>
                <c:pt idx="1292">
                  <c:v>2.1579999999999999</c:v>
                </c:pt>
                <c:pt idx="1293">
                  <c:v>2.16</c:v>
                </c:pt>
                <c:pt idx="1294">
                  <c:v>2.1619999999999999</c:v>
                </c:pt>
                <c:pt idx="1295">
                  <c:v>2.1640000000000001</c:v>
                </c:pt>
                <c:pt idx="1296">
                  <c:v>2.1680000000000001</c:v>
                </c:pt>
                <c:pt idx="1297">
                  <c:v>#N/A</c:v>
                </c:pt>
                <c:pt idx="1298">
                  <c:v>2.1680000000000001</c:v>
                </c:pt>
                <c:pt idx="1299">
                  <c:v>2.1680000000000001</c:v>
                </c:pt>
                <c:pt idx="1300">
                  <c:v>2.1720000000000002</c:v>
                </c:pt>
                <c:pt idx="1301">
                  <c:v>2.17</c:v>
                </c:pt>
                <c:pt idx="1302">
                  <c:v>2.1760000000000002</c:v>
                </c:pt>
                <c:pt idx="1303">
                  <c:v>2.1800000000000002</c:v>
                </c:pt>
                <c:pt idx="1304">
                  <c:v>2.1859999999999999</c:v>
                </c:pt>
                <c:pt idx="1305">
                  <c:v>2.1840000000000002</c:v>
                </c:pt>
                <c:pt idx="1306">
                  <c:v>2.1840000000000002</c:v>
                </c:pt>
                <c:pt idx="1307">
                  <c:v>2.1520000000000001</c:v>
                </c:pt>
                <c:pt idx="1308">
                  <c:v>2.1619999999999999</c:v>
                </c:pt>
                <c:pt idx="1309">
                  <c:v>2.1779999999999999</c:v>
                </c:pt>
                <c:pt idx="1310">
                  <c:v>2.19</c:v>
                </c:pt>
                <c:pt idx="1311">
                  <c:v>2.21</c:v>
                </c:pt>
                <c:pt idx="1312">
                  <c:v>2.2149999999999999</c:v>
                </c:pt>
                <c:pt idx="1313">
                  <c:v>#N/A</c:v>
                </c:pt>
                <c:pt idx="1314">
                  <c:v>#N/A</c:v>
                </c:pt>
                <c:pt idx="1315">
                  <c:v>2.2330000000000001</c:v>
                </c:pt>
                <c:pt idx="1316">
                  <c:v>2.2450000000000001</c:v>
                </c:pt>
                <c:pt idx="1317">
                  <c:v>2.25</c:v>
                </c:pt>
                <c:pt idx="1318">
                  <c:v>2.2549999999999999</c:v>
                </c:pt>
                <c:pt idx="1319">
                  <c:v>2.2650000000000001</c:v>
                </c:pt>
                <c:pt idx="1320">
                  <c:v>2.2749999999999999</c:v>
                </c:pt>
                <c:pt idx="1321">
                  <c:v>2.2829999999999999</c:v>
                </c:pt>
                <c:pt idx="1322">
                  <c:v>2.27</c:v>
                </c:pt>
                <c:pt idx="1323">
                  <c:v>2.2650000000000001</c:v>
                </c:pt>
                <c:pt idx="1324">
                  <c:v>2.2629999999999999</c:v>
                </c:pt>
                <c:pt idx="1325">
                  <c:v>2.278</c:v>
                </c:pt>
                <c:pt idx="1326">
                  <c:v>2.298</c:v>
                </c:pt>
                <c:pt idx="1327">
                  <c:v>2.31</c:v>
                </c:pt>
                <c:pt idx="1328">
                  <c:v>2.298</c:v>
                </c:pt>
                <c:pt idx="1329">
                  <c:v>2.3029999999999999</c:v>
                </c:pt>
                <c:pt idx="1330">
                  <c:v>2.2999999999999998</c:v>
                </c:pt>
                <c:pt idx="1331">
                  <c:v>2.3149999999999999</c:v>
                </c:pt>
                <c:pt idx="1332">
                  <c:v>2.3130000000000002</c:v>
                </c:pt>
                <c:pt idx="1333">
                  <c:v>2.3029999999999999</c:v>
                </c:pt>
                <c:pt idx="1334">
                  <c:v>2.2930000000000001</c:v>
                </c:pt>
                <c:pt idx="1335">
                  <c:v>2.2999999999999998</c:v>
                </c:pt>
                <c:pt idx="1336">
                  <c:v>2.3180000000000001</c:v>
                </c:pt>
                <c:pt idx="1337">
                  <c:v>2.3380000000000001</c:v>
                </c:pt>
                <c:pt idx="1338">
                  <c:v>2.3479999999999999</c:v>
                </c:pt>
                <c:pt idx="1339">
                  <c:v>2.3580000000000001</c:v>
                </c:pt>
                <c:pt idx="1340">
                  <c:v>2.35</c:v>
                </c:pt>
                <c:pt idx="1341">
                  <c:v>2.35</c:v>
                </c:pt>
                <c:pt idx="1342">
                  <c:v>2.355</c:v>
                </c:pt>
                <c:pt idx="1343">
                  <c:v>2.3479999999999999</c:v>
                </c:pt>
                <c:pt idx="1344">
                  <c:v>2.343</c:v>
                </c:pt>
                <c:pt idx="1345">
                  <c:v>2.3450000000000002</c:v>
                </c:pt>
                <c:pt idx="1346">
                  <c:v>2.3530000000000002</c:v>
                </c:pt>
                <c:pt idx="1347">
                  <c:v>2.3580000000000001</c:v>
                </c:pt>
                <c:pt idx="1348">
                  <c:v>2.3650000000000002</c:v>
                </c:pt>
                <c:pt idx="1349">
                  <c:v>2.3530000000000002</c:v>
                </c:pt>
                <c:pt idx="1350">
                  <c:v>2.3650000000000002</c:v>
                </c:pt>
                <c:pt idx="1351">
                  <c:v>2.4630000000000001</c:v>
                </c:pt>
                <c:pt idx="1352">
                  <c:v>2.48</c:v>
                </c:pt>
                <c:pt idx="1353">
                  <c:v>2.4950000000000001</c:v>
                </c:pt>
                <c:pt idx="1354">
                  <c:v>2.5099999999999998</c:v>
                </c:pt>
                <c:pt idx="1355">
                  <c:v>2.5150000000000001</c:v>
                </c:pt>
                <c:pt idx="1356">
                  <c:v>2.528</c:v>
                </c:pt>
                <c:pt idx="1357">
                  <c:v>2.5379999999999998</c:v>
                </c:pt>
                <c:pt idx="1358">
                  <c:v>2.5379999999999998</c:v>
                </c:pt>
                <c:pt idx="1359">
                  <c:v>2.548</c:v>
                </c:pt>
                <c:pt idx="1360">
                  <c:v>2.56</c:v>
                </c:pt>
                <c:pt idx="1361">
                  <c:v>2.57</c:v>
                </c:pt>
                <c:pt idx="1362">
                  <c:v>2.57</c:v>
                </c:pt>
                <c:pt idx="1363">
                  <c:v>2.5830000000000002</c:v>
                </c:pt>
                <c:pt idx="1364">
                  <c:v>2.5830000000000002</c:v>
                </c:pt>
                <c:pt idx="1365">
                  <c:v>2.5880000000000001</c:v>
                </c:pt>
                <c:pt idx="1366">
                  <c:v>2.5950000000000002</c:v>
                </c:pt>
                <c:pt idx="1367">
                  <c:v>2.5950000000000002</c:v>
                </c:pt>
                <c:pt idx="1368">
                  <c:v>2.5979999999999999</c:v>
                </c:pt>
                <c:pt idx="1369">
                  <c:v>2.6</c:v>
                </c:pt>
                <c:pt idx="1370">
                  <c:v>2.6</c:v>
                </c:pt>
                <c:pt idx="1371">
                  <c:v>2.6080000000000001</c:v>
                </c:pt>
                <c:pt idx="1372">
                  <c:v>2.613</c:v>
                </c:pt>
                <c:pt idx="1373">
                  <c:v>2.61</c:v>
                </c:pt>
                <c:pt idx="1374">
                  <c:v>2.62</c:v>
                </c:pt>
                <c:pt idx="1375">
                  <c:v>2.63</c:v>
                </c:pt>
                <c:pt idx="1376">
                  <c:v>2.64</c:v>
                </c:pt>
                <c:pt idx="1377">
                  <c:v>2.645</c:v>
                </c:pt>
                <c:pt idx="1378">
                  <c:v>2.645</c:v>
                </c:pt>
                <c:pt idx="1379">
                  <c:v>#N/A</c:v>
                </c:pt>
                <c:pt idx="1380">
                  <c:v>2.6480000000000001</c:v>
                </c:pt>
                <c:pt idx="1381">
                  <c:v>2.645</c:v>
                </c:pt>
                <c:pt idx="1382">
                  <c:v>2.6429999999999998</c:v>
                </c:pt>
                <c:pt idx="1383">
                  <c:v>2.64</c:v>
                </c:pt>
                <c:pt idx="1384">
                  <c:v>2.64</c:v>
                </c:pt>
                <c:pt idx="1385">
                  <c:v>2.6379999999999999</c:v>
                </c:pt>
                <c:pt idx="1386">
                  <c:v>2.6349999999999998</c:v>
                </c:pt>
                <c:pt idx="1387">
                  <c:v>2.6349999999999998</c:v>
                </c:pt>
                <c:pt idx="1388">
                  <c:v>#N/A</c:v>
                </c:pt>
                <c:pt idx="1389">
                  <c:v>2.633</c:v>
                </c:pt>
                <c:pt idx="1390">
                  <c:v>2.63</c:v>
                </c:pt>
                <c:pt idx="1391">
                  <c:v>2.6379999999999999</c:v>
                </c:pt>
                <c:pt idx="1392">
                  <c:v>2.6549999999999998</c:v>
                </c:pt>
                <c:pt idx="1393">
                  <c:v>2.73</c:v>
                </c:pt>
                <c:pt idx="1394">
                  <c:v>2.7349999999999999</c:v>
                </c:pt>
                <c:pt idx="1395">
                  <c:v>2.75</c:v>
                </c:pt>
                <c:pt idx="1396">
                  <c:v>2.76</c:v>
                </c:pt>
                <c:pt idx="1397">
                  <c:v>2.758</c:v>
                </c:pt>
                <c:pt idx="1398">
                  <c:v>2.7330000000000001</c:v>
                </c:pt>
                <c:pt idx="1399">
                  <c:v>2.7130000000000001</c:v>
                </c:pt>
                <c:pt idx="1400">
                  <c:v>2.7050000000000001</c:v>
                </c:pt>
                <c:pt idx="1401">
                  <c:v>2.7</c:v>
                </c:pt>
                <c:pt idx="1402">
                  <c:v>2.6930000000000001</c:v>
                </c:pt>
                <c:pt idx="1403">
                  <c:v>2.6829999999999998</c:v>
                </c:pt>
                <c:pt idx="1404">
                  <c:v>2.68</c:v>
                </c:pt>
                <c:pt idx="1405">
                  <c:v>2.6779999999999999</c:v>
                </c:pt>
                <c:pt idx="1406">
                  <c:v>2.67</c:v>
                </c:pt>
                <c:pt idx="1407">
                  <c:v>2.6629999999999998</c:v>
                </c:pt>
                <c:pt idx="1408">
                  <c:v>2.6579999999999999</c:v>
                </c:pt>
                <c:pt idx="1409">
                  <c:v>2.653</c:v>
                </c:pt>
                <c:pt idx="1410">
                  <c:v>2.645</c:v>
                </c:pt>
                <c:pt idx="1411">
                  <c:v>2.64</c:v>
                </c:pt>
                <c:pt idx="1412">
                  <c:v>2.64</c:v>
                </c:pt>
                <c:pt idx="1413">
                  <c:v>2.633</c:v>
                </c:pt>
                <c:pt idx="1414">
                  <c:v>2.633</c:v>
                </c:pt>
                <c:pt idx="1415">
                  <c:v>2.6280000000000001</c:v>
                </c:pt>
                <c:pt idx="1416">
                  <c:v>2.6179999999999999</c:v>
                </c:pt>
                <c:pt idx="1417">
                  <c:v>2.6179999999999999</c:v>
                </c:pt>
                <c:pt idx="1418">
                  <c:v>2.613</c:v>
                </c:pt>
                <c:pt idx="1419">
                  <c:v>2.6080000000000001</c:v>
                </c:pt>
                <c:pt idx="1420">
                  <c:v>2.605</c:v>
                </c:pt>
                <c:pt idx="1421">
                  <c:v>2.6</c:v>
                </c:pt>
                <c:pt idx="1422">
                  <c:v>2.5880000000000001</c:v>
                </c:pt>
                <c:pt idx="1423">
                  <c:v>2.58</c:v>
                </c:pt>
                <c:pt idx="1424">
                  <c:v>2.5750000000000002</c:v>
                </c:pt>
                <c:pt idx="1425">
                  <c:v>2.5779999999999998</c:v>
                </c:pt>
                <c:pt idx="1426">
                  <c:v>2.57</c:v>
                </c:pt>
                <c:pt idx="1427">
                  <c:v>2.56</c:v>
                </c:pt>
                <c:pt idx="1428">
                  <c:v>2.5550000000000002</c:v>
                </c:pt>
                <c:pt idx="1429">
                  <c:v>2.54</c:v>
                </c:pt>
                <c:pt idx="1430">
                  <c:v>2.5329999999999999</c:v>
                </c:pt>
                <c:pt idx="1431">
                  <c:v>2.5099999999999998</c:v>
                </c:pt>
                <c:pt idx="1432">
                  <c:v>2.5099999999999998</c:v>
                </c:pt>
                <c:pt idx="1433">
                  <c:v>2.5099999999999998</c:v>
                </c:pt>
                <c:pt idx="1434">
                  <c:v>2.5099999999999998</c:v>
                </c:pt>
                <c:pt idx="1435">
                  <c:v>2.5099999999999998</c:v>
                </c:pt>
                <c:pt idx="1436">
                  <c:v>2.5099999999999998</c:v>
                </c:pt>
                <c:pt idx="1437">
                  <c:v>2.5099999999999998</c:v>
                </c:pt>
                <c:pt idx="1438">
                  <c:v>2.5099999999999998</c:v>
                </c:pt>
                <c:pt idx="1439">
                  <c:v>2.5150000000000001</c:v>
                </c:pt>
                <c:pt idx="1440">
                  <c:v>2.5150000000000001</c:v>
                </c:pt>
                <c:pt idx="1441">
                  <c:v>2.5129999999999999</c:v>
                </c:pt>
                <c:pt idx="1442">
                  <c:v>2.5099999999999998</c:v>
                </c:pt>
                <c:pt idx="1443">
                  <c:v>2.5099999999999998</c:v>
                </c:pt>
                <c:pt idx="1444">
                  <c:v>2.5129999999999999</c:v>
                </c:pt>
                <c:pt idx="1445">
                  <c:v>2.5099999999999998</c:v>
                </c:pt>
                <c:pt idx="1446">
                  <c:v>2.5099999999999998</c:v>
                </c:pt>
                <c:pt idx="1447">
                  <c:v>2.5099999999999998</c:v>
                </c:pt>
                <c:pt idx="1448">
                  <c:v>2.5099999999999998</c:v>
                </c:pt>
                <c:pt idx="1449">
                  <c:v>2.5129999999999999</c:v>
                </c:pt>
                <c:pt idx="1450">
                  <c:v>2.5129999999999999</c:v>
                </c:pt>
                <c:pt idx="1451">
                  <c:v>2.5129999999999999</c:v>
                </c:pt>
                <c:pt idx="1452">
                  <c:v>2.5099999999999998</c:v>
                </c:pt>
                <c:pt idx="1453">
                  <c:v>2.5099999999999998</c:v>
                </c:pt>
                <c:pt idx="1454">
                  <c:v>2.5099999999999998</c:v>
                </c:pt>
                <c:pt idx="1455">
                  <c:v>2.5099999999999998</c:v>
                </c:pt>
                <c:pt idx="1456">
                  <c:v>2.5099999999999998</c:v>
                </c:pt>
                <c:pt idx="1457">
                  <c:v>2.5129999999999999</c:v>
                </c:pt>
                <c:pt idx="1458">
                  <c:v>2.5</c:v>
                </c:pt>
                <c:pt idx="1459">
                  <c:v>2.5</c:v>
                </c:pt>
                <c:pt idx="1460">
                  <c:v>2.5030000000000001</c:v>
                </c:pt>
                <c:pt idx="1461">
                  <c:v>2.5</c:v>
                </c:pt>
                <c:pt idx="1462">
                  <c:v>2.5049999999999999</c:v>
                </c:pt>
                <c:pt idx="1463">
                  <c:v>2.52</c:v>
                </c:pt>
                <c:pt idx="1464">
                  <c:v>2.5499999999999998</c:v>
                </c:pt>
                <c:pt idx="1465">
                  <c:v>2.5680000000000001</c:v>
                </c:pt>
                <c:pt idx="1466">
                  <c:v>2.5750000000000002</c:v>
                </c:pt>
                <c:pt idx="1467">
                  <c:v>2.58</c:v>
                </c:pt>
                <c:pt idx="1468">
                  <c:v>2.58</c:v>
                </c:pt>
                <c:pt idx="1469">
                  <c:v>2.58</c:v>
                </c:pt>
                <c:pt idx="1470">
                  <c:v>2.58</c:v>
                </c:pt>
                <c:pt idx="1471">
                  <c:v>2.58</c:v>
                </c:pt>
                <c:pt idx="1472">
                  <c:v>2.5779999999999998</c:v>
                </c:pt>
                <c:pt idx="1473">
                  <c:v>2.573</c:v>
                </c:pt>
                <c:pt idx="1474">
                  <c:v>2.5750000000000002</c:v>
                </c:pt>
                <c:pt idx="1475">
                  <c:v>2.58</c:v>
                </c:pt>
                <c:pt idx="1476">
                  <c:v>2.58</c:v>
                </c:pt>
                <c:pt idx="1477">
                  <c:v>2.58</c:v>
                </c:pt>
                <c:pt idx="1478">
                  <c:v>2.58</c:v>
                </c:pt>
                <c:pt idx="1479">
                  <c:v>2.58</c:v>
                </c:pt>
                <c:pt idx="1480">
                  <c:v>2.5910000000000002</c:v>
                </c:pt>
                <c:pt idx="1481">
                  <c:v>2.593</c:v>
                </c:pt>
                <c:pt idx="1482">
                  <c:v>2.5910000000000002</c:v>
                </c:pt>
                <c:pt idx="1483">
                  <c:v>2.5880000000000001</c:v>
                </c:pt>
                <c:pt idx="1484">
                  <c:v>2.5630000000000002</c:v>
                </c:pt>
                <c:pt idx="1485">
                  <c:v>2.56</c:v>
                </c:pt>
                <c:pt idx="1486">
                  <c:v>2.5680000000000001</c:v>
                </c:pt>
                <c:pt idx="1487">
                  <c:v>2.5680000000000001</c:v>
                </c:pt>
                <c:pt idx="1488">
                  <c:v>2.57</c:v>
                </c:pt>
                <c:pt idx="1489">
                  <c:v>2.57</c:v>
                </c:pt>
                <c:pt idx="1490">
                  <c:v>2.58</c:v>
                </c:pt>
                <c:pt idx="1491">
                  <c:v>2.58</c:v>
                </c:pt>
                <c:pt idx="1492">
                  <c:v>2.58</c:v>
                </c:pt>
                <c:pt idx="1493">
                  <c:v>2.58</c:v>
                </c:pt>
                <c:pt idx="1494">
                  <c:v>2.58</c:v>
                </c:pt>
                <c:pt idx="1495">
                  <c:v>2.5779999999999998</c:v>
                </c:pt>
                <c:pt idx="1496">
                  <c:v>2.573</c:v>
                </c:pt>
                <c:pt idx="1497">
                  <c:v>2.573</c:v>
                </c:pt>
                <c:pt idx="1498">
                  <c:v>2.57</c:v>
                </c:pt>
                <c:pt idx="1499">
                  <c:v>2.57</c:v>
                </c:pt>
                <c:pt idx="1500">
                  <c:v>2.57</c:v>
                </c:pt>
                <c:pt idx="1501">
                  <c:v>2.57</c:v>
                </c:pt>
                <c:pt idx="1502">
                  <c:v>2.5630000000000002</c:v>
                </c:pt>
                <c:pt idx="1503">
                  <c:v>2.56</c:v>
                </c:pt>
                <c:pt idx="1504">
                  <c:v>2.5630000000000002</c:v>
                </c:pt>
                <c:pt idx="1505">
                  <c:v>2.5630000000000002</c:v>
                </c:pt>
                <c:pt idx="1506">
                  <c:v>2.56</c:v>
                </c:pt>
                <c:pt idx="1507">
                  <c:v>2.5630000000000002</c:v>
                </c:pt>
                <c:pt idx="1508">
                  <c:v>2.57</c:v>
                </c:pt>
                <c:pt idx="1509">
                  <c:v>2.57</c:v>
                </c:pt>
                <c:pt idx="1510">
                  <c:v>2.5630000000000002</c:v>
                </c:pt>
                <c:pt idx="1511">
                  <c:v>2.5529999999999999</c:v>
                </c:pt>
                <c:pt idx="1512">
                  <c:v>2.5430000000000001</c:v>
                </c:pt>
                <c:pt idx="1513">
                  <c:v>2.5049999999999999</c:v>
                </c:pt>
                <c:pt idx="1514">
                  <c:v>2.488</c:v>
                </c:pt>
                <c:pt idx="1515">
                  <c:v>2.4849999999999999</c:v>
                </c:pt>
                <c:pt idx="1516">
                  <c:v>2.4729999999999999</c:v>
                </c:pt>
                <c:pt idx="1517">
                  <c:v>2.4700000000000002</c:v>
                </c:pt>
                <c:pt idx="1518">
                  <c:v>2.468</c:v>
                </c:pt>
                <c:pt idx="1519">
                  <c:v>#N/A</c:v>
                </c:pt>
                <c:pt idx="1520">
                  <c:v>2.46</c:v>
                </c:pt>
                <c:pt idx="1521">
                  <c:v>2.4529999999999998</c:v>
                </c:pt>
                <c:pt idx="1522">
                  <c:v>2.4529999999999998</c:v>
                </c:pt>
                <c:pt idx="1523">
                  <c:v>2.4529999999999998</c:v>
                </c:pt>
                <c:pt idx="1524">
                  <c:v>2.4529999999999998</c:v>
                </c:pt>
                <c:pt idx="1525">
                  <c:v>2.4529999999999998</c:v>
                </c:pt>
                <c:pt idx="1526">
                  <c:v>2.4529999999999998</c:v>
                </c:pt>
                <c:pt idx="1527">
                  <c:v>2.4500000000000002</c:v>
                </c:pt>
                <c:pt idx="1528">
                  <c:v>2.448</c:v>
                </c:pt>
                <c:pt idx="1529">
                  <c:v>2.4500000000000002</c:v>
                </c:pt>
                <c:pt idx="1530">
                  <c:v>2.4500000000000002</c:v>
                </c:pt>
                <c:pt idx="1531">
                  <c:v>2.4500000000000002</c:v>
                </c:pt>
                <c:pt idx="1532">
                  <c:v>2.4500000000000002</c:v>
                </c:pt>
                <c:pt idx="1533">
                  <c:v>#N/A</c:v>
                </c:pt>
                <c:pt idx="1534">
                  <c:v>2.4500000000000002</c:v>
                </c:pt>
                <c:pt idx="1535">
                  <c:v>#N/A</c:v>
                </c:pt>
                <c:pt idx="1536">
                  <c:v>2.4500000000000002</c:v>
                </c:pt>
                <c:pt idx="1537">
                  <c:v>2.4500000000000002</c:v>
                </c:pt>
                <c:pt idx="1538">
                  <c:v>2.4500000000000002</c:v>
                </c:pt>
                <c:pt idx="1539">
                  <c:v>2.4500000000000002</c:v>
                </c:pt>
                <c:pt idx="1540">
                  <c:v>2.4500000000000002</c:v>
                </c:pt>
                <c:pt idx="1541">
                  <c:v>2.4529999999999998</c:v>
                </c:pt>
                <c:pt idx="1542">
                  <c:v>2.4580000000000002</c:v>
                </c:pt>
                <c:pt idx="1543">
                  <c:v>2.4580000000000002</c:v>
                </c:pt>
                <c:pt idx="1544">
                  <c:v>2.46</c:v>
                </c:pt>
                <c:pt idx="1545">
                  <c:v>2.4580000000000002</c:v>
                </c:pt>
                <c:pt idx="1546">
                  <c:v>2.4550000000000001</c:v>
                </c:pt>
                <c:pt idx="1547">
                  <c:v>2.4550000000000001</c:v>
                </c:pt>
                <c:pt idx="1548">
                  <c:v>2.4500000000000002</c:v>
                </c:pt>
                <c:pt idx="1549">
                  <c:v>2.4529999999999998</c:v>
                </c:pt>
                <c:pt idx="1550">
                  <c:v>2.46</c:v>
                </c:pt>
                <c:pt idx="1551">
                  <c:v>2.4580000000000002</c:v>
                </c:pt>
                <c:pt idx="1552">
                  <c:v>2.4580000000000002</c:v>
                </c:pt>
                <c:pt idx="1553">
                  <c:v>2.46</c:v>
                </c:pt>
                <c:pt idx="1554">
                  <c:v>2.46</c:v>
                </c:pt>
                <c:pt idx="1555">
                  <c:v>2.46</c:v>
                </c:pt>
                <c:pt idx="1556">
                  <c:v>2.4630000000000001</c:v>
                </c:pt>
                <c:pt idx="1557">
                  <c:v>2.4630000000000001</c:v>
                </c:pt>
                <c:pt idx="1558">
                  <c:v>2.4550000000000001</c:v>
                </c:pt>
                <c:pt idx="1559">
                  <c:v>2.4529999999999998</c:v>
                </c:pt>
                <c:pt idx="1560">
                  <c:v>2.4550000000000001</c:v>
                </c:pt>
                <c:pt idx="1561">
                  <c:v>2.4500000000000002</c:v>
                </c:pt>
                <c:pt idx="1562">
                  <c:v>2.4500000000000002</c:v>
                </c:pt>
                <c:pt idx="1563">
                  <c:v>#N/A</c:v>
                </c:pt>
                <c:pt idx="1564">
                  <c:v>#N/A</c:v>
                </c:pt>
                <c:pt idx="1565">
                  <c:v>2.4500000000000002</c:v>
                </c:pt>
                <c:pt idx="1566">
                  <c:v>2.4500000000000002</c:v>
                </c:pt>
                <c:pt idx="1567">
                  <c:v>2.4329999999999998</c:v>
                </c:pt>
                <c:pt idx="1568">
                  <c:v>2.4300000000000002</c:v>
                </c:pt>
                <c:pt idx="1569">
                  <c:v>2.41</c:v>
                </c:pt>
                <c:pt idx="1570">
                  <c:v>2.39</c:v>
                </c:pt>
                <c:pt idx="1571">
                  <c:v>2.383</c:v>
                </c:pt>
                <c:pt idx="1572">
                  <c:v>2.38</c:v>
                </c:pt>
                <c:pt idx="1573">
                  <c:v>2.3780000000000001</c:v>
                </c:pt>
                <c:pt idx="1574">
                  <c:v>2.38</c:v>
                </c:pt>
                <c:pt idx="1575">
                  <c:v>2.38</c:v>
                </c:pt>
                <c:pt idx="1576">
                  <c:v>2.375</c:v>
                </c:pt>
                <c:pt idx="1577">
                  <c:v>2.3780000000000001</c:v>
                </c:pt>
                <c:pt idx="1578">
                  <c:v>2.39</c:v>
                </c:pt>
                <c:pt idx="1579">
                  <c:v>2.39</c:v>
                </c:pt>
                <c:pt idx="1580">
                  <c:v>2.3929999999999998</c:v>
                </c:pt>
                <c:pt idx="1581">
                  <c:v>2.39</c:v>
                </c:pt>
                <c:pt idx="1582">
                  <c:v>2.39</c:v>
                </c:pt>
                <c:pt idx="1583">
                  <c:v>2.39</c:v>
                </c:pt>
                <c:pt idx="1584">
                  <c:v>2.383</c:v>
                </c:pt>
                <c:pt idx="1585">
                  <c:v>2.403</c:v>
                </c:pt>
                <c:pt idx="1586">
                  <c:v>2.403</c:v>
                </c:pt>
                <c:pt idx="1587">
                  <c:v>2.403</c:v>
                </c:pt>
                <c:pt idx="1588">
                  <c:v>2.4</c:v>
                </c:pt>
                <c:pt idx="1589">
                  <c:v>2.395</c:v>
                </c:pt>
                <c:pt idx="1590">
                  <c:v>2.3929999999999998</c:v>
                </c:pt>
                <c:pt idx="1591">
                  <c:v>2.383</c:v>
                </c:pt>
                <c:pt idx="1592">
                  <c:v>2.375</c:v>
                </c:pt>
                <c:pt idx="1593">
                  <c:v>2.37</c:v>
                </c:pt>
                <c:pt idx="1594">
                  <c:v>2.37</c:v>
                </c:pt>
                <c:pt idx="1595">
                  <c:v>2.37</c:v>
                </c:pt>
                <c:pt idx="1596">
                  <c:v>2.37</c:v>
                </c:pt>
                <c:pt idx="1597">
                  <c:v>2.37</c:v>
                </c:pt>
                <c:pt idx="1598">
                  <c:v>2.37</c:v>
                </c:pt>
                <c:pt idx="1599">
                  <c:v>2.37</c:v>
                </c:pt>
                <c:pt idx="1600">
                  <c:v>2.3650000000000002</c:v>
                </c:pt>
                <c:pt idx="1601">
                  <c:v>2.3650000000000002</c:v>
                </c:pt>
                <c:pt idx="1602">
                  <c:v>2.3530000000000002</c:v>
                </c:pt>
                <c:pt idx="1603">
                  <c:v>2.33</c:v>
                </c:pt>
                <c:pt idx="1604">
                  <c:v>2.33</c:v>
                </c:pt>
                <c:pt idx="1605">
                  <c:v>2.33</c:v>
                </c:pt>
                <c:pt idx="1606">
                  <c:v>2.33</c:v>
                </c:pt>
                <c:pt idx="1607">
                  <c:v>2.29</c:v>
                </c:pt>
                <c:pt idx="1608">
                  <c:v>2.2629999999999999</c:v>
                </c:pt>
                <c:pt idx="1609">
                  <c:v>2.238</c:v>
                </c:pt>
                <c:pt idx="1610">
                  <c:v>2.2280000000000002</c:v>
                </c:pt>
                <c:pt idx="1611">
                  <c:v>2.21</c:v>
                </c:pt>
                <c:pt idx="1612">
                  <c:v>2.1850000000000001</c:v>
                </c:pt>
                <c:pt idx="1613">
                  <c:v>2.16</c:v>
                </c:pt>
                <c:pt idx="1614">
                  <c:v>2.15</c:v>
                </c:pt>
                <c:pt idx="1615">
                  <c:v>2.1429999999999998</c:v>
                </c:pt>
                <c:pt idx="1616">
                  <c:v>2.13</c:v>
                </c:pt>
                <c:pt idx="1617">
                  <c:v>2.12</c:v>
                </c:pt>
                <c:pt idx="1618">
                  <c:v>2.11</c:v>
                </c:pt>
                <c:pt idx="1619">
                  <c:v>2.11</c:v>
                </c:pt>
                <c:pt idx="1620">
                  <c:v>2.1</c:v>
                </c:pt>
                <c:pt idx="1621">
                  <c:v>2.0950000000000002</c:v>
                </c:pt>
                <c:pt idx="1622">
                  <c:v>2.0950000000000002</c:v>
                </c:pt>
                <c:pt idx="1623">
                  <c:v>2.08</c:v>
                </c:pt>
                <c:pt idx="1624">
                  <c:v>2.073</c:v>
                </c:pt>
                <c:pt idx="1625">
                  <c:v>2.0699999999999998</c:v>
                </c:pt>
                <c:pt idx="1626">
                  <c:v>2.0649999999999999</c:v>
                </c:pt>
                <c:pt idx="1627">
                  <c:v>2.06</c:v>
                </c:pt>
                <c:pt idx="1628">
                  <c:v>2.0499999999999998</c:v>
                </c:pt>
                <c:pt idx="1629">
                  <c:v>2.04</c:v>
                </c:pt>
                <c:pt idx="1630">
                  <c:v>2.0329999999999999</c:v>
                </c:pt>
                <c:pt idx="1631">
                  <c:v>2.028</c:v>
                </c:pt>
                <c:pt idx="1632">
                  <c:v>2.02</c:v>
                </c:pt>
                <c:pt idx="1633">
                  <c:v>2.02</c:v>
                </c:pt>
                <c:pt idx="1634">
                  <c:v>2.0129999999999999</c:v>
                </c:pt>
                <c:pt idx="1635">
                  <c:v>2.0049999999999999</c:v>
                </c:pt>
                <c:pt idx="1636">
                  <c:v>2.0030000000000001</c:v>
                </c:pt>
                <c:pt idx="1637">
                  <c:v>2.0030000000000001</c:v>
                </c:pt>
                <c:pt idx="1638">
                  <c:v>1.9930000000000001</c:v>
                </c:pt>
                <c:pt idx="1639">
                  <c:v>1.9830000000000001</c:v>
                </c:pt>
                <c:pt idx="1640">
                  <c:v>#N/A</c:v>
                </c:pt>
                <c:pt idx="1641">
                  <c:v>1.9730000000000001</c:v>
                </c:pt>
                <c:pt idx="1642">
                  <c:v>1.96</c:v>
                </c:pt>
                <c:pt idx="1643">
                  <c:v>1.95</c:v>
                </c:pt>
                <c:pt idx="1644">
                  <c:v>#N/A</c:v>
                </c:pt>
                <c:pt idx="1645">
                  <c:v>1.95</c:v>
                </c:pt>
                <c:pt idx="1646">
                  <c:v>1.95</c:v>
                </c:pt>
                <c:pt idx="1647">
                  <c:v>1.9530000000000001</c:v>
                </c:pt>
                <c:pt idx="1648">
                  <c:v>1.95</c:v>
                </c:pt>
                <c:pt idx="1649">
                  <c:v>#N/A</c:v>
                </c:pt>
                <c:pt idx="1650">
                  <c:v>1.95</c:v>
                </c:pt>
                <c:pt idx="1651">
                  <c:v>1.948</c:v>
                </c:pt>
                <c:pt idx="1652">
                  <c:v>1.9330000000000001</c:v>
                </c:pt>
                <c:pt idx="1653">
                  <c:v>1.92</c:v>
                </c:pt>
                <c:pt idx="1654">
                  <c:v>1.903</c:v>
                </c:pt>
                <c:pt idx="1655">
                  <c:v>1.883</c:v>
                </c:pt>
                <c:pt idx="1656">
                  <c:v>1.853</c:v>
                </c:pt>
                <c:pt idx="1657">
                  <c:v>1.8280000000000001</c:v>
                </c:pt>
                <c:pt idx="1658">
                  <c:v>1.8129999999999999</c:v>
                </c:pt>
                <c:pt idx="1659">
                  <c:v>1.8080000000000001</c:v>
                </c:pt>
                <c:pt idx="1660">
                  <c:v>1.8049999999999999</c:v>
                </c:pt>
                <c:pt idx="1661">
                  <c:v>1.8</c:v>
                </c:pt>
                <c:pt idx="1662">
                  <c:v>1.788</c:v>
                </c:pt>
                <c:pt idx="1663">
                  <c:v>1.7529999999999999</c:v>
                </c:pt>
                <c:pt idx="1664">
                  <c:v>1.738</c:v>
                </c:pt>
                <c:pt idx="1665">
                  <c:v>1.7250000000000001</c:v>
                </c:pt>
                <c:pt idx="1666">
                  <c:v>1.7050000000000001</c:v>
                </c:pt>
                <c:pt idx="1667">
                  <c:v>1.6850000000000001</c:v>
                </c:pt>
                <c:pt idx="1668">
                  <c:v>1.665</c:v>
                </c:pt>
                <c:pt idx="1669">
                  <c:v>1.6379999999999999</c:v>
                </c:pt>
                <c:pt idx="1670">
                  <c:v>1.625</c:v>
                </c:pt>
                <c:pt idx="1671">
                  <c:v>1.613</c:v>
                </c:pt>
                <c:pt idx="1672">
                  <c:v>1.605</c:v>
                </c:pt>
                <c:pt idx="1673">
                  <c:v>1.6</c:v>
                </c:pt>
                <c:pt idx="1674">
                  <c:v>1.583</c:v>
                </c:pt>
                <c:pt idx="1675">
                  <c:v>1.58</c:v>
                </c:pt>
                <c:pt idx="1676">
                  <c:v>1.583</c:v>
                </c:pt>
                <c:pt idx="1677">
                  <c:v>1.58</c:v>
                </c:pt>
                <c:pt idx="1678">
                  <c:v>1.583</c:v>
                </c:pt>
                <c:pt idx="1679">
                  <c:v>1.58</c:v>
                </c:pt>
                <c:pt idx="1680">
                  <c:v>1.583</c:v>
                </c:pt>
                <c:pt idx="1681">
                  <c:v>1.583</c:v>
                </c:pt>
                <c:pt idx="1682">
                  <c:v>1.58</c:v>
                </c:pt>
                <c:pt idx="1683">
                  <c:v>1.58</c:v>
                </c:pt>
                <c:pt idx="1684">
                  <c:v>1.573</c:v>
                </c:pt>
                <c:pt idx="1685">
                  <c:v>1.57</c:v>
                </c:pt>
                <c:pt idx="1686">
                  <c:v>1.57</c:v>
                </c:pt>
                <c:pt idx="1687">
                  <c:v>1.5680000000000001</c:v>
                </c:pt>
                <c:pt idx="1688">
                  <c:v>1.5529999999999999</c:v>
                </c:pt>
                <c:pt idx="1689">
                  <c:v>1.5429999999999999</c:v>
                </c:pt>
                <c:pt idx="1690">
                  <c:v>1.53</c:v>
                </c:pt>
                <c:pt idx="1691">
                  <c:v>1.518</c:v>
                </c:pt>
                <c:pt idx="1692">
                  <c:v>1.498</c:v>
                </c:pt>
                <c:pt idx="1693">
                  <c:v>1.488</c:v>
                </c:pt>
                <c:pt idx="1694">
                  <c:v>1.45</c:v>
                </c:pt>
                <c:pt idx="1695">
                  <c:v>1.4330000000000001</c:v>
                </c:pt>
                <c:pt idx="1696">
                  <c:v>1.39</c:v>
                </c:pt>
                <c:pt idx="1697">
                  <c:v>1.34</c:v>
                </c:pt>
                <c:pt idx="1698">
                  <c:v>1.33</c:v>
                </c:pt>
                <c:pt idx="1699">
                  <c:v>1.35</c:v>
                </c:pt>
                <c:pt idx="1700">
                  <c:v>1.3149999999999999</c:v>
                </c:pt>
                <c:pt idx="1701">
                  <c:v>1.298</c:v>
                </c:pt>
                <c:pt idx="1702">
                  <c:v>1.29</c:v>
                </c:pt>
                <c:pt idx="1703">
                  <c:v>1.2929999999999999</c:v>
                </c:pt>
                <c:pt idx="1704">
                  <c:v>1.29</c:v>
                </c:pt>
                <c:pt idx="1705">
                  <c:v>1.2849999999999999</c:v>
                </c:pt>
                <c:pt idx="1706">
                  <c:v>1.288</c:v>
                </c:pt>
                <c:pt idx="1707">
                  <c:v>1.29</c:v>
                </c:pt>
                <c:pt idx="1708">
                  <c:v>1.28</c:v>
                </c:pt>
                <c:pt idx="1709">
                  <c:v>1.278</c:v>
                </c:pt>
                <c:pt idx="1710">
                  <c:v>1.28</c:v>
                </c:pt>
                <c:pt idx="1711">
                  <c:v>1.2330000000000001</c:v>
                </c:pt>
                <c:pt idx="1712">
                  <c:v>1.22</c:v>
                </c:pt>
                <c:pt idx="1713">
                  <c:v>1.208</c:v>
                </c:pt>
                <c:pt idx="1714">
                  <c:v>1.2</c:v>
                </c:pt>
                <c:pt idx="1715">
                  <c:v>1.1930000000000001</c:v>
                </c:pt>
                <c:pt idx="1716">
                  <c:v>1.1850000000000001</c:v>
                </c:pt>
                <c:pt idx="1717">
                  <c:v>1.18</c:v>
                </c:pt>
                <c:pt idx="1718">
                  <c:v>1.18</c:v>
                </c:pt>
                <c:pt idx="1719">
                  <c:v>1.17</c:v>
                </c:pt>
                <c:pt idx="1720">
                  <c:v>1.17</c:v>
                </c:pt>
                <c:pt idx="1721">
                  <c:v>1.1599999999999999</c:v>
                </c:pt>
                <c:pt idx="1722">
                  <c:v>1.1499999999999999</c:v>
                </c:pt>
                <c:pt idx="1723">
                  <c:v>1.143</c:v>
                </c:pt>
                <c:pt idx="1724">
                  <c:v>1.143</c:v>
                </c:pt>
                <c:pt idx="1725">
                  <c:v>1.133</c:v>
                </c:pt>
                <c:pt idx="1726">
                  <c:v>1.1200000000000001</c:v>
                </c:pt>
                <c:pt idx="1727">
                  <c:v>1.1080000000000001</c:v>
                </c:pt>
                <c:pt idx="1728">
                  <c:v>1.0900000000000001</c:v>
                </c:pt>
                <c:pt idx="1729">
                  <c:v>1.08</c:v>
                </c:pt>
                <c:pt idx="1730">
                  <c:v>1.07</c:v>
                </c:pt>
                <c:pt idx="1731">
                  <c:v>1.0629999999999999</c:v>
                </c:pt>
                <c:pt idx="1732">
                  <c:v>1.0549999999999999</c:v>
                </c:pt>
                <c:pt idx="1733">
                  <c:v>1.075</c:v>
                </c:pt>
                <c:pt idx="1734">
                  <c:v>1.075</c:v>
                </c:pt>
                <c:pt idx="1735">
                  <c:v>1.0329999999999999</c:v>
                </c:pt>
                <c:pt idx="1736">
                  <c:v>1.0249999999999999</c:v>
                </c:pt>
                <c:pt idx="1737">
                  <c:v>1.0249999999999999</c:v>
                </c:pt>
                <c:pt idx="1738">
                  <c:v>1.0029999999999999</c:v>
                </c:pt>
                <c:pt idx="1739">
                  <c:v>1</c:v>
                </c:pt>
                <c:pt idx="1740">
                  <c:v>0.99</c:v>
                </c:pt>
                <c:pt idx="1741">
                  <c:v>0.98</c:v>
                </c:pt>
                <c:pt idx="1742">
                  <c:v>0.97299999999999998</c:v>
                </c:pt>
                <c:pt idx="1743">
                  <c:v>0.96299999999999997</c:v>
                </c:pt>
                <c:pt idx="1744">
                  <c:v>0.96</c:v>
                </c:pt>
                <c:pt idx="1745">
                  <c:v>0.96</c:v>
                </c:pt>
                <c:pt idx="1746">
                  <c:v>0.96</c:v>
                </c:pt>
                <c:pt idx="1747">
                  <c:v>0.96</c:v>
                </c:pt>
                <c:pt idx="1748">
                  <c:v>0.95799999999999996</c:v>
                </c:pt>
                <c:pt idx="1749">
                  <c:v>0.95299999999999996</c:v>
                </c:pt>
                <c:pt idx="1750">
                  <c:v>0.94499999999999995</c:v>
                </c:pt>
                <c:pt idx="1751">
                  <c:v>0.93799999999999994</c:v>
                </c:pt>
                <c:pt idx="1752">
                  <c:v>0.93799999999999994</c:v>
                </c:pt>
                <c:pt idx="1753">
                  <c:v>0.93</c:v>
                </c:pt>
                <c:pt idx="1754">
                  <c:v>0.92500000000000004</c:v>
                </c:pt>
                <c:pt idx="1755">
                  <c:v>0.92800000000000005</c:v>
                </c:pt>
                <c:pt idx="1756">
                  <c:v>0.92300000000000004</c:v>
                </c:pt>
                <c:pt idx="1757">
                  <c:v>0.91500000000000004</c:v>
                </c:pt>
                <c:pt idx="1758">
                  <c:v>0.9</c:v>
                </c:pt>
                <c:pt idx="1759">
                  <c:v>0.89500000000000002</c:v>
                </c:pt>
                <c:pt idx="1760">
                  <c:v>0.88300000000000001</c:v>
                </c:pt>
                <c:pt idx="1761">
                  <c:v>0.878</c:v>
                </c:pt>
                <c:pt idx="1762">
                  <c:v>0.87</c:v>
                </c:pt>
                <c:pt idx="1763">
                  <c:v>0.86499999999999999</c:v>
                </c:pt>
                <c:pt idx="1764">
                  <c:v>0.86499999999999999</c:v>
                </c:pt>
                <c:pt idx="1765">
                  <c:v>0.86</c:v>
                </c:pt>
                <c:pt idx="1766">
                  <c:v>0.86</c:v>
                </c:pt>
                <c:pt idx="1767">
                  <c:v>0.86</c:v>
                </c:pt>
                <c:pt idx="1768">
                  <c:v>0.85799999999999998</c:v>
                </c:pt>
                <c:pt idx="1769">
                  <c:v>0.85</c:v>
                </c:pt>
                <c:pt idx="1770">
                  <c:v>0.84</c:v>
                </c:pt>
                <c:pt idx="1771">
                  <c:v>0.84</c:v>
                </c:pt>
                <c:pt idx="1772">
                  <c:v>0.83299999999999996</c:v>
                </c:pt>
                <c:pt idx="1773">
                  <c:v>0.83</c:v>
                </c:pt>
                <c:pt idx="1774">
                  <c:v>0.82799999999999996</c:v>
                </c:pt>
                <c:pt idx="1775">
                  <c:v>0.80500000000000005</c:v>
                </c:pt>
                <c:pt idx="1776">
                  <c:v>0.78800000000000003</c:v>
                </c:pt>
                <c:pt idx="1777">
                  <c:v>0.78</c:v>
                </c:pt>
                <c:pt idx="1778">
                  <c:v>0.75800000000000001</c:v>
                </c:pt>
                <c:pt idx="1779">
                  <c:v>#N/A</c:v>
                </c:pt>
                <c:pt idx="1780">
                  <c:v>0.73</c:v>
                </c:pt>
                <c:pt idx="1781">
                  <c:v>0.71799999999999997</c:v>
                </c:pt>
                <c:pt idx="1782">
                  <c:v>0.71</c:v>
                </c:pt>
                <c:pt idx="1783">
                  <c:v>0.7</c:v>
                </c:pt>
                <c:pt idx="1784">
                  <c:v>0.7</c:v>
                </c:pt>
                <c:pt idx="1785">
                  <c:v>0.7</c:v>
                </c:pt>
                <c:pt idx="1786">
                  <c:v>0.7</c:v>
                </c:pt>
                <c:pt idx="1787">
                  <c:v>0.69</c:v>
                </c:pt>
                <c:pt idx="1788">
                  <c:v>0.69</c:v>
                </c:pt>
                <c:pt idx="1789">
                  <c:v>0.69</c:v>
                </c:pt>
                <c:pt idx="1790">
                  <c:v>0.68300000000000005</c:v>
                </c:pt>
                <c:pt idx="1791">
                  <c:v>0.67800000000000005</c:v>
                </c:pt>
                <c:pt idx="1792">
                  <c:v>0.67500000000000004</c:v>
                </c:pt>
                <c:pt idx="1793">
                  <c:v>0.67300000000000004</c:v>
                </c:pt>
                <c:pt idx="1794">
                  <c:v>0.67300000000000004</c:v>
                </c:pt>
                <c:pt idx="1795">
                  <c:v>0.67</c:v>
                </c:pt>
                <c:pt idx="1796">
                  <c:v>0.66300000000000003</c:v>
                </c:pt>
                <c:pt idx="1797">
                  <c:v>0.65</c:v>
                </c:pt>
                <c:pt idx="1798">
                  <c:v>0.64500000000000002</c:v>
                </c:pt>
                <c:pt idx="1799">
                  <c:v>0.64300000000000002</c:v>
                </c:pt>
                <c:pt idx="1800">
                  <c:v>0.63800000000000001</c:v>
                </c:pt>
                <c:pt idx="1801">
                  <c:v>0.63</c:v>
                </c:pt>
                <c:pt idx="1802">
                  <c:v>0.628</c:v>
                </c:pt>
                <c:pt idx="1803">
                  <c:v>0.625</c:v>
                </c:pt>
                <c:pt idx="1804">
                  <c:v>0.61799999999999999</c:v>
                </c:pt>
                <c:pt idx="1805">
                  <c:v>0.61799999999999999</c:v>
                </c:pt>
                <c:pt idx="1806">
                  <c:v>0.61</c:v>
                </c:pt>
                <c:pt idx="1807">
                  <c:v>0.60299999999999998</c:v>
                </c:pt>
                <c:pt idx="1808">
                  <c:v>0.6</c:v>
                </c:pt>
                <c:pt idx="1809">
                  <c:v>0.6</c:v>
                </c:pt>
                <c:pt idx="1810">
                  <c:v>#N/A</c:v>
                </c:pt>
                <c:pt idx="1811">
                  <c:v>0.58499999999999996</c:v>
                </c:pt>
                <c:pt idx="1812">
                  <c:v>0.58499999999999996</c:v>
                </c:pt>
                <c:pt idx="1813">
                  <c:v>0.57999999999999996</c:v>
                </c:pt>
                <c:pt idx="1814">
                  <c:v>0.57999999999999996</c:v>
                </c:pt>
                <c:pt idx="1815">
                  <c:v>0.56999999999999995</c:v>
                </c:pt>
                <c:pt idx="1816">
                  <c:v>0.56999999999999995</c:v>
                </c:pt>
                <c:pt idx="1817">
                  <c:v>0.56999999999999995</c:v>
                </c:pt>
                <c:pt idx="1818">
                  <c:v>0.56999999999999995</c:v>
                </c:pt>
                <c:pt idx="1819">
                  <c:v>0.55000000000000004</c:v>
                </c:pt>
                <c:pt idx="1820">
                  <c:v>0.55000000000000004</c:v>
                </c:pt>
                <c:pt idx="1821">
                  <c:v>0.54500000000000004</c:v>
                </c:pt>
                <c:pt idx="1822">
                  <c:v>0.54</c:v>
                </c:pt>
                <c:pt idx="1823">
                  <c:v>0.54</c:v>
                </c:pt>
                <c:pt idx="1824">
                  <c:v>0.53800000000000003</c:v>
                </c:pt>
                <c:pt idx="1825">
                  <c:v>0.53300000000000003</c:v>
                </c:pt>
                <c:pt idx="1826">
                  <c:v>0.53</c:v>
                </c:pt>
                <c:pt idx="1827">
                  <c:v>0.52800000000000002</c:v>
                </c:pt>
                <c:pt idx="1828">
                  <c:v>0.52</c:v>
                </c:pt>
                <c:pt idx="1829">
                  <c:v>0.51500000000000001</c:v>
                </c:pt>
                <c:pt idx="1830">
                  <c:v>0.51</c:v>
                </c:pt>
                <c:pt idx="1831">
                  <c:v>0.503</c:v>
                </c:pt>
                <c:pt idx="1832">
                  <c:v>0.503</c:v>
                </c:pt>
                <c:pt idx="1833">
                  <c:v>0.50800000000000001</c:v>
                </c:pt>
                <c:pt idx="1834">
                  <c:v>0.503</c:v>
                </c:pt>
                <c:pt idx="1835">
                  <c:v>0.503</c:v>
                </c:pt>
                <c:pt idx="1836">
                  <c:v>0.503</c:v>
                </c:pt>
                <c:pt idx="1837">
                  <c:v>0.505</c:v>
                </c:pt>
                <c:pt idx="1838">
                  <c:v>#N/A</c:v>
                </c:pt>
                <c:pt idx="1839">
                  <c:v>#N/A</c:v>
                </c:pt>
                <c:pt idx="1840">
                  <c:v>0.505</c:v>
                </c:pt>
                <c:pt idx="1841">
                  <c:v>0.50800000000000001</c:v>
                </c:pt>
                <c:pt idx="1842">
                  <c:v>0.505</c:v>
                </c:pt>
                <c:pt idx="1843">
                  <c:v>0.5</c:v>
                </c:pt>
                <c:pt idx="1844">
                  <c:v>0.495</c:v>
                </c:pt>
                <c:pt idx="1845">
                  <c:v>0.49299999999999999</c:v>
                </c:pt>
                <c:pt idx="1846">
                  <c:v>0.49</c:v>
                </c:pt>
                <c:pt idx="1847">
                  <c:v>0.49</c:v>
                </c:pt>
                <c:pt idx="1848">
                  <c:v>0.49</c:v>
                </c:pt>
                <c:pt idx="1849">
                  <c:v>0.49</c:v>
                </c:pt>
                <c:pt idx="1850">
                  <c:v>0.49</c:v>
                </c:pt>
                <c:pt idx="1851">
                  <c:v>0.49</c:v>
                </c:pt>
                <c:pt idx="1852">
                  <c:v>0.495</c:v>
                </c:pt>
                <c:pt idx="1853">
                  <c:v>0.49299999999999999</c:v>
                </c:pt>
                <c:pt idx="1854">
                  <c:v>0.49</c:v>
                </c:pt>
                <c:pt idx="1855">
                  <c:v>0.49299999999999999</c:v>
                </c:pt>
                <c:pt idx="1856">
                  <c:v>0.48799999999999999</c:v>
                </c:pt>
                <c:pt idx="1857">
                  <c:v>0.48499999999999999</c:v>
                </c:pt>
                <c:pt idx="1858">
                  <c:v>0.48299999999999998</c:v>
                </c:pt>
                <c:pt idx="1859">
                  <c:v>0.48</c:v>
                </c:pt>
                <c:pt idx="1860">
                  <c:v>0.48299999999999998</c:v>
                </c:pt>
                <c:pt idx="1861">
                  <c:v>0.48499999999999999</c:v>
                </c:pt>
                <c:pt idx="1862">
                  <c:v>0.48299999999999998</c:v>
                </c:pt>
                <c:pt idx="1863">
                  <c:v>0.48299999999999998</c:v>
                </c:pt>
                <c:pt idx="1864">
                  <c:v>0.48299999999999998</c:v>
                </c:pt>
                <c:pt idx="1865">
                  <c:v>0.48299999999999998</c:v>
                </c:pt>
                <c:pt idx="1866">
                  <c:v>0.48</c:v>
                </c:pt>
                <c:pt idx="1867">
                  <c:v>0.48299999999999998</c:v>
                </c:pt>
                <c:pt idx="1868">
                  <c:v>0.48</c:v>
                </c:pt>
                <c:pt idx="1869">
                  <c:v>0.48</c:v>
                </c:pt>
                <c:pt idx="1870">
                  <c:v>0.48</c:v>
                </c:pt>
                <c:pt idx="1871">
                  <c:v>0.48</c:v>
                </c:pt>
                <c:pt idx="1872">
                  <c:v>0.48</c:v>
                </c:pt>
                <c:pt idx="1873">
                  <c:v>0.48</c:v>
                </c:pt>
                <c:pt idx="1874">
                  <c:v>0.48</c:v>
                </c:pt>
                <c:pt idx="1875">
                  <c:v>0.48</c:v>
                </c:pt>
                <c:pt idx="1876">
                  <c:v>0.48</c:v>
                </c:pt>
                <c:pt idx="1877">
                  <c:v>0.48</c:v>
                </c:pt>
                <c:pt idx="1878">
                  <c:v>0.48</c:v>
                </c:pt>
                <c:pt idx="1879">
                  <c:v>0.48</c:v>
                </c:pt>
                <c:pt idx="1880">
                  <c:v>0.48</c:v>
                </c:pt>
                <c:pt idx="1881">
                  <c:v>0.48</c:v>
                </c:pt>
                <c:pt idx="1882">
                  <c:v>0.47799999999999998</c:v>
                </c:pt>
                <c:pt idx="1883">
                  <c:v>0.48</c:v>
                </c:pt>
                <c:pt idx="1884">
                  <c:v>0.47799999999999998</c:v>
                </c:pt>
                <c:pt idx="1885">
                  <c:v>0.48</c:v>
                </c:pt>
                <c:pt idx="1886">
                  <c:v>0.48</c:v>
                </c:pt>
                <c:pt idx="1887">
                  <c:v>0.48</c:v>
                </c:pt>
                <c:pt idx="1888">
                  <c:v>0.48</c:v>
                </c:pt>
                <c:pt idx="1889">
                  <c:v>0.48</c:v>
                </c:pt>
                <c:pt idx="1890">
                  <c:v>0.48</c:v>
                </c:pt>
                <c:pt idx="1891">
                  <c:v>0.48299999999999998</c:v>
                </c:pt>
                <c:pt idx="1892">
                  <c:v>0.47799999999999998</c:v>
                </c:pt>
                <c:pt idx="1893">
                  <c:v>0.47799999999999998</c:v>
                </c:pt>
                <c:pt idx="1894">
                  <c:v>0.48</c:v>
                </c:pt>
                <c:pt idx="1895">
                  <c:v>0.48299999999999998</c:v>
                </c:pt>
                <c:pt idx="1896">
                  <c:v>0.48299999999999998</c:v>
                </c:pt>
                <c:pt idx="1897">
                  <c:v>0.48</c:v>
                </c:pt>
                <c:pt idx="1898">
                  <c:v>0.48</c:v>
                </c:pt>
                <c:pt idx="1899">
                  <c:v>0.48</c:v>
                </c:pt>
                <c:pt idx="1900">
                  <c:v>0.48</c:v>
                </c:pt>
                <c:pt idx="1901">
                  <c:v>#N/A</c:v>
                </c:pt>
                <c:pt idx="1902">
                  <c:v>0.48</c:v>
                </c:pt>
                <c:pt idx="1903">
                  <c:v>0.48499999999999999</c:v>
                </c:pt>
                <c:pt idx="1904">
                  <c:v>#N/A</c:v>
                </c:pt>
                <c:pt idx="1905">
                  <c:v>#N/A</c:v>
                </c:pt>
                <c:pt idx="1906">
                  <c:v>0.48299999999999998</c:v>
                </c:pt>
                <c:pt idx="1907">
                  <c:v>0.48299999999999998</c:v>
                </c:pt>
                <c:pt idx="1908">
                  <c:v>0.48</c:v>
                </c:pt>
                <c:pt idx="1909">
                  <c:v>#N/A</c:v>
                </c:pt>
                <c:pt idx="1910">
                  <c:v>#N/A</c:v>
                </c:pt>
                <c:pt idx="1911">
                  <c:v>0.48</c:v>
                </c:pt>
                <c:pt idx="1912">
                  <c:v>0.48</c:v>
                </c:pt>
                <c:pt idx="1913">
                  <c:v>0.48</c:v>
                </c:pt>
                <c:pt idx="1914">
                  <c:v>0.48</c:v>
                </c:pt>
                <c:pt idx="1915">
                  <c:v>0.48299999999999998</c:v>
                </c:pt>
                <c:pt idx="1916">
                  <c:v>0.47499999999999998</c:v>
                </c:pt>
                <c:pt idx="1917">
                  <c:v>0.47799999999999998</c:v>
                </c:pt>
                <c:pt idx="1918">
                  <c:v>0.48299999999999998</c:v>
                </c:pt>
                <c:pt idx="1919">
                  <c:v>0.48299999999999998</c:v>
                </c:pt>
                <c:pt idx="1920">
                  <c:v>0.47499999999999998</c:v>
                </c:pt>
                <c:pt idx="1921">
                  <c:v>0.47799999999999998</c:v>
                </c:pt>
                <c:pt idx="1922">
                  <c:v>0.48</c:v>
                </c:pt>
                <c:pt idx="1923">
                  <c:v>0.48</c:v>
                </c:pt>
                <c:pt idx="1924">
                  <c:v>0.48</c:v>
                </c:pt>
                <c:pt idx="1925">
                  <c:v>0.47799999999999998</c:v>
                </c:pt>
                <c:pt idx="1926">
                  <c:v>0.47799999999999998</c:v>
                </c:pt>
                <c:pt idx="1927">
                  <c:v>0.47799999999999998</c:v>
                </c:pt>
                <c:pt idx="1928">
                  <c:v>0.47799999999999998</c:v>
                </c:pt>
                <c:pt idx="1929">
                  <c:v>0.48</c:v>
                </c:pt>
                <c:pt idx="1930">
                  <c:v>0.47499999999999998</c:v>
                </c:pt>
                <c:pt idx="1931">
                  <c:v>0.47499999999999998</c:v>
                </c:pt>
                <c:pt idx="1932">
                  <c:v>0.47499999999999998</c:v>
                </c:pt>
                <c:pt idx="1933">
                  <c:v>0.47299999999999998</c:v>
                </c:pt>
                <c:pt idx="1934">
                  <c:v>0.47299999999999998</c:v>
                </c:pt>
                <c:pt idx="1935">
                  <c:v>0.47799999999999998</c:v>
                </c:pt>
                <c:pt idx="1936">
                  <c:v>0.48</c:v>
                </c:pt>
                <c:pt idx="1937">
                  <c:v>0.48</c:v>
                </c:pt>
                <c:pt idx="1938">
                  <c:v>0.48</c:v>
                </c:pt>
                <c:pt idx="1939">
                  <c:v>0.47799999999999998</c:v>
                </c:pt>
                <c:pt idx="1940">
                  <c:v>0.47799999999999998</c:v>
                </c:pt>
                <c:pt idx="1941">
                  <c:v>0.47499999999999998</c:v>
                </c:pt>
                <c:pt idx="1942">
                  <c:v>0.47499999999999998</c:v>
                </c:pt>
                <c:pt idx="1943">
                  <c:v>0.48</c:v>
                </c:pt>
                <c:pt idx="1944">
                  <c:v>0.48299999999999998</c:v>
                </c:pt>
                <c:pt idx="1945">
                  <c:v>0.48</c:v>
                </c:pt>
                <c:pt idx="1946">
                  <c:v>0.48299999999999998</c:v>
                </c:pt>
                <c:pt idx="1947">
                  <c:v>0.48299999999999998</c:v>
                </c:pt>
                <c:pt idx="1948">
                  <c:v>0.48299999999999998</c:v>
                </c:pt>
                <c:pt idx="1949">
                  <c:v>0.48299999999999998</c:v>
                </c:pt>
                <c:pt idx="1950">
                  <c:v>0.48</c:v>
                </c:pt>
                <c:pt idx="1951">
                  <c:v>0.48</c:v>
                </c:pt>
                <c:pt idx="1952">
                  <c:v>0.48799999999999999</c:v>
                </c:pt>
                <c:pt idx="1953">
                  <c:v>0.48799999999999999</c:v>
                </c:pt>
                <c:pt idx="1954">
                  <c:v>0.48799999999999999</c:v>
                </c:pt>
                <c:pt idx="1955">
                  <c:v>0.48799999999999999</c:v>
                </c:pt>
                <c:pt idx="1956">
                  <c:v>0.5</c:v>
                </c:pt>
                <c:pt idx="1957">
                  <c:v>0.5</c:v>
                </c:pt>
                <c:pt idx="1958">
                  <c:v>0.498</c:v>
                </c:pt>
                <c:pt idx="1959">
                  <c:v>0.5</c:v>
                </c:pt>
                <c:pt idx="1960">
                  <c:v>0.5</c:v>
                </c:pt>
                <c:pt idx="1961">
                  <c:v>0.5</c:v>
                </c:pt>
                <c:pt idx="1962">
                  <c:v>0.505</c:v>
                </c:pt>
                <c:pt idx="1963">
                  <c:v>0.50800000000000001</c:v>
                </c:pt>
                <c:pt idx="1964">
                  <c:v>0.505</c:v>
                </c:pt>
                <c:pt idx="1965">
                  <c:v>0.505</c:v>
                </c:pt>
                <c:pt idx="1966">
                  <c:v>0.50800000000000001</c:v>
                </c:pt>
                <c:pt idx="1967">
                  <c:v>0.50800000000000001</c:v>
                </c:pt>
                <c:pt idx="1968">
                  <c:v>0.51500000000000001</c:v>
                </c:pt>
                <c:pt idx="1969">
                  <c:v>0.52</c:v>
                </c:pt>
                <c:pt idx="1970">
                  <c:v>0.52300000000000002</c:v>
                </c:pt>
                <c:pt idx="1971">
                  <c:v>0.52500000000000002</c:v>
                </c:pt>
                <c:pt idx="1972">
                  <c:v>0.53</c:v>
                </c:pt>
                <c:pt idx="1973">
                  <c:v>0.51800000000000002</c:v>
                </c:pt>
                <c:pt idx="1974">
                  <c:v>0.52</c:v>
                </c:pt>
                <c:pt idx="1975">
                  <c:v>0.52500000000000002</c:v>
                </c:pt>
                <c:pt idx="1976">
                  <c:v>0.52800000000000002</c:v>
                </c:pt>
                <c:pt idx="1977">
                  <c:v>0.53800000000000003</c:v>
                </c:pt>
                <c:pt idx="1978">
                  <c:v>0.53300000000000003</c:v>
                </c:pt>
                <c:pt idx="1979">
                  <c:v>0.53800000000000003</c:v>
                </c:pt>
                <c:pt idx="1980">
                  <c:v>0.54500000000000004</c:v>
                </c:pt>
                <c:pt idx="1981">
                  <c:v>0.54800000000000004</c:v>
                </c:pt>
                <c:pt idx="1982">
                  <c:v>0.55500000000000005</c:v>
                </c:pt>
                <c:pt idx="1983">
                  <c:v>0.55500000000000005</c:v>
                </c:pt>
                <c:pt idx="1984">
                  <c:v>0.55300000000000005</c:v>
                </c:pt>
                <c:pt idx="1985">
                  <c:v>0.55300000000000005</c:v>
                </c:pt>
                <c:pt idx="1986">
                  <c:v>0.55500000000000005</c:v>
                </c:pt>
                <c:pt idx="1987">
                  <c:v>0.56000000000000005</c:v>
                </c:pt>
                <c:pt idx="1988">
                  <c:v>0.56000000000000005</c:v>
                </c:pt>
                <c:pt idx="1989">
                  <c:v>0.56299999999999994</c:v>
                </c:pt>
                <c:pt idx="1990">
                  <c:v>0.59</c:v>
                </c:pt>
                <c:pt idx="1991">
                  <c:v>0.60799999999999998</c:v>
                </c:pt>
                <c:pt idx="1992">
                  <c:v>0.61</c:v>
                </c:pt>
                <c:pt idx="1993">
                  <c:v>0.61</c:v>
                </c:pt>
                <c:pt idx="1994">
                  <c:v>0.61299999999999999</c:v>
                </c:pt>
                <c:pt idx="1995">
                  <c:v>0.61299999999999999</c:v>
                </c:pt>
                <c:pt idx="1996">
                  <c:v>0.60799999999999998</c:v>
                </c:pt>
                <c:pt idx="1997">
                  <c:v>0.60799999999999998</c:v>
                </c:pt>
                <c:pt idx="1998">
                  <c:v>0.61299999999999999</c:v>
                </c:pt>
                <c:pt idx="1999">
                  <c:v>0.61799999999999999</c:v>
                </c:pt>
                <c:pt idx="2000">
                  <c:v>0.62</c:v>
                </c:pt>
                <c:pt idx="2001">
                  <c:v>0.62</c:v>
                </c:pt>
                <c:pt idx="2002">
                  <c:v>0.623</c:v>
                </c:pt>
                <c:pt idx="2003">
                  <c:v>0.623</c:v>
                </c:pt>
                <c:pt idx="2004">
                  <c:v>0.623</c:v>
                </c:pt>
                <c:pt idx="2005">
                  <c:v>0.61499999999999999</c:v>
                </c:pt>
                <c:pt idx="2006">
                  <c:v>0.61499999999999999</c:v>
                </c:pt>
                <c:pt idx="2007">
                  <c:v>0.623</c:v>
                </c:pt>
                <c:pt idx="2008">
                  <c:v>0.61299999999999999</c:v>
                </c:pt>
                <c:pt idx="2009">
                  <c:v>0.61299999999999999</c:v>
                </c:pt>
                <c:pt idx="2010">
                  <c:v>0.61299999999999999</c:v>
                </c:pt>
                <c:pt idx="2011">
                  <c:v>0.61299999999999999</c:v>
                </c:pt>
                <c:pt idx="2012">
                  <c:v>0.61499999999999999</c:v>
                </c:pt>
                <c:pt idx="2013">
                  <c:v>0.61299999999999999</c:v>
                </c:pt>
                <c:pt idx="2014">
                  <c:v>0.61799999999999999</c:v>
                </c:pt>
                <c:pt idx="2015">
                  <c:v>0.61499999999999999</c:v>
                </c:pt>
                <c:pt idx="2016">
                  <c:v>0.61799999999999999</c:v>
                </c:pt>
                <c:pt idx="2017">
                  <c:v>0.64300000000000002</c:v>
                </c:pt>
                <c:pt idx="2018">
                  <c:v>0.64500000000000002</c:v>
                </c:pt>
                <c:pt idx="2019">
                  <c:v>0.64500000000000002</c:v>
                </c:pt>
                <c:pt idx="2020">
                  <c:v>0.64</c:v>
                </c:pt>
                <c:pt idx="2021">
                  <c:v>0.64300000000000002</c:v>
                </c:pt>
                <c:pt idx="2022">
                  <c:v>0.64300000000000002</c:v>
                </c:pt>
                <c:pt idx="2023">
                  <c:v>0.64300000000000002</c:v>
                </c:pt>
                <c:pt idx="2024">
                  <c:v>0.64500000000000002</c:v>
                </c:pt>
                <c:pt idx="2025">
                  <c:v>0.65</c:v>
                </c:pt>
                <c:pt idx="2026">
                  <c:v>0.64800000000000002</c:v>
                </c:pt>
                <c:pt idx="2027">
                  <c:v>0.64800000000000002</c:v>
                </c:pt>
                <c:pt idx="2028">
                  <c:v>0.65</c:v>
                </c:pt>
                <c:pt idx="2029">
                  <c:v>0.67</c:v>
                </c:pt>
                <c:pt idx="2030">
                  <c:v>0.67300000000000004</c:v>
                </c:pt>
                <c:pt idx="2031">
                  <c:v>0.67500000000000004</c:v>
                </c:pt>
                <c:pt idx="2032">
                  <c:v>0.68300000000000005</c:v>
                </c:pt>
                <c:pt idx="2033">
                  <c:v>0.69</c:v>
                </c:pt>
                <c:pt idx="2034">
                  <c:v>0.7</c:v>
                </c:pt>
                <c:pt idx="2035">
                  <c:v>0.70299999999999996</c:v>
                </c:pt>
                <c:pt idx="2036">
                  <c:v>0.95</c:v>
                </c:pt>
                <c:pt idx="2037">
                  <c:v>0.95</c:v>
                </c:pt>
                <c:pt idx="2038">
                  <c:v>0.96</c:v>
                </c:pt>
                <c:pt idx="2039">
                  <c:v>0.96</c:v>
                </c:pt>
                <c:pt idx="2040">
                  <c:v>0.95499999999999996</c:v>
                </c:pt>
                <c:pt idx="2041">
                  <c:v>0.97</c:v>
                </c:pt>
                <c:pt idx="2042">
                  <c:v>0.97</c:v>
                </c:pt>
                <c:pt idx="2043">
                  <c:v>0.97299999999999998</c:v>
                </c:pt>
                <c:pt idx="2044">
                  <c:v>#N/A</c:v>
                </c:pt>
                <c:pt idx="2045">
                  <c:v>0.97499999999999998</c:v>
                </c:pt>
                <c:pt idx="2046">
                  <c:v>0.97499999999999998</c:v>
                </c:pt>
                <c:pt idx="2047">
                  <c:v>0.98299999999999998</c:v>
                </c:pt>
                <c:pt idx="2048">
                  <c:v>0.98</c:v>
                </c:pt>
                <c:pt idx="2049">
                  <c:v>0.99</c:v>
                </c:pt>
                <c:pt idx="2050">
                  <c:v>0.99299999999999999</c:v>
                </c:pt>
                <c:pt idx="2051">
                  <c:v>0.99299999999999999</c:v>
                </c:pt>
                <c:pt idx="2052">
                  <c:v>0.99299999999999999</c:v>
                </c:pt>
                <c:pt idx="2053">
                  <c:v>1.0049999999999999</c:v>
                </c:pt>
                <c:pt idx="2054">
                  <c:v>0.98799999999999999</c:v>
                </c:pt>
                <c:pt idx="2055">
                  <c:v>0.97</c:v>
                </c:pt>
                <c:pt idx="2056">
                  <c:v>0.95299999999999996</c:v>
                </c:pt>
                <c:pt idx="2057">
                  <c:v>0.95799999999999996</c:v>
                </c:pt>
                <c:pt idx="2058">
                  <c:v>0.95</c:v>
                </c:pt>
                <c:pt idx="2059">
                  <c:v>0.95</c:v>
                </c:pt>
                <c:pt idx="2060">
                  <c:v>0.94799999999999995</c:v>
                </c:pt>
                <c:pt idx="2061">
                  <c:v>0.94499999999999995</c:v>
                </c:pt>
                <c:pt idx="2062">
                  <c:v>0.94</c:v>
                </c:pt>
                <c:pt idx="2063">
                  <c:v>0.94</c:v>
                </c:pt>
                <c:pt idx="2064">
                  <c:v>0.94799999999999995</c:v>
                </c:pt>
                <c:pt idx="2065">
                  <c:v>#N/A</c:v>
                </c:pt>
                <c:pt idx="2066">
                  <c:v>0.94499999999999995</c:v>
                </c:pt>
                <c:pt idx="2067">
                  <c:v>0.94799999999999995</c:v>
                </c:pt>
                <c:pt idx="2068">
                  <c:v>0.95</c:v>
                </c:pt>
                <c:pt idx="2069">
                  <c:v>0.95</c:v>
                </c:pt>
                <c:pt idx="2070">
                  <c:v>0.94799999999999995</c:v>
                </c:pt>
                <c:pt idx="2071">
                  <c:v>0.95</c:v>
                </c:pt>
                <c:pt idx="2072">
                  <c:v>0.95</c:v>
                </c:pt>
                <c:pt idx="2073">
                  <c:v>0.95</c:v>
                </c:pt>
                <c:pt idx="2074">
                  <c:v>0.95</c:v>
                </c:pt>
                <c:pt idx="2075">
                  <c:v>0.95</c:v>
                </c:pt>
                <c:pt idx="2076">
                  <c:v>0.93799999999999994</c:v>
                </c:pt>
                <c:pt idx="2077">
                  <c:v>0.93799999999999994</c:v>
                </c:pt>
                <c:pt idx="2078">
                  <c:v>0.93500000000000005</c:v>
                </c:pt>
                <c:pt idx="2079">
                  <c:v>#N/A</c:v>
                </c:pt>
                <c:pt idx="2080">
                  <c:v>0.93500000000000005</c:v>
                </c:pt>
                <c:pt idx="2081">
                  <c:v>0.93799999999999994</c:v>
                </c:pt>
                <c:pt idx="2082">
                  <c:v>0.93799999999999994</c:v>
                </c:pt>
                <c:pt idx="2083">
                  <c:v>0.94499999999999995</c:v>
                </c:pt>
                <c:pt idx="2084">
                  <c:v>0.94799999999999995</c:v>
                </c:pt>
                <c:pt idx="2085">
                  <c:v>0.94299999999999995</c:v>
                </c:pt>
                <c:pt idx="2086">
                  <c:v>0.92800000000000005</c:v>
                </c:pt>
                <c:pt idx="2087">
                  <c:v>0.91500000000000004</c:v>
                </c:pt>
                <c:pt idx="2088">
                  <c:v>0.9</c:v>
                </c:pt>
                <c:pt idx="2089">
                  <c:v>0.93300000000000005</c:v>
                </c:pt>
                <c:pt idx="2090">
                  <c:v>0.97</c:v>
                </c:pt>
                <c:pt idx="2091">
                  <c:v>1</c:v>
                </c:pt>
                <c:pt idx="2092">
                  <c:v>1.0329999999999999</c:v>
                </c:pt>
                <c:pt idx="2093">
                  <c:v>#N/A</c:v>
                </c:pt>
                <c:pt idx="2094">
                  <c:v>#N/A</c:v>
                </c:pt>
                <c:pt idx="2095">
                  <c:v>1.05</c:v>
                </c:pt>
                <c:pt idx="2096">
                  <c:v>1.06</c:v>
                </c:pt>
                <c:pt idx="2097">
                  <c:v>1.08</c:v>
                </c:pt>
                <c:pt idx="2098">
                  <c:v>1.1000000000000001</c:v>
                </c:pt>
                <c:pt idx="2099">
                  <c:v>1.1000000000000001</c:v>
                </c:pt>
                <c:pt idx="2100">
                  <c:v>1.1200000000000001</c:v>
                </c:pt>
                <c:pt idx="2101">
                  <c:v>1.123</c:v>
                </c:pt>
                <c:pt idx="2102">
                  <c:v>1.125</c:v>
                </c:pt>
                <c:pt idx="2103">
                  <c:v>1.1299999999999999</c:v>
                </c:pt>
                <c:pt idx="2104">
                  <c:v>1.1299999999999999</c:v>
                </c:pt>
                <c:pt idx="2105">
                  <c:v>1.1279999999999999</c:v>
                </c:pt>
                <c:pt idx="2106">
                  <c:v>1.1299999999999999</c:v>
                </c:pt>
                <c:pt idx="2107">
                  <c:v>1.135</c:v>
                </c:pt>
                <c:pt idx="2108">
                  <c:v>1.135</c:v>
                </c:pt>
                <c:pt idx="2109">
                  <c:v>1.1399999999999999</c:v>
                </c:pt>
                <c:pt idx="2110">
                  <c:v>1.1399999999999999</c:v>
                </c:pt>
                <c:pt idx="2111">
                  <c:v>1.1599999999999999</c:v>
                </c:pt>
                <c:pt idx="2112">
                  <c:v>1.153</c:v>
                </c:pt>
                <c:pt idx="2113">
                  <c:v>1.1579999999999999</c:v>
                </c:pt>
                <c:pt idx="2114">
                  <c:v>1.1579999999999999</c:v>
                </c:pt>
                <c:pt idx="2115">
                  <c:v>1.1599999999999999</c:v>
                </c:pt>
                <c:pt idx="2116">
                  <c:v>1.1779999999999999</c:v>
                </c:pt>
                <c:pt idx="2117">
                  <c:v>1.18</c:v>
                </c:pt>
                <c:pt idx="2118">
                  <c:v>1.1850000000000001</c:v>
                </c:pt>
                <c:pt idx="2119">
                  <c:v>1.19</c:v>
                </c:pt>
                <c:pt idx="2120">
                  <c:v>1.1879999999999999</c:v>
                </c:pt>
                <c:pt idx="2121">
                  <c:v>1.1950000000000001</c:v>
                </c:pt>
                <c:pt idx="2122">
                  <c:v>1.1950000000000001</c:v>
                </c:pt>
                <c:pt idx="2123">
                  <c:v>1.198</c:v>
                </c:pt>
                <c:pt idx="2124">
                  <c:v>1.228</c:v>
                </c:pt>
                <c:pt idx="2125">
                  <c:v>1.2350000000000001</c:v>
                </c:pt>
                <c:pt idx="2126">
                  <c:v>1.2430000000000001</c:v>
                </c:pt>
                <c:pt idx="2127">
                  <c:v>1.25</c:v>
                </c:pt>
                <c:pt idx="2128">
                  <c:v>1.25</c:v>
                </c:pt>
                <c:pt idx="2129">
                  <c:v>1.25</c:v>
                </c:pt>
                <c:pt idx="2130">
                  <c:v>1.2549999999999999</c:v>
                </c:pt>
                <c:pt idx="2131">
                  <c:v>1.258</c:v>
                </c:pt>
                <c:pt idx="2132">
                  <c:v>1.268</c:v>
                </c:pt>
                <c:pt idx="2133">
                  <c:v>1.2849999999999999</c:v>
                </c:pt>
                <c:pt idx="2134">
                  <c:v>1.2829999999999999</c:v>
                </c:pt>
                <c:pt idx="2135">
                  <c:v>1.31</c:v>
                </c:pt>
                <c:pt idx="2136">
                  <c:v>1.333</c:v>
                </c:pt>
                <c:pt idx="2137">
                  <c:v>1.94</c:v>
                </c:pt>
                <c:pt idx="2138">
                  <c:v>1.958</c:v>
                </c:pt>
                <c:pt idx="2139">
                  <c:v>1.98</c:v>
                </c:pt>
                <c:pt idx="2140">
                  <c:v>1.9950000000000001</c:v>
                </c:pt>
                <c:pt idx="2141">
                  <c:v>2.008</c:v>
                </c:pt>
                <c:pt idx="2142">
                  <c:v>2.0230000000000001</c:v>
                </c:pt>
                <c:pt idx="2143">
                  <c:v>2.028</c:v>
                </c:pt>
                <c:pt idx="2144">
                  <c:v>2.0299999999999998</c:v>
                </c:pt>
                <c:pt idx="2145">
                  <c:v>2.0430000000000001</c:v>
                </c:pt>
                <c:pt idx="2146">
                  <c:v>2.0379999999999998</c:v>
                </c:pt>
                <c:pt idx="2147">
                  <c:v>2.0499999999999998</c:v>
                </c:pt>
                <c:pt idx="2148">
                  <c:v>2.0579999999999998</c:v>
                </c:pt>
                <c:pt idx="2149">
                  <c:v>2.08</c:v>
                </c:pt>
                <c:pt idx="2150">
                  <c:v>2.1030000000000002</c:v>
                </c:pt>
                <c:pt idx="2151">
                  <c:v>2.1230000000000002</c:v>
                </c:pt>
                <c:pt idx="2152">
                  <c:v>2.1549999999999998</c:v>
                </c:pt>
                <c:pt idx="2153">
                  <c:v>2.1579999999999999</c:v>
                </c:pt>
                <c:pt idx="2154">
                  <c:v>2.16</c:v>
                </c:pt>
                <c:pt idx="2155">
                  <c:v>2.2050000000000001</c:v>
                </c:pt>
                <c:pt idx="2156">
                  <c:v>2.23</c:v>
                </c:pt>
                <c:pt idx="2157">
                  <c:v>2.3029999999999999</c:v>
                </c:pt>
                <c:pt idx="2158">
                  <c:v>2.3580000000000001</c:v>
                </c:pt>
                <c:pt idx="2159">
                  <c:v>2.375</c:v>
                </c:pt>
                <c:pt idx="2160">
                  <c:v>2.395</c:v>
                </c:pt>
                <c:pt idx="2161">
                  <c:v>2.403</c:v>
                </c:pt>
                <c:pt idx="2162">
                  <c:v>#N/A</c:v>
                </c:pt>
                <c:pt idx="2163">
                  <c:v>2.4129999999999998</c:v>
                </c:pt>
                <c:pt idx="2164">
                  <c:v>2.4129999999999998</c:v>
                </c:pt>
                <c:pt idx="2165">
                  <c:v>#N/A</c:v>
                </c:pt>
                <c:pt idx="2166">
                  <c:v>#N/A</c:v>
                </c:pt>
                <c:pt idx="2167">
                  <c:v>2.4750000000000001</c:v>
                </c:pt>
                <c:pt idx="2168">
                  <c:v>2.4780000000000002</c:v>
                </c:pt>
                <c:pt idx="2169">
                  <c:v>#N/A</c:v>
                </c:pt>
                <c:pt idx="2170">
                  <c:v>#N/A</c:v>
                </c:pt>
                <c:pt idx="2171">
                  <c:v>#N/A</c:v>
                </c:pt>
                <c:pt idx="2172">
                  <c:v>2.4780000000000002</c:v>
                </c:pt>
                <c:pt idx="2173">
                  <c:v>2.468</c:v>
                </c:pt>
                <c:pt idx="2174">
                  <c:v>2.4729999999999999</c:v>
                </c:pt>
                <c:pt idx="2175">
                  <c:v>2.488</c:v>
                </c:pt>
                <c:pt idx="2176">
                  <c:v>2.4980000000000002</c:v>
                </c:pt>
                <c:pt idx="2177">
                  <c:v>2.5379999999999998</c:v>
                </c:pt>
                <c:pt idx="2178">
                  <c:v>2.5379999999999998</c:v>
                </c:pt>
                <c:pt idx="2179">
                  <c:v>2.5499999999999998</c:v>
                </c:pt>
                <c:pt idx="2180">
                  <c:v>2.593</c:v>
                </c:pt>
                <c:pt idx="2181">
                  <c:v>2.6680000000000001</c:v>
                </c:pt>
                <c:pt idx="2182">
                  <c:v>2.7149999999999999</c:v>
                </c:pt>
                <c:pt idx="2183">
                  <c:v>2.76</c:v>
                </c:pt>
                <c:pt idx="2184">
                  <c:v>2.778</c:v>
                </c:pt>
                <c:pt idx="2185">
                  <c:v>2.7330000000000001</c:v>
                </c:pt>
                <c:pt idx="2186">
                  <c:v>3.8</c:v>
                </c:pt>
                <c:pt idx="2187">
                  <c:v>3.9</c:v>
                </c:pt>
                <c:pt idx="2188">
                  <c:v>4.3529999999999998</c:v>
                </c:pt>
                <c:pt idx="2189">
                  <c:v>4.3499999999999996</c:v>
                </c:pt>
                <c:pt idx="2190">
                  <c:v>4.3680000000000003</c:v>
                </c:pt>
                <c:pt idx="2191">
                  <c:v>4.383</c:v>
                </c:pt>
                <c:pt idx="2192">
                  <c:v>4.42</c:v>
                </c:pt>
                <c:pt idx="2193">
                  <c:v>4.4180000000000001</c:v>
                </c:pt>
                <c:pt idx="2194">
                  <c:v>4.4180000000000001</c:v>
                </c:pt>
                <c:pt idx="2195">
                  <c:v>4.4249999999999998</c:v>
                </c:pt>
                <c:pt idx="2196">
                  <c:v>4.4580000000000002</c:v>
                </c:pt>
                <c:pt idx="2197">
                  <c:v>4.4800000000000004</c:v>
                </c:pt>
                <c:pt idx="2198">
                  <c:v>4.4749999999999996</c:v>
                </c:pt>
                <c:pt idx="2199">
                  <c:v>4.47</c:v>
                </c:pt>
                <c:pt idx="2200">
                  <c:v>4.4480000000000004</c:v>
                </c:pt>
                <c:pt idx="2201">
                  <c:v>4.51</c:v>
                </c:pt>
                <c:pt idx="2202">
                  <c:v>4.5449999999999999</c:v>
                </c:pt>
                <c:pt idx="2203">
                  <c:v>4.5949999999999998</c:v>
                </c:pt>
                <c:pt idx="2204">
                  <c:v>4.6100000000000003</c:v>
                </c:pt>
                <c:pt idx="2205">
                  <c:v>4.6349999999999998</c:v>
                </c:pt>
                <c:pt idx="2206">
                  <c:v>4.66</c:v>
                </c:pt>
                <c:pt idx="2207">
                  <c:v>4.673</c:v>
                </c:pt>
                <c:pt idx="2208">
                  <c:v>4.6849999999999996</c:v>
                </c:pt>
                <c:pt idx="2209">
                  <c:v>4.6980000000000004</c:v>
                </c:pt>
                <c:pt idx="2210">
                  <c:v>4.7450000000000001</c:v>
                </c:pt>
                <c:pt idx="2211">
                  <c:v>4.7450000000000001</c:v>
                </c:pt>
                <c:pt idx="2212">
                  <c:v>4.7779999999999996</c:v>
                </c:pt>
                <c:pt idx="2213">
                  <c:v>4.798</c:v>
                </c:pt>
                <c:pt idx="2214">
                  <c:v>4.8099999999999996</c:v>
                </c:pt>
                <c:pt idx="2215">
                  <c:v>4.8250000000000002</c:v>
                </c:pt>
                <c:pt idx="2216">
                  <c:v>5.2750000000000004</c:v>
                </c:pt>
                <c:pt idx="2217">
                  <c:v>5.3150000000000004</c:v>
                </c:pt>
                <c:pt idx="2218">
                  <c:v>5.4</c:v>
                </c:pt>
                <c:pt idx="2219">
                  <c:v>5.4379999999999997</c:v>
                </c:pt>
                <c:pt idx="2220">
                  <c:v>5.45</c:v>
                </c:pt>
                <c:pt idx="2221">
                  <c:v>5.4580000000000002</c:v>
                </c:pt>
                <c:pt idx="2222">
                  <c:v>5.468</c:v>
                </c:pt>
                <c:pt idx="2223">
                  <c:v>5.4930000000000003</c:v>
                </c:pt>
                <c:pt idx="2224">
                  <c:v>5.55</c:v>
                </c:pt>
                <c:pt idx="2225">
                  <c:v>5.55</c:v>
                </c:pt>
                <c:pt idx="2226">
                  <c:v>5.6</c:v>
                </c:pt>
                <c:pt idx="2227">
                  <c:v>5.5629999999999997</c:v>
                </c:pt>
                <c:pt idx="2228">
                  <c:v>5.5579999999999998</c:v>
                </c:pt>
                <c:pt idx="2229">
                  <c:v>5.56</c:v>
                </c:pt>
                <c:pt idx="2230">
                  <c:v>5.54</c:v>
                </c:pt>
                <c:pt idx="2231">
                  <c:v>5.5</c:v>
                </c:pt>
                <c:pt idx="2232">
                  <c:v>5.4850000000000003</c:v>
                </c:pt>
                <c:pt idx="2233">
                  <c:v>5.4649999999999999</c:v>
                </c:pt>
                <c:pt idx="2234">
                  <c:v>5.3979999999999997</c:v>
                </c:pt>
                <c:pt idx="2235">
                  <c:v>5.38</c:v>
                </c:pt>
                <c:pt idx="2236">
                  <c:v>5.36</c:v>
                </c:pt>
                <c:pt idx="2237">
                  <c:v>5.3579999999999997</c:v>
                </c:pt>
                <c:pt idx="2238">
                  <c:v>5.36</c:v>
                </c:pt>
                <c:pt idx="2239">
                  <c:v>5.3579999999999997</c:v>
                </c:pt>
                <c:pt idx="2240">
                  <c:v>5.3730000000000002</c:v>
                </c:pt>
                <c:pt idx="2241">
                  <c:v>5.3449999999999998</c:v>
                </c:pt>
                <c:pt idx="2242">
                  <c:v>5.3330000000000002</c:v>
                </c:pt>
                <c:pt idx="2243">
                  <c:v>5.3380000000000001</c:v>
                </c:pt>
                <c:pt idx="2244">
                  <c:v>5.33</c:v>
                </c:pt>
                <c:pt idx="2245">
                  <c:v>5.3230000000000004</c:v>
                </c:pt>
                <c:pt idx="2246">
                  <c:v>5.3150000000000004</c:v>
                </c:pt>
                <c:pt idx="2247">
                  <c:v>5.3029999999999999</c:v>
                </c:pt>
                <c:pt idx="2248">
                  <c:v>5.2930000000000001</c:v>
                </c:pt>
                <c:pt idx="2249">
                  <c:v>5.28</c:v>
                </c:pt>
                <c:pt idx="2250">
                  <c:v>5.2779999999999996</c:v>
                </c:pt>
                <c:pt idx="2251">
                  <c:v>5.1749999999999998</c:v>
                </c:pt>
                <c:pt idx="2252">
                  <c:v>5.173</c:v>
                </c:pt>
                <c:pt idx="2253">
                  <c:v>5.17</c:v>
                </c:pt>
                <c:pt idx="2254">
                  <c:v>5.1779999999999999</c:v>
                </c:pt>
                <c:pt idx="2255">
                  <c:v>5.1680000000000001</c:v>
                </c:pt>
                <c:pt idx="2256">
                  <c:v>5.165</c:v>
                </c:pt>
                <c:pt idx="2257">
                  <c:v>5.1749999999999998</c:v>
                </c:pt>
                <c:pt idx="2258">
                  <c:v>5.1749999999999998</c:v>
                </c:pt>
                <c:pt idx="2259">
                  <c:v>5.1580000000000004</c:v>
                </c:pt>
                <c:pt idx="2260">
                  <c:v>5.1180000000000003</c:v>
                </c:pt>
                <c:pt idx="2261">
                  <c:v>5.12</c:v>
                </c:pt>
                <c:pt idx="2262">
                  <c:v>5.1130000000000004</c:v>
                </c:pt>
                <c:pt idx="2263">
                  <c:v>5.1130000000000004</c:v>
                </c:pt>
                <c:pt idx="2264">
                  <c:v>5.1130000000000004</c:v>
                </c:pt>
                <c:pt idx="2265">
                  <c:v>5.12</c:v>
                </c:pt>
                <c:pt idx="2266">
                  <c:v>5.1180000000000003</c:v>
                </c:pt>
                <c:pt idx="2267">
                  <c:v>5.1100000000000003</c:v>
                </c:pt>
                <c:pt idx="2268">
                  <c:v>5.1029999999999998</c:v>
                </c:pt>
                <c:pt idx="2269">
                  <c:v>5.1079999999999997</c:v>
                </c:pt>
                <c:pt idx="2270">
                  <c:v>5.1150000000000002</c:v>
                </c:pt>
                <c:pt idx="2271">
                  <c:v>5.09</c:v>
                </c:pt>
                <c:pt idx="2272">
                  <c:v>5.0880000000000001</c:v>
                </c:pt>
                <c:pt idx="2273">
                  <c:v>5.08</c:v>
                </c:pt>
                <c:pt idx="2274">
                  <c:v>5.09</c:v>
                </c:pt>
                <c:pt idx="2275">
                  <c:v>5.0999999999999996</c:v>
                </c:pt>
                <c:pt idx="2276">
                  <c:v>5.1079999999999997</c:v>
                </c:pt>
                <c:pt idx="2277">
                  <c:v>5.1079999999999997</c:v>
                </c:pt>
                <c:pt idx="2278">
                  <c:v>5.0979999999999999</c:v>
                </c:pt>
                <c:pt idx="2279">
                  <c:v>5.0999999999999996</c:v>
                </c:pt>
                <c:pt idx="2280">
                  <c:v>5.1029999999999998</c:v>
                </c:pt>
                <c:pt idx="2281">
                  <c:v>5.1029999999999998</c:v>
                </c:pt>
                <c:pt idx="2282">
                  <c:v>5.1029999999999998</c:v>
                </c:pt>
                <c:pt idx="2283">
                  <c:v>5.0999999999999996</c:v>
                </c:pt>
                <c:pt idx="2284">
                  <c:v>5.0999999999999996</c:v>
                </c:pt>
                <c:pt idx="2285">
                  <c:v>5.0999999999999996</c:v>
                </c:pt>
                <c:pt idx="2286">
                  <c:v>5.1029999999999998</c:v>
                </c:pt>
                <c:pt idx="2287">
                  <c:v>5.1079999999999997</c:v>
                </c:pt>
                <c:pt idx="2288">
                  <c:v>5.1050000000000004</c:v>
                </c:pt>
                <c:pt idx="2289">
                  <c:v>5.0979999999999999</c:v>
                </c:pt>
                <c:pt idx="2290">
                  <c:v>5.0830000000000002</c:v>
                </c:pt>
                <c:pt idx="2291">
                  <c:v>5.085</c:v>
                </c:pt>
                <c:pt idx="2292">
                  <c:v>5.0880000000000001</c:v>
                </c:pt>
                <c:pt idx="2293">
                  <c:v>5.0880000000000001</c:v>
                </c:pt>
                <c:pt idx="2294">
                  <c:v>5.08</c:v>
                </c:pt>
                <c:pt idx="2295">
                  <c:v>5.0979999999999999</c:v>
                </c:pt>
                <c:pt idx="2296">
                  <c:v>5.008</c:v>
                </c:pt>
                <c:pt idx="2297">
                  <c:v>4.9950000000000001</c:v>
                </c:pt>
                <c:pt idx="2298">
                  <c:v>4.9880000000000004</c:v>
                </c:pt>
                <c:pt idx="2299">
                  <c:v>4.9829999999999997</c:v>
                </c:pt>
                <c:pt idx="2300">
                  <c:v>4.9930000000000003</c:v>
                </c:pt>
                <c:pt idx="2301">
                  <c:v>4.9829999999999997</c:v>
                </c:pt>
                <c:pt idx="2302">
                  <c:v>5.0199999999999996</c:v>
                </c:pt>
                <c:pt idx="2303">
                  <c:v>5.0179999999999998</c:v>
                </c:pt>
                <c:pt idx="2304">
                  <c:v>#N/A</c:v>
                </c:pt>
                <c:pt idx="2305">
                  <c:v>5.0250000000000004</c:v>
                </c:pt>
                <c:pt idx="2306">
                  <c:v>5.0250000000000004</c:v>
                </c:pt>
                <c:pt idx="2307">
                  <c:v>5.05</c:v>
                </c:pt>
                <c:pt idx="2308">
                  <c:v>5.0650000000000004</c:v>
                </c:pt>
                <c:pt idx="2309">
                  <c:v>5.0529999999999999</c:v>
                </c:pt>
                <c:pt idx="2310">
                  <c:v>5.0350000000000001</c:v>
                </c:pt>
                <c:pt idx="2311">
                  <c:v>5.0350000000000001</c:v>
                </c:pt>
                <c:pt idx="2312">
                  <c:v>5.04</c:v>
                </c:pt>
                <c:pt idx="2313">
                  <c:v>5.03</c:v>
                </c:pt>
                <c:pt idx="2314">
                  <c:v>#N/A</c:v>
                </c:pt>
                <c:pt idx="2315">
                  <c:v>4.9980000000000002</c:v>
                </c:pt>
                <c:pt idx="2316">
                  <c:v>4.9980000000000002</c:v>
                </c:pt>
                <c:pt idx="2317">
                  <c:v>4.9850000000000003</c:v>
                </c:pt>
                <c:pt idx="2318">
                  <c:v>4.9930000000000003</c:v>
                </c:pt>
                <c:pt idx="2319">
                  <c:v>4.9980000000000002</c:v>
                </c:pt>
                <c:pt idx="2320">
                  <c:v>5.0030000000000001</c:v>
                </c:pt>
                <c:pt idx="2321">
                  <c:v>4.9980000000000002</c:v>
                </c:pt>
                <c:pt idx="2322">
                  <c:v>5.0030000000000001</c:v>
                </c:pt>
                <c:pt idx="2323">
                  <c:v>5.0030000000000001</c:v>
                </c:pt>
                <c:pt idx="2324">
                  <c:v>5.0030000000000001</c:v>
                </c:pt>
                <c:pt idx="2325">
                  <c:v>4.99</c:v>
                </c:pt>
                <c:pt idx="2326">
                  <c:v>4.9800000000000004</c:v>
                </c:pt>
                <c:pt idx="2327">
                  <c:v>4.9779999999999998</c:v>
                </c:pt>
                <c:pt idx="2328">
                  <c:v>4.9729999999999999</c:v>
                </c:pt>
                <c:pt idx="2329">
                  <c:v>4.96</c:v>
                </c:pt>
                <c:pt idx="2330">
                  <c:v>4.9450000000000003</c:v>
                </c:pt>
                <c:pt idx="2331">
                  <c:v>4.9379999999999997</c:v>
                </c:pt>
                <c:pt idx="2332">
                  <c:v>4.9379999999999997</c:v>
                </c:pt>
                <c:pt idx="2333">
                  <c:v>4.9379999999999997</c:v>
                </c:pt>
                <c:pt idx="2334">
                  <c:v>4.9429999999999996</c:v>
                </c:pt>
                <c:pt idx="2335">
                  <c:v>4.9400000000000004</c:v>
                </c:pt>
                <c:pt idx="2336">
                  <c:v>4.9349999999999996</c:v>
                </c:pt>
                <c:pt idx="2337">
                  <c:v>4.9329999999999998</c:v>
                </c:pt>
                <c:pt idx="2338">
                  <c:v>4.9349999999999996</c:v>
                </c:pt>
                <c:pt idx="2339">
                  <c:v>4.93</c:v>
                </c:pt>
                <c:pt idx="2340">
                  <c:v>#N/A</c:v>
                </c:pt>
                <c:pt idx="2341">
                  <c:v>4.9279999999999999</c:v>
                </c:pt>
                <c:pt idx="2342">
                  <c:v>4.923</c:v>
                </c:pt>
                <c:pt idx="2343">
                  <c:v>4.9180000000000001</c:v>
                </c:pt>
                <c:pt idx="2344">
                  <c:v>4.92</c:v>
                </c:pt>
                <c:pt idx="2345">
                  <c:v>4.9080000000000004</c:v>
                </c:pt>
                <c:pt idx="2346">
                  <c:v>4.9029999999999996</c:v>
                </c:pt>
                <c:pt idx="2347">
                  <c:v>4.8849999999999998</c:v>
                </c:pt>
                <c:pt idx="2348">
                  <c:v>4.8730000000000002</c:v>
                </c:pt>
                <c:pt idx="2349">
                  <c:v>4.8650000000000002</c:v>
                </c:pt>
                <c:pt idx="2350">
                  <c:v>4.8650000000000002</c:v>
                </c:pt>
                <c:pt idx="2351">
                  <c:v>4.8529999999999998</c:v>
                </c:pt>
                <c:pt idx="2352">
                  <c:v>4.8579999999999997</c:v>
                </c:pt>
                <c:pt idx="2353">
                  <c:v>4.843</c:v>
                </c:pt>
                <c:pt idx="2354">
                  <c:v>4.83</c:v>
                </c:pt>
                <c:pt idx="2355">
                  <c:v>4.835</c:v>
                </c:pt>
                <c:pt idx="2356">
                  <c:v>4.8330000000000002</c:v>
                </c:pt>
                <c:pt idx="2357">
                  <c:v>4.8280000000000003</c:v>
                </c:pt>
                <c:pt idx="2358">
                  <c:v>4.82</c:v>
                </c:pt>
                <c:pt idx="2359">
                  <c:v>4.82</c:v>
                </c:pt>
                <c:pt idx="2360">
                  <c:v>4.8280000000000003</c:v>
                </c:pt>
                <c:pt idx="2361">
                  <c:v>4.82</c:v>
                </c:pt>
                <c:pt idx="2362">
                  <c:v>4.83</c:v>
                </c:pt>
                <c:pt idx="2363">
                  <c:v>4.8330000000000002</c:v>
                </c:pt>
                <c:pt idx="2364">
                  <c:v>4.8280000000000003</c:v>
                </c:pt>
                <c:pt idx="2365">
                  <c:v>4.8250000000000002</c:v>
                </c:pt>
                <c:pt idx="2366">
                  <c:v>4.8049999999999997</c:v>
                </c:pt>
                <c:pt idx="2367">
                  <c:v>4.8029999999999999</c:v>
                </c:pt>
                <c:pt idx="2368">
                  <c:v>#N/A</c:v>
                </c:pt>
                <c:pt idx="2369">
                  <c:v>#N/A</c:v>
                </c:pt>
                <c:pt idx="2370">
                  <c:v>4.8079999999999998</c:v>
                </c:pt>
                <c:pt idx="2371">
                  <c:v>4.8049999999999997</c:v>
                </c:pt>
                <c:pt idx="2372">
                  <c:v>4.8029999999999999</c:v>
                </c:pt>
                <c:pt idx="2373">
                  <c:v>4.82</c:v>
                </c:pt>
                <c:pt idx="2374">
                  <c:v>4.8380000000000001</c:v>
                </c:pt>
                <c:pt idx="2375">
                  <c:v>4.84</c:v>
                </c:pt>
                <c:pt idx="2376">
                  <c:v>4.8449999999999998</c:v>
                </c:pt>
                <c:pt idx="2377">
                  <c:v>4.8949999999999996</c:v>
                </c:pt>
                <c:pt idx="2378">
                  <c:v>4.91</c:v>
                </c:pt>
                <c:pt idx="2379">
                  <c:v>4.8849999999999998</c:v>
                </c:pt>
                <c:pt idx="2380">
                  <c:v>4.8499999999999996</c:v>
                </c:pt>
                <c:pt idx="2381">
                  <c:v>4.8730000000000002</c:v>
                </c:pt>
                <c:pt idx="2382">
                  <c:v>4.8280000000000003</c:v>
                </c:pt>
                <c:pt idx="2383">
                  <c:v>4.798</c:v>
                </c:pt>
                <c:pt idx="2384">
                  <c:v>4.758</c:v>
                </c:pt>
                <c:pt idx="2385">
                  <c:v>4.7329999999999997</c:v>
                </c:pt>
                <c:pt idx="2386">
                  <c:v>4.7050000000000001</c:v>
                </c:pt>
                <c:pt idx="2387">
                  <c:v>4.7</c:v>
                </c:pt>
                <c:pt idx="2388">
                  <c:v>4.6929999999999996</c:v>
                </c:pt>
                <c:pt idx="2389">
                  <c:v>4.6849999999999996</c:v>
                </c:pt>
                <c:pt idx="2390">
                  <c:v>4.68</c:v>
                </c:pt>
                <c:pt idx="2391">
                  <c:v>4.6829999999999998</c:v>
                </c:pt>
                <c:pt idx="2392">
                  <c:v>4.6749999999999998</c:v>
                </c:pt>
                <c:pt idx="2393">
                  <c:v>4.6900000000000004</c:v>
                </c:pt>
                <c:pt idx="2394">
                  <c:v>4.6849999999999996</c:v>
                </c:pt>
                <c:pt idx="2395">
                  <c:v>4.6900000000000004</c:v>
                </c:pt>
                <c:pt idx="2396">
                  <c:v>4.673</c:v>
                </c:pt>
                <c:pt idx="2397">
                  <c:v>4.5</c:v>
                </c:pt>
                <c:pt idx="2398">
                  <c:v>4.4950000000000001</c:v>
                </c:pt>
                <c:pt idx="2399">
                  <c:v>4.4930000000000003</c:v>
                </c:pt>
                <c:pt idx="2400">
                  <c:v>4.4950000000000001</c:v>
                </c:pt>
                <c:pt idx="2401">
                  <c:v>4.4930000000000003</c:v>
                </c:pt>
                <c:pt idx="2402">
                  <c:v>4.5</c:v>
                </c:pt>
                <c:pt idx="2403">
                  <c:v>4.46</c:v>
                </c:pt>
                <c:pt idx="2404">
                  <c:v>4.468</c:v>
                </c:pt>
                <c:pt idx="2405">
                  <c:v>4.4630000000000001</c:v>
                </c:pt>
                <c:pt idx="2406">
                  <c:v>4.46</c:v>
                </c:pt>
                <c:pt idx="2407">
                  <c:v>4.45</c:v>
                </c:pt>
                <c:pt idx="2408">
                  <c:v>4.4480000000000004</c:v>
                </c:pt>
                <c:pt idx="2409">
                  <c:v>4.4349999999999996</c:v>
                </c:pt>
                <c:pt idx="2410">
                  <c:v>4.42</c:v>
                </c:pt>
                <c:pt idx="2411">
                  <c:v>4.4000000000000004</c:v>
                </c:pt>
                <c:pt idx="2412">
                  <c:v>4.3929999999999998</c:v>
                </c:pt>
                <c:pt idx="2413">
                  <c:v>4.415</c:v>
                </c:pt>
                <c:pt idx="2414">
                  <c:v>4.4249999999999998</c:v>
                </c:pt>
                <c:pt idx="2415">
                  <c:v>4.4429999999999996</c:v>
                </c:pt>
                <c:pt idx="2416">
                  <c:v>4.45</c:v>
                </c:pt>
                <c:pt idx="2417">
                  <c:v>4.4800000000000004</c:v>
                </c:pt>
                <c:pt idx="2418">
                  <c:v>4.55</c:v>
                </c:pt>
                <c:pt idx="2419">
                  <c:v>4.6150000000000002</c:v>
                </c:pt>
                <c:pt idx="2420">
                  <c:v>4.6399999999999997</c:v>
                </c:pt>
                <c:pt idx="2421">
                  <c:v>4.6429999999999998</c:v>
                </c:pt>
                <c:pt idx="2422">
                  <c:v>4.6529999999999996</c:v>
                </c:pt>
                <c:pt idx="2423">
                  <c:v>4.6479999999999997</c:v>
                </c:pt>
                <c:pt idx="2424">
                  <c:v>4.6399999999999997</c:v>
                </c:pt>
                <c:pt idx="2425">
                  <c:v>4.6399999999999997</c:v>
                </c:pt>
                <c:pt idx="2426">
                  <c:v>4.6550000000000002</c:v>
                </c:pt>
                <c:pt idx="2427">
                  <c:v>#N/A</c:v>
                </c:pt>
                <c:pt idx="2428">
                  <c:v>#N/A</c:v>
                </c:pt>
                <c:pt idx="2429">
                  <c:v>4.6680000000000001</c:v>
                </c:pt>
                <c:pt idx="2430">
                  <c:v>4.6929999999999996</c:v>
                </c:pt>
                <c:pt idx="2431">
                  <c:v>#N/A</c:v>
                </c:pt>
                <c:pt idx="2432">
                  <c:v>#N/A</c:v>
                </c:pt>
                <c:pt idx="2433">
                  <c:v>#N/A</c:v>
                </c:pt>
                <c:pt idx="2434">
                  <c:v>4.71</c:v>
                </c:pt>
                <c:pt idx="2435">
                  <c:v>4.6929999999999996</c:v>
                </c:pt>
                <c:pt idx="2436">
                  <c:v>4.6929999999999996</c:v>
                </c:pt>
                <c:pt idx="2437">
                  <c:v>4.7149999999999999</c:v>
                </c:pt>
                <c:pt idx="2438">
                  <c:v>4.75</c:v>
                </c:pt>
                <c:pt idx="2439">
                  <c:v>4.7750000000000004</c:v>
                </c:pt>
                <c:pt idx="2440">
                  <c:v>4.8</c:v>
                </c:pt>
                <c:pt idx="2441">
                  <c:v>4.8099999999999996</c:v>
                </c:pt>
                <c:pt idx="2442">
                  <c:v>4.8099999999999996</c:v>
                </c:pt>
                <c:pt idx="2443">
                  <c:v>4.7880000000000003</c:v>
                </c:pt>
                <c:pt idx="2444">
                  <c:v>4.7699999999999996</c:v>
                </c:pt>
                <c:pt idx="2445">
                  <c:v>4.7699999999999996</c:v>
                </c:pt>
                <c:pt idx="2446">
                  <c:v>4.76</c:v>
                </c:pt>
                <c:pt idx="2447">
                  <c:v>4.75</c:v>
                </c:pt>
                <c:pt idx="2448">
                  <c:v>4.7430000000000003</c:v>
                </c:pt>
                <c:pt idx="2449">
                  <c:v>4.74</c:v>
                </c:pt>
                <c:pt idx="2450">
                  <c:v>4.74</c:v>
                </c:pt>
                <c:pt idx="2451">
                  <c:v>4.74</c:v>
                </c:pt>
                <c:pt idx="2452">
                  <c:v>4.74</c:v>
                </c:pt>
                <c:pt idx="2453">
                  <c:v>4.7329999999999997</c:v>
                </c:pt>
                <c:pt idx="2454">
                  <c:v>4.7279999999999998</c:v>
                </c:pt>
                <c:pt idx="2455">
                  <c:v>4.718</c:v>
                </c:pt>
                <c:pt idx="2456">
                  <c:v>4.6929999999999996</c:v>
                </c:pt>
                <c:pt idx="2457">
                  <c:v>4.66</c:v>
                </c:pt>
                <c:pt idx="2458">
                  <c:v>4.633</c:v>
                </c:pt>
                <c:pt idx="2459">
                  <c:v>4.6100000000000003</c:v>
                </c:pt>
                <c:pt idx="2460">
                  <c:v>4.59</c:v>
                </c:pt>
                <c:pt idx="2461">
                  <c:v>4.58</c:v>
                </c:pt>
                <c:pt idx="2462">
                  <c:v>4.5730000000000004</c:v>
                </c:pt>
                <c:pt idx="2463">
                  <c:v>4.5449999999999999</c:v>
                </c:pt>
                <c:pt idx="2464">
                  <c:v>4.5199999999999996</c:v>
                </c:pt>
                <c:pt idx="2465">
                  <c:v>4.5049999999999999</c:v>
                </c:pt>
                <c:pt idx="2466">
                  <c:v>4.4930000000000003</c:v>
                </c:pt>
                <c:pt idx="2467">
                  <c:v>4.4749999999999996</c:v>
                </c:pt>
                <c:pt idx="2468">
                  <c:v>4.4630000000000001</c:v>
                </c:pt>
                <c:pt idx="2469">
                  <c:v>4.4580000000000002</c:v>
                </c:pt>
                <c:pt idx="2470">
                  <c:v>4.4550000000000001</c:v>
                </c:pt>
                <c:pt idx="2471">
                  <c:v>4.45</c:v>
                </c:pt>
                <c:pt idx="2472">
                  <c:v>4.4249999999999998</c:v>
                </c:pt>
                <c:pt idx="2473">
                  <c:v>4.4130000000000003</c:v>
                </c:pt>
                <c:pt idx="2474">
                  <c:v>4.4050000000000002</c:v>
                </c:pt>
                <c:pt idx="2475">
                  <c:v>4.3949999999999996</c:v>
                </c:pt>
                <c:pt idx="2476">
                  <c:v>4.3849999999999998</c:v>
                </c:pt>
                <c:pt idx="2477">
                  <c:v>4.3879999999999999</c:v>
                </c:pt>
                <c:pt idx="2478">
                  <c:v>4.38</c:v>
                </c:pt>
                <c:pt idx="2479">
                  <c:v>4.383</c:v>
                </c:pt>
                <c:pt idx="2480">
                  <c:v>4.3730000000000002</c:v>
                </c:pt>
                <c:pt idx="2481">
                  <c:v>4.37</c:v>
                </c:pt>
                <c:pt idx="2482">
                  <c:v>4.3630000000000004</c:v>
                </c:pt>
                <c:pt idx="2483">
                  <c:v>4.3630000000000004</c:v>
                </c:pt>
                <c:pt idx="2484">
                  <c:v>4.3600000000000003</c:v>
                </c:pt>
                <c:pt idx="2485">
                  <c:v>4.3680000000000003</c:v>
                </c:pt>
                <c:pt idx="2486">
                  <c:v>4.3650000000000002</c:v>
                </c:pt>
                <c:pt idx="2487">
                  <c:v>4.3579999999999997</c:v>
                </c:pt>
                <c:pt idx="2488">
                  <c:v>4.3499999999999996</c:v>
                </c:pt>
                <c:pt idx="2489">
                  <c:v>4.3499999999999996</c:v>
                </c:pt>
                <c:pt idx="2490">
                  <c:v>4.3330000000000002</c:v>
                </c:pt>
                <c:pt idx="2491">
                  <c:v>4.3029999999999999</c:v>
                </c:pt>
                <c:pt idx="2492">
                  <c:v>4.2830000000000004</c:v>
                </c:pt>
                <c:pt idx="2493">
                  <c:v>4.2750000000000004</c:v>
                </c:pt>
                <c:pt idx="2494">
                  <c:v>4.2750000000000004</c:v>
                </c:pt>
                <c:pt idx="2495">
                  <c:v>4.2750000000000004</c:v>
                </c:pt>
                <c:pt idx="2496">
                  <c:v>4.2699999999999996</c:v>
                </c:pt>
                <c:pt idx="2497">
                  <c:v>4.2679999999999998</c:v>
                </c:pt>
                <c:pt idx="2498">
                  <c:v>4.2549999999999999</c:v>
                </c:pt>
                <c:pt idx="2499">
                  <c:v>4.2699999999999996</c:v>
                </c:pt>
                <c:pt idx="2500">
                  <c:v>4.2699999999999996</c:v>
                </c:pt>
                <c:pt idx="2501">
                  <c:v>4.26</c:v>
                </c:pt>
                <c:pt idx="2502">
                  <c:v>4.29</c:v>
                </c:pt>
                <c:pt idx="2503">
                  <c:v>4.2830000000000004</c:v>
                </c:pt>
                <c:pt idx="2504">
                  <c:v>4.28</c:v>
                </c:pt>
                <c:pt idx="2505">
                  <c:v>4.2850000000000001</c:v>
                </c:pt>
                <c:pt idx="2506">
                  <c:v>4.2930000000000001</c:v>
                </c:pt>
                <c:pt idx="2507">
                  <c:v>4.2830000000000004</c:v>
                </c:pt>
                <c:pt idx="2508">
                  <c:v>4.1779999999999999</c:v>
                </c:pt>
                <c:pt idx="2509">
                  <c:v>4.1349999999999998</c:v>
                </c:pt>
                <c:pt idx="2510">
                  <c:v>4.08</c:v>
                </c:pt>
                <c:pt idx="2511">
                  <c:v>4.07</c:v>
                </c:pt>
                <c:pt idx="2512">
                  <c:v>4.07</c:v>
                </c:pt>
                <c:pt idx="2513">
                  <c:v>4.0679999999999996</c:v>
                </c:pt>
                <c:pt idx="2514">
                  <c:v>4.0650000000000004</c:v>
                </c:pt>
                <c:pt idx="2515">
                  <c:v>4.05</c:v>
                </c:pt>
                <c:pt idx="2516">
                  <c:v>4.04</c:v>
                </c:pt>
                <c:pt idx="2517">
                  <c:v>4.0179999999999998</c:v>
                </c:pt>
                <c:pt idx="2518">
                  <c:v>4.01</c:v>
                </c:pt>
                <c:pt idx="2519">
                  <c:v>4.008</c:v>
                </c:pt>
                <c:pt idx="2520">
                  <c:v>4.0030000000000001</c:v>
                </c:pt>
                <c:pt idx="2521">
                  <c:v>3.9929999999999999</c:v>
                </c:pt>
                <c:pt idx="2522">
                  <c:v>3.98</c:v>
                </c:pt>
                <c:pt idx="2523">
                  <c:v>3.9750000000000001</c:v>
                </c:pt>
                <c:pt idx="2524">
                  <c:v>3.99</c:v>
                </c:pt>
                <c:pt idx="2525">
                  <c:v>3.9830000000000001</c:v>
                </c:pt>
                <c:pt idx="2526">
                  <c:v>3.9630000000000001</c:v>
                </c:pt>
                <c:pt idx="2527">
                  <c:v>3.948</c:v>
                </c:pt>
                <c:pt idx="2528">
                  <c:v>3.94</c:v>
                </c:pt>
                <c:pt idx="2529">
                  <c:v>3.9350000000000001</c:v>
                </c:pt>
                <c:pt idx="2530">
                  <c:v>3.92</c:v>
                </c:pt>
                <c:pt idx="2531">
                  <c:v>3.883</c:v>
                </c:pt>
                <c:pt idx="2532">
                  <c:v>3.88</c:v>
                </c:pt>
                <c:pt idx="2533">
                  <c:v>3.87</c:v>
                </c:pt>
                <c:pt idx="2534">
                  <c:v>3.855</c:v>
                </c:pt>
                <c:pt idx="2535">
                  <c:v>3.855</c:v>
                </c:pt>
                <c:pt idx="2536">
                  <c:v>3.843</c:v>
                </c:pt>
                <c:pt idx="2537">
                  <c:v>3.835</c:v>
                </c:pt>
                <c:pt idx="2538">
                  <c:v>3.83</c:v>
                </c:pt>
                <c:pt idx="2539">
                  <c:v>3.83</c:v>
                </c:pt>
                <c:pt idx="2540">
                  <c:v>3.8180000000000001</c:v>
                </c:pt>
                <c:pt idx="2541">
                  <c:v>3.8130000000000002</c:v>
                </c:pt>
                <c:pt idx="2542">
                  <c:v>3.7949999999999999</c:v>
                </c:pt>
                <c:pt idx="2543">
                  <c:v>3.7829999999999999</c:v>
                </c:pt>
                <c:pt idx="2544">
                  <c:v>3.78</c:v>
                </c:pt>
                <c:pt idx="2545">
                  <c:v>3.78</c:v>
                </c:pt>
                <c:pt idx="2546">
                  <c:v>3.77</c:v>
                </c:pt>
                <c:pt idx="2547">
                  <c:v>3.7679999999999998</c:v>
                </c:pt>
                <c:pt idx="2548">
                  <c:v>3.7650000000000001</c:v>
                </c:pt>
                <c:pt idx="2549">
                  <c:v>3.7629999999999999</c:v>
                </c:pt>
                <c:pt idx="2550">
                  <c:v>3.76</c:v>
                </c:pt>
                <c:pt idx="2551">
                  <c:v>3.7549999999999999</c:v>
                </c:pt>
                <c:pt idx="2552">
                  <c:v>3.7549999999999999</c:v>
                </c:pt>
                <c:pt idx="2553">
                  <c:v>3.7549999999999999</c:v>
                </c:pt>
                <c:pt idx="2554">
                  <c:v>3.7530000000000001</c:v>
                </c:pt>
                <c:pt idx="2555">
                  <c:v>3.74</c:v>
                </c:pt>
                <c:pt idx="2556">
                  <c:v>3.738</c:v>
                </c:pt>
                <c:pt idx="2557">
                  <c:v>3.738</c:v>
                </c:pt>
                <c:pt idx="2558">
                  <c:v>3.7349999999999999</c:v>
                </c:pt>
                <c:pt idx="2559">
                  <c:v>3.7229999999999999</c:v>
                </c:pt>
                <c:pt idx="2560">
                  <c:v>3.7130000000000001</c:v>
                </c:pt>
                <c:pt idx="2561">
                  <c:v>3.71</c:v>
                </c:pt>
                <c:pt idx="2562">
                  <c:v>3.718</c:v>
                </c:pt>
                <c:pt idx="2563">
                  <c:v>3.7229999999999999</c:v>
                </c:pt>
                <c:pt idx="2564">
                  <c:v>#N/A</c:v>
                </c:pt>
                <c:pt idx="2565">
                  <c:v>3.7080000000000002</c:v>
                </c:pt>
                <c:pt idx="2566">
                  <c:v>3.7080000000000002</c:v>
                </c:pt>
                <c:pt idx="2567">
                  <c:v>3.6680000000000001</c:v>
                </c:pt>
                <c:pt idx="2568">
                  <c:v>3.6629999999999998</c:v>
                </c:pt>
                <c:pt idx="2569">
                  <c:v>3.6549999999999998</c:v>
                </c:pt>
                <c:pt idx="2570">
                  <c:v>3.6579999999999999</c:v>
                </c:pt>
                <c:pt idx="2571">
                  <c:v>3.6579999999999999</c:v>
                </c:pt>
                <c:pt idx="2572">
                  <c:v>3.653</c:v>
                </c:pt>
                <c:pt idx="2573">
                  <c:v>3.6480000000000001</c:v>
                </c:pt>
                <c:pt idx="2574">
                  <c:v>3.6349999999999998</c:v>
                </c:pt>
                <c:pt idx="2575">
                  <c:v>3.6280000000000001</c:v>
                </c:pt>
                <c:pt idx="2576">
                  <c:v>#N/A</c:v>
                </c:pt>
                <c:pt idx="2577">
                  <c:v>3.6230000000000002</c:v>
                </c:pt>
                <c:pt idx="2578">
                  <c:v>3.613</c:v>
                </c:pt>
                <c:pt idx="2579">
                  <c:v>3.6179999999999999</c:v>
                </c:pt>
                <c:pt idx="2580">
                  <c:v>3.61</c:v>
                </c:pt>
                <c:pt idx="2581">
                  <c:v>3.6080000000000001</c:v>
                </c:pt>
                <c:pt idx="2582">
                  <c:v>3.6</c:v>
                </c:pt>
                <c:pt idx="2583">
                  <c:v>3.5979999999999999</c:v>
                </c:pt>
                <c:pt idx="2584">
                  <c:v>3.5979999999999999</c:v>
                </c:pt>
                <c:pt idx="2585">
                  <c:v>3.5979999999999999</c:v>
                </c:pt>
                <c:pt idx="2586">
                  <c:v>3.5950000000000002</c:v>
                </c:pt>
                <c:pt idx="2587">
                  <c:v>3.5880000000000001</c:v>
                </c:pt>
                <c:pt idx="2588">
                  <c:v>3.5779999999999998</c:v>
                </c:pt>
                <c:pt idx="2589">
                  <c:v>3.5750000000000002</c:v>
                </c:pt>
                <c:pt idx="2590">
                  <c:v>#N/A</c:v>
                </c:pt>
                <c:pt idx="2591">
                  <c:v>3.5649999999999999</c:v>
                </c:pt>
                <c:pt idx="2592">
                  <c:v>3.56</c:v>
                </c:pt>
                <c:pt idx="2593">
                  <c:v>3.5550000000000002</c:v>
                </c:pt>
                <c:pt idx="2594">
                  <c:v>3.5550000000000002</c:v>
                </c:pt>
                <c:pt idx="2595">
                  <c:v>3.5550000000000002</c:v>
                </c:pt>
                <c:pt idx="2596">
                  <c:v>3.5430000000000001</c:v>
                </c:pt>
                <c:pt idx="2597">
                  <c:v>3.54</c:v>
                </c:pt>
                <c:pt idx="2598">
                  <c:v>3.528</c:v>
                </c:pt>
                <c:pt idx="2599">
                  <c:v>3.5249999999999999</c:v>
                </c:pt>
                <c:pt idx="2600">
                  <c:v>3.585</c:v>
                </c:pt>
                <c:pt idx="2601">
                  <c:v>3.5950000000000002</c:v>
                </c:pt>
                <c:pt idx="2602">
                  <c:v>#N/A</c:v>
                </c:pt>
                <c:pt idx="2603">
                  <c:v>3.5979999999999999</c:v>
                </c:pt>
                <c:pt idx="2604">
                  <c:v>3.593</c:v>
                </c:pt>
                <c:pt idx="2605">
                  <c:v>3.5779999999999998</c:v>
                </c:pt>
                <c:pt idx="2606">
                  <c:v>3.5550000000000002</c:v>
                </c:pt>
                <c:pt idx="2607">
                  <c:v>3.5649999999999999</c:v>
                </c:pt>
                <c:pt idx="2608">
                  <c:v>3.56</c:v>
                </c:pt>
                <c:pt idx="2609">
                  <c:v>3.5579999999999998</c:v>
                </c:pt>
                <c:pt idx="2610">
                  <c:v>3.528</c:v>
                </c:pt>
                <c:pt idx="2611">
                  <c:v>3.5350000000000001</c:v>
                </c:pt>
                <c:pt idx="2612">
                  <c:v>3.5379999999999998</c:v>
                </c:pt>
                <c:pt idx="2613">
                  <c:v>3.52</c:v>
                </c:pt>
                <c:pt idx="2614">
                  <c:v>3.468</c:v>
                </c:pt>
                <c:pt idx="2615">
                  <c:v>3.4649999999999999</c:v>
                </c:pt>
                <c:pt idx="2616">
                  <c:v>3.4630000000000001</c:v>
                </c:pt>
                <c:pt idx="2617">
                  <c:v>3.4630000000000001</c:v>
                </c:pt>
                <c:pt idx="2618">
                  <c:v>#N/A</c:v>
                </c:pt>
                <c:pt idx="2619">
                  <c:v>#N/A</c:v>
                </c:pt>
                <c:pt idx="2620">
                  <c:v>3.4529999999999998</c:v>
                </c:pt>
                <c:pt idx="2621">
                  <c:v>3.4449999999999998</c:v>
                </c:pt>
                <c:pt idx="2622">
                  <c:v>3.4449999999999998</c:v>
                </c:pt>
                <c:pt idx="2623">
                  <c:v>3.4449999999999998</c:v>
                </c:pt>
                <c:pt idx="2624">
                  <c:v>3.4430000000000001</c:v>
                </c:pt>
                <c:pt idx="2625">
                  <c:v>3.44</c:v>
                </c:pt>
                <c:pt idx="2626">
                  <c:v>3.4380000000000002</c:v>
                </c:pt>
                <c:pt idx="2627">
                  <c:v>3.44</c:v>
                </c:pt>
                <c:pt idx="2628">
                  <c:v>3.4329999999999998</c:v>
                </c:pt>
                <c:pt idx="2629">
                  <c:v>3.4329999999999998</c:v>
                </c:pt>
                <c:pt idx="2630">
                  <c:v>3.43</c:v>
                </c:pt>
                <c:pt idx="2631">
                  <c:v>3.4329999999999998</c:v>
                </c:pt>
                <c:pt idx="2632">
                  <c:v>3.43</c:v>
                </c:pt>
                <c:pt idx="2633">
                  <c:v>3.43</c:v>
                </c:pt>
                <c:pt idx="2634">
                  <c:v>3.4329999999999998</c:v>
                </c:pt>
                <c:pt idx="2635">
                  <c:v>3.4329999999999998</c:v>
                </c:pt>
                <c:pt idx="2636">
                  <c:v>3.4329999999999998</c:v>
                </c:pt>
                <c:pt idx="2637">
                  <c:v>3.4350000000000001</c:v>
                </c:pt>
                <c:pt idx="2638">
                  <c:v>3.4350000000000001</c:v>
                </c:pt>
                <c:pt idx="2639">
                  <c:v>3.4350000000000001</c:v>
                </c:pt>
                <c:pt idx="2640">
                  <c:v>3.4350000000000001</c:v>
                </c:pt>
                <c:pt idx="2641">
                  <c:v>3.4350000000000001</c:v>
                </c:pt>
                <c:pt idx="2642">
                  <c:v>3.4350000000000001</c:v>
                </c:pt>
                <c:pt idx="2643">
                  <c:v>3.4350000000000001</c:v>
                </c:pt>
                <c:pt idx="2644">
                  <c:v>3.4350000000000001</c:v>
                </c:pt>
                <c:pt idx="2645">
                  <c:v>3.4329999999999998</c:v>
                </c:pt>
                <c:pt idx="2646">
                  <c:v>3.4329999999999998</c:v>
                </c:pt>
                <c:pt idx="2647">
                  <c:v>3.43</c:v>
                </c:pt>
                <c:pt idx="2648">
                  <c:v>3.4279999999999999</c:v>
                </c:pt>
                <c:pt idx="2649">
                  <c:v>3.43</c:v>
                </c:pt>
                <c:pt idx="2650">
                  <c:v>3.43</c:v>
                </c:pt>
                <c:pt idx="2651">
                  <c:v>3.43</c:v>
                </c:pt>
                <c:pt idx="2652">
                  <c:v>3.43</c:v>
                </c:pt>
                <c:pt idx="2653">
                  <c:v>3.43</c:v>
                </c:pt>
                <c:pt idx="2654">
                  <c:v>3.423</c:v>
                </c:pt>
                <c:pt idx="2655">
                  <c:v>3.4180000000000001</c:v>
                </c:pt>
                <c:pt idx="2656">
                  <c:v>3.4249999999999998</c:v>
                </c:pt>
                <c:pt idx="2657">
                  <c:v>3.4279999999999999</c:v>
                </c:pt>
                <c:pt idx="2658">
                  <c:v>3.423</c:v>
                </c:pt>
                <c:pt idx="2659">
                  <c:v>3.42</c:v>
                </c:pt>
                <c:pt idx="2660">
                  <c:v>3.4249999999999998</c:v>
                </c:pt>
                <c:pt idx="2661">
                  <c:v>3.4129999999999998</c:v>
                </c:pt>
                <c:pt idx="2662">
                  <c:v>3.4180000000000001</c:v>
                </c:pt>
                <c:pt idx="2663">
                  <c:v>3.44</c:v>
                </c:pt>
                <c:pt idx="2664">
                  <c:v>3.4630000000000001</c:v>
                </c:pt>
                <c:pt idx="2665">
                  <c:v>3.4550000000000001</c:v>
                </c:pt>
                <c:pt idx="2666">
                  <c:v>3.4430000000000001</c:v>
                </c:pt>
                <c:pt idx="2667">
                  <c:v>3.4350000000000001</c:v>
                </c:pt>
                <c:pt idx="2668">
                  <c:v>3.42</c:v>
                </c:pt>
                <c:pt idx="2669">
                  <c:v>3.41</c:v>
                </c:pt>
                <c:pt idx="2670">
                  <c:v>3.403</c:v>
                </c:pt>
                <c:pt idx="2671">
                  <c:v>3.3879999999999999</c:v>
                </c:pt>
                <c:pt idx="2672">
                  <c:v>3.3849999999999998</c:v>
                </c:pt>
                <c:pt idx="2673">
                  <c:v>3.3780000000000001</c:v>
                </c:pt>
                <c:pt idx="2674">
                  <c:v>3.37</c:v>
                </c:pt>
                <c:pt idx="2675">
                  <c:v>3.3679999999999999</c:v>
                </c:pt>
                <c:pt idx="2676">
                  <c:v>3.3479999999999999</c:v>
                </c:pt>
                <c:pt idx="2677">
                  <c:v>3.3479999999999999</c:v>
                </c:pt>
                <c:pt idx="2678">
                  <c:v>3.343</c:v>
                </c:pt>
                <c:pt idx="2679">
                  <c:v>3.335</c:v>
                </c:pt>
                <c:pt idx="2680">
                  <c:v>3.335</c:v>
                </c:pt>
                <c:pt idx="2681">
                  <c:v>3.3149999999999999</c:v>
                </c:pt>
                <c:pt idx="2682">
                  <c:v>3.3079999999999998</c:v>
                </c:pt>
                <c:pt idx="2683">
                  <c:v>3.3050000000000002</c:v>
                </c:pt>
                <c:pt idx="2684">
                  <c:v>3.298</c:v>
                </c:pt>
                <c:pt idx="2685">
                  <c:v>3.298</c:v>
                </c:pt>
                <c:pt idx="2686">
                  <c:v>3.2850000000000001</c:v>
                </c:pt>
                <c:pt idx="2687">
                  <c:v>3.28</c:v>
                </c:pt>
                <c:pt idx="2688">
                  <c:v>#N/A</c:v>
                </c:pt>
                <c:pt idx="2689">
                  <c:v>3.28</c:v>
                </c:pt>
                <c:pt idx="2690">
                  <c:v>3.2679999999999998</c:v>
                </c:pt>
                <c:pt idx="2691">
                  <c:v>3.2530000000000001</c:v>
                </c:pt>
                <c:pt idx="2692">
                  <c:v>#N/A</c:v>
                </c:pt>
                <c:pt idx="2693">
                  <c:v>#N/A</c:v>
                </c:pt>
                <c:pt idx="2694">
                  <c:v>3.2429999999999999</c:v>
                </c:pt>
                <c:pt idx="2695">
                  <c:v>3.238</c:v>
                </c:pt>
                <c:pt idx="2696">
                  <c:v>3.2330000000000001</c:v>
                </c:pt>
                <c:pt idx="2697">
                  <c:v>3.2349999999999999</c:v>
                </c:pt>
                <c:pt idx="2698">
                  <c:v>3.2309999999999999</c:v>
                </c:pt>
                <c:pt idx="2699">
                  <c:v>3.2229999999999999</c:v>
                </c:pt>
                <c:pt idx="2700">
                  <c:v>3.2130000000000001</c:v>
                </c:pt>
                <c:pt idx="2701">
                  <c:v>3.2029999999999998</c:v>
                </c:pt>
                <c:pt idx="2702">
                  <c:v>3.198</c:v>
                </c:pt>
                <c:pt idx="2703">
                  <c:v>3.19</c:v>
                </c:pt>
                <c:pt idx="2704">
                  <c:v>3.1829999999999998</c:v>
                </c:pt>
                <c:pt idx="2705">
                  <c:v>3.1779999999999999</c:v>
                </c:pt>
                <c:pt idx="2706">
                  <c:v>3.1549999999999998</c:v>
                </c:pt>
                <c:pt idx="2707">
                  <c:v>3.1480000000000001</c:v>
                </c:pt>
                <c:pt idx="2708">
                  <c:v>3.145</c:v>
                </c:pt>
                <c:pt idx="2709">
                  <c:v>3.14</c:v>
                </c:pt>
                <c:pt idx="2710">
                  <c:v>3.1379999999999999</c:v>
                </c:pt>
                <c:pt idx="2711">
                  <c:v>3.1280000000000001</c:v>
                </c:pt>
                <c:pt idx="2712">
                  <c:v>3.1179999999999999</c:v>
                </c:pt>
                <c:pt idx="2713">
                  <c:v>3.1150000000000002</c:v>
                </c:pt>
                <c:pt idx="2714">
                  <c:v>3.11</c:v>
                </c:pt>
                <c:pt idx="2715">
                  <c:v>3.113</c:v>
                </c:pt>
                <c:pt idx="2716">
                  <c:v>3.093</c:v>
                </c:pt>
                <c:pt idx="2717">
                  <c:v>3.09</c:v>
                </c:pt>
                <c:pt idx="2718">
                  <c:v>3.0830000000000002</c:v>
                </c:pt>
                <c:pt idx="2719">
                  <c:v>3.08</c:v>
                </c:pt>
                <c:pt idx="2720">
                  <c:v>3.073</c:v>
                </c:pt>
                <c:pt idx="2721">
                  <c:v>3.07</c:v>
                </c:pt>
                <c:pt idx="2722">
                  <c:v>3.073</c:v>
                </c:pt>
                <c:pt idx="2723">
                  <c:v>3.0649999999999999</c:v>
                </c:pt>
                <c:pt idx="2724">
                  <c:v>3.0649999999999999</c:v>
                </c:pt>
                <c:pt idx="2725">
                  <c:v>3.0649999999999999</c:v>
                </c:pt>
                <c:pt idx="2726">
                  <c:v>3.0550000000000002</c:v>
                </c:pt>
                <c:pt idx="2727">
                  <c:v>3.05</c:v>
                </c:pt>
                <c:pt idx="2728">
                  <c:v>3.048</c:v>
                </c:pt>
                <c:pt idx="2729">
                  <c:v>3.04</c:v>
                </c:pt>
                <c:pt idx="2730">
                  <c:v>3.04</c:v>
                </c:pt>
                <c:pt idx="2731">
                  <c:v>3.0350000000000001</c:v>
                </c:pt>
                <c:pt idx="2732">
                  <c:v>3.0329999999999999</c:v>
                </c:pt>
                <c:pt idx="2733">
                  <c:v>3.0249999999999999</c:v>
                </c:pt>
                <c:pt idx="2734">
                  <c:v>3.02</c:v>
                </c:pt>
                <c:pt idx="2735">
                  <c:v>3.0179999999999998</c:v>
                </c:pt>
                <c:pt idx="2736">
                  <c:v>3.0030000000000001</c:v>
                </c:pt>
                <c:pt idx="2737">
                  <c:v>2.9950000000000001</c:v>
                </c:pt>
                <c:pt idx="2738">
                  <c:v>2.9929999999999999</c:v>
                </c:pt>
                <c:pt idx="2739">
                  <c:v>2.98</c:v>
                </c:pt>
                <c:pt idx="2740">
                  <c:v>2.9780000000000002</c:v>
                </c:pt>
                <c:pt idx="2741">
                  <c:v>2.9729999999999999</c:v>
                </c:pt>
                <c:pt idx="2742">
                  <c:v>2.96</c:v>
                </c:pt>
                <c:pt idx="2743">
                  <c:v>2.9550000000000001</c:v>
                </c:pt>
                <c:pt idx="2744">
                  <c:v>2.95</c:v>
                </c:pt>
                <c:pt idx="2745">
                  <c:v>2.9380000000000002</c:v>
                </c:pt>
                <c:pt idx="2746">
                  <c:v>2.9279999999999999</c:v>
                </c:pt>
                <c:pt idx="2747">
                  <c:v>2.923</c:v>
                </c:pt>
                <c:pt idx="2748">
                  <c:v>2.9180000000000001</c:v>
                </c:pt>
                <c:pt idx="2749">
                  <c:v>2.9049999999999998</c:v>
                </c:pt>
                <c:pt idx="2750">
                  <c:v>2.9079999999999999</c:v>
                </c:pt>
                <c:pt idx="2751">
                  <c:v>2.8929999999999998</c:v>
                </c:pt>
                <c:pt idx="2752">
                  <c:v>2.89</c:v>
                </c:pt>
                <c:pt idx="2753">
                  <c:v>2.8879999999999999</c:v>
                </c:pt>
                <c:pt idx="2754">
                  <c:v>2.88</c:v>
                </c:pt>
                <c:pt idx="2755">
                  <c:v>2.8730000000000002</c:v>
                </c:pt>
                <c:pt idx="2756">
                  <c:v>2.863</c:v>
                </c:pt>
                <c:pt idx="2757">
                  <c:v>2.8580000000000001</c:v>
                </c:pt>
                <c:pt idx="2758">
                  <c:v>2.855</c:v>
                </c:pt>
                <c:pt idx="2759">
                  <c:v>2.8580000000000001</c:v>
                </c:pt>
                <c:pt idx="2760">
                  <c:v>2.85</c:v>
                </c:pt>
                <c:pt idx="2761">
                  <c:v>2.8380000000000001</c:v>
                </c:pt>
                <c:pt idx="2762">
                  <c:v>2.8380000000000001</c:v>
                </c:pt>
                <c:pt idx="2763">
                  <c:v>2.8380000000000001</c:v>
                </c:pt>
                <c:pt idx="2764">
                  <c:v>2.8250000000000002</c:v>
                </c:pt>
                <c:pt idx="2765">
                  <c:v>2.82</c:v>
                </c:pt>
                <c:pt idx="2766">
                  <c:v>2.81</c:v>
                </c:pt>
                <c:pt idx="2767">
                  <c:v>2.8130000000000002</c:v>
                </c:pt>
                <c:pt idx="2768">
                  <c:v>2.8050000000000002</c:v>
                </c:pt>
                <c:pt idx="2769">
                  <c:v>2.8050000000000002</c:v>
                </c:pt>
                <c:pt idx="2770">
                  <c:v>2.8050000000000002</c:v>
                </c:pt>
                <c:pt idx="2771">
                  <c:v>2.8</c:v>
                </c:pt>
                <c:pt idx="2772">
                  <c:v>2.7930000000000001</c:v>
                </c:pt>
                <c:pt idx="2773">
                  <c:v>2.7850000000000001</c:v>
                </c:pt>
                <c:pt idx="2774">
                  <c:v>2.78</c:v>
                </c:pt>
                <c:pt idx="2775">
                  <c:v>2.78</c:v>
                </c:pt>
                <c:pt idx="2776">
                  <c:v>2.7749999999999999</c:v>
                </c:pt>
                <c:pt idx="2777">
                  <c:v>2.7949999999999999</c:v>
                </c:pt>
                <c:pt idx="2778">
                  <c:v>2.79</c:v>
                </c:pt>
                <c:pt idx="2779">
                  <c:v>2.7850000000000001</c:v>
                </c:pt>
                <c:pt idx="2780">
                  <c:v>2.778</c:v>
                </c:pt>
                <c:pt idx="2781">
                  <c:v>2.74</c:v>
                </c:pt>
                <c:pt idx="2782">
                  <c:v>2.7330000000000001</c:v>
                </c:pt>
                <c:pt idx="2783">
                  <c:v>2.7250000000000001</c:v>
                </c:pt>
                <c:pt idx="2784">
                  <c:v>2.7229999999999999</c:v>
                </c:pt>
                <c:pt idx="2785">
                  <c:v>2.7050000000000001</c:v>
                </c:pt>
                <c:pt idx="2786">
                  <c:v>2.6850000000000001</c:v>
                </c:pt>
                <c:pt idx="2787">
                  <c:v>2.6829999999999998</c:v>
                </c:pt>
                <c:pt idx="2788">
                  <c:v>2.6829999999999998</c:v>
                </c:pt>
                <c:pt idx="2789">
                  <c:v>2.6829999999999998</c:v>
                </c:pt>
                <c:pt idx="2790">
                  <c:v>2.6779999999999999</c:v>
                </c:pt>
                <c:pt idx="2791">
                  <c:v>2.69</c:v>
                </c:pt>
                <c:pt idx="2792">
                  <c:v>2.653</c:v>
                </c:pt>
                <c:pt idx="2793">
                  <c:v>2.6379999999999999</c:v>
                </c:pt>
                <c:pt idx="2794">
                  <c:v>2.62</c:v>
                </c:pt>
                <c:pt idx="2795">
                  <c:v>2.6030000000000002</c:v>
                </c:pt>
                <c:pt idx="2796">
                  <c:v>2.5880000000000001</c:v>
                </c:pt>
                <c:pt idx="2797">
                  <c:v>2.585</c:v>
                </c:pt>
                <c:pt idx="2798">
                  <c:v>2.585</c:v>
                </c:pt>
                <c:pt idx="2799">
                  <c:v>2.58</c:v>
                </c:pt>
                <c:pt idx="2800">
                  <c:v>2.5750000000000002</c:v>
                </c:pt>
                <c:pt idx="2801">
                  <c:v>2.5779999999999998</c:v>
                </c:pt>
                <c:pt idx="2802">
                  <c:v>2.5750000000000002</c:v>
                </c:pt>
                <c:pt idx="2803">
                  <c:v>2.5750000000000002</c:v>
                </c:pt>
                <c:pt idx="2804">
                  <c:v>2.5680000000000001</c:v>
                </c:pt>
                <c:pt idx="2805">
                  <c:v>2.573</c:v>
                </c:pt>
                <c:pt idx="2806">
                  <c:v>2.5779999999999998</c:v>
                </c:pt>
                <c:pt idx="2807">
                  <c:v>2.5750000000000002</c:v>
                </c:pt>
                <c:pt idx="2808">
                  <c:v>2.5750000000000002</c:v>
                </c:pt>
                <c:pt idx="2809">
                  <c:v>2.5630000000000002</c:v>
                </c:pt>
                <c:pt idx="2810">
                  <c:v>2.5579999999999998</c:v>
                </c:pt>
                <c:pt idx="2811">
                  <c:v>2.5529999999999999</c:v>
                </c:pt>
                <c:pt idx="2812">
                  <c:v>2.5430000000000001</c:v>
                </c:pt>
                <c:pt idx="2813">
                  <c:v>2.5299999999999998</c:v>
                </c:pt>
                <c:pt idx="2814">
                  <c:v>2.528</c:v>
                </c:pt>
                <c:pt idx="2815">
                  <c:v>2.5230000000000001</c:v>
                </c:pt>
                <c:pt idx="2816">
                  <c:v>2.5230000000000001</c:v>
                </c:pt>
                <c:pt idx="2817">
                  <c:v>2.5230000000000001</c:v>
                </c:pt>
                <c:pt idx="2818">
                  <c:v>2.52</c:v>
                </c:pt>
                <c:pt idx="2819">
                  <c:v>2.5129999999999999</c:v>
                </c:pt>
                <c:pt idx="2820">
                  <c:v>2.5099999999999998</c:v>
                </c:pt>
                <c:pt idx="2821">
                  <c:v>2.5129999999999999</c:v>
                </c:pt>
                <c:pt idx="2822">
                  <c:v>2.508</c:v>
                </c:pt>
                <c:pt idx="2823">
                  <c:v>2.5030000000000001</c:v>
                </c:pt>
                <c:pt idx="2824">
                  <c:v>#N/A</c:v>
                </c:pt>
                <c:pt idx="2825">
                  <c:v>2.5030000000000001</c:v>
                </c:pt>
                <c:pt idx="2826">
                  <c:v>2.5049999999999999</c:v>
                </c:pt>
                <c:pt idx="2827">
                  <c:v>2.4929999999999999</c:v>
                </c:pt>
                <c:pt idx="2828">
                  <c:v>2.4830000000000001</c:v>
                </c:pt>
                <c:pt idx="2829">
                  <c:v>2.4580000000000002</c:v>
                </c:pt>
                <c:pt idx="2830">
                  <c:v>2.4550000000000001</c:v>
                </c:pt>
                <c:pt idx="2831">
                  <c:v>2.4430000000000001</c:v>
                </c:pt>
                <c:pt idx="2832">
                  <c:v>2.4430000000000001</c:v>
                </c:pt>
                <c:pt idx="2833">
                  <c:v>2.4350000000000001</c:v>
                </c:pt>
                <c:pt idx="2834">
                  <c:v>2.4350000000000001</c:v>
                </c:pt>
                <c:pt idx="2835">
                  <c:v>2.448</c:v>
                </c:pt>
                <c:pt idx="2836">
                  <c:v>2.4380000000000002</c:v>
                </c:pt>
                <c:pt idx="2837">
                  <c:v>#N/A</c:v>
                </c:pt>
                <c:pt idx="2838">
                  <c:v>2.4180000000000001</c:v>
                </c:pt>
                <c:pt idx="2839">
                  <c:v>2.4129999999999998</c:v>
                </c:pt>
                <c:pt idx="2840">
                  <c:v>2.403</c:v>
                </c:pt>
                <c:pt idx="2841">
                  <c:v>2.3879999999999999</c:v>
                </c:pt>
                <c:pt idx="2842">
                  <c:v>2.37</c:v>
                </c:pt>
                <c:pt idx="2843">
                  <c:v>2.36</c:v>
                </c:pt>
                <c:pt idx="2844">
                  <c:v>2.3380000000000001</c:v>
                </c:pt>
                <c:pt idx="2845">
                  <c:v>#N/A</c:v>
                </c:pt>
                <c:pt idx="2846">
                  <c:v>2.3330000000000002</c:v>
                </c:pt>
                <c:pt idx="2847">
                  <c:v>2.33</c:v>
                </c:pt>
                <c:pt idx="2848">
                  <c:v>2.323</c:v>
                </c:pt>
                <c:pt idx="2849">
                  <c:v>2.323</c:v>
                </c:pt>
                <c:pt idx="2850">
                  <c:v>2.3199999999999998</c:v>
                </c:pt>
                <c:pt idx="2851">
                  <c:v>2.31</c:v>
                </c:pt>
                <c:pt idx="2852">
                  <c:v>2.31</c:v>
                </c:pt>
                <c:pt idx="2853">
                  <c:v>2.31</c:v>
                </c:pt>
                <c:pt idx="2854">
                  <c:v>2.31</c:v>
                </c:pt>
                <c:pt idx="2855">
                  <c:v>2.3050000000000002</c:v>
                </c:pt>
                <c:pt idx="2856">
                  <c:v>2.2879999999999998</c:v>
                </c:pt>
                <c:pt idx="2857">
                  <c:v>2.2879999999999998</c:v>
                </c:pt>
                <c:pt idx="2858">
                  <c:v>2.2749999999999999</c:v>
                </c:pt>
                <c:pt idx="2859">
                  <c:v>2.2730000000000001</c:v>
                </c:pt>
                <c:pt idx="2860">
                  <c:v>2.2730000000000001</c:v>
                </c:pt>
                <c:pt idx="2861">
                  <c:v>2.2799999999999998</c:v>
                </c:pt>
                <c:pt idx="2862">
                  <c:v>2.278</c:v>
                </c:pt>
                <c:pt idx="2863">
                  <c:v>#N/A</c:v>
                </c:pt>
                <c:pt idx="2864">
                  <c:v>2.2799999999999998</c:v>
                </c:pt>
                <c:pt idx="2865">
                  <c:v>2.27</c:v>
                </c:pt>
                <c:pt idx="2866">
                  <c:v>2.2650000000000001</c:v>
                </c:pt>
                <c:pt idx="2867">
                  <c:v>2.2549999999999999</c:v>
                </c:pt>
                <c:pt idx="2868">
                  <c:v>2.25</c:v>
                </c:pt>
                <c:pt idx="2869">
                  <c:v>2.258</c:v>
                </c:pt>
                <c:pt idx="2870">
                  <c:v>2.2599999999999998</c:v>
                </c:pt>
                <c:pt idx="2871">
                  <c:v>2.262</c:v>
                </c:pt>
                <c:pt idx="2872">
                  <c:v>2.2719999999999998</c:v>
                </c:pt>
                <c:pt idx="2873">
                  <c:v>#N/A</c:v>
                </c:pt>
                <c:pt idx="2874">
                  <c:v>#N/A</c:v>
                </c:pt>
                <c:pt idx="2875">
                  <c:v>2.27</c:v>
                </c:pt>
                <c:pt idx="2876">
                  <c:v>2.2730000000000001</c:v>
                </c:pt>
                <c:pt idx="2877">
                  <c:v>2.27</c:v>
                </c:pt>
                <c:pt idx="2878">
                  <c:v>2.2749999999999999</c:v>
                </c:pt>
                <c:pt idx="2879">
                  <c:v>2.2719999999999998</c:v>
                </c:pt>
                <c:pt idx="2880">
                  <c:v>2.2999999999999998</c:v>
                </c:pt>
                <c:pt idx="2881">
                  <c:v>2.2949999999999999</c:v>
                </c:pt>
                <c:pt idx="2882">
                  <c:v>2.2999999999999998</c:v>
                </c:pt>
                <c:pt idx="2883">
                  <c:v>2.2949999999999999</c:v>
                </c:pt>
                <c:pt idx="2884">
                  <c:v>2.2730000000000001</c:v>
                </c:pt>
                <c:pt idx="2885">
                  <c:v>2.27</c:v>
                </c:pt>
                <c:pt idx="2886">
                  <c:v>2.25</c:v>
                </c:pt>
                <c:pt idx="2887">
                  <c:v>2.2400000000000002</c:v>
                </c:pt>
                <c:pt idx="2888">
                  <c:v>2.2400000000000002</c:v>
                </c:pt>
                <c:pt idx="2889">
                  <c:v>2.2400000000000002</c:v>
                </c:pt>
                <c:pt idx="2890">
                  <c:v>2.238</c:v>
                </c:pt>
                <c:pt idx="2891">
                  <c:v>2.2400000000000002</c:v>
                </c:pt>
                <c:pt idx="2892">
                  <c:v>2.2400000000000002</c:v>
                </c:pt>
                <c:pt idx="2893">
                  <c:v>2.2400000000000002</c:v>
                </c:pt>
                <c:pt idx="2894">
                  <c:v>2.238</c:v>
                </c:pt>
                <c:pt idx="2895">
                  <c:v>2.2349999999999999</c:v>
                </c:pt>
                <c:pt idx="2896">
                  <c:v>2.2330000000000001</c:v>
                </c:pt>
                <c:pt idx="2897">
                  <c:v>2.2349999999999999</c:v>
                </c:pt>
                <c:pt idx="2898">
                  <c:v>2.2330000000000001</c:v>
                </c:pt>
                <c:pt idx="2899">
                  <c:v>2.2280000000000002</c:v>
                </c:pt>
                <c:pt idx="2900">
                  <c:v>2.218</c:v>
                </c:pt>
                <c:pt idx="2901">
                  <c:v>2.2120000000000002</c:v>
                </c:pt>
                <c:pt idx="2902">
                  <c:v>2.2080000000000002</c:v>
                </c:pt>
                <c:pt idx="2903">
                  <c:v>2.2000000000000002</c:v>
                </c:pt>
                <c:pt idx="2904">
                  <c:v>2.19</c:v>
                </c:pt>
                <c:pt idx="2905">
                  <c:v>2.1819999999999999</c:v>
                </c:pt>
                <c:pt idx="2906">
                  <c:v>2.1800000000000002</c:v>
                </c:pt>
                <c:pt idx="2907">
                  <c:v>2.1779999999999999</c:v>
                </c:pt>
                <c:pt idx="2908">
                  <c:v>2.165</c:v>
                </c:pt>
                <c:pt idx="2909">
                  <c:v>2.15</c:v>
                </c:pt>
                <c:pt idx="2910">
                  <c:v>2.15</c:v>
                </c:pt>
                <c:pt idx="2911">
                  <c:v>2.1120000000000001</c:v>
                </c:pt>
                <c:pt idx="2912">
                  <c:v>2.1080000000000001</c:v>
                </c:pt>
                <c:pt idx="2913">
                  <c:v>2.09</c:v>
                </c:pt>
                <c:pt idx="2914">
                  <c:v>2.09</c:v>
                </c:pt>
                <c:pt idx="2915">
                  <c:v>2.1120000000000001</c:v>
                </c:pt>
                <c:pt idx="2916">
                  <c:v>2.1179999999999999</c:v>
                </c:pt>
                <c:pt idx="2917">
                  <c:v>2.1150000000000002</c:v>
                </c:pt>
                <c:pt idx="2918">
                  <c:v>2.11</c:v>
                </c:pt>
                <c:pt idx="2919">
                  <c:v>2.1080000000000001</c:v>
                </c:pt>
                <c:pt idx="2920">
                  <c:v>2.1019999999999999</c:v>
                </c:pt>
                <c:pt idx="2921">
                  <c:v>2.1</c:v>
                </c:pt>
                <c:pt idx="2922">
                  <c:v>2.0920000000000001</c:v>
                </c:pt>
                <c:pt idx="2923">
                  <c:v>2.0819999999999999</c:v>
                </c:pt>
                <c:pt idx="2924">
                  <c:v>2.0920000000000001</c:v>
                </c:pt>
                <c:pt idx="2925">
                  <c:v>2.1019999999999999</c:v>
                </c:pt>
                <c:pt idx="2926">
                  <c:v>2.0920000000000001</c:v>
                </c:pt>
                <c:pt idx="2927">
                  <c:v>2.0950000000000002</c:v>
                </c:pt>
                <c:pt idx="2928">
                  <c:v>2.0880000000000001</c:v>
                </c:pt>
                <c:pt idx="2929">
                  <c:v>2.085</c:v>
                </c:pt>
                <c:pt idx="2930">
                  <c:v>2.0750000000000002</c:v>
                </c:pt>
                <c:pt idx="2931">
                  <c:v>2.0699999999999998</c:v>
                </c:pt>
                <c:pt idx="2932">
                  <c:v>2.0680000000000001</c:v>
                </c:pt>
                <c:pt idx="2933">
                  <c:v>2.0619999999999998</c:v>
                </c:pt>
                <c:pt idx="2934">
                  <c:v>2.0550000000000002</c:v>
                </c:pt>
                <c:pt idx="2935">
                  <c:v>2.0579999999999998</c:v>
                </c:pt>
                <c:pt idx="2936">
                  <c:v>2.0350000000000001</c:v>
                </c:pt>
                <c:pt idx="2937">
                  <c:v>2.0299999999999998</c:v>
                </c:pt>
                <c:pt idx="2938">
                  <c:v>2.0299999999999998</c:v>
                </c:pt>
                <c:pt idx="2939">
                  <c:v>2.0449999999999999</c:v>
                </c:pt>
                <c:pt idx="2940">
                  <c:v>2.0299999999999998</c:v>
                </c:pt>
                <c:pt idx="2941">
                  <c:v>2.0070000000000001</c:v>
                </c:pt>
                <c:pt idx="2942">
                  <c:v>1.9950000000000001</c:v>
                </c:pt>
                <c:pt idx="2943">
                  <c:v>1.9850000000000001</c:v>
                </c:pt>
                <c:pt idx="2944">
                  <c:v>#N/A</c:v>
                </c:pt>
                <c:pt idx="2945">
                  <c:v>1.9750000000000001</c:v>
                </c:pt>
                <c:pt idx="2946">
                  <c:v>1.968</c:v>
                </c:pt>
                <c:pt idx="2947">
                  <c:v>1.97</c:v>
                </c:pt>
                <c:pt idx="2948">
                  <c:v>1.962</c:v>
                </c:pt>
              </c:numCache>
            </c:numRef>
          </c:val>
          <c:smooth val="0"/>
          <c:extLst>
            <c:ext xmlns:c16="http://schemas.microsoft.com/office/drawing/2014/chart" uri="{C3380CC4-5D6E-409C-BE32-E72D297353CC}">
              <c16:uniqueId val="{00000000-06D2-4EF7-9E78-205E69A10F8F}"/>
            </c:ext>
          </c:extLst>
        </c:ser>
        <c:ser>
          <c:idx val="1"/>
          <c:order val="1"/>
          <c:tx>
            <c:v>EURIBOR 3M</c:v>
          </c:tx>
          <c:spPr>
            <a:ln w="28575" cap="rnd">
              <a:solidFill>
                <a:srgbClr val="AA0032"/>
              </a:solidFill>
              <a:round/>
            </a:ln>
            <a:effectLst/>
          </c:spPr>
          <c:marker>
            <c:symbol val="none"/>
          </c:marker>
          <c:cat>
            <c:numRef>
              <c:f>Blad1!$A$7:$A$2955</c:f>
              <c:numCache>
                <c:formatCode>yyyy\-mm\-dd</c:formatCode>
                <c:ptCount val="2949"/>
                <c:pt idx="0">
                  <c:v>42845</c:v>
                </c:pt>
                <c:pt idx="1">
                  <c:v>42844</c:v>
                </c:pt>
                <c:pt idx="2">
                  <c:v>42843</c:v>
                </c:pt>
                <c:pt idx="3">
                  <c:v>42842</c:v>
                </c:pt>
                <c:pt idx="4">
                  <c:v>42839</c:v>
                </c:pt>
                <c:pt idx="5">
                  <c:v>42838</c:v>
                </c:pt>
                <c:pt idx="6">
                  <c:v>42837</c:v>
                </c:pt>
                <c:pt idx="7">
                  <c:v>42836</c:v>
                </c:pt>
                <c:pt idx="8">
                  <c:v>42835</c:v>
                </c:pt>
                <c:pt idx="9">
                  <c:v>42832</c:v>
                </c:pt>
                <c:pt idx="10">
                  <c:v>42831</c:v>
                </c:pt>
                <c:pt idx="11">
                  <c:v>42830</c:v>
                </c:pt>
                <c:pt idx="12">
                  <c:v>42829</c:v>
                </c:pt>
                <c:pt idx="13">
                  <c:v>42828</c:v>
                </c:pt>
                <c:pt idx="14">
                  <c:v>42825</c:v>
                </c:pt>
                <c:pt idx="15">
                  <c:v>42824</c:v>
                </c:pt>
                <c:pt idx="16">
                  <c:v>42823</c:v>
                </c:pt>
                <c:pt idx="17">
                  <c:v>42822</c:v>
                </c:pt>
                <c:pt idx="18">
                  <c:v>42821</c:v>
                </c:pt>
                <c:pt idx="19">
                  <c:v>42818</c:v>
                </c:pt>
                <c:pt idx="20">
                  <c:v>42817</c:v>
                </c:pt>
                <c:pt idx="21">
                  <c:v>42816</c:v>
                </c:pt>
                <c:pt idx="22">
                  <c:v>42815</c:v>
                </c:pt>
                <c:pt idx="23">
                  <c:v>42814</c:v>
                </c:pt>
                <c:pt idx="24">
                  <c:v>42811</c:v>
                </c:pt>
                <c:pt idx="25">
                  <c:v>42810</c:v>
                </c:pt>
                <c:pt idx="26">
                  <c:v>42809</c:v>
                </c:pt>
                <c:pt idx="27">
                  <c:v>42808</c:v>
                </c:pt>
                <c:pt idx="28">
                  <c:v>42807</c:v>
                </c:pt>
                <c:pt idx="29">
                  <c:v>42804</c:v>
                </c:pt>
                <c:pt idx="30">
                  <c:v>42803</c:v>
                </c:pt>
                <c:pt idx="31">
                  <c:v>42802</c:v>
                </c:pt>
                <c:pt idx="32">
                  <c:v>42801</c:v>
                </c:pt>
                <c:pt idx="33">
                  <c:v>42800</c:v>
                </c:pt>
                <c:pt idx="34">
                  <c:v>42797</c:v>
                </c:pt>
                <c:pt idx="35">
                  <c:v>42796</c:v>
                </c:pt>
                <c:pt idx="36">
                  <c:v>42795</c:v>
                </c:pt>
                <c:pt idx="37">
                  <c:v>42794</c:v>
                </c:pt>
                <c:pt idx="38">
                  <c:v>42793</c:v>
                </c:pt>
                <c:pt idx="39">
                  <c:v>42790</c:v>
                </c:pt>
                <c:pt idx="40">
                  <c:v>42789</c:v>
                </c:pt>
                <c:pt idx="41">
                  <c:v>42788</c:v>
                </c:pt>
                <c:pt idx="42">
                  <c:v>42787</c:v>
                </c:pt>
                <c:pt idx="43">
                  <c:v>42786</c:v>
                </c:pt>
                <c:pt idx="44">
                  <c:v>42783</c:v>
                </c:pt>
                <c:pt idx="45">
                  <c:v>42782</c:v>
                </c:pt>
                <c:pt idx="46">
                  <c:v>42781</c:v>
                </c:pt>
                <c:pt idx="47">
                  <c:v>42780</c:v>
                </c:pt>
                <c:pt idx="48">
                  <c:v>42779</c:v>
                </c:pt>
                <c:pt idx="49">
                  <c:v>42776</c:v>
                </c:pt>
                <c:pt idx="50">
                  <c:v>42775</c:v>
                </c:pt>
                <c:pt idx="51">
                  <c:v>42774</c:v>
                </c:pt>
                <c:pt idx="52">
                  <c:v>42773</c:v>
                </c:pt>
                <c:pt idx="53">
                  <c:v>42772</c:v>
                </c:pt>
                <c:pt idx="54">
                  <c:v>42769</c:v>
                </c:pt>
                <c:pt idx="55">
                  <c:v>42768</c:v>
                </c:pt>
                <c:pt idx="56">
                  <c:v>42767</c:v>
                </c:pt>
                <c:pt idx="57">
                  <c:v>42766</c:v>
                </c:pt>
                <c:pt idx="58">
                  <c:v>42765</c:v>
                </c:pt>
                <c:pt idx="59">
                  <c:v>42762</c:v>
                </c:pt>
                <c:pt idx="60">
                  <c:v>42761</c:v>
                </c:pt>
                <c:pt idx="61">
                  <c:v>42760</c:v>
                </c:pt>
                <c:pt idx="62">
                  <c:v>42759</c:v>
                </c:pt>
                <c:pt idx="63">
                  <c:v>42758</c:v>
                </c:pt>
                <c:pt idx="64">
                  <c:v>42755</c:v>
                </c:pt>
                <c:pt idx="65">
                  <c:v>42754</c:v>
                </c:pt>
                <c:pt idx="66">
                  <c:v>42753</c:v>
                </c:pt>
                <c:pt idx="67">
                  <c:v>42752</c:v>
                </c:pt>
                <c:pt idx="68">
                  <c:v>42751</c:v>
                </c:pt>
                <c:pt idx="69">
                  <c:v>42748</c:v>
                </c:pt>
                <c:pt idx="70">
                  <c:v>42747</c:v>
                </c:pt>
                <c:pt idx="71">
                  <c:v>42746</c:v>
                </c:pt>
                <c:pt idx="72">
                  <c:v>42745</c:v>
                </c:pt>
                <c:pt idx="73">
                  <c:v>42744</c:v>
                </c:pt>
                <c:pt idx="74">
                  <c:v>42741</c:v>
                </c:pt>
                <c:pt idx="75">
                  <c:v>42740</c:v>
                </c:pt>
                <c:pt idx="76">
                  <c:v>42739</c:v>
                </c:pt>
                <c:pt idx="77">
                  <c:v>42738</c:v>
                </c:pt>
                <c:pt idx="78">
                  <c:v>42737</c:v>
                </c:pt>
                <c:pt idx="79">
                  <c:v>42734</c:v>
                </c:pt>
                <c:pt idx="80">
                  <c:v>42733</c:v>
                </c:pt>
                <c:pt idx="81">
                  <c:v>42732</c:v>
                </c:pt>
                <c:pt idx="82">
                  <c:v>42731</c:v>
                </c:pt>
                <c:pt idx="83">
                  <c:v>42730</c:v>
                </c:pt>
                <c:pt idx="84">
                  <c:v>42727</c:v>
                </c:pt>
                <c:pt idx="85">
                  <c:v>42726</c:v>
                </c:pt>
                <c:pt idx="86">
                  <c:v>42725</c:v>
                </c:pt>
                <c:pt idx="87">
                  <c:v>42724</c:v>
                </c:pt>
                <c:pt idx="88">
                  <c:v>42723</c:v>
                </c:pt>
                <c:pt idx="89">
                  <c:v>42720</c:v>
                </c:pt>
                <c:pt idx="90">
                  <c:v>42719</c:v>
                </c:pt>
                <c:pt idx="91">
                  <c:v>42718</c:v>
                </c:pt>
                <c:pt idx="92">
                  <c:v>42717</c:v>
                </c:pt>
                <c:pt idx="93">
                  <c:v>42716</c:v>
                </c:pt>
                <c:pt idx="94">
                  <c:v>42713</c:v>
                </c:pt>
                <c:pt idx="95">
                  <c:v>42712</c:v>
                </c:pt>
                <c:pt idx="96">
                  <c:v>42711</c:v>
                </c:pt>
                <c:pt idx="97">
                  <c:v>42710</c:v>
                </c:pt>
                <c:pt idx="98">
                  <c:v>42709</c:v>
                </c:pt>
                <c:pt idx="99">
                  <c:v>42706</c:v>
                </c:pt>
                <c:pt idx="100">
                  <c:v>42705</c:v>
                </c:pt>
                <c:pt idx="101">
                  <c:v>42704</c:v>
                </c:pt>
                <c:pt idx="102">
                  <c:v>42703</c:v>
                </c:pt>
                <c:pt idx="103">
                  <c:v>42702</c:v>
                </c:pt>
                <c:pt idx="104">
                  <c:v>42699</c:v>
                </c:pt>
                <c:pt idx="105">
                  <c:v>42698</c:v>
                </c:pt>
                <c:pt idx="106">
                  <c:v>42697</c:v>
                </c:pt>
                <c:pt idx="107">
                  <c:v>42696</c:v>
                </c:pt>
                <c:pt idx="108">
                  <c:v>42695</c:v>
                </c:pt>
                <c:pt idx="109">
                  <c:v>42692</c:v>
                </c:pt>
                <c:pt idx="110">
                  <c:v>42691</c:v>
                </c:pt>
                <c:pt idx="111">
                  <c:v>42690</c:v>
                </c:pt>
                <c:pt idx="112">
                  <c:v>42689</c:v>
                </c:pt>
                <c:pt idx="113">
                  <c:v>42688</c:v>
                </c:pt>
                <c:pt idx="114">
                  <c:v>42685</c:v>
                </c:pt>
                <c:pt idx="115">
                  <c:v>42684</c:v>
                </c:pt>
                <c:pt idx="116">
                  <c:v>42683</c:v>
                </c:pt>
                <c:pt idx="117">
                  <c:v>42682</c:v>
                </c:pt>
                <c:pt idx="118">
                  <c:v>42681</c:v>
                </c:pt>
                <c:pt idx="119">
                  <c:v>42678</c:v>
                </c:pt>
                <c:pt idx="120">
                  <c:v>42677</c:v>
                </c:pt>
                <c:pt idx="121">
                  <c:v>42676</c:v>
                </c:pt>
                <c:pt idx="122">
                  <c:v>42675</c:v>
                </c:pt>
                <c:pt idx="123">
                  <c:v>42674</c:v>
                </c:pt>
                <c:pt idx="124">
                  <c:v>42671</c:v>
                </c:pt>
                <c:pt idx="125">
                  <c:v>42670</c:v>
                </c:pt>
                <c:pt idx="126">
                  <c:v>42669</c:v>
                </c:pt>
                <c:pt idx="127">
                  <c:v>42668</c:v>
                </c:pt>
                <c:pt idx="128">
                  <c:v>42667</c:v>
                </c:pt>
                <c:pt idx="129">
                  <c:v>42664</c:v>
                </c:pt>
                <c:pt idx="130">
                  <c:v>42663</c:v>
                </c:pt>
                <c:pt idx="131">
                  <c:v>42662</c:v>
                </c:pt>
                <c:pt idx="132">
                  <c:v>42661</c:v>
                </c:pt>
                <c:pt idx="133">
                  <c:v>42660</c:v>
                </c:pt>
                <c:pt idx="134">
                  <c:v>42657</c:v>
                </c:pt>
                <c:pt idx="135">
                  <c:v>42656</c:v>
                </c:pt>
                <c:pt idx="136">
                  <c:v>42655</c:v>
                </c:pt>
                <c:pt idx="137">
                  <c:v>42654</c:v>
                </c:pt>
                <c:pt idx="138">
                  <c:v>42653</c:v>
                </c:pt>
                <c:pt idx="139">
                  <c:v>42650</c:v>
                </c:pt>
                <c:pt idx="140">
                  <c:v>42649</c:v>
                </c:pt>
                <c:pt idx="141">
                  <c:v>42648</c:v>
                </c:pt>
                <c:pt idx="142">
                  <c:v>42647</c:v>
                </c:pt>
                <c:pt idx="143">
                  <c:v>42646</c:v>
                </c:pt>
                <c:pt idx="144">
                  <c:v>42643</c:v>
                </c:pt>
                <c:pt idx="145">
                  <c:v>42642</c:v>
                </c:pt>
                <c:pt idx="146">
                  <c:v>42641</c:v>
                </c:pt>
                <c:pt idx="147">
                  <c:v>42640</c:v>
                </c:pt>
                <c:pt idx="148">
                  <c:v>42639</c:v>
                </c:pt>
                <c:pt idx="149">
                  <c:v>42636</c:v>
                </c:pt>
                <c:pt idx="150">
                  <c:v>42635</c:v>
                </c:pt>
                <c:pt idx="151">
                  <c:v>42634</c:v>
                </c:pt>
                <c:pt idx="152">
                  <c:v>42633</c:v>
                </c:pt>
                <c:pt idx="153">
                  <c:v>42632</c:v>
                </c:pt>
                <c:pt idx="154">
                  <c:v>42629</c:v>
                </c:pt>
                <c:pt idx="155">
                  <c:v>42628</c:v>
                </c:pt>
                <c:pt idx="156">
                  <c:v>42627</c:v>
                </c:pt>
                <c:pt idx="157">
                  <c:v>42626</c:v>
                </c:pt>
                <c:pt idx="158">
                  <c:v>42625</c:v>
                </c:pt>
                <c:pt idx="159">
                  <c:v>42622</c:v>
                </c:pt>
                <c:pt idx="160">
                  <c:v>42621</c:v>
                </c:pt>
                <c:pt idx="161">
                  <c:v>42620</c:v>
                </c:pt>
                <c:pt idx="162">
                  <c:v>42619</c:v>
                </c:pt>
                <c:pt idx="163">
                  <c:v>42618</c:v>
                </c:pt>
                <c:pt idx="164">
                  <c:v>42615</c:v>
                </c:pt>
                <c:pt idx="165">
                  <c:v>42614</c:v>
                </c:pt>
                <c:pt idx="166">
                  <c:v>42613</c:v>
                </c:pt>
                <c:pt idx="167">
                  <c:v>42612</c:v>
                </c:pt>
                <c:pt idx="168">
                  <c:v>42611</c:v>
                </c:pt>
                <c:pt idx="169">
                  <c:v>42608</c:v>
                </c:pt>
                <c:pt idx="170">
                  <c:v>42607</c:v>
                </c:pt>
                <c:pt idx="171">
                  <c:v>42606</c:v>
                </c:pt>
                <c:pt idx="172">
                  <c:v>42605</c:v>
                </c:pt>
                <c:pt idx="173">
                  <c:v>42604</c:v>
                </c:pt>
                <c:pt idx="174">
                  <c:v>42601</c:v>
                </c:pt>
                <c:pt idx="175">
                  <c:v>42600</c:v>
                </c:pt>
                <c:pt idx="176">
                  <c:v>42599</c:v>
                </c:pt>
                <c:pt idx="177">
                  <c:v>42598</c:v>
                </c:pt>
                <c:pt idx="178">
                  <c:v>42597</c:v>
                </c:pt>
                <c:pt idx="179">
                  <c:v>42594</c:v>
                </c:pt>
                <c:pt idx="180">
                  <c:v>42593</c:v>
                </c:pt>
                <c:pt idx="181">
                  <c:v>42592</c:v>
                </c:pt>
                <c:pt idx="182">
                  <c:v>42591</c:v>
                </c:pt>
                <c:pt idx="183">
                  <c:v>42590</c:v>
                </c:pt>
                <c:pt idx="184">
                  <c:v>42587</c:v>
                </c:pt>
                <c:pt idx="185">
                  <c:v>42586</c:v>
                </c:pt>
                <c:pt idx="186">
                  <c:v>42585</c:v>
                </c:pt>
                <c:pt idx="187">
                  <c:v>42584</c:v>
                </c:pt>
                <c:pt idx="188">
                  <c:v>42583</c:v>
                </c:pt>
                <c:pt idx="189">
                  <c:v>42580</c:v>
                </c:pt>
                <c:pt idx="190">
                  <c:v>42579</c:v>
                </c:pt>
                <c:pt idx="191">
                  <c:v>42578</c:v>
                </c:pt>
                <c:pt idx="192">
                  <c:v>42577</c:v>
                </c:pt>
                <c:pt idx="193">
                  <c:v>42576</c:v>
                </c:pt>
                <c:pt idx="194">
                  <c:v>42573</c:v>
                </c:pt>
                <c:pt idx="195">
                  <c:v>42572</c:v>
                </c:pt>
                <c:pt idx="196">
                  <c:v>42571</c:v>
                </c:pt>
                <c:pt idx="197">
                  <c:v>42570</c:v>
                </c:pt>
                <c:pt idx="198">
                  <c:v>42569</c:v>
                </c:pt>
                <c:pt idx="199">
                  <c:v>42566</c:v>
                </c:pt>
                <c:pt idx="200">
                  <c:v>42565</c:v>
                </c:pt>
                <c:pt idx="201">
                  <c:v>42564</c:v>
                </c:pt>
                <c:pt idx="202">
                  <c:v>42563</c:v>
                </c:pt>
                <c:pt idx="203">
                  <c:v>42562</c:v>
                </c:pt>
                <c:pt idx="204">
                  <c:v>42559</c:v>
                </c:pt>
                <c:pt idx="205">
                  <c:v>42558</c:v>
                </c:pt>
                <c:pt idx="206">
                  <c:v>42557</c:v>
                </c:pt>
                <c:pt idx="207">
                  <c:v>42556</c:v>
                </c:pt>
                <c:pt idx="208">
                  <c:v>42555</c:v>
                </c:pt>
                <c:pt idx="209">
                  <c:v>42552</c:v>
                </c:pt>
                <c:pt idx="210">
                  <c:v>42551</c:v>
                </c:pt>
                <c:pt idx="211">
                  <c:v>42550</c:v>
                </c:pt>
                <c:pt idx="212">
                  <c:v>42549</c:v>
                </c:pt>
                <c:pt idx="213">
                  <c:v>42548</c:v>
                </c:pt>
                <c:pt idx="214">
                  <c:v>42545</c:v>
                </c:pt>
                <c:pt idx="215">
                  <c:v>42544</c:v>
                </c:pt>
                <c:pt idx="216">
                  <c:v>42543</c:v>
                </c:pt>
                <c:pt idx="217">
                  <c:v>42542</c:v>
                </c:pt>
                <c:pt idx="218">
                  <c:v>42541</c:v>
                </c:pt>
                <c:pt idx="219">
                  <c:v>42538</c:v>
                </c:pt>
                <c:pt idx="220">
                  <c:v>42537</c:v>
                </c:pt>
                <c:pt idx="221">
                  <c:v>42536</c:v>
                </c:pt>
                <c:pt idx="222">
                  <c:v>42535</c:v>
                </c:pt>
                <c:pt idx="223">
                  <c:v>42534</c:v>
                </c:pt>
                <c:pt idx="224">
                  <c:v>42531</c:v>
                </c:pt>
                <c:pt idx="225">
                  <c:v>42530</c:v>
                </c:pt>
                <c:pt idx="226">
                  <c:v>42529</c:v>
                </c:pt>
                <c:pt idx="227">
                  <c:v>42528</c:v>
                </c:pt>
                <c:pt idx="228">
                  <c:v>42527</c:v>
                </c:pt>
                <c:pt idx="229">
                  <c:v>42524</c:v>
                </c:pt>
                <c:pt idx="230">
                  <c:v>42523</c:v>
                </c:pt>
                <c:pt idx="231">
                  <c:v>42522</c:v>
                </c:pt>
                <c:pt idx="232">
                  <c:v>42521</c:v>
                </c:pt>
                <c:pt idx="233">
                  <c:v>42520</c:v>
                </c:pt>
                <c:pt idx="234">
                  <c:v>42517</c:v>
                </c:pt>
                <c:pt idx="235">
                  <c:v>42516</c:v>
                </c:pt>
                <c:pt idx="236">
                  <c:v>42515</c:v>
                </c:pt>
                <c:pt idx="237">
                  <c:v>42514</c:v>
                </c:pt>
                <c:pt idx="238">
                  <c:v>42513</c:v>
                </c:pt>
                <c:pt idx="239">
                  <c:v>42510</c:v>
                </c:pt>
                <c:pt idx="240">
                  <c:v>42509</c:v>
                </c:pt>
                <c:pt idx="241">
                  <c:v>42508</c:v>
                </c:pt>
                <c:pt idx="242">
                  <c:v>42507</c:v>
                </c:pt>
                <c:pt idx="243">
                  <c:v>42506</c:v>
                </c:pt>
                <c:pt idx="244">
                  <c:v>42503</c:v>
                </c:pt>
                <c:pt idx="245">
                  <c:v>42502</c:v>
                </c:pt>
                <c:pt idx="246">
                  <c:v>42501</c:v>
                </c:pt>
                <c:pt idx="247">
                  <c:v>42500</c:v>
                </c:pt>
                <c:pt idx="248">
                  <c:v>42499</c:v>
                </c:pt>
                <c:pt idx="249">
                  <c:v>42496</c:v>
                </c:pt>
                <c:pt idx="250">
                  <c:v>42495</c:v>
                </c:pt>
                <c:pt idx="251">
                  <c:v>42494</c:v>
                </c:pt>
                <c:pt idx="252">
                  <c:v>42493</c:v>
                </c:pt>
                <c:pt idx="253">
                  <c:v>42492</c:v>
                </c:pt>
                <c:pt idx="254">
                  <c:v>42489</c:v>
                </c:pt>
                <c:pt idx="255">
                  <c:v>42488</c:v>
                </c:pt>
                <c:pt idx="256">
                  <c:v>42487</c:v>
                </c:pt>
                <c:pt idx="257">
                  <c:v>42486</c:v>
                </c:pt>
                <c:pt idx="258">
                  <c:v>42485</c:v>
                </c:pt>
                <c:pt idx="259">
                  <c:v>42482</c:v>
                </c:pt>
                <c:pt idx="260">
                  <c:v>42481</c:v>
                </c:pt>
                <c:pt idx="261">
                  <c:v>42480</c:v>
                </c:pt>
                <c:pt idx="262">
                  <c:v>42479</c:v>
                </c:pt>
                <c:pt idx="263">
                  <c:v>42478</c:v>
                </c:pt>
                <c:pt idx="264">
                  <c:v>42475</c:v>
                </c:pt>
                <c:pt idx="265">
                  <c:v>42474</c:v>
                </c:pt>
                <c:pt idx="266">
                  <c:v>42473</c:v>
                </c:pt>
                <c:pt idx="267">
                  <c:v>42472</c:v>
                </c:pt>
                <c:pt idx="268">
                  <c:v>42471</c:v>
                </c:pt>
                <c:pt idx="269">
                  <c:v>42468</c:v>
                </c:pt>
                <c:pt idx="270">
                  <c:v>42467</c:v>
                </c:pt>
                <c:pt idx="271">
                  <c:v>42466</c:v>
                </c:pt>
                <c:pt idx="272">
                  <c:v>42465</c:v>
                </c:pt>
                <c:pt idx="273">
                  <c:v>42464</c:v>
                </c:pt>
                <c:pt idx="274">
                  <c:v>42461</c:v>
                </c:pt>
                <c:pt idx="275">
                  <c:v>42460</c:v>
                </c:pt>
                <c:pt idx="276">
                  <c:v>42459</c:v>
                </c:pt>
                <c:pt idx="277">
                  <c:v>42458</c:v>
                </c:pt>
                <c:pt idx="278">
                  <c:v>42457</c:v>
                </c:pt>
                <c:pt idx="279">
                  <c:v>42454</c:v>
                </c:pt>
                <c:pt idx="280">
                  <c:v>42453</c:v>
                </c:pt>
                <c:pt idx="281">
                  <c:v>42452</c:v>
                </c:pt>
                <c:pt idx="282">
                  <c:v>42451</c:v>
                </c:pt>
                <c:pt idx="283">
                  <c:v>42450</c:v>
                </c:pt>
                <c:pt idx="284">
                  <c:v>42447</c:v>
                </c:pt>
                <c:pt idx="285">
                  <c:v>42446</c:v>
                </c:pt>
                <c:pt idx="286">
                  <c:v>42445</c:v>
                </c:pt>
                <c:pt idx="287">
                  <c:v>42444</c:v>
                </c:pt>
                <c:pt idx="288">
                  <c:v>42443</c:v>
                </c:pt>
                <c:pt idx="289">
                  <c:v>42440</c:v>
                </c:pt>
                <c:pt idx="290">
                  <c:v>42439</c:v>
                </c:pt>
                <c:pt idx="291">
                  <c:v>42438</c:v>
                </c:pt>
                <c:pt idx="292">
                  <c:v>42437</c:v>
                </c:pt>
                <c:pt idx="293">
                  <c:v>42436</c:v>
                </c:pt>
                <c:pt idx="294">
                  <c:v>42433</c:v>
                </c:pt>
                <c:pt idx="295">
                  <c:v>42432</c:v>
                </c:pt>
                <c:pt idx="296">
                  <c:v>42431</c:v>
                </c:pt>
                <c:pt idx="297">
                  <c:v>42430</c:v>
                </c:pt>
                <c:pt idx="298">
                  <c:v>42429</c:v>
                </c:pt>
                <c:pt idx="299">
                  <c:v>42426</c:v>
                </c:pt>
                <c:pt idx="300">
                  <c:v>42425</c:v>
                </c:pt>
                <c:pt idx="301">
                  <c:v>42424</c:v>
                </c:pt>
                <c:pt idx="302">
                  <c:v>42423</c:v>
                </c:pt>
                <c:pt idx="303">
                  <c:v>42422</c:v>
                </c:pt>
                <c:pt idx="304">
                  <c:v>42419</c:v>
                </c:pt>
                <c:pt idx="305">
                  <c:v>42418</c:v>
                </c:pt>
                <c:pt idx="306">
                  <c:v>42417</c:v>
                </c:pt>
                <c:pt idx="307">
                  <c:v>42416</c:v>
                </c:pt>
                <c:pt idx="308">
                  <c:v>42415</c:v>
                </c:pt>
                <c:pt idx="309">
                  <c:v>42412</c:v>
                </c:pt>
                <c:pt idx="310">
                  <c:v>42411</c:v>
                </c:pt>
                <c:pt idx="311">
                  <c:v>42410</c:v>
                </c:pt>
                <c:pt idx="312">
                  <c:v>42409</c:v>
                </c:pt>
                <c:pt idx="313">
                  <c:v>42408</c:v>
                </c:pt>
                <c:pt idx="314">
                  <c:v>42405</c:v>
                </c:pt>
                <c:pt idx="315">
                  <c:v>42404</c:v>
                </c:pt>
                <c:pt idx="316">
                  <c:v>42403</c:v>
                </c:pt>
                <c:pt idx="317">
                  <c:v>42402</c:v>
                </c:pt>
                <c:pt idx="318">
                  <c:v>42401</c:v>
                </c:pt>
                <c:pt idx="319">
                  <c:v>42398</c:v>
                </c:pt>
                <c:pt idx="320">
                  <c:v>42397</c:v>
                </c:pt>
                <c:pt idx="321">
                  <c:v>42396</c:v>
                </c:pt>
                <c:pt idx="322">
                  <c:v>42395</c:v>
                </c:pt>
                <c:pt idx="323">
                  <c:v>42394</c:v>
                </c:pt>
                <c:pt idx="324">
                  <c:v>42391</c:v>
                </c:pt>
                <c:pt idx="325">
                  <c:v>42390</c:v>
                </c:pt>
                <c:pt idx="326">
                  <c:v>42389</c:v>
                </c:pt>
                <c:pt idx="327">
                  <c:v>42388</c:v>
                </c:pt>
                <c:pt idx="328">
                  <c:v>42387</c:v>
                </c:pt>
                <c:pt idx="329">
                  <c:v>42384</c:v>
                </c:pt>
                <c:pt idx="330">
                  <c:v>42383</c:v>
                </c:pt>
                <c:pt idx="331">
                  <c:v>42382</c:v>
                </c:pt>
                <c:pt idx="332">
                  <c:v>42381</c:v>
                </c:pt>
                <c:pt idx="333">
                  <c:v>42380</c:v>
                </c:pt>
                <c:pt idx="334">
                  <c:v>42377</c:v>
                </c:pt>
                <c:pt idx="335">
                  <c:v>42376</c:v>
                </c:pt>
                <c:pt idx="336">
                  <c:v>42375</c:v>
                </c:pt>
                <c:pt idx="337">
                  <c:v>42374</c:v>
                </c:pt>
                <c:pt idx="338">
                  <c:v>42373</c:v>
                </c:pt>
                <c:pt idx="339">
                  <c:v>42370</c:v>
                </c:pt>
                <c:pt idx="340">
                  <c:v>42369</c:v>
                </c:pt>
                <c:pt idx="341">
                  <c:v>42368</c:v>
                </c:pt>
                <c:pt idx="342">
                  <c:v>42367</c:v>
                </c:pt>
                <c:pt idx="343">
                  <c:v>42366</c:v>
                </c:pt>
                <c:pt idx="344">
                  <c:v>42363</c:v>
                </c:pt>
                <c:pt idx="345">
                  <c:v>42362</c:v>
                </c:pt>
                <c:pt idx="346">
                  <c:v>42361</c:v>
                </c:pt>
                <c:pt idx="347">
                  <c:v>42360</c:v>
                </c:pt>
                <c:pt idx="348">
                  <c:v>42359</c:v>
                </c:pt>
                <c:pt idx="349">
                  <c:v>42356</c:v>
                </c:pt>
                <c:pt idx="350">
                  <c:v>42355</c:v>
                </c:pt>
                <c:pt idx="351">
                  <c:v>42354</c:v>
                </c:pt>
                <c:pt idx="352">
                  <c:v>42353</c:v>
                </c:pt>
                <c:pt idx="353">
                  <c:v>42352</c:v>
                </c:pt>
                <c:pt idx="354">
                  <c:v>42349</c:v>
                </c:pt>
                <c:pt idx="355">
                  <c:v>42348</c:v>
                </c:pt>
                <c:pt idx="356">
                  <c:v>42347</c:v>
                </c:pt>
                <c:pt idx="357">
                  <c:v>42346</c:v>
                </c:pt>
                <c:pt idx="358">
                  <c:v>42345</c:v>
                </c:pt>
                <c:pt idx="359">
                  <c:v>42342</c:v>
                </c:pt>
                <c:pt idx="360">
                  <c:v>42341</c:v>
                </c:pt>
                <c:pt idx="361">
                  <c:v>42340</c:v>
                </c:pt>
                <c:pt idx="362">
                  <c:v>42339</c:v>
                </c:pt>
                <c:pt idx="363">
                  <c:v>42338</c:v>
                </c:pt>
                <c:pt idx="364">
                  <c:v>42335</c:v>
                </c:pt>
                <c:pt idx="365">
                  <c:v>42334</c:v>
                </c:pt>
                <c:pt idx="366">
                  <c:v>42333</c:v>
                </c:pt>
                <c:pt idx="367">
                  <c:v>42332</c:v>
                </c:pt>
                <c:pt idx="368">
                  <c:v>42331</c:v>
                </c:pt>
                <c:pt idx="369">
                  <c:v>42328</c:v>
                </c:pt>
                <c:pt idx="370">
                  <c:v>42327</c:v>
                </c:pt>
                <c:pt idx="371">
                  <c:v>42326</c:v>
                </c:pt>
                <c:pt idx="372">
                  <c:v>42325</c:v>
                </c:pt>
                <c:pt idx="373">
                  <c:v>42324</c:v>
                </c:pt>
                <c:pt idx="374">
                  <c:v>42321</c:v>
                </c:pt>
                <c:pt idx="375">
                  <c:v>42320</c:v>
                </c:pt>
                <c:pt idx="376">
                  <c:v>42319</c:v>
                </c:pt>
                <c:pt idx="377">
                  <c:v>42318</c:v>
                </c:pt>
                <c:pt idx="378">
                  <c:v>42317</c:v>
                </c:pt>
                <c:pt idx="379">
                  <c:v>42314</c:v>
                </c:pt>
                <c:pt idx="380">
                  <c:v>42313</c:v>
                </c:pt>
                <c:pt idx="381">
                  <c:v>42312</c:v>
                </c:pt>
                <c:pt idx="382">
                  <c:v>42311</c:v>
                </c:pt>
                <c:pt idx="383">
                  <c:v>42310</c:v>
                </c:pt>
                <c:pt idx="384">
                  <c:v>42307</c:v>
                </c:pt>
                <c:pt idx="385">
                  <c:v>42306</c:v>
                </c:pt>
                <c:pt idx="386">
                  <c:v>42305</c:v>
                </c:pt>
                <c:pt idx="387">
                  <c:v>42304</c:v>
                </c:pt>
                <c:pt idx="388">
                  <c:v>42303</c:v>
                </c:pt>
                <c:pt idx="389">
                  <c:v>42300</c:v>
                </c:pt>
                <c:pt idx="390">
                  <c:v>42299</c:v>
                </c:pt>
                <c:pt idx="391">
                  <c:v>42298</c:v>
                </c:pt>
                <c:pt idx="392">
                  <c:v>42297</c:v>
                </c:pt>
                <c:pt idx="393">
                  <c:v>42296</c:v>
                </c:pt>
                <c:pt idx="394">
                  <c:v>42293</c:v>
                </c:pt>
                <c:pt idx="395">
                  <c:v>42292</c:v>
                </c:pt>
                <c:pt idx="396">
                  <c:v>42291</c:v>
                </c:pt>
                <c:pt idx="397">
                  <c:v>42290</c:v>
                </c:pt>
                <c:pt idx="398">
                  <c:v>42289</c:v>
                </c:pt>
                <c:pt idx="399">
                  <c:v>42286</c:v>
                </c:pt>
                <c:pt idx="400">
                  <c:v>42285</c:v>
                </c:pt>
                <c:pt idx="401">
                  <c:v>42284</c:v>
                </c:pt>
                <c:pt idx="402">
                  <c:v>42283</c:v>
                </c:pt>
                <c:pt idx="403">
                  <c:v>42282</c:v>
                </c:pt>
                <c:pt idx="404">
                  <c:v>42279</c:v>
                </c:pt>
                <c:pt idx="405">
                  <c:v>42278</c:v>
                </c:pt>
                <c:pt idx="406">
                  <c:v>42277</c:v>
                </c:pt>
                <c:pt idx="407">
                  <c:v>42276</c:v>
                </c:pt>
                <c:pt idx="408">
                  <c:v>42275</c:v>
                </c:pt>
                <c:pt idx="409">
                  <c:v>42272</c:v>
                </c:pt>
                <c:pt idx="410">
                  <c:v>42271</c:v>
                </c:pt>
                <c:pt idx="411">
                  <c:v>42270</c:v>
                </c:pt>
                <c:pt idx="412">
                  <c:v>42269</c:v>
                </c:pt>
                <c:pt idx="413">
                  <c:v>42268</c:v>
                </c:pt>
                <c:pt idx="414">
                  <c:v>42265</c:v>
                </c:pt>
                <c:pt idx="415">
                  <c:v>42264</c:v>
                </c:pt>
                <c:pt idx="416">
                  <c:v>42263</c:v>
                </c:pt>
                <c:pt idx="417">
                  <c:v>42262</c:v>
                </c:pt>
                <c:pt idx="418">
                  <c:v>42261</c:v>
                </c:pt>
                <c:pt idx="419">
                  <c:v>42258</c:v>
                </c:pt>
                <c:pt idx="420">
                  <c:v>42257</c:v>
                </c:pt>
                <c:pt idx="421">
                  <c:v>42256</c:v>
                </c:pt>
                <c:pt idx="422">
                  <c:v>42255</c:v>
                </c:pt>
                <c:pt idx="423">
                  <c:v>42254</c:v>
                </c:pt>
                <c:pt idx="424">
                  <c:v>42251</c:v>
                </c:pt>
                <c:pt idx="425">
                  <c:v>42250</c:v>
                </c:pt>
                <c:pt idx="426">
                  <c:v>42249</c:v>
                </c:pt>
                <c:pt idx="427">
                  <c:v>42248</c:v>
                </c:pt>
                <c:pt idx="428">
                  <c:v>42247</c:v>
                </c:pt>
                <c:pt idx="429">
                  <c:v>42244</c:v>
                </c:pt>
                <c:pt idx="430">
                  <c:v>42243</c:v>
                </c:pt>
                <c:pt idx="431">
                  <c:v>42242</c:v>
                </c:pt>
                <c:pt idx="432">
                  <c:v>42241</c:v>
                </c:pt>
                <c:pt idx="433">
                  <c:v>42240</c:v>
                </c:pt>
                <c:pt idx="434">
                  <c:v>42237</c:v>
                </c:pt>
                <c:pt idx="435">
                  <c:v>42236</c:v>
                </c:pt>
                <c:pt idx="436">
                  <c:v>42235</c:v>
                </c:pt>
                <c:pt idx="437">
                  <c:v>42234</c:v>
                </c:pt>
                <c:pt idx="438">
                  <c:v>42233</c:v>
                </c:pt>
                <c:pt idx="439">
                  <c:v>42230</c:v>
                </c:pt>
                <c:pt idx="440">
                  <c:v>42229</c:v>
                </c:pt>
                <c:pt idx="441">
                  <c:v>42228</c:v>
                </c:pt>
                <c:pt idx="442">
                  <c:v>42227</c:v>
                </c:pt>
                <c:pt idx="443">
                  <c:v>42226</c:v>
                </c:pt>
                <c:pt idx="444">
                  <c:v>42223</c:v>
                </c:pt>
                <c:pt idx="445">
                  <c:v>42222</c:v>
                </c:pt>
                <c:pt idx="446">
                  <c:v>42221</c:v>
                </c:pt>
                <c:pt idx="447">
                  <c:v>42220</c:v>
                </c:pt>
                <c:pt idx="448">
                  <c:v>42219</c:v>
                </c:pt>
                <c:pt idx="449">
                  <c:v>42216</c:v>
                </c:pt>
                <c:pt idx="450">
                  <c:v>42215</c:v>
                </c:pt>
                <c:pt idx="451">
                  <c:v>42214</c:v>
                </c:pt>
                <c:pt idx="452">
                  <c:v>42213</c:v>
                </c:pt>
                <c:pt idx="453">
                  <c:v>42212</c:v>
                </c:pt>
                <c:pt idx="454">
                  <c:v>42209</c:v>
                </c:pt>
                <c:pt idx="455">
                  <c:v>42208</c:v>
                </c:pt>
                <c:pt idx="456">
                  <c:v>42207</c:v>
                </c:pt>
                <c:pt idx="457">
                  <c:v>42206</c:v>
                </c:pt>
                <c:pt idx="458">
                  <c:v>42205</c:v>
                </c:pt>
                <c:pt idx="459">
                  <c:v>42202</c:v>
                </c:pt>
                <c:pt idx="460">
                  <c:v>42201</c:v>
                </c:pt>
                <c:pt idx="461">
                  <c:v>42200</c:v>
                </c:pt>
                <c:pt idx="462">
                  <c:v>42199</c:v>
                </c:pt>
                <c:pt idx="463">
                  <c:v>42198</c:v>
                </c:pt>
                <c:pt idx="464">
                  <c:v>42195</c:v>
                </c:pt>
                <c:pt idx="465">
                  <c:v>42194</c:v>
                </c:pt>
                <c:pt idx="466">
                  <c:v>42193</c:v>
                </c:pt>
                <c:pt idx="467">
                  <c:v>42192</c:v>
                </c:pt>
                <c:pt idx="468">
                  <c:v>42191</c:v>
                </c:pt>
                <c:pt idx="469">
                  <c:v>42188</c:v>
                </c:pt>
                <c:pt idx="470">
                  <c:v>42187</c:v>
                </c:pt>
                <c:pt idx="471">
                  <c:v>42186</c:v>
                </c:pt>
                <c:pt idx="472">
                  <c:v>42185</c:v>
                </c:pt>
                <c:pt idx="473">
                  <c:v>42184</c:v>
                </c:pt>
                <c:pt idx="474">
                  <c:v>42181</c:v>
                </c:pt>
                <c:pt idx="475">
                  <c:v>42180</c:v>
                </c:pt>
                <c:pt idx="476">
                  <c:v>42179</c:v>
                </c:pt>
                <c:pt idx="477">
                  <c:v>42178</c:v>
                </c:pt>
                <c:pt idx="478">
                  <c:v>42177</c:v>
                </c:pt>
                <c:pt idx="479">
                  <c:v>42174</c:v>
                </c:pt>
                <c:pt idx="480">
                  <c:v>42173</c:v>
                </c:pt>
                <c:pt idx="481">
                  <c:v>42172</c:v>
                </c:pt>
                <c:pt idx="482">
                  <c:v>42171</c:v>
                </c:pt>
                <c:pt idx="483">
                  <c:v>42170</c:v>
                </c:pt>
                <c:pt idx="484">
                  <c:v>42167</c:v>
                </c:pt>
                <c:pt idx="485">
                  <c:v>42166</c:v>
                </c:pt>
                <c:pt idx="486">
                  <c:v>42165</c:v>
                </c:pt>
                <c:pt idx="487">
                  <c:v>42164</c:v>
                </c:pt>
                <c:pt idx="488">
                  <c:v>42163</c:v>
                </c:pt>
                <c:pt idx="489">
                  <c:v>42160</c:v>
                </c:pt>
                <c:pt idx="490">
                  <c:v>42159</c:v>
                </c:pt>
                <c:pt idx="491">
                  <c:v>42158</c:v>
                </c:pt>
                <c:pt idx="492">
                  <c:v>42157</c:v>
                </c:pt>
                <c:pt idx="493">
                  <c:v>42156</c:v>
                </c:pt>
                <c:pt idx="494">
                  <c:v>42153</c:v>
                </c:pt>
                <c:pt idx="495">
                  <c:v>42152</c:v>
                </c:pt>
                <c:pt idx="496">
                  <c:v>42151</c:v>
                </c:pt>
                <c:pt idx="497">
                  <c:v>42150</c:v>
                </c:pt>
                <c:pt idx="498">
                  <c:v>42149</c:v>
                </c:pt>
                <c:pt idx="499">
                  <c:v>42146</c:v>
                </c:pt>
                <c:pt idx="500">
                  <c:v>42145</c:v>
                </c:pt>
                <c:pt idx="501">
                  <c:v>42144</c:v>
                </c:pt>
                <c:pt idx="502">
                  <c:v>42143</c:v>
                </c:pt>
                <c:pt idx="503">
                  <c:v>42142</c:v>
                </c:pt>
                <c:pt idx="504">
                  <c:v>42139</c:v>
                </c:pt>
                <c:pt idx="505">
                  <c:v>42138</c:v>
                </c:pt>
                <c:pt idx="506">
                  <c:v>42137</c:v>
                </c:pt>
                <c:pt idx="507">
                  <c:v>42136</c:v>
                </c:pt>
                <c:pt idx="508">
                  <c:v>42135</c:v>
                </c:pt>
                <c:pt idx="509">
                  <c:v>42132</c:v>
                </c:pt>
                <c:pt idx="510">
                  <c:v>42131</c:v>
                </c:pt>
                <c:pt idx="511">
                  <c:v>42130</c:v>
                </c:pt>
                <c:pt idx="512">
                  <c:v>42129</c:v>
                </c:pt>
                <c:pt idx="513">
                  <c:v>42128</c:v>
                </c:pt>
                <c:pt idx="514">
                  <c:v>42125</c:v>
                </c:pt>
                <c:pt idx="515">
                  <c:v>42124</c:v>
                </c:pt>
                <c:pt idx="516">
                  <c:v>42123</c:v>
                </c:pt>
                <c:pt idx="517">
                  <c:v>42122</c:v>
                </c:pt>
                <c:pt idx="518">
                  <c:v>42121</c:v>
                </c:pt>
                <c:pt idx="519">
                  <c:v>42118</c:v>
                </c:pt>
                <c:pt idx="520">
                  <c:v>42117</c:v>
                </c:pt>
                <c:pt idx="521">
                  <c:v>42116</c:v>
                </c:pt>
                <c:pt idx="522">
                  <c:v>42115</c:v>
                </c:pt>
                <c:pt idx="523">
                  <c:v>42114</c:v>
                </c:pt>
                <c:pt idx="524">
                  <c:v>42111</c:v>
                </c:pt>
                <c:pt idx="525">
                  <c:v>42110</c:v>
                </c:pt>
                <c:pt idx="526">
                  <c:v>42109</c:v>
                </c:pt>
                <c:pt idx="527">
                  <c:v>42108</c:v>
                </c:pt>
                <c:pt idx="528">
                  <c:v>42107</c:v>
                </c:pt>
                <c:pt idx="529">
                  <c:v>42104</c:v>
                </c:pt>
                <c:pt idx="530">
                  <c:v>42103</c:v>
                </c:pt>
                <c:pt idx="531">
                  <c:v>42102</c:v>
                </c:pt>
                <c:pt idx="532">
                  <c:v>42101</c:v>
                </c:pt>
                <c:pt idx="533">
                  <c:v>42100</c:v>
                </c:pt>
                <c:pt idx="534">
                  <c:v>42097</c:v>
                </c:pt>
                <c:pt idx="535">
                  <c:v>42096</c:v>
                </c:pt>
                <c:pt idx="536">
                  <c:v>42095</c:v>
                </c:pt>
                <c:pt idx="537">
                  <c:v>42094</c:v>
                </c:pt>
                <c:pt idx="538">
                  <c:v>42093</c:v>
                </c:pt>
                <c:pt idx="539">
                  <c:v>42090</c:v>
                </c:pt>
                <c:pt idx="540">
                  <c:v>42089</c:v>
                </c:pt>
                <c:pt idx="541">
                  <c:v>42088</c:v>
                </c:pt>
                <c:pt idx="542">
                  <c:v>42087</c:v>
                </c:pt>
                <c:pt idx="543">
                  <c:v>42086</c:v>
                </c:pt>
                <c:pt idx="544">
                  <c:v>42083</c:v>
                </c:pt>
                <c:pt idx="545">
                  <c:v>42082</c:v>
                </c:pt>
                <c:pt idx="546">
                  <c:v>42081</c:v>
                </c:pt>
                <c:pt idx="547">
                  <c:v>42080</c:v>
                </c:pt>
                <c:pt idx="548">
                  <c:v>42079</c:v>
                </c:pt>
                <c:pt idx="549">
                  <c:v>42076</c:v>
                </c:pt>
                <c:pt idx="550">
                  <c:v>42075</c:v>
                </c:pt>
                <c:pt idx="551">
                  <c:v>42074</c:v>
                </c:pt>
                <c:pt idx="552">
                  <c:v>42073</c:v>
                </c:pt>
                <c:pt idx="553">
                  <c:v>42072</c:v>
                </c:pt>
                <c:pt idx="554">
                  <c:v>42069</c:v>
                </c:pt>
                <c:pt idx="555">
                  <c:v>42068</c:v>
                </c:pt>
                <c:pt idx="556">
                  <c:v>42067</c:v>
                </c:pt>
                <c:pt idx="557">
                  <c:v>42066</c:v>
                </c:pt>
                <c:pt idx="558">
                  <c:v>42065</c:v>
                </c:pt>
                <c:pt idx="559">
                  <c:v>42062</c:v>
                </c:pt>
                <c:pt idx="560">
                  <c:v>42061</c:v>
                </c:pt>
                <c:pt idx="561">
                  <c:v>42060</c:v>
                </c:pt>
                <c:pt idx="562">
                  <c:v>42059</c:v>
                </c:pt>
                <c:pt idx="563">
                  <c:v>42058</c:v>
                </c:pt>
                <c:pt idx="564">
                  <c:v>42055</c:v>
                </c:pt>
                <c:pt idx="565">
                  <c:v>42054</c:v>
                </c:pt>
                <c:pt idx="566">
                  <c:v>42053</c:v>
                </c:pt>
                <c:pt idx="567">
                  <c:v>42052</c:v>
                </c:pt>
                <c:pt idx="568">
                  <c:v>42051</c:v>
                </c:pt>
                <c:pt idx="569">
                  <c:v>42048</c:v>
                </c:pt>
                <c:pt idx="570">
                  <c:v>42047</c:v>
                </c:pt>
                <c:pt idx="571">
                  <c:v>42046</c:v>
                </c:pt>
                <c:pt idx="572">
                  <c:v>42045</c:v>
                </c:pt>
                <c:pt idx="573">
                  <c:v>42044</c:v>
                </c:pt>
                <c:pt idx="574">
                  <c:v>42041</c:v>
                </c:pt>
                <c:pt idx="575">
                  <c:v>42040</c:v>
                </c:pt>
                <c:pt idx="576">
                  <c:v>42039</c:v>
                </c:pt>
                <c:pt idx="577">
                  <c:v>42038</c:v>
                </c:pt>
                <c:pt idx="578">
                  <c:v>42037</c:v>
                </c:pt>
                <c:pt idx="579">
                  <c:v>42034</c:v>
                </c:pt>
                <c:pt idx="580">
                  <c:v>42033</c:v>
                </c:pt>
                <c:pt idx="581">
                  <c:v>42032</c:v>
                </c:pt>
                <c:pt idx="582">
                  <c:v>42031</c:v>
                </c:pt>
                <c:pt idx="583">
                  <c:v>42030</c:v>
                </c:pt>
                <c:pt idx="584">
                  <c:v>42027</c:v>
                </c:pt>
                <c:pt idx="585">
                  <c:v>42026</c:v>
                </c:pt>
                <c:pt idx="586">
                  <c:v>42025</c:v>
                </c:pt>
                <c:pt idx="587">
                  <c:v>42024</c:v>
                </c:pt>
                <c:pt idx="588">
                  <c:v>42023</c:v>
                </c:pt>
                <c:pt idx="589">
                  <c:v>42020</c:v>
                </c:pt>
                <c:pt idx="590">
                  <c:v>42019</c:v>
                </c:pt>
                <c:pt idx="591">
                  <c:v>42018</c:v>
                </c:pt>
                <c:pt idx="592">
                  <c:v>42017</c:v>
                </c:pt>
                <c:pt idx="593">
                  <c:v>42016</c:v>
                </c:pt>
                <c:pt idx="594">
                  <c:v>42013</c:v>
                </c:pt>
                <c:pt idx="595">
                  <c:v>42012</c:v>
                </c:pt>
                <c:pt idx="596">
                  <c:v>42011</c:v>
                </c:pt>
                <c:pt idx="597">
                  <c:v>42010</c:v>
                </c:pt>
                <c:pt idx="598">
                  <c:v>42009</c:v>
                </c:pt>
                <c:pt idx="599">
                  <c:v>42006</c:v>
                </c:pt>
                <c:pt idx="600">
                  <c:v>42005</c:v>
                </c:pt>
                <c:pt idx="601">
                  <c:v>42004</c:v>
                </c:pt>
                <c:pt idx="602">
                  <c:v>42003</c:v>
                </c:pt>
                <c:pt idx="603">
                  <c:v>42002</c:v>
                </c:pt>
                <c:pt idx="604">
                  <c:v>41999</c:v>
                </c:pt>
                <c:pt idx="605">
                  <c:v>41998</c:v>
                </c:pt>
                <c:pt idx="606">
                  <c:v>41997</c:v>
                </c:pt>
                <c:pt idx="607">
                  <c:v>41996</c:v>
                </c:pt>
                <c:pt idx="608">
                  <c:v>41995</c:v>
                </c:pt>
                <c:pt idx="609">
                  <c:v>41992</c:v>
                </c:pt>
                <c:pt idx="610">
                  <c:v>41991</c:v>
                </c:pt>
                <c:pt idx="611">
                  <c:v>41990</c:v>
                </c:pt>
                <c:pt idx="612">
                  <c:v>41989</c:v>
                </c:pt>
                <c:pt idx="613">
                  <c:v>41988</c:v>
                </c:pt>
                <c:pt idx="614">
                  <c:v>41985</c:v>
                </c:pt>
                <c:pt idx="615">
                  <c:v>41984</c:v>
                </c:pt>
                <c:pt idx="616">
                  <c:v>41983</c:v>
                </c:pt>
                <c:pt idx="617">
                  <c:v>41982</c:v>
                </c:pt>
                <c:pt idx="618">
                  <c:v>41981</c:v>
                </c:pt>
                <c:pt idx="619">
                  <c:v>41978</c:v>
                </c:pt>
                <c:pt idx="620">
                  <c:v>41977</c:v>
                </c:pt>
                <c:pt idx="621">
                  <c:v>41976</c:v>
                </c:pt>
                <c:pt idx="622">
                  <c:v>41975</c:v>
                </c:pt>
                <c:pt idx="623">
                  <c:v>41974</c:v>
                </c:pt>
                <c:pt idx="624">
                  <c:v>41971</c:v>
                </c:pt>
                <c:pt idx="625">
                  <c:v>41970</c:v>
                </c:pt>
                <c:pt idx="626">
                  <c:v>41969</c:v>
                </c:pt>
                <c:pt idx="627">
                  <c:v>41968</c:v>
                </c:pt>
                <c:pt idx="628">
                  <c:v>41967</c:v>
                </c:pt>
                <c:pt idx="629">
                  <c:v>41964</c:v>
                </c:pt>
                <c:pt idx="630">
                  <c:v>41963</c:v>
                </c:pt>
                <c:pt idx="631">
                  <c:v>41962</c:v>
                </c:pt>
                <c:pt idx="632">
                  <c:v>41961</c:v>
                </c:pt>
                <c:pt idx="633">
                  <c:v>41960</c:v>
                </c:pt>
                <c:pt idx="634">
                  <c:v>41957</c:v>
                </c:pt>
                <c:pt idx="635">
                  <c:v>41956</c:v>
                </c:pt>
                <c:pt idx="636">
                  <c:v>41955</c:v>
                </c:pt>
                <c:pt idx="637">
                  <c:v>41954</c:v>
                </c:pt>
                <c:pt idx="638">
                  <c:v>41953</c:v>
                </c:pt>
                <c:pt idx="639">
                  <c:v>41950</c:v>
                </c:pt>
                <c:pt idx="640">
                  <c:v>41949</c:v>
                </c:pt>
                <c:pt idx="641">
                  <c:v>41948</c:v>
                </c:pt>
                <c:pt idx="642">
                  <c:v>41947</c:v>
                </c:pt>
                <c:pt idx="643">
                  <c:v>41946</c:v>
                </c:pt>
                <c:pt idx="644">
                  <c:v>41943</c:v>
                </c:pt>
                <c:pt idx="645">
                  <c:v>41942</c:v>
                </c:pt>
                <c:pt idx="646">
                  <c:v>41941</c:v>
                </c:pt>
                <c:pt idx="647">
                  <c:v>41940</c:v>
                </c:pt>
                <c:pt idx="648">
                  <c:v>41939</c:v>
                </c:pt>
                <c:pt idx="649">
                  <c:v>41936</c:v>
                </c:pt>
                <c:pt idx="650">
                  <c:v>41935</c:v>
                </c:pt>
                <c:pt idx="651">
                  <c:v>41934</c:v>
                </c:pt>
                <c:pt idx="652">
                  <c:v>41933</c:v>
                </c:pt>
                <c:pt idx="653">
                  <c:v>41932</c:v>
                </c:pt>
                <c:pt idx="654">
                  <c:v>41929</c:v>
                </c:pt>
                <c:pt idx="655">
                  <c:v>41928</c:v>
                </c:pt>
                <c:pt idx="656">
                  <c:v>41927</c:v>
                </c:pt>
                <c:pt idx="657">
                  <c:v>41926</c:v>
                </c:pt>
                <c:pt idx="658">
                  <c:v>41925</c:v>
                </c:pt>
                <c:pt idx="659">
                  <c:v>41922</c:v>
                </c:pt>
                <c:pt idx="660">
                  <c:v>41921</c:v>
                </c:pt>
                <c:pt idx="661">
                  <c:v>41920</c:v>
                </c:pt>
                <c:pt idx="662">
                  <c:v>41919</c:v>
                </c:pt>
                <c:pt idx="663">
                  <c:v>41918</c:v>
                </c:pt>
                <c:pt idx="664">
                  <c:v>41915</c:v>
                </c:pt>
                <c:pt idx="665">
                  <c:v>41914</c:v>
                </c:pt>
                <c:pt idx="666">
                  <c:v>41913</c:v>
                </c:pt>
                <c:pt idx="667">
                  <c:v>41912</c:v>
                </c:pt>
                <c:pt idx="668">
                  <c:v>41911</c:v>
                </c:pt>
                <c:pt idx="669">
                  <c:v>41908</c:v>
                </c:pt>
                <c:pt idx="670">
                  <c:v>41907</c:v>
                </c:pt>
                <c:pt idx="671">
                  <c:v>41906</c:v>
                </c:pt>
                <c:pt idx="672">
                  <c:v>41905</c:v>
                </c:pt>
                <c:pt idx="673">
                  <c:v>41904</c:v>
                </c:pt>
                <c:pt idx="674">
                  <c:v>41901</c:v>
                </c:pt>
                <c:pt idx="675">
                  <c:v>41900</c:v>
                </c:pt>
                <c:pt idx="676">
                  <c:v>41899</c:v>
                </c:pt>
                <c:pt idx="677">
                  <c:v>41898</c:v>
                </c:pt>
                <c:pt idx="678">
                  <c:v>41897</c:v>
                </c:pt>
                <c:pt idx="679">
                  <c:v>41894</c:v>
                </c:pt>
                <c:pt idx="680">
                  <c:v>41893</c:v>
                </c:pt>
                <c:pt idx="681">
                  <c:v>41892</c:v>
                </c:pt>
                <c:pt idx="682">
                  <c:v>41891</c:v>
                </c:pt>
                <c:pt idx="683">
                  <c:v>41890</c:v>
                </c:pt>
                <c:pt idx="684">
                  <c:v>41887</c:v>
                </c:pt>
                <c:pt idx="685">
                  <c:v>41886</c:v>
                </c:pt>
                <c:pt idx="686">
                  <c:v>41885</c:v>
                </c:pt>
                <c:pt idx="687">
                  <c:v>41884</c:v>
                </c:pt>
                <c:pt idx="688">
                  <c:v>41883</c:v>
                </c:pt>
                <c:pt idx="689">
                  <c:v>41880</c:v>
                </c:pt>
                <c:pt idx="690">
                  <c:v>41879</c:v>
                </c:pt>
                <c:pt idx="691">
                  <c:v>41878</c:v>
                </c:pt>
                <c:pt idx="692">
                  <c:v>41877</c:v>
                </c:pt>
                <c:pt idx="693">
                  <c:v>41876</c:v>
                </c:pt>
                <c:pt idx="694">
                  <c:v>41873</c:v>
                </c:pt>
                <c:pt idx="695">
                  <c:v>41872</c:v>
                </c:pt>
                <c:pt idx="696">
                  <c:v>41871</c:v>
                </c:pt>
                <c:pt idx="697">
                  <c:v>41870</c:v>
                </c:pt>
                <c:pt idx="698">
                  <c:v>41869</c:v>
                </c:pt>
                <c:pt idx="699">
                  <c:v>41866</c:v>
                </c:pt>
                <c:pt idx="700">
                  <c:v>41865</c:v>
                </c:pt>
                <c:pt idx="701">
                  <c:v>41864</c:v>
                </c:pt>
                <c:pt idx="702">
                  <c:v>41863</c:v>
                </c:pt>
                <c:pt idx="703">
                  <c:v>41862</c:v>
                </c:pt>
                <c:pt idx="704">
                  <c:v>41859</c:v>
                </c:pt>
                <c:pt idx="705">
                  <c:v>41858</c:v>
                </c:pt>
                <c:pt idx="706">
                  <c:v>41857</c:v>
                </c:pt>
                <c:pt idx="707">
                  <c:v>41856</c:v>
                </c:pt>
                <c:pt idx="708">
                  <c:v>41855</c:v>
                </c:pt>
                <c:pt idx="709">
                  <c:v>41852</c:v>
                </c:pt>
                <c:pt idx="710">
                  <c:v>41851</c:v>
                </c:pt>
                <c:pt idx="711">
                  <c:v>41850</c:v>
                </c:pt>
                <c:pt idx="712">
                  <c:v>41849</c:v>
                </c:pt>
                <c:pt idx="713">
                  <c:v>41848</c:v>
                </c:pt>
                <c:pt idx="714">
                  <c:v>41845</c:v>
                </c:pt>
                <c:pt idx="715">
                  <c:v>41844</c:v>
                </c:pt>
                <c:pt idx="716">
                  <c:v>41843</c:v>
                </c:pt>
                <c:pt idx="717">
                  <c:v>41842</c:v>
                </c:pt>
                <c:pt idx="718">
                  <c:v>41841</c:v>
                </c:pt>
                <c:pt idx="719">
                  <c:v>41838</c:v>
                </c:pt>
                <c:pt idx="720">
                  <c:v>41837</c:v>
                </c:pt>
                <c:pt idx="721">
                  <c:v>41836</c:v>
                </c:pt>
                <c:pt idx="722">
                  <c:v>41835</c:v>
                </c:pt>
                <c:pt idx="723">
                  <c:v>41834</c:v>
                </c:pt>
                <c:pt idx="724">
                  <c:v>41831</c:v>
                </c:pt>
                <c:pt idx="725">
                  <c:v>41830</c:v>
                </c:pt>
                <c:pt idx="726">
                  <c:v>41829</c:v>
                </c:pt>
                <c:pt idx="727">
                  <c:v>41828</c:v>
                </c:pt>
                <c:pt idx="728">
                  <c:v>41827</c:v>
                </c:pt>
                <c:pt idx="729">
                  <c:v>41824</c:v>
                </c:pt>
                <c:pt idx="730">
                  <c:v>41823</c:v>
                </c:pt>
                <c:pt idx="731">
                  <c:v>41822</c:v>
                </c:pt>
                <c:pt idx="732">
                  <c:v>41821</c:v>
                </c:pt>
                <c:pt idx="733">
                  <c:v>41820</c:v>
                </c:pt>
                <c:pt idx="734">
                  <c:v>41817</c:v>
                </c:pt>
                <c:pt idx="735">
                  <c:v>41816</c:v>
                </c:pt>
                <c:pt idx="736">
                  <c:v>41815</c:v>
                </c:pt>
                <c:pt idx="737">
                  <c:v>41814</c:v>
                </c:pt>
                <c:pt idx="738">
                  <c:v>41813</c:v>
                </c:pt>
                <c:pt idx="739">
                  <c:v>41810</c:v>
                </c:pt>
                <c:pt idx="740">
                  <c:v>41809</c:v>
                </c:pt>
                <c:pt idx="741">
                  <c:v>41808</c:v>
                </c:pt>
                <c:pt idx="742">
                  <c:v>41807</c:v>
                </c:pt>
                <c:pt idx="743">
                  <c:v>41806</c:v>
                </c:pt>
                <c:pt idx="744">
                  <c:v>41803</c:v>
                </c:pt>
                <c:pt idx="745">
                  <c:v>41802</c:v>
                </c:pt>
                <c:pt idx="746">
                  <c:v>41801</c:v>
                </c:pt>
                <c:pt idx="747">
                  <c:v>41800</c:v>
                </c:pt>
                <c:pt idx="748">
                  <c:v>41799</c:v>
                </c:pt>
                <c:pt idx="749">
                  <c:v>41796</c:v>
                </c:pt>
                <c:pt idx="750">
                  <c:v>41795</c:v>
                </c:pt>
                <c:pt idx="751">
                  <c:v>41794</c:v>
                </c:pt>
                <c:pt idx="752">
                  <c:v>41793</c:v>
                </c:pt>
                <c:pt idx="753">
                  <c:v>41792</c:v>
                </c:pt>
                <c:pt idx="754">
                  <c:v>41789</c:v>
                </c:pt>
                <c:pt idx="755">
                  <c:v>41788</c:v>
                </c:pt>
                <c:pt idx="756">
                  <c:v>41787</c:v>
                </c:pt>
                <c:pt idx="757">
                  <c:v>41786</c:v>
                </c:pt>
                <c:pt idx="758">
                  <c:v>41785</c:v>
                </c:pt>
                <c:pt idx="759">
                  <c:v>41782</c:v>
                </c:pt>
                <c:pt idx="760">
                  <c:v>41781</c:v>
                </c:pt>
                <c:pt idx="761">
                  <c:v>41780</c:v>
                </c:pt>
                <c:pt idx="762">
                  <c:v>41779</c:v>
                </c:pt>
                <c:pt idx="763">
                  <c:v>41778</c:v>
                </c:pt>
                <c:pt idx="764">
                  <c:v>41775</c:v>
                </c:pt>
                <c:pt idx="765">
                  <c:v>41774</c:v>
                </c:pt>
                <c:pt idx="766">
                  <c:v>41773</c:v>
                </c:pt>
                <c:pt idx="767">
                  <c:v>41772</c:v>
                </c:pt>
                <c:pt idx="768">
                  <c:v>41771</c:v>
                </c:pt>
                <c:pt idx="769">
                  <c:v>41768</c:v>
                </c:pt>
                <c:pt idx="770">
                  <c:v>41767</c:v>
                </c:pt>
                <c:pt idx="771">
                  <c:v>41766</c:v>
                </c:pt>
                <c:pt idx="772">
                  <c:v>41765</c:v>
                </c:pt>
                <c:pt idx="773">
                  <c:v>41764</c:v>
                </c:pt>
                <c:pt idx="774">
                  <c:v>41761</c:v>
                </c:pt>
                <c:pt idx="775">
                  <c:v>41760</c:v>
                </c:pt>
                <c:pt idx="776">
                  <c:v>41759</c:v>
                </c:pt>
                <c:pt idx="777">
                  <c:v>41758</c:v>
                </c:pt>
                <c:pt idx="778">
                  <c:v>41757</c:v>
                </c:pt>
                <c:pt idx="779">
                  <c:v>41754</c:v>
                </c:pt>
                <c:pt idx="780">
                  <c:v>41753</c:v>
                </c:pt>
                <c:pt idx="781">
                  <c:v>41752</c:v>
                </c:pt>
                <c:pt idx="782">
                  <c:v>41751</c:v>
                </c:pt>
                <c:pt idx="783">
                  <c:v>41750</c:v>
                </c:pt>
                <c:pt idx="784">
                  <c:v>41747</c:v>
                </c:pt>
                <c:pt idx="785">
                  <c:v>41746</c:v>
                </c:pt>
                <c:pt idx="786">
                  <c:v>41745</c:v>
                </c:pt>
                <c:pt idx="787">
                  <c:v>41744</c:v>
                </c:pt>
                <c:pt idx="788">
                  <c:v>41743</c:v>
                </c:pt>
                <c:pt idx="789">
                  <c:v>41740</c:v>
                </c:pt>
                <c:pt idx="790">
                  <c:v>41739</c:v>
                </c:pt>
                <c:pt idx="791">
                  <c:v>41738</c:v>
                </c:pt>
                <c:pt idx="792">
                  <c:v>41737</c:v>
                </c:pt>
                <c:pt idx="793">
                  <c:v>41736</c:v>
                </c:pt>
                <c:pt idx="794">
                  <c:v>41733</c:v>
                </c:pt>
                <c:pt idx="795">
                  <c:v>41732</c:v>
                </c:pt>
                <c:pt idx="796">
                  <c:v>41731</c:v>
                </c:pt>
                <c:pt idx="797">
                  <c:v>41730</c:v>
                </c:pt>
                <c:pt idx="798">
                  <c:v>41729</c:v>
                </c:pt>
                <c:pt idx="799">
                  <c:v>41726</c:v>
                </c:pt>
                <c:pt idx="800">
                  <c:v>41725</c:v>
                </c:pt>
                <c:pt idx="801">
                  <c:v>41724</c:v>
                </c:pt>
                <c:pt idx="802">
                  <c:v>41723</c:v>
                </c:pt>
                <c:pt idx="803">
                  <c:v>41722</c:v>
                </c:pt>
                <c:pt idx="804">
                  <c:v>41719</c:v>
                </c:pt>
                <c:pt idx="805">
                  <c:v>41718</c:v>
                </c:pt>
                <c:pt idx="806">
                  <c:v>41717</c:v>
                </c:pt>
                <c:pt idx="807">
                  <c:v>41716</c:v>
                </c:pt>
                <c:pt idx="808">
                  <c:v>41715</c:v>
                </c:pt>
                <c:pt idx="809">
                  <c:v>41712</c:v>
                </c:pt>
                <c:pt idx="810">
                  <c:v>41711</c:v>
                </c:pt>
                <c:pt idx="811">
                  <c:v>41710</c:v>
                </c:pt>
                <c:pt idx="812">
                  <c:v>41709</c:v>
                </c:pt>
                <c:pt idx="813">
                  <c:v>41708</c:v>
                </c:pt>
                <c:pt idx="814">
                  <c:v>41705</c:v>
                </c:pt>
                <c:pt idx="815">
                  <c:v>41704</c:v>
                </c:pt>
                <c:pt idx="816">
                  <c:v>41703</c:v>
                </c:pt>
                <c:pt idx="817">
                  <c:v>41702</c:v>
                </c:pt>
                <c:pt idx="818">
                  <c:v>41701</c:v>
                </c:pt>
                <c:pt idx="819">
                  <c:v>41698</c:v>
                </c:pt>
                <c:pt idx="820">
                  <c:v>41697</c:v>
                </c:pt>
                <c:pt idx="821">
                  <c:v>41696</c:v>
                </c:pt>
                <c:pt idx="822">
                  <c:v>41695</c:v>
                </c:pt>
                <c:pt idx="823">
                  <c:v>41694</c:v>
                </c:pt>
                <c:pt idx="824">
                  <c:v>41691</c:v>
                </c:pt>
                <c:pt idx="825">
                  <c:v>41690</c:v>
                </c:pt>
                <c:pt idx="826">
                  <c:v>41689</c:v>
                </c:pt>
                <c:pt idx="827">
                  <c:v>41688</c:v>
                </c:pt>
                <c:pt idx="828">
                  <c:v>41687</c:v>
                </c:pt>
                <c:pt idx="829">
                  <c:v>41684</c:v>
                </c:pt>
                <c:pt idx="830">
                  <c:v>41683</c:v>
                </c:pt>
                <c:pt idx="831">
                  <c:v>41682</c:v>
                </c:pt>
                <c:pt idx="832">
                  <c:v>41681</c:v>
                </c:pt>
                <c:pt idx="833">
                  <c:v>41680</c:v>
                </c:pt>
                <c:pt idx="834">
                  <c:v>41677</c:v>
                </c:pt>
                <c:pt idx="835">
                  <c:v>41676</c:v>
                </c:pt>
                <c:pt idx="836">
                  <c:v>41675</c:v>
                </c:pt>
                <c:pt idx="837">
                  <c:v>41674</c:v>
                </c:pt>
                <c:pt idx="838">
                  <c:v>41673</c:v>
                </c:pt>
                <c:pt idx="839">
                  <c:v>41670</c:v>
                </c:pt>
                <c:pt idx="840">
                  <c:v>41669</c:v>
                </c:pt>
                <c:pt idx="841">
                  <c:v>41668</c:v>
                </c:pt>
                <c:pt idx="842">
                  <c:v>41667</c:v>
                </c:pt>
                <c:pt idx="843">
                  <c:v>41666</c:v>
                </c:pt>
                <c:pt idx="844">
                  <c:v>41663</c:v>
                </c:pt>
                <c:pt idx="845">
                  <c:v>41662</c:v>
                </c:pt>
                <c:pt idx="846">
                  <c:v>41661</c:v>
                </c:pt>
                <c:pt idx="847">
                  <c:v>41660</c:v>
                </c:pt>
                <c:pt idx="848">
                  <c:v>41659</c:v>
                </c:pt>
                <c:pt idx="849">
                  <c:v>41656</c:v>
                </c:pt>
                <c:pt idx="850">
                  <c:v>41655</c:v>
                </c:pt>
                <c:pt idx="851">
                  <c:v>41654</c:v>
                </c:pt>
                <c:pt idx="852">
                  <c:v>41653</c:v>
                </c:pt>
                <c:pt idx="853">
                  <c:v>41652</c:v>
                </c:pt>
                <c:pt idx="854">
                  <c:v>41649</c:v>
                </c:pt>
                <c:pt idx="855">
                  <c:v>41648</c:v>
                </c:pt>
                <c:pt idx="856">
                  <c:v>41647</c:v>
                </c:pt>
                <c:pt idx="857">
                  <c:v>41646</c:v>
                </c:pt>
                <c:pt idx="858">
                  <c:v>41645</c:v>
                </c:pt>
                <c:pt idx="859">
                  <c:v>41642</c:v>
                </c:pt>
                <c:pt idx="860">
                  <c:v>41641</c:v>
                </c:pt>
                <c:pt idx="861">
                  <c:v>41640</c:v>
                </c:pt>
                <c:pt idx="862">
                  <c:v>41639</c:v>
                </c:pt>
                <c:pt idx="863">
                  <c:v>41638</c:v>
                </c:pt>
                <c:pt idx="864">
                  <c:v>41635</c:v>
                </c:pt>
                <c:pt idx="865">
                  <c:v>41634</c:v>
                </c:pt>
                <c:pt idx="866">
                  <c:v>41633</c:v>
                </c:pt>
                <c:pt idx="867">
                  <c:v>41632</c:v>
                </c:pt>
                <c:pt idx="868">
                  <c:v>41631</c:v>
                </c:pt>
                <c:pt idx="869">
                  <c:v>41628</c:v>
                </c:pt>
                <c:pt idx="870">
                  <c:v>41627</c:v>
                </c:pt>
                <c:pt idx="871">
                  <c:v>41626</c:v>
                </c:pt>
                <c:pt idx="872">
                  <c:v>41625</c:v>
                </c:pt>
                <c:pt idx="873">
                  <c:v>41624</c:v>
                </c:pt>
                <c:pt idx="874">
                  <c:v>41621</c:v>
                </c:pt>
                <c:pt idx="875">
                  <c:v>41620</c:v>
                </c:pt>
                <c:pt idx="876">
                  <c:v>41619</c:v>
                </c:pt>
                <c:pt idx="877">
                  <c:v>41618</c:v>
                </c:pt>
                <c:pt idx="878">
                  <c:v>41617</c:v>
                </c:pt>
                <c:pt idx="879">
                  <c:v>41614</c:v>
                </c:pt>
                <c:pt idx="880">
                  <c:v>41613</c:v>
                </c:pt>
                <c:pt idx="881">
                  <c:v>41612</c:v>
                </c:pt>
                <c:pt idx="882">
                  <c:v>41611</c:v>
                </c:pt>
                <c:pt idx="883">
                  <c:v>41610</c:v>
                </c:pt>
                <c:pt idx="884">
                  <c:v>41607</c:v>
                </c:pt>
                <c:pt idx="885">
                  <c:v>41606</c:v>
                </c:pt>
                <c:pt idx="886">
                  <c:v>41605</c:v>
                </c:pt>
                <c:pt idx="887">
                  <c:v>41604</c:v>
                </c:pt>
                <c:pt idx="888">
                  <c:v>41603</c:v>
                </c:pt>
                <c:pt idx="889">
                  <c:v>41600</c:v>
                </c:pt>
                <c:pt idx="890">
                  <c:v>41599</c:v>
                </c:pt>
                <c:pt idx="891">
                  <c:v>41598</c:v>
                </c:pt>
                <c:pt idx="892">
                  <c:v>41597</c:v>
                </c:pt>
                <c:pt idx="893">
                  <c:v>41596</c:v>
                </c:pt>
                <c:pt idx="894">
                  <c:v>41593</c:v>
                </c:pt>
                <c:pt idx="895">
                  <c:v>41592</c:v>
                </c:pt>
                <c:pt idx="896">
                  <c:v>41591</c:v>
                </c:pt>
                <c:pt idx="897">
                  <c:v>41590</c:v>
                </c:pt>
                <c:pt idx="898">
                  <c:v>41589</c:v>
                </c:pt>
                <c:pt idx="899">
                  <c:v>41586</c:v>
                </c:pt>
                <c:pt idx="900">
                  <c:v>41585</c:v>
                </c:pt>
                <c:pt idx="901">
                  <c:v>41584</c:v>
                </c:pt>
                <c:pt idx="902">
                  <c:v>41583</c:v>
                </c:pt>
                <c:pt idx="903">
                  <c:v>41582</c:v>
                </c:pt>
                <c:pt idx="904">
                  <c:v>41579</c:v>
                </c:pt>
                <c:pt idx="905">
                  <c:v>41578</c:v>
                </c:pt>
                <c:pt idx="906">
                  <c:v>41577</c:v>
                </c:pt>
                <c:pt idx="907">
                  <c:v>41576</c:v>
                </c:pt>
                <c:pt idx="908">
                  <c:v>41575</c:v>
                </c:pt>
                <c:pt idx="909">
                  <c:v>41572</c:v>
                </c:pt>
                <c:pt idx="910">
                  <c:v>41571</c:v>
                </c:pt>
                <c:pt idx="911">
                  <c:v>41570</c:v>
                </c:pt>
                <c:pt idx="912">
                  <c:v>41569</c:v>
                </c:pt>
                <c:pt idx="913">
                  <c:v>41568</c:v>
                </c:pt>
                <c:pt idx="914">
                  <c:v>41565</c:v>
                </c:pt>
                <c:pt idx="915">
                  <c:v>41564</c:v>
                </c:pt>
                <c:pt idx="916">
                  <c:v>41563</c:v>
                </c:pt>
                <c:pt idx="917">
                  <c:v>41562</c:v>
                </c:pt>
                <c:pt idx="918">
                  <c:v>41561</c:v>
                </c:pt>
                <c:pt idx="919">
                  <c:v>41558</c:v>
                </c:pt>
                <c:pt idx="920">
                  <c:v>41557</c:v>
                </c:pt>
                <c:pt idx="921">
                  <c:v>41556</c:v>
                </c:pt>
                <c:pt idx="922">
                  <c:v>41555</c:v>
                </c:pt>
                <c:pt idx="923">
                  <c:v>41554</c:v>
                </c:pt>
                <c:pt idx="924">
                  <c:v>41551</c:v>
                </c:pt>
                <c:pt idx="925">
                  <c:v>41550</c:v>
                </c:pt>
                <c:pt idx="926">
                  <c:v>41549</c:v>
                </c:pt>
                <c:pt idx="927">
                  <c:v>41548</c:v>
                </c:pt>
                <c:pt idx="928">
                  <c:v>41547</c:v>
                </c:pt>
                <c:pt idx="929">
                  <c:v>41544</c:v>
                </c:pt>
                <c:pt idx="930">
                  <c:v>41543</c:v>
                </c:pt>
                <c:pt idx="931">
                  <c:v>41542</c:v>
                </c:pt>
                <c:pt idx="932">
                  <c:v>41541</c:v>
                </c:pt>
                <c:pt idx="933">
                  <c:v>41540</c:v>
                </c:pt>
                <c:pt idx="934">
                  <c:v>41537</c:v>
                </c:pt>
                <c:pt idx="935">
                  <c:v>41536</c:v>
                </c:pt>
                <c:pt idx="936">
                  <c:v>41535</c:v>
                </c:pt>
                <c:pt idx="937">
                  <c:v>41534</c:v>
                </c:pt>
                <c:pt idx="938">
                  <c:v>41533</c:v>
                </c:pt>
                <c:pt idx="939">
                  <c:v>41530</c:v>
                </c:pt>
                <c:pt idx="940">
                  <c:v>41529</c:v>
                </c:pt>
                <c:pt idx="941">
                  <c:v>41528</c:v>
                </c:pt>
                <c:pt idx="942">
                  <c:v>41527</c:v>
                </c:pt>
                <c:pt idx="943">
                  <c:v>41526</c:v>
                </c:pt>
                <c:pt idx="944">
                  <c:v>41523</c:v>
                </c:pt>
                <c:pt idx="945">
                  <c:v>41522</c:v>
                </c:pt>
                <c:pt idx="946">
                  <c:v>41521</c:v>
                </c:pt>
                <c:pt idx="947">
                  <c:v>41520</c:v>
                </c:pt>
                <c:pt idx="948">
                  <c:v>41519</c:v>
                </c:pt>
                <c:pt idx="949">
                  <c:v>41516</c:v>
                </c:pt>
                <c:pt idx="950">
                  <c:v>41515</c:v>
                </c:pt>
                <c:pt idx="951">
                  <c:v>41514</c:v>
                </c:pt>
                <c:pt idx="952">
                  <c:v>41513</c:v>
                </c:pt>
                <c:pt idx="953">
                  <c:v>41512</c:v>
                </c:pt>
                <c:pt idx="954">
                  <c:v>41509</c:v>
                </c:pt>
                <c:pt idx="955">
                  <c:v>41508</c:v>
                </c:pt>
                <c:pt idx="956">
                  <c:v>41507</c:v>
                </c:pt>
                <c:pt idx="957">
                  <c:v>41506</c:v>
                </c:pt>
                <c:pt idx="958">
                  <c:v>41505</c:v>
                </c:pt>
                <c:pt idx="959">
                  <c:v>41502</c:v>
                </c:pt>
                <c:pt idx="960">
                  <c:v>41501</c:v>
                </c:pt>
                <c:pt idx="961">
                  <c:v>41500</c:v>
                </c:pt>
                <c:pt idx="962">
                  <c:v>41499</c:v>
                </c:pt>
                <c:pt idx="963">
                  <c:v>41498</c:v>
                </c:pt>
                <c:pt idx="964">
                  <c:v>41495</c:v>
                </c:pt>
                <c:pt idx="965">
                  <c:v>41494</c:v>
                </c:pt>
                <c:pt idx="966">
                  <c:v>41493</c:v>
                </c:pt>
                <c:pt idx="967">
                  <c:v>41492</c:v>
                </c:pt>
                <c:pt idx="968">
                  <c:v>41491</c:v>
                </c:pt>
                <c:pt idx="969">
                  <c:v>41488</c:v>
                </c:pt>
                <c:pt idx="970">
                  <c:v>41487</c:v>
                </c:pt>
                <c:pt idx="971">
                  <c:v>41486</c:v>
                </c:pt>
                <c:pt idx="972">
                  <c:v>41485</c:v>
                </c:pt>
                <c:pt idx="973">
                  <c:v>41484</c:v>
                </c:pt>
                <c:pt idx="974">
                  <c:v>41481</c:v>
                </c:pt>
                <c:pt idx="975">
                  <c:v>41480</c:v>
                </c:pt>
                <c:pt idx="976">
                  <c:v>41479</c:v>
                </c:pt>
                <c:pt idx="977">
                  <c:v>41478</c:v>
                </c:pt>
                <c:pt idx="978">
                  <c:v>41477</c:v>
                </c:pt>
                <c:pt idx="979">
                  <c:v>41474</c:v>
                </c:pt>
                <c:pt idx="980">
                  <c:v>41473</c:v>
                </c:pt>
                <c:pt idx="981">
                  <c:v>41472</c:v>
                </c:pt>
                <c:pt idx="982">
                  <c:v>41471</c:v>
                </c:pt>
                <c:pt idx="983">
                  <c:v>41470</c:v>
                </c:pt>
                <c:pt idx="984">
                  <c:v>41467</c:v>
                </c:pt>
                <c:pt idx="985">
                  <c:v>41466</c:v>
                </c:pt>
                <c:pt idx="986">
                  <c:v>41465</c:v>
                </c:pt>
                <c:pt idx="987">
                  <c:v>41464</c:v>
                </c:pt>
                <c:pt idx="988">
                  <c:v>41463</c:v>
                </c:pt>
                <c:pt idx="989">
                  <c:v>41460</c:v>
                </c:pt>
                <c:pt idx="990">
                  <c:v>41459</c:v>
                </c:pt>
                <c:pt idx="991">
                  <c:v>41458</c:v>
                </c:pt>
                <c:pt idx="992">
                  <c:v>41457</c:v>
                </c:pt>
                <c:pt idx="993">
                  <c:v>41456</c:v>
                </c:pt>
                <c:pt idx="994">
                  <c:v>41453</c:v>
                </c:pt>
                <c:pt idx="995">
                  <c:v>41452</c:v>
                </c:pt>
                <c:pt idx="996">
                  <c:v>41451</c:v>
                </c:pt>
                <c:pt idx="997">
                  <c:v>41450</c:v>
                </c:pt>
                <c:pt idx="998">
                  <c:v>41449</c:v>
                </c:pt>
                <c:pt idx="999">
                  <c:v>41446</c:v>
                </c:pt>
                <c:pt idx="1000">
                  <c:v>41445</c:v>
                </c:pt>
                <c:pt idx="1001">
                  <c:v>41444</c:v>
                </c:pt>
                <c:pt idx="1002">
                  <c:v>41443</c:v>
                </c:pt>
                <c:pt idx="1003">
                  <c:v>41442</c:v>
                </c:pt>
                <c:pt idx="1004">
                  <c:v>41439</c:v>
                </c:pt>
                <c:pt idx="1005">
                  <c:v>41438</c:v>
                </c:pt>
                <c:pt idx="1006">
                  <c:v>41437</c:v>
                </c:pt>
                <c:pt idx="1007">
                  <c:v>41436</c:v>
                </c:pt>
                <c:pt idx="1008">
                  <c:v>41435</c:v>
                </c:pt>
                <c:pt idx="1009">
                  <c:v>41432</c:v>
                </c:pt>
                <c:pt idx="1010">
                  <c:v>41431</c:v>
                </c:pt>
                <c:pt idx="1011">
                  <c:v>41430</c:v>
                </c:pt>
                <c:pt idx="1012">
                  <c:v>41429</c:v>
                </c:pt>
                <c:pt idx="1013">
                  <c:v>41428</c:v>
                </c:pt>
                <c:pt idx="1014">
                  <c:v>41425</c:v>
                </c:pt>
                <c:pt idx="1015">
                  <c:v>41424</c:v>
                </c:pt>
                <c:pt idx="1016">
                  <c:v>41423</c:v>
                </c:pt>
                <c:pt idx="1017">
                  <c:v>41422</c:v>
                </c:pt>
                <c:pt idx="1018">
                  <c:v>41421</c:v>
                </c:pt>
                <c:pt idx="1019">
                  <c:v>41418</c:v>
                </c:pt>
                <c:pt idx="1020">
                  <c:v>41417</c:v>
                </c:pt>
                <c:pt idx="1021">
                  <c:v>41416</c:v>
                </c:pt>
                <c:pt idx="1022">
                  <c:v>41415</c:v>
                </c:pt>
                <c:pt idx="1023">
                  <c:v>41414</c:v>
                </c:pt>
                <c:pt idx="1024">
                  <c:v>41411</c:v>
                </c:pt>
                <c:pt idx="1025">
                  <c:v>41410</c:v>
                </c:pt>
                <c:pt idx="1026">
                  <c:v>41409</c:v>
                </c:pt>
                <c:pt idx="1027">
                  <c:v>41408</c:v>
                </c:pt>
                <c:pt idx="1028">
                  <c:v>41407</c:v>
                </c:pt>
                <c:pt idx="1029">
                  <c:v>41404</c:v>
                </c:pt>
                <c:pt idx="1030">
                  <c:v>41403</c:v>
                </c:pt>
                <c:pt idx="1031">
                  <c:v>41402</c:v>
                </c:pt>
                <c:pt idx="1032">
                  <c:v>41401</c:v>
                </c:pt>
                <c:pt idx="1033">
                  <c:v>41400</c:v>
                </c:pt>
                <c:pt idx="1034">
                  <c:v>41397</c:v>
                </c:pt>
                <c:pt idx="1035">
                  <c:v>41396</c:v>
                </c:pt>
                <c:pt idx="1036">
                  <c:v>41395</c:v>
                </c:pt>
                <c:pt idx="1037">
                  <c:v>41394</c:v>
                </c:pt>
                <c:pt idx="1038">
                  <c:v>41393</c:v>
                </c:pt>
                <c:pt idx="1039">
                  <c:v>41390</c:v>
                </c:pt>
                <c:pt idx="1040">
                  <c:v>41389</c:v>
                </c:pt>
                <c:pt idx="1041">
                  <c:v>41388</c:v>
                </c:pt>
                <c:pt idx="1042">
                  <c:v>41387</c:v>
                </c:pt>
                <c:pt idx="1043">
                  <c:v>41386</c:v>
                </c:pt>
                <c:pt idx="1044">
                  <c:v>41383</c:v>
                </c:pt>
                <c:pt idx="1045">
                  <c:v>41382</c:v>
                </c:pt>
                <c:pt idx="1046">
                  <c:v>41381</c:v>
                </c:pt>
                <c:pt idx="1047">
                  <c:v>41380</c:v>
                </c:pt>
                <c:pt idx="1048">
                  <c:v>41379</c:v>
                </c:pt>
                <c:pt idx="1049">
                  <c:v>41376</c:v>
                </c:pt>
                <c:pt idx="1050">
                  <c:v>41375</c:v>
                </c:pt>
                <c:pt idx="1051">
                  <c:v>41374</c:v>
                </c:pt>
                <c:pt idx="1052">
                  <c:v>41373</c:v>
                </c:pt>
                <c:pt idx="1053">
                  <c:v>41372</c:v>
                </c:pt>
                <c:pt idx="1054">
                  <c:v>41369</c:v>
                </c:pt>
                <c:pt idx="1055">
                  <c:v>41368</c:v>
                </c:pt>
                <c:pt idx="1056">
                  <c:v>41367</c:v>
                </c:pt>
                <c:pt idx="1057">
                  <c:v>41366</c:v>
                </c:pt>
                <c:pt idx="1058">
                  <c:v>41365</c:v>
                </c:pt>
                <c:pt idx="1059">
                  <c:v>41362</c:v>
                </c:pt>
                <c:pt idx="1060">
                  <c:v>41361</c:v>
                </c:pt>
                <c:pt idx="1061">
                  <c:v>41360</c:v>
                </c:pt>
                <c:pt idx="1062">
                  <c:v>41359</c:v>
                </c:pt>
                <c:pt idx="1063">
                  <c:v>41358</c:v>
                </c:pt>
                <c:pt idx="1064">
                  <c:v>41355</c:v>
                </c:pt>
                <c:pt idx="1065">
                  <c:v>41354</c:v>
                </c:pt>
                <c:pt idx="1066">
                  <c:v>41353</c:v>
                </c:pt>
                <c:pt idx="1067">
                  <c:v>41352</c:v>
                </c:pt>
                <c:pt idx="1068">
                  <c:v>41351</c:v>
                </c:pt>
                <c:pt idx="1069">
                  <c:v>41348</c:v>
                </c:pt>
                <c:pt idx="1070">
                  <c:v>41347</c:v>
                </c:pt>
                <c:pt idx="1071">
                  <c:v>41346</c:v>
                </c:pt>
                <c:pt idx="1072">
                  <c:v>41345</c:v>
                </c:pt>
                <c:pt idx="1073">
                  <c:v>41344</c:v>
                </c:pt>
                <c:pt idx="1074">
                  <c:v>41341</c:v>
                </c:pt>
                <c:pt idx="1075">
                  <c:v>41340</c:v>
                </c:pt>
                <c:pt idx="1076">
                  <c:v>41339</c:v>
                </c:pt>
                <c:pt idx="1077">
                  <c:v>41338</c:v>
                </c:pt>
                <c:pt idx="1078">
                  <c:v>41337</c:v>
                </c:pt>
                <c:pt idx="1079">
                  <c:v>41334</c:v>
                </c:pt>
                <c:pt idx="1080">
                  <c:v>41333</c:v>
                </c:pt>
                <c:pt idx="1081">
                  <c:v>41332</c:v>
                </c:pt>
                <c:pt idx="1082">
                  <c:v>41331</c:v>
                </c:pt>
                <c:pt idx="1083">
                  <c:v>41330</c:v>
                </c:pt>
                <c:pt idx="1084">
                  <c:v>41327</c:v>
                </c:pt>
                <c:pt idx="1085">
                  <c:v>41326</c:v>
                </c:pt>
                <c:pt idx="1086">
                  <c:v>41325</c:v>
                </c:pt>
                <c:pt idx="1087">
                  <c:v>41324</c:v>
                </c:pt>
                <c:pt idx="1088">
                  <c:v>41323</c:v>
                </c:pt>
                <c:pt idx="1089">
                  <c:v>41320</c:v>
                </c:pt>
                <c:pt idx="1090">
                  <c:v>41319</c:v>
                </c:pt>
                <c:pt idx="1091">
                  <c:v>41318</c:v>
                </c:pt>
                <c:pt idx="1092">
                  <c:v>41317</c:v>
                </c:pt>
                <c:pt idx="1093">
                  <c:v>41316</c:v>
                </c:pt>
                <c:pt idx="1094">
                  <c:v>41313</c:v>
                </c:pt>
                <c:pt idx="1095">
                  <c:v>41312</c:v>
                </c:pt>
                <c:pt idx="1096">
                  <c:v>41311</c:v>
                </c:pt>
                <c:pt idx="1097">
                  <c:v>41310</c:v>
                </c:pt>
                <c:pt idx="1098">
                  <c:v>41309</c:v>
                </c:pt>
                <c:pt idx="1099">
                  <c:v>41306</c:v>
                </c:pt>
                <c:pt idx="1100">
                  <c:v>41305</c:v>
                </c:pt>
                <c:pt idx="1101">
                  <c:v>41304</c:v>
                </c:pt>
                <c:pt idx="1102">
                  <c:v>41303</c:v>
                </c:pt>
                <c:pt idx="1103">
                  <c:v>41302</c:v>
                </c:pt>
                <c:pt idx="1104">
                  <c:v>41299</c:v>
                </c:pt>
                <c:pt idx="1105">
                  <c:v>41298</c:v>
                </c:pt>
                <c:pt idx="1106">
                  <c:v>41297</c:v>
                </c:pt>
                <c:pt idx="1107">
                  <c:v>41296</c:v>
                </c:pt>
                <c:pt idx="1108">
                  <c:v>41295</c:v>
                </c:pt>
                <c:pt idx="1109">
                  <c:v>41292</c:v>
                </c:pt>
                <c:pt idx="1110">
                  <c:v>41291</c:v>
                </c:pt>
                <c:pt idx="1111">
                  <c:v>41290</c:v>
                </c:pt>
                <c:pt idx="1112">
                  <c:v>41289</c:v>
                </c:pt>
                <c:pt idx="1113">
                  <c:v>41288</c:v>
                </c:pt>
                <c:pt idx="1114">
                  <c:v>41285</c:v>
                </c:pt>
                <c:pt idx="1115">
                  <c:v>41284</c:v>
                </c:pt>
                <c:pt idx="1116">
                  <c:v>41283</c:v>
                </c:pt>
                <c:pt idx="1117">
                  <c:v>41282</c:v>
                </c:pt>
                <c:pt idx="1118">
                  <c:v>41281</c:v>
                </c:pt>
                <c:pt idx="1119">
                  <c:v>41278</c:v>
                </c:pt>
                <c:pt idx="1120">
                  <c:v>41277</c:v>
                </c:pt>
                <c:pt idx="1121">
                  <c:v>41276</c:v>
                </c:pt>
                <c:pt idx="1122">
                  <c:v>41275</c:v>
                </c:pt>
                <c:pt idx="1123">
                  <c:v>41274</c:v>
                </c:pt>
                <c:pt idx="1124">
                  <c:v>41271</c:v>
                </c:pt>
                <c:pt idx="1125">
                  <c:v>41270</c:v>
                </c:pt>
                <c:pt idx="1126">
                  <c:v>41269</c:v>
                </c:pt>
                <c:pt idx="1127">
                  <c:v>41268</c:v>
                </c:pt>
                <c:pt idx="1128">
                  <c:v>41267</c:v>
                </c:pt>
                <c:pt idx="1129">
                  <c:v>41264</c:v>
                </c:pt>
                <c:pt idx="1130">
                  <c:v>41263</c:v>
                </c:pt>
                <c:pt idx="1131">
                  <c:v>41262</c:v>
                </c:pt>
                <c:pt idx="1132">
                  <c:v>41261</c:v>
                </c:pt>
                <c:pt idx="1133">
                  <c:v>41260</c:v>
                </c:pt>
                <c:pt idx="1134">
                  <c:v>41257</c:v>
                </c:pt>
                <c:pt idx="1135">
                  <c:v>41256</c:v>
                </c:pt>
                <c:pt idx="1136">
                  <c:v>41255</c:v>
                </c:pt>
                <c:pt idx="1137">
                  <c:v>41254</c:v>
                </c:pt>
                <c:pt idx="1138">
                  <c:v>41253</c:v>
                </c:pt>
                <c:pt idx="1139">
                  <c:v>41250</c:v>
                </c:pt>
                <c:pt idx="1140">
                  <c:v>41249</c:v>
                </c:pt>
                <c:pt idx="1141">
                  <c:v>41248</c:v>
                </c:pt>
                <c:pt idx="1142">
                  <c:v>41247</c:v>
                </c:pt>
                <c:pt idx="1143">
                  <c:v>41246</c:v>
                </c:pt>
                <c:pt idx="1144">
                  <c:v>41243</c:v>
                </c:pt>
                <c:pt idx="1145">
                  <c:v>41242</c:v>
                </c:pt>
                <c:pt idx="1146">
                  <c:v>41241</c:v>
                </c:pt>
                <c:pt idx="1147">
                  <c:v>41240</c:v>
                </c:pt>
                <c:pt idx="1148">
                  <c:v>41239</c:v>
                </c:pt>
                <c:pt idx="1149">
                  <c:v>41236</c:v>
                </c:pt>
                <c:pt idx="1150">
                  <c:v>41235</c:v>
                </c:pt>
                <c:pt idx="1151">
                  <c:v>41234</c:v>
                </c:pt>
                <c:pt idx="1152">
                  <c:v>41233</c:v>
                </c:pt>
                <c:pt idx="1153">
                  <c:v>41232</c:v>
                </c:pt>
                <c:pt idx="1154">
                  <c:v>41229</c:v>
                </c:pt>
                <c:pt idx="1155">
                  <c:v>41228</c:v>
                </c:pt>
                <c:pt idx="1156">
                  <c:v>41227</c:v>
                </c:pt>
                <c:pt idx="1157">
                  <c:v>41226</c:v>
                </c:pt>
                <c:pt idx="1158">
                  <c:v>41225</c:v>
                </c:pt>
                <c:pt idx="1159">
                  <c:v>41222</c:v>
                </c:pt>
                <c:pt idx="1160">
                  <c:v>41221</c:v>
                </c:pt>
                <c:pt idx="1161">
                  <c:v>41220</c:v>
                </c:pt>
                <c:pt idx="1162">
                  <c:v>41219</c:v>
                </c:pt>
                <c:pt idx="1163">
                  <c:v>41218</c:v>
                </c:pt>
                <c:pt idx="1164">
                  <c:v>41215</c:v>
                </c:pt>
                <c:pt idx="1165">
                  <c:v>41214</c:v>
                </c:pt>
                <c:pt idx="1166">
                  <c:v>41213</c:v>
                </c:pt>
                <c:pt idx="1167">
                  <c:v>41212</c:v>
                </c:pt>
                <c:pt idx="1168">
                  <c:v>41211</c:v>
                </c:pt>
                <c:pt idx="1169">
                  <c:v>41208</c:v>
                </c:pt>
                <c:pt idx="1170">
                  <c:v>41207</c:v>
                </c:pt>
                <c:pt idx="1171">
                  <c:v>41206</c:v>
                </c:pt>
                <c:pt idx="1172">
                  <c:v>41205</c:v>
                </c:pt>
                <c:pt idx="1173">
                  <c:v>41204</c:v>
                </c:pt>
                <c:pt idx="1174">
                  <c:v>41201</c:v>
                </c:pt>
                <c:pt idx="1175">
                  <c:v>41200</c:v>
                </c:pt>
                <c:pt idx="1176">
                  <c:v>41199</c:v>
                </c:pt>
                <c:pt idx="1177">
                  <c:v>41198</c:v>
                </c:pt>
                <c:pt idx="1178">
                  <c:v>41197</c:v>
                </c:pt>
                <c:pt idx="1179">
                  <c:v>41194</c:v>
                </c:pt>
                <c:pt idx="1180">
                  <c:v>41193</c:v>
                </c:pt>
                <c:pt idx="1181">
                  <c:v>41192</c:v>
                </c:pt>
                <c:pt idx="1182">
                  <c:v>41191</c:v>
                </c:pt>
                <c:pt idx="1183">
                  <c:v>41190</c:v>
                </c:pt>
                <c:pt idx="1184">
                  <c:v>41187</c:v>
                </c:pt>
                <c:pt idx="1185">
                  <c:v>41186</c:v>
                </c:pt>
                <c:pt idx="1186">
                  <c:v>41185</c:v>
                </c:pt>
                <c:pt idx="1187">
                  <c:v>41184</c:v>
                </c:pt>
                <c:pt idx="1188">
                  <c:v>41183</c:v>
                </c:pt>
                <c:pt idx="1189">
                  <c:v>41180</c:v>
                </c:pt>
                <c:pt idx="1190">
                  <c:v>41179</c:v>
                </c:pt>
                <c:pt idx="1191">
                  <c:v>41178</c:v>
                </c:pt>
                <c:pt idx="1192">
                  <c:v>41177</c:v>
                </c:pt>
                <c:pt idx="1193">
                  <c:v>41176</c:v>
                </c:pt>
                <c:pt idx="1194">
                  <c:v>41173</c:v>
                </c:pt>
                <c:pt idx="1195">
                  <c:v>41172</c:v>
                </c:pt>
                <c:pt idx="1196">
                  <c:v>41171</c:v>
                </c:pt>
                <c:pt idx="1197">
                  <c:v>41170</c:v>
                </c:pt>
                <c:pt idx="1198">
                  <c:v>41169</c:v>
                </c:pt>
                <c:pt idx="1199">
                  <c:v>41166</c:v>
                </c:pt>
                <c:pt idx="1200">
                  <c:v>41165</c:v>
                </c:pt>
                <c:pt idx="1201">
                  <c:v>41164</c:v>
                </c:pt>
                <c:pt idx="1202">
                  <c:v>41163</c:v>
                </c:pt>
                <c:pt idx="1203">
                  <c:v>41162</c:v>
                </c:pt>
                <c:pt idx="1204">
                  <c:v>41159</c:v>
                </c:pt>
                <c:pt idx="1205">
                  <c:v>41158</c:v>
                </c:pt>
                <c:pt idx="1206">
                  <c:v>41157</c:v>
                </c:pt>
                <c:pt idx="1207">
                  <c:v>41156</c:v>
                </c:pt>
                <c:pt idx="1208">
                  <c:v>41155</c:v>
                </c:pt>
                <c:pt idx="1209">
                  <c:v>41152</c:v>
                </c:pt>
                <c:pt idx="1210">
                  <c:v>41151</c:v>
                </c:pt>
                <c:pt idx="1211">
                  <c:v>41150</c:v>
                </c:pt>
                <c:pt idx="1212">
                  <c:v>41149</c:v>
                </c:pt>
                <c:pt idx="1213">
                  <c:v>41148</c:v>
                </c:pt>
                <c:pt idx="1214">
                  <c:v>41145</c:v>
                </c:pt>
                <c:pt idx="1215">
                  <c:v>41144</c:v>
                </c:pt>
                <c:pt idx="1216">
                  <c:v>41143</c:v>
                </c:pt>
                <c:pt idx="1217">
                  <c:v>41142</c:v>
                </c:pt>
                <c:pt idx="1218">
                  <c:v>41141</c:v>
                </c:pt>
                <c:pt idx="1219">
                  <c:v>41138</c:v>
                </c:pt>
                <c:pt idx="1220">
                  <c:v>41137</c:v>
                </c:pt>
                <c:pt idx="1221">
                  <c:v>41136</c:v>
                </c:pt>
                <c:pt idx="1222">
                  <c:v>41135</c:v>
                </c:pt>
                <c:pt idx="1223">
                  <c:v>41134</c:v>
                </c:pt>
                <c:pt idx="1224">
                  <c:v>41131</c:v>
                </c:pt>
                <c:pt idx="1225">
                  <c:v>41130</c:v>
                </c:pt>
                <c:pt idx="1226">
                  <c:v>41129</c:v>
                </c:pt>
                <c:pt idx="1227">
                  <c:v>41128</c:v>
                </c:pt>
                <c:pt idx="1228">
                  <c:v>41127</c:v>
                </c:pt>
                <c:pt idx="1229">
                  <c:v>41124</c:v>
                </c:pt>
                <c:pt idx="1230">
                  <c:v>41123</c:v>
                </c:pt>
                <c:pt idx="1231">
                  <c:v>41122</c:v>
                </c:pt>
                <c:pt idx="1232">
                  <c:v>41121</c:v>
                </c:pt>
                <c:pt idx="1233">
                  <c:v>41120</c:v>
                </c:pt>
                <c:pt idx="1234">
                  <c:v>41117</c:v>
                </c:pt>
                <c:pt idx="1235">
                  <c:v>41116</c:v>
                </c:pt>
                <c:pt idx="1236">
                  <c:v>41115</c:v>
                </c:pt>
                <c:pt idx="1237">
                  <c:v>41114</c:v>
                </c:pt>
                <c:pt idx="1238">
                  <c:v>41113</c:v>
                </c:pt>
                <c:pt idx="1239">
                  <c:v>41110</c:v>
                </c:pt>
                <c:pt idx="1240">
                  <c:v>41109</c:v>
                </c:pt>
                <c:pt idx="1241">
                  <c:v>41108</c:v>
                </c:pt>
                <c:pt idx="1242">
                  <c:v>41107</c:v>
                </c:pt>
                <c:pt idx="1243">
                  <c:v>41106</c:v>
                </c:pt>
                <c:pt idx="1244">
                  <c:v>41103</c:v>
                </c:pt>
                <c:pt idx="1245">
                  <c:v>41102</c:v>
                </c:pt>
                <c:pt idx="1246">
                  <c:v>41101</c:v>
                </c:pt>
                <c:pt idx="1247">
                  <c:v>41100</c:v>
                </c:pt>
                <c:pt idx="1248">
                  <c:v>41099</c:v>
                </c:pt>
                <c:pt idx="1249">
                  <c:v>41096</c:v>
                </c:pt>
                <c:pt idx="1250">
                  <c:v>41095</c:v>
                </c:pt>
                <c:pt idx="1251">
                  <c:v>41094</c:v>
                </c:pt>
                <c:pt idx="1252">
                  <c:v>41093</c:v>
                </c:pt>
                <c:pt idx="1253">
                  <c:v>41092</c:v>
                </c:pt>
                <c:pt idx="1254">
                  <c:v>41089</c:v>
                </c:pt>
                <c:pt idx="1255">
                  <c:v>41088</c:v>
                </c:pt>
                <c:pt idx="1256">
                  <c:v>41087</c:v>
                </c:pt>
                <c:pt idx="1257">
                  <c:v>41086</c:v>
                </c:pt>
                <c:pt idx="1258">
                  <c:v>41085</c:v>
                </c:pt>
                <c:pt idx="1259">
                  <c:v>41082</c:v>
                </c:pt>
                <c:pt idx="1260">
                  <c:v>41081</c:v>
                </c:pt>
                <c:pt idx="1261">
                  <c:v>41080</c:v>
                </c:pt>
                <c:pt idx="1262">
                  <c:v>41079</c:v>
                </c:pt>
                <c:pt idx="1263">
                  <c:v>41078</c:v>
                </c:pt>
                <c:pt idx="1264">
                  <c:v>41075</c:v>
                </c:pt>
                <c:pt idx="1265">
                  <c:v>41074</c:v>
                </c:pt>
                <c:pt idx="1266">
                  <c:v>41073</c:v>
                </c:pt>
                <c:pt idx="1267">
                  <c:v>41072</c:v>
                </c:pt>
                <c:pt idx="1268">
                  <c:v>41071</c:v>
                </c:pt>
                <c:pt idx="1269">
                  <c:v>41068</c:v>
                </c:pt>
                <c:pt idx="1270">
                  <c:v>41067</c:v>
                </c:pt>
                <c:pt idx="1271">
                  <c:v>41066</c:v>
                </c:pt>
                <c:pt idx="1272">
                  <c:v>41065</c:v>
                </c:pt>
                <c:pt idx="1273">
                  <c:v>41064</c:v>
                </c:pt>
                <c:pt idx="1274">
                  <c:v>41061</c:v>
                </c:pt>
                <c:pt idx="1275">
                  <c:v>41060</c:v>
                </c:pt>
                <c:pt idx="1276">
                  <c:v>41059</c:v>
                </c:pt>
                <c:pt idx="1277">
                  <c:v>41058</c:v>
                </c:pt>
                <c:pt idx="1278">
                  <c:v>41057</c:v>
                </c:pt>
                <c:pt idx="1279">
                  <c:v>41054</c:v>
                </c:pt>
                <c:pt idx="1280">
                  <c:v>41053</c:v>
                </c:pt>
                <c:pt idx="1281">
                  <c:v>41052</c:v>
                </c:pt>
                <c:pt idx="1282">
                  <c:v>41051</c:v>
                </c:pt>
                <c:pt idx="1283">
                  <c:v>41050</c:v>
                </c:pt>
                <c:pt idx="1284">
                  <c:v>41047</c:v>
                </c:pt>
                <c:pt idx="1285">
                  <c:v>41046</c:v>
                </c:pt>
                <c:pt idx="1286">
                  <c:v>41045</c:v>
                </c:pt>
                <c:pt idx="1287">
                  <c:v>41044</c:v>
                </c:pt>
                <c:pt idx="1288">
                  <c:v>41043</c:v>
                </c:pt>
                <c:pt idx="1289">
                  <c:v>41040</c:v>
                </c:pt>
                <c:pt idx="1290">
                  <c:v>41039</c:v>
                </c:pt>
                <c:pt idx="1291">
                  <c:v>41038</c:v>
                </c:pt>
                <c:pt idx="1292">
                  <c:v>41037</c:v>
                </c:pt>
                <c:pt idx="1293">
                  <c:v>41036</c:v>
                </c:pt>
                <c:pt idx="1294">
                  <c:v>41033</c:v>
                </c:pt>
                <c:pt idx="1295">
                  <c:v>41032</c:v>
                </c:pt>
                <c:pt idx="1296">
                  <c:v>41031</c:v>
                </c:pt>
                <c:pt idx="1297">
                  <c:v>41030</c:v>
                </c:pt>
                <c:pt idx="1298">
                  <c:v>41029</c:v>
                </c:pt>
                <c:pt idx="1299">
                  <c:v>41026</c:v>
                </c:pt>
                <c:pt idx="1300">
                  <c:v>41025</c:v>
                </c:pt>
                <c:pt idx="1301">
                  <c:v>41024</c:v>
                </c:pt>
                <c:pt idx="1302">
                  <c:v>41023</c:v>
                </c:pt>
                <c:pt idx="1303">
                  <c:v>41022</c:v>
                </c:pt>
                <c:pt idx="1304">
                  <c:v>41019</c:v>
                </c:pt>
                <c:pt idx="1305">
                  <c:v>41018</c:v>
                </c:pt>
                <c:pt idx="1306">
                  <c:v>41017</c:v>
                </c:pt>
                <c:pt idx="1307">
                  <c:v>41016</c:v>
                </c:pt>
                <c:pt idx="1308">
                  <c:v>41015</c:v>
                </c:pt>
                <c:pt idx="1309">
                  <c:v>41012</c:v>
                </c:pt>
                <c:pt idx="1310">
                  <c:v>41011</c:v>
                </c:pt>
                <c:pt idx="1311">
                  <c:v>41010</c:v>
                </c:pt>
                <c:pt idx="1312">
                  <c:v>41009</c:v>
                </c:pt>
                <c:pt idx="1313">
                  <c:v>41008</c:v>
                </c:pt>
                <c:pt idx="1314">
                  <c:v>41005</c:v>
                </c:pt>
                <c:pt idx="1315">
                  <c:v>41004</c:v>
                </c:pt>
                <c:pt idx="1316">
                  <c:v>41003</c:v>
                </c:pt>
                <c:pt idx="1317">
                  <c:v>41002</c:v>
                </c:pt>
                <c:pt idx="1318">
                  <c:v>41001</c:v>
                </c:pt>
                <c:pt idx="1319">
                  <c:v>40998</c:v>
                </c:pt>
                <c:pt idx="1320">
                  <c:v>40997</c:v>
                </c:pt>
                <c:pt idx="1321">
                  <c:v>40996</c:v>
                </c:pt>
                <c:pt idx="1322">
                  <c:v>40995</c:v>
                </c:pt>
                <c:pt idx="1323">
                  <c:v>40994</c:v>
                </c:pt>
                <c:pt idx="1324">
                  <c:v>40991</c:v>
                </c:pt>
                <c:pt idx="1325">
                  <c:v>40990</c:v>
                </c:pt>
                <c:pt idx="1326">
                  <c:v>40989</c:v>
                </c:pt>
                <c:pt idx="1327">
                  <c:v>40988</c:v>
                </c:pt>
                <c:pt idx="1328">
                  <c:v>40987</c:v>
                </c:pt>
                <c:pt idx="1329">
                  <c:v>40984</c:v>
                </c:pt>
                <c:pt idx="1330">
                  <c:v>40983</c:v>
                </c:pt>
                <c:pt idx="1331">
                  <c:v>40982</c:v>
                </c:pt>
                <c:pt idx="1332">
                  <c:v>40981</c:v>
                </c:pt>
                <c:pt idx="1333">
                  <c:v>40980</c:v>
                </c:pt>
                <c:pt idx="1334">
                  <c:v>40977</c:v>
                </c:pt>
                <c:pt idx="1335">
                  <c:v>40976</c:v>
                </c:pt>
                <c:pt idx="1336">
                  <c:v>40975</c:v>
                </c:pt>
                <c:pt idx="1337">
                  <c:v>40974</c:v>
                </c:pt>
                <c:pt idx="1338">
                  <c:v>40973</c:v>
                </c:pt>
                <c:pt idx="1339">
                  <c:v>40970</c:v>
                </c:pt>
                <c:pt idx="1340">
                  <c:v>40969</c:v>
                </c:pt>
                <c:pt idx="1341">
                  <c:v>40968</c:v>
                </c:pt>
                <c:pt idx="1342">
                  <c:v>40967</c:v>
                </c:pt>
                <c:pt idx="1343">
                  <c:v>40966</c:v>
                </c:pt>
                <c:pt idx="1344">
                  <c:v>40963</c:v>
                </c:pt>
                <c:pt idx="1345">
                  <c:v>40962</c:v>
                </c:pt>
                <c:pt idx="1346">
                  <c:v>40961</c:v>
                </c:pt>
                <c:pt idx="1347">
                  <c:v>40960</c:v>
                </c:pt>
                <c:pt idx="1348">
                  <c:v>40959</c:v>
                </c:pt>
                <c:pt idx="1349">
                  <c:v>40956</c:v>
                </c:pt>
                <c:pt idx="1350">
                  <c:v>40955</c:v>
                </c:pt>
                <c:pt idx="1351">
                  <c:v>40954</c:v>
                </c:pt>
                <c:pt idx="1352">
                  <c:v>40953</c:v>
                </c:pt>
                <c:pt idx="1353">
                  <c:v>40952</c:v>
                </c:pt>
                <c:pt idx="1354">
                  <c:v>40949</c:v>
                </c:pt>
                <c:pt idx="1355">
                  <c:v>40948</c:v>
                </c:pt>
                <c:pt idx="1356">
                  <c:v>40947</c:v>
                </c:pt>
                <c:pt idx="1357">
                  <c:v>40946</c:v>
                </c:pt>
                <c:pt idx="1358">
                  <c:v>40945</c:v>
                </c:pt>
                <c:pt idx="1359">
                  <c:v>40942</c:v>
                </c:pt>
                <c:pt idx="1360">
                  <c:v>40941</c:v>
                </c:pt>
                <c:pt idx="1361">
                  <c:v>40940</c:v>
                </c:pt>
                <c:pt idx="1362">
                  <c:v>40939</c:v>
                </c:pt>
                <c:pt idx="1363">
                  <c:v>40938</c:v>
                </c:pt>
                <c:pt idx="1364">
                  <c:v>40935</c:v>
                </c:pt>
                <c:pt idx="1365">
                  <c:v>40934</c:v>
                </c:pt>
                <c:pt idx="1366">
                  <c:v>40933</c:v>
                </c:pt>
                <c:pt idx="1367">
                  <c:v>40932</c:v>
                </c:pt>
                <c:pt idx="1368">
                  <c:v>40931</c:v>
                </c:pt>
                <c:pt idx="1369">
                  <c:v>40928</c:v>
                </c:pt>
                <c:pt idx="1370">
                  <c:v>40927</c:v>
                </c:pt>
                <c:pt idx="1371">
                  <c:v>40926</c:v>
                </c:pt>
                <c:pt idx="1372">
                  <c:v>40925</c:v>
                </c:pt>
                <c:pt idx="1373">
                  <c:v>40924</c:v>
                </c:pt>
                <c:pt idx="1374">
                  <c:v>40921</c:v>
                </c:pt>
                <c:pt idx="1375">
                  <c:v>40920</c:v>
                </c:pt>
                <c:pt idx="1376">
                  <c:v>40919</c:v>
                </c:pt>
                <c:pt idx="1377">
                  <c:v>40918</c:v>
                </c:pt>
                <c:pt idx="1378">
                  <c:v>40917</c:v>
                </c:pt>
                <c:pt idx="1379">
                  <c:v>40914</c:v>
                </c:pt>
                <c:pt idx="1380">
                  <c:v>40913</c:v>
                </c:pt>
                <c:pt idx="1381">
                  <c:v>40912</c:v>
                </c:pt>
                <c:pt idx="1382">
                  <c:v>40911</c:v>
                </c:pt>
                <c:pt idx="1383">
                  <c:v>40910</c:v>
                </c:pt>
                <c:pt idx="1384">
                  <c:v>40907</c:v>
                </c:pt>
                <c:pt idx="1385">
                  <c:v>40906</c:v>
                </c:pt>
                <c:pt idx="1386">
                  <c:v>40905</c:v>
                </c:pt>
                <c:pt idx="1387">
                  <c:v>40904</c:v>
                </c:pt>
                <c:pt idx="1388">
                  <c:v>40903</c:v>
                </c:pt>
                <c:pt idx="1389">
                  <c:v>40900</c:v>
                </c:pt>
                <c:pt idx="1390">
                  <c:v>40899</c:v>
                </c:pt>
                <c:pt idx="1391">
                  <c:v>40898</c:v>
                </c:pt>
                <c:pt idx="1392">
                  <c:v>40897</c:v>
                </c:pt>
                <c:pt idx="1393">
                  <c:v>40896</c:v>
                </c:pt>
                <c:pt idx="1394">
                  <c:v>40893</c:v>
                </c:pt>
                <c:pt idx="1395">
                  <c:v>40892</c:v>
                </c:pt>
                <c:pt idx="1396">
                  <c:v>40891</c:v>
                </c:pt>
                <c:pt idx="1397">
                  <c:v>40890</c:v>
                </c:pt>
                <c:pt idx="1398">
                  <c:v>40889</c:v>
                </c:pt>
                <c:pt idx="1399">
                  <c:v>40886</c:v>
                </c:pt>
                <c:pt idx="1400">
                  <c:v>40885</c:v>
                </c:pt>
                <c:pt idx="1401">
                  <c:v>40884</c:v>
                </c:pt>
                <c:pt idx="1402">
                  <c:v>40883</c:v>
                </c:pt>
                <c:pt idx="1403">
                  <c:v>40882</c:v>
                </c:pt>
                <c:pt idx="1404">
                  <c:v>40879</c:v>
                </c:pt>
                <c:pt idx="1405">
                  <c:v>40878</c:v>
                </c:pt>
                <c:pt idx="1406">
                  <c:v>40877</c:v>
                </c:pt>
                <c:pt idx="1407">
                  <c:v>40876</c:v>
                </c:pt>
                <c:pt idx="1408">
                  <c:v>40875</c:v>
                </c:pt>
                <c:pt idx="1409">
                  <c:v>40872</c:v>
                </c:pt>
                <c:pt idx="1410">
                  <c:v>40871</c:v>
                </c:pt>
                <c:pt idx="1411">
                  <c:v>40870</c:v>
                </c:pt>
                <c:pt idx="1412">
                  <c:v>40869</c:v>
                </c:pt>
                <c:pt idx="1413">
                  <c:v>40868</c:v>
                </c:pt>
                <c:pt idx="1414">
                  <c:v>40865</c:v>
                </c:pt>
                <c:pt idx="1415">
                  <c:v>40864</c:v>
                </c:pt>
                <c:pt idx="1416">
                  <c:v>40863</c:v>
                </c:pt>
                <c:pt idx="1417">
                  <c:v>40862</c:v>
                </c:pt>
                <c:pt idx="1418">
                  <c:v>40861</c:v>
                </c:pt>
                <c:pt idx="1419">
                  <c:v>40858</c:v>
                </c:pt>
                <c:pt idx="1420">
                  <c:v>40857</c:v>
                </c:pt>
                <c:pt idx="1421">
                  <c:v>40856</c:v>
                </c:pt>
                <c:pt idx="1422">
                  <c:v>40855</c:v>
                </c:pt>
                <c:pt idx="1423">
                  <c:v>40854</c:v>
                </c:pt>
                <c:pt idx="1424">
                  <c:v>40851</c:v>
                </c:pt>
                <c:pt idx="1425">
                  <c:v>40850</c:v>
                </c:pt>
                <c:pt idx="1426">
                  <c:v>40849</c:v>
                </c:pt>
                <c:pt idx="1427">
                  <c:v>40848</c:v>
                </c:pt>
                <c:pt idx="1428">
                  <c:v>40847</c:v>
                </c:pt>
                <c:pt idx="1429">
                  <c:v>40844</c:v>
                </c:pt>
                <c:pt idx="1430">
                  <c:v>40843</c:v>
                </c:pt>
                <c:pt idx="1431">
                  <c:v>40842</c:v>
                </c:pt>
                <c:pt idx="1432">
                  <c:v>40841</c:v>
                </c:pt>
                <c:pt idx="1433">
                  <c:v>40840</c:v>
                </c:pt>
                <c:pt idx="1434">
                  <c:v>40837</c:v>
                </c:pt>
                <c:pt idx="1435">
                  <c:v>40836</c:v>
                </c:pt>
                <c:pt idx="1436">
                  <c:v>40835</c:v>
                </c:pt>
                <c:pt idx="1437">
                  <c:v>40834</c:v>
                </c:pt>
                <c:pt idx="1438">
                  <c:v>40833</c:v>
                </c:pt>
                <c:pt idx="1439">
                  <c:v>40830</c:v>
                </c:pt>
                <c:pt idx="1440">
                  <c:v>40829</c:v>
                </c:pt>
                <c:pt idx="1441">
                  <c:v>40828</c:v>
                </c:pt>
                <c:pt idx="1442">
                  <c:v>40827</c:v>
                </c:pt>
                <c:pt idx="1443">
                  <c:v>40826</c:v>
                </c:pt>
                <c:pt idx="1444">
                  <c:v>40823</c:v>
                </c:pt>
                <c:pt idx="1445">
                  <c:v>40822</c:v>
                </c:pt>
                <c:pt idx="1446">
                  <c:v>40821</c:v>
                </c:pt>
                <c:pt idx="1447">
                  <c:v>40820</c:v>
                </c:pt>
                <c:pt idx="1448">
                  <c:v>40819</c:v>
                </c:pt>
                <c:pt idx="1449">
                  <c:v>40816</c:v>
                </c:pt>
                <c:pt idx="1450">
                  <c:v>40815</c:v>
                </c:pt>
                <c:pt idx="1451">
                  <c:v>40814</c:v>
                </c:pt>
                <c:pt idx="1452">
                  <c:v>40813</c:v>
                </c:pt>
                <c:pt idx="1453">
                  <c:v>40812</c:v>
                </c:pt>
                <c:pt idx="1454">
                  <c:v>40809</c:v>
                </c:pt>
                <c:pt idx="1455">
                  <c:v>40808</c:v>
                </c:pt>
                <c:pt idx="1456">
                  <c:v>40807</c:v>
                </c:pt>
                <c:pt idx="1457">
                  <c:v>40806</c:v>
                </c:pt>
                <c:pt idx="1458">
                  <c:v>40805</c:v>
                </c:pt>
                <c:pt idx="1459">
                  <c:v>40802</c:v>
                </c:pt>
                <c:pt idx="1460">
                  <c:v>40801</c:v>
                </c:pt>
                <c:pt idx="1461">
                  <c:v>40800</c:v>
                </c:pt>
                <c:pt idx="1462">
                  <c:v>40799</c:v>
                </c:pt>
                <c:pt idx="1463">
                  <c:v>40798</c:v>
                </c:pt>
                <c:pt idx="1464">
                  <c:v>40795</c:v>
                </c:pt>
                <c:pt idx="1465">
                  <c:v>40794</c:v>
                </c:pt>
                <c:pt idx="1466">
                  <c:v>40793</c:v>
                </c:pt>
                <c:pt idx="1467">
                  <c:v>40792</c:v>
                </c:pt>
                <c:pt idx="1468">
                  <c:v>40791</c:v>
                </c:pt>
                <c:pt idx="1469">
                  <c:v>40788</c:v>
                </c:pt>
                <c:pt idx="1470">
                  <c:v>40787</c:v>
                </c:pt>
                <c:pt idx="1471">
                  <c:v>40786</c:v>
                </c:pt>
                <c:pt idx="1472">
                  <c:v>40785</c:v>
                </c:pt>
                <c:pt idx="1473">
                  <c:v>40784</c:v>
                </c:pt>
                <c:pt idx="1474">
                  <c:v>40781</c:v>
                </c:pt>
                <c:pt idx="1475">
                  <c:v>40780</c:v>
                </c:pt>
                <c:pt idx="1476">
                  <c:v>40779</c:v>
                </c:pt>
                <c:pt idx="1477">
                  <c:v>40778</c:v>
                </c:pt>
                <c:pt idx="1478">
                  <c:v>40777</c:v>
                </c:pt>
                <c:pt idx="1479">
                  <c:v>40774</c:v>
                </c:pt>
                <c:pt idx="1480">
                  <c:v>40773</c:v>
                </c:pt>
                <c:pt idx="1481">
                  <c:v>40772</c:v>
                </c:pt>
                <c:pt idx="1482">
                  <c:v>40771</c:v>
                </c:pt>
                <c:pt idx="1483">
                  <c:v>40770</c:v>
                </c:pt>
                <c:pt idx="1484">
                  <c:v>40767</c:v>
                </c:pt>
                <c:pt idx="1485">
                  <c:v>40766</c:v>
                </c:pt>
                <c:pt idx="1486">
                  <c:v>40765</c:v>
                </c:pt>
                <c:pt idx="1487">
                  <c:v>40764</c:v>
                </c:pt>
                <c:pt idx="1488">
                  <c:v>40763</c:v>
                </c:pt>
                <c:pt idx="1489">
                  <c:v>40760</c:v>
                </c:pt>
                <c:pt idx="1490">
                  <c:v>40759</c:v>
                </c:pt>
                <c:pt idx="1491">
                  <c:v>40758</c:v>
                </c:pt>
                <c:pt idx="1492">
                  <c:v>40757</c:v>
                </c:pt>
                <c:pt idx="1493">
                  <c:v>40756</c:v>
                </c:pt>
                <c:pt idx="1494">
                  <c:v>40753</c:v>
                </c:pt>
                <c:pt idx="1495">
                  <c:v>40752</c:v>
                </c:pt>
                <c:pt idx="1496">
                  <c:v>40751</c:v>
                </c:pt>
                <c:pt idx="1497">
                  <c:v>40750</c:v>
                </c:pt>
                <c:pt idx="1498">
                  <c:v>40749</c:v>
                </c:pt>
                <c:pt idx="1499">
                  <c:v>40746</c:v>
                </c:pt>
                <c:pt idx="1500">
                  <c:v>40745</c:v>
                </c:pt>
                <c:pt idx="1501">
                  <c:v>40744</c:v>
                </c:pt>
                <c:pt idx="1502">
                  <c:v>40743</c:v>
                </c:pt>
                <c:pt idx="1503">
                  <c:v>40742</c:v>
                </c:pt>
                <c:pt idx="1504">
                  <c:v>40739</c:v>
                </c:pt>
                <c:pt idx="1505">
                  <c:v>40738</c:v>
                </c:pt>
                <c:pt idx="1506">
                  <c:v>40737</c:v>
                </c:pt>
                <c:pt idx="1507">
                  <c:v>40736</c:v>
                </c:pt>
                <c:pt idx="1508">
                  <c:v>40735</c:v>
                </c:pt>
                <c:pt idx="1509">
                  <c:v>40732</c:v>
                </c:pt>
                <c:pt idx="1510">
                  <c:v>40731</c:v>
                </c:pt>
                <c:pt idx="1511">
                  <c:v>40730</c:v>
                </c:pt>
                <c:pt idx="1512">
                  <c:v>40729</c:v>
                </c:pt>
                <c:pt idx="1513">
                  <c:v>40728</c:v>
                </c:pt>
                <c:pt idx="1514">
                  <c:v>40725</c:v>
                </c:pt>
                <c:pt idx="1515">
                  <c:v>40724</c:v>
                </c:pt>
                <c:pt idx="1516">
                  <c:v>40723</c:v>
                </c:pt>
                <c:pt idx="1517">
                  <c:v>40722</c:v>
                </c:pt>
                <c:pt idx="1518">
                  <c:v>40721</c:v>
                </c:pt>
                <c:pt idx="1519">
                  <c:v>40718</c:v>
                </c:pt>
                <c:pt idx="1520">
                  <c:v>40717</c:v>
                </c:pt>
                <c:pt idx="1521">
                  <c:v>40716</c:v>
                </c:pt>
                <c:pt idx="1522">
                  <c:v>40715</c:v>
                </c:pt>
                <c:pt idx="1523">
                  <c:v>40714</c:v>
                </c:pt>
                <c:pt idx="1524">
                  <c:v>40711</c:v>
                </c:pt>
                <c:pt idx="1525">
                  <c:v>40710</c:v>
                </c:pt>
                <c:pt idx="1526">
                  <c:v>40709</c:v>
                </c:pt>
                <c:pt idx="1527">
                  <c:v>40708</c:v>
                </c:pt>
                <c:pt idx="1528">
                  <c:v>40707</c:v>
                </c:pt>
                <c:pt idx="1529">
                  <c:v>40704</c:v>
                </c:pt>
                <c:pt idx="1530">
                  <c:v>40703</c:v>
                </c:pt>
                <c:pt idx="1531">
                  <c:v>40702</c:v>
                </c:pt>
                <c:pt idx="1532">
                  <c:v>40701</c:v>
                </c:pt>
                <c:pt idx="1533">
                  <c:v>40700</c:v>
                </c:pt>
                <c:pt idx="1534">
                  <c:v>40697</c:v>
                </c:pt>
                <c:pt idx="1535">
                  <c:v>40696</c:v>
                </c:pt>
                <c:pt idx="1536">
                  <c:v>40695</c:v>
                </c:pt>
                <c:pt idx="1537">
                  <c:v>40694</c:v>
                </c:pt>
                <c:pt idx="1538">
                  <c:v>40693</c:v>
                </c:pt>
                <c:pt idx="1539">
                  <c:v>40690</c:v>
                </c:pt>
                <c:pt idx="1540">
                  <c:v>40689</c:v>
                </c:pt>
                <c:pt idx="1541">
                  <c:v>40688</c:v>
                </c:pt>
                <c:pt idx="1542">
                  <c:v>40687</c:v>
                </c:pt>
                <c:pt idx="1543">
                  <c:v>40686</c:v>
                </c:pt>
                <c:pt idx="1544">
                  <c:v>40683</c:v>
                </c:pt>
                <c:pt idx="1545">
                  <c:v>40682</c:v>
                </c:pt>
                <c:pt idx="1546">
                  <c:v>40681</c:v>
                </c:pt>
                <c:pt idx="1547">
                  <c:v>40680</c:v>
                </c:pt>
                <c:pt idx="1548">
                  <c:v>40679</c:v>
                </c:pt>
                <c:pt idx="1549">
                  <c:v>40676</c:v>
                </c:pt>
                <c:pt idx="1550">
                  <c:v>40675</c:v>
                </c:pt>
                <c:pt idx="1551">
                  <c:v>40674</c:v>
                </c:pt>
                <c:pt idx="1552">
                  <c:v>40673</c:v>
                </c:pt>
                <c:pt idx="1553">
                  <c:v>40672</c:v>
                </c:pt>
                <c:pt idx="1554">
                  <c:v>40669</c:v>
                </c:pt>
                <c:pt idx="1555">
                  <c:v>40668</c:v>
                </c:pt>
                <c:pt idx="1556">
                  <c:v>40667</c:v>
                </c:pt>
                <c:pt idx="1557">
                  <c:v>40666</c:v>
                </c:pt>
                <c:pt idx="1558">
                  <c:v>40665</c:v>
                </c:pt>
                <c:pt idx="1559">
                  <c:v>40662</c:v>
                </c:pt>
                <c:pt idx="1560">
                  <c:v>40661</c:v>
                </c:pt>
                <c:pt idx="1561">
                  <c:v>40660</c:v>
                </c:pt>
                <c:pt idx="1562">
                  <c:v>40659</c:v>
                </c:pt>
                <c:pt idx="1563">
                  <c:v>40658</c:v>
                </c:pt>
                <c:pt idx="1564">
                  <c:v>40655</c:v>
                </c:pt>
                <c:pt idx="1565">
                  <c:v>40654</c:v>
                </c:pt>
                <c:pt idx="1566">
                  <c:v>40653</c:v>
                </c:pt>
                <c:pt idx="1567">
                  <c:v>40652</c:v>
                </c:pt>
                <c:pt idx="1568">
                  <c:v>40651</c:v>
                </c:pt>
                <c:pt idx="1569">
                  <c:v>40648</c:v>
                </c:pt>
                <c:pt idx="1570">
                  <c:v>40647</c:v>
                </c:pt>
                <c:pt idx="1571">
                  <c:v>40646</c:v>
                </c:pt>
                <c:pt idx="1572">
                  <c:v>40645</c:v>
                </c:pt>
                <c:pt idx="1573">
                  <c:v>40644</c:v>
                </c:pt>
                <c:pt idx="1574">
                  <c:v>40641</c:v>
                </c:pt>
                <c:pt idx="1575">
                  <c:v>40640</c:v>
                </c:pt>
                <c:pt idx="1576">
                  <c:v>40639</c:v>
                </c:pt>
                <c:pt idx="1577">
                  <c:v>40638</c:v>
                </c:pt>
                <c:pt idx="1578">
                  <c:v>40637</c:v>
                </c:pt>
                <c:pt idx="1579">
                  <c:v>40634</c:v>
                </c:pt>
                <c:pt idx="1580">
                  <c:v>40633</c:v>
                </c:pt>
                <c:pt idx="1581">
                  <c:v>40632</c:v>
                </c:pt>
                <c:pt idx="1582">
                  <c:v>40631</c:v>
                </c:pt>
                <c:pt idx="1583">
                  <c:v>40630</c:v>
                </c:pt>
                <c:pt idx="1584">
                  <c:v>40627</c:v>
                </c:pt>
                <c:pt idx="1585">
                  <c:v>40626</c:v>
                </c:pt>
                <c:pt idx="1586">
                  <c:v>40625</c:v>
                </c:pt>
                <c:pt idx="1587">
                  <c:v>40624</c:v>
                </c:pt>
                <c:pt idx="1588">
                  <c:v>40623</c:v>
                </c:pt>
                <c:pt idx="1589">
                  <c:v>40620</c:v>
                </c:pt>
                <c:pt idx="1590">
                  <c:v>40619</c:v>
                </c:pt>
                <c:pt idx="1591">
                  <c:v>40618</c:v>
                </c:pt>
                <c:pt idx="1592">
                  <c:v>40617</c:v>
                </c:pt>
                <c:pt idx="1593">
                  <c:v>40616</c:v>
                </c:pt>
                <c:pt idx="1594">
                  <c:v>40613</c:v>
                </c:pt>
                <c:pt idx="1595">
                  <c:v>40612</c:v>
                </c:pt>
                <c:pt idx="1596">
                  <c:v>40611</c:v>
                </c:pt>
                <c:pt idx="1597">
                  <c:v>40610</c:v>
                </c:pt>
                <c:pt idx="1598">
                  <c:v>40609</c:v>
                </c:pt>
                <c:pt idx="1599">
                  <c:v>40606</c:v>
                </c:pt>
                <c:pt idx="1600">
                  <c:v>40605</c:v>
                </c:pt>
                <c:pt idx="1601">
                  <c:v>40604</c:v>
                </c:pt>
                <c:pt idx="1602">
                  <c:v>40603</c:v>
                </c:pt>
                <c:pt idx="1603">
                  <c:v>40602</c:v>
                </c:pt>
                <c:pt idx="1604">
                  <c:v>40599</c:v>
                </c:pt>
                <c:pt idx="1605">
                  <c:v>40598</c:v>
                </c:pt>
                <c:pt idx="1606">
                  <c:v>40597</c:v>
                </c:pt>
                <c:pt idx="1607">
                  <c:v>40596</c:v>
                </c:pt>
                <c:pt idx="1608">
                  <c:v>40595</c:v>
                </c:pt>
                <c:pt idx="1609">
                  <c:v>40592</c:v>
                </c:pt>
                <c:pt idx="1610">
                  <c:v>40591</c:v>
                </c:pt>
                <c:pt idx="1611">
                  <c:v>40590</c:v>
                </c:pt>
                <c:pt idx="1612">
                  <c:v>40589</c:v>
                </c:pt>
                <c:pt idx="1613">
                  <c:v>40588</c:v>
                </c:pt>
                <c:pt idx="1614">
                  <c:v>40585</c:v>
                </c:pt>
                <c:pt idx="1615">
                  <c:v>40584</c:v>
                </c:pt>
                <c:pt idx="1616">
                  <c:v>40583</c:v>
                </c:pt>
                <c:pt idx="1617">
                  <c:v>40582</c:v>
                </c:pt>
                <c:pt idx="1618">
                  <c:v>40581</c:v>
                </c:pt>
                <c:pt idx="1619">
                  <c:v>40578</c:v>
                </c:pt>
                <c:pt idx="1620">
                  <c:v>40577</c:v>
                </c:pt>
                <c:pt idx="1621">
                  <c:v>40576</c:v>
                </c:pt>
                <c:pt idx="1622">
                  <c:v>40575</c:v>
                </c:pt>
                <c:pt idx="1623">
                  <c:v>40574</c:v>
                </c:pt>
                <c:pt idx="1624">
                  <c:v>40571</c:v>
                </c:pt>
                <c:pt idx="1625">
                  <c:v>40570</c:v>
                </c:pt>
                <c:pt idx="1626">
                  <c:v>40569</c:v>
                </c:pt>
                <c:pt idx="1627">
                  <c:v>40568</c:v>
                </c:pt>
                <c:pt idx="1628">
                  <c:v>40567</c:v>
                </c:pt>
                <c:pt idx="1629">
                  <c:v>40564</c:v>
                </c:pt>
                <c:pt idx="1630">
                  <c:v>40563</c:v>
                </c:pt>
                <c:pt idx="1631">
                  <c:v>40562</c:v>
                </c:pt>
                <c:pt idx="1632">
                  <c:v>40561</c:v>
                </c:pt>
                <c:pt idx="1633">
                  <c:v>40560</c:v>
                </c:pt>
                <c:pt idx="1634">
                  <c:v>40557</c:v>
                </c:pt>
                <c:pt idx="1635">
                  <c:v>40556</c:v>
                </c:pt>
                <c:pt idx="1636">
                  <c:v>40555</c:v>
                </c:pt>
                <c:pt idx="1637">
                  <c:v>40554</c:v>
                </c:pt>
                <c:pt idx="1638">
                  <c:v>40553</c:v>
                </c:pt>
                <c:pt idx="1639">
                  <c:v>40550</c:v>
                </c:pt>
                <c:pt idx="1640">
                  <c:v>40549</c:v>
                </c:pt>
                <c:pt idx="1641">
                  <c:v>40548</c:v>
                </c:pt>
                <c:pt idx="1642">
                  <c:v>40547</c:v>
                </c:pt>
                <c:pt idx="1643">
                  <c:v>40546</c:v>
                </c:pt>
                <c:pt idx="1644">
                  <c:v>40543</c:v>
                </c:pt>
                <c:pt idx="1645">
                  <c:v>40542</c:v>
                </c:pt>
                <c:pt idx="1646">
                  <c:v>40541</c:v>
                </c:pt>
                <c:pt idx="1647">
                  <c:v>40540</c:v>
                </c:pt>
                <c:pt idx="1648">
                  <c:v>40539</c:v>
                </c:pt>
                <c:pt idx="1649">
                  <c:v>40536</c:v>
                </c:pt>
                <c:pt idx="1650">
                  <c:v>40535</c:v>
                </c:pt>
                <c:pt idx="1651">
                  <c:v>40534</c:v>
                </c:pt>
                <c:pt idx="1652">
                  <c:v>40533</c:v>
                </c:pt>
                <c:pt idx="1653">
                  <c:v>40532</c:v>
                </c:pt>
                <c:pt idx="1654">
                  <c:v>40529</c:v>
                </c:pt>
                <c:pt idx="1655">
                  <c:v>40528</c:v>
                </c:pt>
                <c:pt idx="1656">
                  <c:v>40527</c:v>
                </c:pt>
                <c:pt idx="1657">
                  <c:v>40526</c:v>
                </c:pt>
                <c:pt idx="1658">
                  <c:v>40525</c:v>
                </c:pt>
                <c:pt idx="1659">
                  <c:v>40522</c:v>
                </c:pt>
                <c:pt idx="1660">
                  <c:v>40521</c:v>
                </c:pt>
                <c:pt idx="1661">
                  <c:v>40520</c:v>
                </c:pt>
                <c:pt idx="1662">
                  <c:v>40519</c:v>
                </c:pt>
                <c:pt idx="1663">
                  <c:v>40518</c:v>
                </c:pt>
                <c:pt idx="1664">
                  <c:v>40515</c:v>
                </c:pt>
                <c:pt idx="1665">
                  <c:v>40514</c:v>
                </c:pt>
                <c:pt idx="1666">
                  <c:v>40513</c:v>
                </c:pt>
                <c:pt idx="1667">
                  <c:v>40512</c:v>
                </c:pt>
                <c:pt idx="1668">
                  <c:v>40511</c:v>
                </c:pt>
                <c:pt idx="1669">
                  <c:v>40508</c:v>
                </c:pt>
                <c:pt idx="1670">
                  <c:v>40507</c:v>
                </c:pt>
                <c:pt idx="1671">
                  <c:v>40506</c:v>
                </c:pt>
                <c:pt idx="1672">
                  <c:v>40505</c:v>
                </c:pt>
                <c:pt idx="1673">
                  <c:v>40504</c:v>
                </c:pt>
                <c:pt idx="1674">
                  <c:v>40501</c:v>
                </c:pt>
                <c:pt idx="1675">
                  <c:v>40500</c:v>
                </c:pt>
                <c:pt idx="1676">
                  <c:v>40499</c:v>
                </c:pt>
                <c:pt idx="1677">
                  <c:v>40498</c:v>
                </c:pt>
                <c:pt idx="1678">
                  <c:v>40497</c:v>
                </c:pt>
                <c:pt idx="1679">
                  <c:v>40494</c:v>
                </c:pt>
                <c:pt idx="1680">
                  <c:v>40493</c:v>
                </c:pt>
                <c:pt idx="1681">
                  <c:v>40492</c:v>
                </c:pt>
                <c:pt idx="1682">
                  <c:v>40491</c:v>
                </c:pt>
                <c:pt idx="1683">
                  <c:v>40490</c:v>
                </c:pt>
                <c:pt idx="1684">
                  <c:v>40487</c:v>
                </c:pt>
                <c:pt idx="1685">
                  <c:v>40486</c:v>
                </c:pt>
                <c:pt idx="1686">
                  <c:v>40485</c:v>
                </c:pt>
                <c:pt idx="1687">
                  <c:v>40484</c:v>
                </c:pt>
                <c:pt idx="1688">
                  <c:v>40483</c:v>
                </c:pt>
                <c:pt idx="1689">
                  <c:v>40480</c:v>
                </c:pt>
                <c:pt idx="1690">
                  <c:v>40479</c:v>
                </c:pt>
                <c:pt idx="1691">
                  <c:v>40478</c:v>
                </c:pt>
                <c:pt idx="1692">
                  <c:v>40477</c:v>
                </c:pt>
                <c:pt idx="1693">
                  <c:v>40476</c:v>
                </c:pt>
                <c:pt idx="1694">
                  <c:v>40473</c:v>
                </c:pt>
                <c:pt idx="1695">
                  <c:v>40472</c:v>
                </c:pt>
                <c:pt idx="1696">
                  <c:v>40471</c:v>
                </c:pt>
                <c:pt idx="1697">
                  <c:v>40470</c:v>
                </c:pt>
                <c:pt idx="1698">
                  <c:v>40469</c:v>
                </c:pt>
                <c:pt idx="1699">
                  <c:v>40466</c:v>
                </c:pt>
                <c:pt idx="1700">
                  <c:v>40465</c:v>
                </c:pt>
                <c:pt idx="1701">
                  <c:v>40464</c:v>
                </c:pt>
                <c:pt idx="1702">
                  <c:v>40463</c:v>
                </c:pt>
                <c:pt idx="1703">
                  <c:v>40462</c:v>
                </c:pt>
                <c:pt idx="1704">
                  <c:v>40459</c:v>
                </c:pt>
                <c:pt idx="1705">
                  <c:v>40458</c:v>
                </c:pt>
                <c:pt idx="1706">
                  <c:v>40457</c:v>
                </c:pt>
                <c:pt idx="1707">
                  <c:v>40456</c:v>
                </c:pt>
                <c:pt idx="1708">
                  <c:v>40455</c:v>
                </c:pt>
                <c:pt idx="1709">
                  <c:v>40452</c:v>
                </c:pt>
                <c:pt idx="1710">
                  <c:v>40451</c:v>
                </c:pt>
                <c:pt idx="1711">
                  <c:v>40450</c:v>
                </c:pt>
                <c:pt idx="1712">
                  <c:v>40449</c:v>
                </c:pt>
                <c:pt idx="1713">
                  <c:v>40448</c:v>
                </c:pt>
                <c:pt idx="1714">
                  <c:v>40445</c:v>
                </c:pt>
                <c:pt idx="1715">
                  <c:v>40444</c:v>
                </c:pt>
                <c:pt idx="1716">
                  <c:v>40443</c:v>
                </c:pt>
                <c:pt idx="1717">
                  <c:v>40442</c:v>
                </c:pt>
                <c:pt idx="1718">
                  <c:v>40441</c:v>
                </c:pt>
                <c:pt idx="1719">
                  <c:v>40438</c:v>
                </c:pt>
                <c:pt idx="1720">
                  <c:v>40437</c:v>
                </c:pt>
                <c:pt idx="1721">
                  <c:v>40436</c:v>
                </c:pt>
                <c:pt idx="1722">
                  <c:v>40435</c:v>
                </c:pt>
                <c:pt idx="1723">
                  <c:v>40434</c:v>
                </c:pt>
                <c:pt idx="1724">
                  <c:v>40431</c:v>
                </c:pt>
                <c:pt idx="1725">
                  <c:v>40430</c:v>
                </c:pt>
                <c:pt idx="1726">
                  <c:v>40429</c:v>
                </c:pt>
                <c:pt idx="1727">
                  <c:v>40428</c:v>
                </c:pt>
                <c:pt idx="1728">
                  <c:v>40427</c:v>
                </c:pt>
                <c:pt idx="1729">
                  <c:v>40424</c:v>
                </c:pt>
                <c:pt idx="1730">
                  <c:v>40423</c:v>
                </c:pt>
                <c:pt idx="1731">
                  <c:v>40422</c:v>
                </c:pt>
                <c:pt idx="1732">
                  <c:v>40421</c:v>
                </c:pt>
                <c:pt idx="1733">
                  <c:v>40420</c:v>
                </c:pt>
                <c:pt idx="1734">
                  <c:v>40417</c:v>
                </c:pt>
                <c:pt idx="1735">
                  <c:v>40416</c:v>
                </c:pt>
                <c:pt idx="1736">
                  <c:v>40415</c:v>
                </c:pt>
                <c:pt idx="1737">
                  <c:v>40414</c:v>
                </c:pt>
                <c:pt idx="1738">
                  <c:v>40413</c:v>
                </c:pt>
                <c:pt idx="1739">
                  <c:v>40410</c:v>
                </c:pt>
                <c:pt idx="1740">
                  <c:v>40409</c:v>
                </c:pt>
                <c:pt idx="1741">
                  <c:v>40408</c:v>
                </c:pt>
                <c:pt idx="1742">
                  <c:v>40407</c:v>
                </c:pt>
                <c:pt idx="1743">
                  <c:v>40406</c:v>
                </c:pt>
                <c:pt idx="1744">
                  <c:v>40403</c:v>
                </c:pt>
                <c:pt idx="1745">
                  <c:v>40402</c:v>
                </c:pt>
                <c:pt idx="1746">
                  <c:v>40401</c:v>
                </c:pt>
                <c:pt idx="1747">
                  <c:v>40400</c:v>
                </c:pt>
                <c:pt idx="1748">
                  <c:v>40399</c:v>
                </c:pt>
                <c:pt idx="1749">
                  <c:v>40396</c:v>
                </c:pt>
                <c:pt idx="1750">
                  <c:v>40395</c:v>
                </c:pt>
                <c:pt idx="1751">
                  <c:v>40394</c:v>
                </c:pt>
                <c:pt idx="1752">
                  <c:v>40393</c:v>
                </c:pt>
                <c:pt idx="1753">
                  <c:v>40392</c:v>
                </c:pt>
                <c:pt idx="1754">
                  <c:v>40389</c:v>
                </c:pt>
                <c:pt idx="1755">
                  <c:v>40388</c:v>
                </c:pt>
                <c:pt idx="1756">
                  <c:v>40387</c:v>
                </c:pt>
                <c:pt idx="1757">
                  <c:v>40386</c:v>
                </c:pt>
                <c:pt idx="1758">
                  <c:v>40385</c:v>
                </c:pt>
                <c:pt idx="1759">
                  <c:v>40382</c:v>
                </c:pt>
                <c:pt idx="1760">
                  <c:v>40381</c:v>
                </c:pt>
                <c:pt idx="1761">
                  <c:v>40380</c:v>
                </c:pt>
                <c:pt idx="1762">
                  <c:v>40379</c:v>
                </c:pt>
                <c:pt idx="1763">
                  <c:v>40378</c:v>
                </c:pt>
                <c:pt idx="1764">
                  <c:v>40375</c:v>
                </c:pt>
                <c:pt idx="1765">
                  <c:v>40374</c:v>
                </c:pt>
                <c:pt idx="1766">
                  <c:v>40373</c:v>
                </c:pt>
                <c:pt idx="1767">
                  <c:v>40372</c:v>
                </c:pt>
                <c:pt idx="1768">
                  <c:v>40371</c:v>
                </c:pt>
                <c:pt idx="1769">
                  <c:v>40368</c:v>
                </c:pt>
                <c:pt idx="1770">
                  <c:v>40367</c:v>
                </c:pt>
                <c:pt idx="1771">
                  <c:v>40366</c:v>
                </c:pt>
                <c:pt idx="1772">
                  <c:v>40365</c:v>
                </c:pt>
                <c:pt idx="1773">
                  <c:v>40364</c:v>
                </c:pt>
                <c:pt idx="1774">
                  <c:v>40361</c:v>
                </c:pt>
                <c:pt idx="1775">
                  <c:v>40360</c:v>
                </c:pt>
                <c:pt idx="1776">
                  <c:v>40359</c:v>
                </c:pt>
                <c:pt idx="1777">
                  <c:v>40358</c:v>
                </c:pt>
                <c:pt idx="1778">
                  <c:v>40357</c:v>
                </c:pt>
                <c:pt idx="1779">
                  <c:v>40354</c:v>
                </c:pt>
                <c:pt idx="1780">
                  <c:v>40353</c:v>
                </c:pt>
                <c:pt idx="1781">
                  <c:v>40352</c:v>
                </c:pt>
                <c:pt idx="1782">
                  <c:v>40351</c:v>
                </c:pt>
                <c:pt idx="1783">
                  <c:v>40350</c:v>
                </c:pt>
                <c:pt idx="1784">
                  <c:v>40347</c:v>
                </c:pt>
                <c:pt idx="1785">
                  <c:v>40346</c:v>
                </c:pt>
                <c:pt idx="1786">
                  <c:v>40345</c:v>
                </c:pt>
                <c:pt idx="1787">
                  <c:v>40344</c:v>
                </c:pt>
                <c:pt idx="1788">
                  <c:v>40343</c:v>
                </c:pt>
                <c:pt idx="1789">
                  <c:v>40340</c:v>
                </c:pt>
                <c:pt idx="1790">
                  <c:v>40339</c:v>
                </c:pt>
                <c:pt idx="1791">
                  <c:v>40338</c:v>
                </c:pt>
                <c:pt idx="1792">
                  <c:v>40337</c:v>
                </c:pt>
                <c:pt idx="1793">
                  <c:v>40336</c:v>
                </c:pt>
                <c:pt idx="1794">
                  <c:v>40333</c:v>
                </c:pt>
                <c:pt idx="1795">
                  <c:v>40332</c:v>
                </c:pt>
                <c:pt idx="1796">
                  <c:v>40331</c:v>
                </c:pt>
                <c:pt idx="1797">
                  <c:v>40330</c:v>
                </c:pt>
                <c:pt idx="1798">
                  <c:v>40329</c:v>
                </c:pt>
                <c:pt idx="1799">
                  <c:v>40326</c:v>
                </c:pt>
                <c:pt idx="1800">
                  <c:v>40325</c:v>
                </c:pt>
                <c:pt idx="1801">
                  <c:v>40324</c:v>
                </c:pt>
                <c:pt idx="1802">
                  <c:v>40323</c:v>
                </c:pt>
                <c:pt idx="1803">
                  <c:v>40322</c:v>
                </c:pt>
                <c:pt idx="1804">
                  <c:v>40319</c:v>
                </c:pt>
                <c:pt idx="1805">
                  <c:v>40318</c:v>
                </c:pt>
                <c:pt idx="1806">
                  <c:v>40317</c:v>
                </c:pt>
                <c:pt idx="1807">
                  <c:v>40316</c:v>
                </c:pt>
                <c:pt idx="1808">
                  <c:v>40315</c:v>
                </c:pt>
                <c:pt idx="1809">
                  <c:v>40312</c:v>
                </c:pt>
                <c:pt idx="1810">
                  <c:v>40311</c:v>
                </c:pt>
                <c:pt idx="1811">
                  <c:v>40310</c:v>
                </c:pt>
                <c:pt idx="1812">
                  <c:v>40309</c:v>
                </c:pt>
                <c:pt idx="1813">
                  <c:v>40308</c:v>
                </c:pt>
                <c:pt idx="1814">
                  <c:v>40305</c:v>
                </c:pt>
                <c:pt idx="1815">
                  <c:v>40304</c:v>
                </c:pt>
                <c:pt idx="1816">
                  <c:v>40303</c:v>
                </c:pt>
                <c:pt idx="1817">
                  <c:v>40302</c:v>
                </c:pt>
                <c:pt idx="1818">
                  <c:v>40301</c:v>
                </c:pt>
                <c:pt idx="1819">
                  <c:v>40298</c:v>
                </c:pt>
                <c:pt idx="1820">
                  <c:v>40297</c:v>
                </c:pt>
                <c:pt idx="1821">
                  <c:v>40296</c:v>
                </c:pt>
                <c:pt idx="1822">
                  <c:v>40295</c:v>
                </c:pt>
                <c:pt idx="1823">
                  <c:v>40294</c:v>
                </c:pt>
                <c:pt idx="1824">
                  <c:v>40291</c:v>
                </c:pt>
                <c:pt idx="1825">
                  <c:v>40290</c:v>
                </c:pt>
                <c:pt idx="1826">
                  <c:v>40289</c:v>
                </c:pt>
                <c:pt idx="1827">
                  <c:v>40288</c:v>
                </c:pt>
                <c:pt idx="1828">
                  <c:v>40287</c:v>
                </c:pt>
                <c:pt idx="1829">
                  <c:v>40284</c:v>
                </c:pt>
                <c:pt idx="1830">
                  <c:v>40283</c:v>
                </c:pt>
                <c:pt idx="1831">
                  <c:v>40282</c:v>
                </c:pt>
                <c:pt idx="1832">
                  <c:v>40281</c:v>
                </c:pt>
                <c:pt idx="1833">
                  <c:v>40280</c:v>
                </c:pt>
                <c:pt idx="1834">
                  <c:v>40277</c:v>
                </c:pt>
                <c:pt idx="1835">
                  <c:v>40276</c:v>
                </c:pt>
                <c:pt idx="1836">
                  <c:v>40275</c:v>
                </c:pt>
                <c:pt idx="1837">
                  <c:v>40274</c:v>
                </c:pt>
                <c:pt idx="1838">
                  <c:v>40273</c:v>
                </c:pt>
                <c:pt idx="1839">
                  <c:v>40270</c:v>
                </c:pt>
                <c:pt idx="1840">
                  <c:v>40269</c:v>
                </c:pt>
                <c:pt idx="1841">
                  <c:v>40268</c:v>
                </c:pt>
                <c:pt idx="1842">
                  <c:v>40267</c:v>
                </c:pt>
                <c:pt idx="1843">
                  <c:v>40266</c:v>
                </c:pt>
                <c:pt idx="1844">
                  <c:v>40263</c:v>
                </c:pt>
                <c:pt idx="1845">
                  <c:v>40262</c:v>
                </c:pt>
                <c:pt idx="1846">
                  <c:v>40261</c:v>
                </c:pt>
                <c:pt idx="1847">
                  <c:v>40260</c:v>
                </c:pt>
                <c:pt idx="1848">
                  <c:v>40259</c:v>
                </c:pt>
                <c:pt idx="1849">
                  <c:v>40256</c:v>
                </c:pt>
                <c:pt idx="1850">
                  <c:v>40255</c:v>
                </c:pt>
                <c:pt idx="1851">
                  <c:v>40254</c:v>
                </c:pt>
                <c:pt idx="1852">
                  <c:v>40253</c:v>
                </c:pt>
                <c:pt idx="1853">
                  <c:v>40252</c:v>
                </c:pt>
                <c:pt idx="1854">
                  <c:v>40249</c:v>
                </c:pt>
                <c:pt idx="1855">
                  <c:v>40248</c:v>
                </c:pt>
                <c:pt idx="1856">
                  <c:v>40247</c:v>
                </c:pt>
                <c:pt idx="1857">
                  <c:v>40246</c:v>
                </c:pt>
                <c:pt idx="1858">
                  <c:v>40245</c:v>
                </c:pt>
                <c:pt idx="1859">
                  <c:v>40242</c:v>
                </c:pt>
                <c:pt idx="1860">
                  <c:v>40241</c:v>
                </c:pt>
                <c:pt idx="1861">
                  <c:v>40240</c:v>
                </c:pt>
                <c:pt idx="1862">
                  <c:v>40239</c:v>
                </c:pt>
                <c:pt idx="1863">
                  <c:v>40238</c:v>
                </c:pt>
                <c:pt idx="1864">
                  <c:v>40235</c:v>
                </c:pt>
                <c:pt idx="1865">
                  <c:v>40234</c:v>
                </c:pt>
                <c:pt idx="1866">
                  <c:v>40233</c:v>
                </c:pt>
                <c:pt idx="1867">
                  <c:v>40232</c:v>
                </c:pt>
                <c:pt idx="1868">
                  <c:v>40231</c:v>
                </c:pt>
                <c:pt idx="1869">
                  <c:v>40228</c:v>
                </c:pt>
                <c:pt idx="1870">
                  <c:v>40227</c:v>
                </c:pt>
                <c:pt idx="1871">
                  <c:v>40226</c:v>
                </c:pt>
                <c:pt idx="1872">
                  <c:v>40225</c:v>
                </c:pt>
                <c:pt idx="1873">
                  <c:v>40224</c:v>
                </c:pt>
                <c:pt idx="1874">
                  <c:v>40221</c:v>
                </c:pt>
                <c:pt idx="1875">
                  <c:v>40220</c:v>
                </c:pt>
                <c:pt idx="1876">
                  <c:v>40219</c:v>
                </c:pt>
                <c:pt idx="1877">
                  <c:v>40218</c:v>
                </c:pt>
                <c:pt idx="1878">
                  <c:v>40217</c:v>
                </c:pt>
                <c:pt idx="1879">
                  <c:v>40214</c:v>
                </c:pt>
                <c:pt idx="1880">
                  <c:v>40213</c:v>
                </c:pt>
                <c:pt idx="1881">
                  <c:v>40212</c:v>
                </c:pt>
                <c:pt idx="1882">
                  <c:v>40211</c:v>
                </c:pt>
                <c:pt idx="1883">
                  <c:v>40210</c:v>
                </c:pt>
                <c:pt idx="1884">
                  <c:v>40207</c:v>
                </c:pt>
                <c:pt idx="1885">
                  <c:v>40206</c:v>
                </c:pt>
                <c:pt idx="1886">
                  <c:v>40205</c:v>
                </c:pt>
                <c:pt idx="1887">
                  <c:v>40204</c:v>
                </c:pt>
                <c:pt idx="1888">
                  <c:v>40203</c:v>
                </c:pt>
                <c:pt idx="1889">
                  <c:v>40200</c:v>
                </c:pt>
                <c:pt idx="1890">
                  <c:v>40199</c:v>
                </c:pt>
                <c:pt idx="1891">
                  <c:v>40198</c:v>
                </c:pt>
                <c:pt idx="1892">
                  <c:v>40197</c:v>
                </c:pt>
                <c:pt idx="1893">
                  <c:v>40196</c:v>
                </c:pt>
                <c:pt idx="1894">
                  <c:v>40193</c:v>
                </c:pt>
                <c:pt idx="1895">
                  <c:v>40192</c:v>
                </c:pt>
                <c:pt idx="1896">
                  <c:v>40191</c:v>
                </c:pt>
                <c:pt idx="1897">
                  <c:v>40190</c:v>
                </c:pt>
                <c:pt idx="1898">
                  <c:v>40189</c:v>
                </c:pt>
                <c:pt idx="1899">
                  <c:v>40186</c:v>
                </c:pt>
                <c:pt idx="1900">
                  <c:v>40185</c:v>
                </c:pt>
                <c:pt idx="1901">
                  <c:v>40184</c:v>
                </c:pt>
                <c:pt idx="1902">
                  <c:v>40183</c:v>
                </c:pt>
                <c:pt idx="1903">
                  <c:v>40182</c:v>
                </c:pt>
                <c:pt idx="1904">
                  <c:v>40179</c:v>
                </c:pt>
                <c:pt idx="1905">
                  <c:v>40178</c:v>
                </c:pt>
                <c:pt idx="1906">
                  <c:v>40177</c:v>
                </c:pt>
                <c:pt idx="1907">
                  <c:v>40176</c:v>
                </c:pt>
                <c:pt idx="1908">
                  <c:v>40175</c:v>
                </c:pt>
                <c:pt idx="1909">
                  <c:v>40172</c:v>
                </c:pt>
                <c:pt idx="1910">
                  <c:v>40171</c:v>
                </c:pt>
                <c:pt idx="1911">
                  <c:v>40170</c:v>
                </c:pt>
                <c:pt idx="1912">
                  <c:v>40169</c:v>
                </c:pt>
                <c:pt idx="1913">
                  <c:v>40168</c:v>
                </c:pt>
                <c:pt idx="1914">
                  <c:v>40165</c:v>
                </c:pt>
                <c:pt idx="1915">
                  <c:v>40164</c:v>
                </c:pt>
                <c:pt idx="1916">
                  <c:v>40163</c:v>
                </c:pt>
                <c:pt idx="1917">
                  <c:v>40162</c:v>
                </c:pt>
                <c:pt idx="1918">
                  <c:v>40161</c:v>
                </c:pt>
                <c:pt idx="1919">
                  <c:v>40158</c:v>
                </c:pt>
                <c:pt idx="1920">
                  <c:v>40157</c:v>
                </c:pt>
                <c:pt idx="1921">
                  <c:v>40156</c:v>
                </c:pt>
                <c:pt idx="1922">
                  <c:v>40155</c:v>
                </c:pt>
                <c:pt idx="1923">
                  <c:v>40154</c:v>
                </c:pt>
                <c:pt idx="1924">
                  <c:v>40151</c:v>
                </c:pt>
                <c:pt idx="1925">
                  <c:v>40150</c:v>
                </c:pt>
                <c:pt idx="1926">
                  <c:v>40149</c:v>
                </c:pt>
                <c:pt idx="1927">
                  <c:v>40148</c:v>
                </c:pt>
                <c:pt idx="1928">
                  <c:v>40147</c:v>
                </c:pt>
                <c:pt idx="1929">
                  <c:v>40144</c:v>
                </c:pt>
                <c:pt idx="1930">
                  <c:v>40143</c:v>
                </c:pt>
                <c:pt idx="1931">
                  <c:v>40142</c:v>
                </c:pt>
                <c:pt idx="1932">
                  <c:v>40141</c:v>
                </c:pt>
                <c:pt idx="1933">
                  <c:v>40140</c:v>
                </c:pt>
                <c:pt idx="1934">
                  <c:v>40137</c:v>
                </c:pt>
                <c:pt idx="1935">
                  <c:v>40136</c:v>
                </c:pt>
                <c:pt idx="1936">
                  <c:v>40135</c:v>
                </c:pt>
                <c:pt idx="1937">
                  <c:v>40134</c:v>
                </c:pt>
                <c:pt idx="1938">
                  <c:v>40133</c:v>
                </c:pt>
                <c:pt idx="1939">
                  <c:v>40130</c:v>
                </c:pt>
                <c:pt idx="1940">
                  <c:v>40129</c:v>
                </c:pt>
                <c:pt idx="1941">
                  <c:v>40128</c:v>
                </c:pt>
                <c:pt idx="1942">
                  <c:v>40127</c:v>
                </c:pt>
                <c:pt idx="1943">
                  <c:v>40126</c:v>
                </c:pt>
                <c:pt idx="1944">
                  <c:v>40123</c:v>
                </c:pt>
                <c:pt idx="1945">
                  <c:v>40122</c:v>
                </c:pt>
                <c:pt idx="1946">
                  <c:v>40121</c:v>
                </c:pt>
                <c:pt idx="1947">
                  <c:v>40120</c:v>
                </c:pt>
                <c:pt idx="1948">
                  <c:v>40119</c:v>
                </c:pt>
                <c:pt idx="1949">
                  <c:v>40116</c:v>
                </c:pt>
                <c:pt idx="1950">
                  <c:v>40115</c:v>
                </c:pt>
                <c:pt idx="1951">
                  <c:v>40114</c:v>
                </c:pt>
                <c:pt idx="1952">
                  <c:v>40113</c:v>
                </c:pt>
                <c:pt idx="1953">
                  <c:v>40112</c:v>
                </c:pt>
                <c:pt idx="1954">
                  <c:v>40109</c:v>
                </c:pt>
                <c:pt idx="1955">
                  <c:v>40108</c:v>
                </c:pt>
                <c:pt idx="1956">
                  <c:v>40107</c:v>
                </c:pt>
                <c:pt idx="1957">
                  <c:v>40106</c:v>
                </c:pt>
                <c:pt idx="1958">
                  <c:v>40105</c:v>
                </c:pt>
                <c:pt idx="1959">
                  <c:v>40102</c:v>
                </c:pt>
                <c:pt idx="1960">
                  <c:v>40101</c:v>
                </c:pt>
                <c:pt idx="1961">
                  <c:v>40100</c:v>
                </c:pt>
                <c:pt idx="1962">
                  <c:v>40099</c:v>
                </c:pt>
                <c:pt idx="1963">
                  <c:v>40098</c:v>
                </c:pt>
                <c:pt idx="1964">
                  <c:v>40095</c:v>
                </c:pt>
                <c:pt idx="1965">
                  <c:v>40094</c:v>
                </c:pt>
                <c:pt idx="1966">
                  <c:v>40093</c:v>
                </c:pt>
                <c:pt idx="1967">
                  <c:v>40092</c:v>
                </c:pt>
                <c:pt idx="1968">
                  <c:v>40091</c:v>
                </c:pt>
                <c:pt idx="1969">
                  <c:v>40088</c:v>
                </c:pt>
                <c:pt idx="1970">
                  <c:v>40087</c:v>
                </c:pt>
                <c:pt idx="1971">
                  <c:v>40086</c:v>
                </c:pt>
                <c:pt idx="1972">
                  <c:v>40085</c:v>
                </c:pt>
                <c:pt idx="1973">
                  <c:v>40084</c:v>
                </c:pt>
                <c:pt idx="1974">
                  <c:v>40081</c:v>
                </c:pt>
                <c:pt idx="1975">
                  <c:v>40080</c:v>
                </c:pt>
                <c:pt idx="1976">
                  <c:v>40079</c:v>
                </c:pt>
                <c:pt idx="1977">
                  <c:v>40078</c:v>
                </c:pt>
                <c:pt idx="1978">
                  <c:v>40077</c:v>
                </c:pt>
                <c:pt idx="1979">
                  <c:v>40074</c:v>
                </c:pt>
                <c:pt idx="1980">
                  <c:v>40073</c:v>
                </c:pt>
                <c:pt idx="1981">
                  <c:v>40072</c:v>
                </c:pt>
                <c:pt idx="1982">
                  <c:v>40071</c:v>
                </c:pt>
                <c:pt idx="1983">
                  <c:v>40070</c:v>
                </c:pt>
                <c:pt idx="1984">
                  <c:v>40067</c:v>
                </c:pt>
                <c:pt idx="1985">
                  <c:v>40066</c:v>
                </c:pt>
                <c:pt idx="1986">
                  <c:v>40065</c:v>
                </c:pt>
                <c:pt idx="1987">
                  <c:v>40064</c:v>
                </c:pt>
                <c:pt idx="1988">
                  <c:v>40063</c:v>
                </c:pt>
                <c:pt idx="1989">
                  <c:v>40060</c:v>
                </c:pt>
                <c:pt idx="1990">
                  <c:v>40059</c:v>
                </c:pt>
                <c:pt idx="1991">
                  <c:v>40058</c:v>
                </c:pt>
                <c:pt idx="1992">
                  <c:v>40057</c:v>
                </c:pt>
                <c:pt idx="1993">
                  <c:v>40056</c:v>
                </c:pt>
                <c:pt idx="1994">
                  <c:v>40053</c:v>
                </c:pt>
                <c:pt idx="1995">
                  <c:v>40052</c:v>
                </c:pt>
                <c:pt idx="1996">
                  <c:v>40051</c:v>
                </c:pt>
                <c:pt idx="1997">
                  <c:v>40050</c:v>
                </c:pt>
                <c:pt idx="1998">
                  <c:v>40049</c:v>
                </c:pt>
                <c:pt idx="1999">
                  <c:v>40046</c:v>
                </c:pt>
                <c:pt idx="2000">
                  <c:v>40045</c:v>
                </c:pt>
                <c:pt idx="2001">
                  <c:v>40044</c:v>
                </c:pt>
                <c:pt idx="2002">
                  <c:v>40043</c:v>
                </c:pt>
                <c:pt idx="2003">
                  <c:v>40042</c:v>
                </c:pt>
                <c:pt idx="2004">
                  <c:v>40039</c:v>
                </c:pt>
                <c:pt idx="2005">
                  <c:v>40038</c:v>
                </c:pt>
                <c:pt idx="2006">
                  <c:v>40037</c:v>
                </c:pt>
                <c:pt idx="2007">
                  <c:v>40036</c:v>
                </c:pt>
                <c:pt idx="2008">
                  <c:v>40035</c:v>
                </c:pt>
                <c:pt idx="2009">
                  <c:v>40032</c:v>
                </c:pt>
                <c:pt idx="2010">
                  <c:v>40031</c:v>
                </c:pt>
                <c:pt idx="2011">
                  <c:v>40030</c:v>
                </c:pt>
                <c:pt idx="2012">
                  <c:v>40029</c:v>
                </c:pt>
                <c:pt idx="2013">
                  <c:v>40028</c:v>
                </c:pt>
                <c:pt idx="2014">
                  <c:v>40025</c:v>
                </c:pt>
                <c:pt idx="2015">
                  <c:v>40024</c:v>
                </c:pt>
                <c:pt idx="2016">
                  <c:v>40023</c:v>
                </c:pt>
                <c:pt idx="2017">
                  <c:v>40022</c:v>
                </c:pt>
                <c:pt idx="2018">
                  <c:v>40021</c:v>
                </c:pt>
                <c:pt idx="2019">
                  <c:v>40018</c:v>
                </c:pt>
                <c:pt idx="2020">
                  <c:v>40017</c:v>
                </c:pt>
                <c:pt idx="2021">
                  <c:v>40016</c:v>
                </c:pt>
                <c:pt idx="2022">
                  <c:v>40015</c:v>
                </c:pt>
                <c:pt idx="2023">
                  <c:v>40014</c:v>
                </c:pt>
                <c:pt idx="2024">
                  <c:v>40011</c:v>
                </c:pt>
                <c:pt idx="2025">
                  <c:v>40010</c:v>
                </c:pt>
                <c:pt idx="2026">
                  <c:v>40009</c:v>
                </c:pt>
                <c:pt idx="2027">
                  <c:v>40008</c:v>
                </c:pt>
                <c:pt idx="2028">
                  <c:v>40007</c:v>
                </c:pt>
                <c:pt idx="2029">
                  <c:v>40004</c:v>
                </c:pt>
                <c:pt idx="2030">
                  <c:v>40003</c:v>
                </c:pt>
                <c:pt idx="2031">
                  <c:v>40002</c:v>
                </c:pt>
                <c:pt idx="2032">
                  <c:v>40001</c:v>
                </c:pt>
                <c:pt idx="2033">
                  <c:v>40000</c:v>
                </c:pt>
                <c:pt idx="2034">
                  <c:v>39997</c:v>
                </c:pt>
                <c:pt idx="2035">
                  <c:v>39996</c:v>
                </c:pt>
                <c:pt idx="2036">
                  <c:v>39995</c:v>
                </c:pt>
                <c:pt idx="2037">
                  <c:v>39994</c:v>
                </c:pt>
                <c:pt idx="2038">
                  <c:v>39993</c:v>
                </c:pt>
                <c:pt idx="2039">
                  <c:v>39990</c:v>
                </c:pt>
                <c:pt idx="2040">
                  <c:v>39989</c:v>
                </c:pt>
                <c:pt idx="2041">
                  <c:v>39988</c:v>
                </c:pt>
                <c:pt idx="2042">
                  <c:v>39987</c:v>
                </c:pt>
                <c:pt idx="2043">
                  <c:v>39986</c:v>
                </c:pt>
                <c:pt idx="2044">
                  <c:v>39983</c:v>
                </c:pt>
                <c:pt idx="2045">
                  <c:v>39982</c:v>
                </c:pt>
                <c:pt idx="2046">
                  <c:v>39981</c:v>
                </c:pt>
                <c:pt idx="2047">
                  <c:v>39980</c:v>
                </c:pt>
                <c:pt idx="2048">
                  <c:v>39979</c:v>
                </c:pt>
                <c:pt idx="2049">
                  <c:v>39976</c:v>
                </c:pt>
                <c:pt idx="2050">
                  <c:v>39975</c:v>
                </c:pt>
                <c:pt idx="2051">
                  <c:v>39974</c:v>
                </c:pt>
                <c:pt idx="2052">
                  <c:v>39973</c:v>
                </c:pt>
                <c:pt idx="2053">
                  <c:v>39972</c:v>
                </c:pt>
                <c:pt idx="2054">
                  <c:v>39969</c:v>
                </c:pt>
                <c:pt idx="2055">
                  <c:v>39968</c:v>
                </c:pt>
                <c:pt idx="2056">
                  <c:v>39967</c:v>
                </c:pt>
                <c:pt idx="2057">
                  <c:v>39966</c:v>
                </c:pt>
                <c:pt idx="2058">
                  <c:v>39965</c:v>
                </c:pt>
                <c:pt idx="2059">
                  <c:v>39962</c:v>
                </c:pt>
                <c:pt idx="2060">
                  <c:v>39961</c:v>
                </c:pt>
                <c:pt idx="2061">
                  <c:v>39960</c:v>
                </c:pt>
                <c:pt idx="2062">
                  <c:v>39959</c:v>
                </c:pt>
                <c:pt idx="2063">
                  <c:v>39958</c:v>
                </c:pt>
                <c:pt idx="2064">
                  <c:v>39955</c:v>
                </c:pt>
                <c:pt idx="2065">
                  <c:v>39954</c:v>
                </c:pt>
                <c:pt idx="2066">
                  <c:v>39953</c:v>
                </c:pt>
                <c:pt idx="2067">
                  <c:v>39952</c:v>
                </c:pt>
                <c:pt idx="2068">
                  <c:v>39951</c:v>
                </c:pt>
                <c:pt idx="2069">
                  <c:v>39948</c:v>
                </c:pt>
                <c:pt idx="2070">
                  <c:v>39947</c:v>
                </c:pt>
                <c:pt idx="2071">
                  <c:v>39946</c:v>
                </c:pt>
                <c:pt idx="2072">
                  <c:v>39945</c:v>
                </c:pt>
                <c:pt idx="2073">
                  <c:v>39944</c:v>
                </c:pt>
                <c:pt idx="2074">
                  <c:v>39941</c:v>
                </c:pt>
                <c:pt idx="2075">
                  <c:v>39940</c:v>
                </c:pt>
                <c:pt idx="2076">
                  <c:v>39939</c:v>
                </c:pt>
                <c:pt idx="2077">
                  <c:v>39938</c:v>
                </c:pt>
                <c:pt idx="2078">
                  <c:v>39937</c:v>
                </c:pt>
                <c:pt idx="2079">
                  <c:v>39934</c:v>
                </c:pt>
                <c:pt idx="2080">
                  <c:v>39933</c:v>
                </c:pt>
                <c:pt idx="2081">
                  <c:v>39932</c:v>
                </c:pt>
                <c:pt idx="2082">
                  <c:v>39931</c:v>
                </c:pt>
                <c:pt idx="2083">
                  <c:v>39930</c:v>
                </c:pt>
                <c:pt idx="2084">
                  <c:v>39927</c:v>
                </c:pt>
                <c:pt idx="2085">
                  <c:v>39926</c:v>
                </c:pt>
                <c:pt idx="2086">
                  <c:v>39925</c:v>
                </c:pt>
                <c:pt idx="2087">
                  <c:v>39924</c:v>
                </c:pt>
                <c:pt idx="2088">
                  <c:v>39923</c:v>
                </c:pt>
                <c:pt idx="2089">
                  <c:v>39920</c:v>
                </c:pt>
                <c:pt idx="2090">
                  <c:v>39919</c:v>
                </c:pt>
                <c:pt idx="2091">
                  <c:v>39918</c:v>
                </c:pt>
                <c:pt idx="2092">
                  <c:v>39917</c:v>
                </c:pt>
                <c:pt idx="2093">
                  <c:v>39916</c:v>
                </c:pt>
                <c:pt idx="2094">
                  <c:v>39913</c:v>
                </c:pt>
                <c:pt idx="2095">
                  <c:v>39912</c:v>
                </c:pt>
                <c:pt idx="2096">
                  <c:v>39911</c:v>
                </c:pt>
                <c:pt idx="2097">
                  <c:v>39910</c:v>
                </c:pt>
                <c:pt idx="2098">
                  <c:v>39909</c:v>
                </c:pt>
                <c:pt idx="2099">
                  <c:v>39906</c:v>
                </c:pt>
                <c:pt idx="2100">
                  <c:v>39905</c:v>
                </c:pt>
                <c:pt idx="2101">
                  <c:v>39904</c:v>
                </c:pt>
                <c:pt idx="2102">
                  <c:v>39903</c:v>
                </c:pt>
                <c:pt idx="2103">
                  <c:v>39902</c:v>
                </c:pt>
                <c:pt idx="2104">
                  <c:v>39899</c:v>
                </c:pt>
                <c:pt idx="2105">
                  <c:v>39898</c:v>
                </c:pt>
                <c:pt idx="2106">
                  <c:v>39897</c:v>
                </c:pt>
                <c:pt idx="2107">
                  <c:v>39896</c:v>
                </c:pt>
                <c:pt idx="2108">
                  <c:v>39895</c:v>
                </c:pt>
                <c:pt idx="2109">
                  <c:v>39892</c:v>
                </c:pt>
                <c:pt idx="2110">
                  <c:v>39891</c:v>
                </c:pt>
                <c:pt idx="2111">
                  <c:v>39890</c:v>
                </c:pt>
                <c:pt idx="2112">
                  <c:v>39889</c:v>
                </c:pt>
                <c:pt idx="2113">
                  <c:v>39888</c:v>
                </c:pt>
                <c:pt idx="2114">
                  <c:v>39885</c:v>
                </c:pt>
                <c:pt idx="2115">
                  <c:v>39884</c:v>
                </c:pt>
                <c:pt idx="2116">
                  <c:v>39883</c:v>
                </c:pt>
                <c:pt idx="2117">
                  <c:v>39882</c:v>
                </c:pt>
                <c:pt idx="2118">
                  <c:v>39881</c:v>
                </c:pt>
                <c:pt idx="2119">
                  <c:v>39878</c:v>
                </c:pt>
                <c:pt idx="2120">
                  <c:v>39877</c:v>
                </c:pt>
                <c:pt idx="2121">
                  <c:v>39876</c:v>
                </c:pt>
                <c:pt idx="2122">
                  <c:v>39875</c:v>
                </c:pt>
                <c:pt idx="2123">
                  <c:v>39874</c:v>
                </c:pt>
                <c:pt idx="2124">
                  <c:v>39871</c:v>
                </c:pt>
                <c:pt idx="2125">
                  <c:v>39870</c:v>
                </c:pt>
                <c:pt idx="2126">
                  <c:v>39869</c:v>
                </c:pt>
                <c:pt idx="2127">
                  <c:v>39868</c:v>
                </c:pt>
                <c:pt idx="2128">
                  <c:v>39867</c:v>
                </c:pt>
                <c:pt idx="2129">
                  <c:v>39864</c:v>
                </c:pt>
                <c:pt idx="2130">
                  <c:v>39863</c:v>
                </c:pt>
                <c:pt idx="2131">
                  <c:v>39862</c:v>
                </c:pt>
                <c:pt idx="2132">
                  <c:v>39861</c:v>
                </c:pt>
                <c:pt idx="2133">
                  <c:v>39860</c:v>
                </c:pt>
                <c:pt idx="2134">
                  <c:v>39857</c:v>
                </c:pt>
                <c:pt idx="2135">
                  <c:v>39856</c:v>
                </c:pt>
                <c:pt idx="2136">
                  <c:v>39855</c:v>
                </c:pt>
                <c:pt idx="2137">
                  <c:v>39854</c:v>
                </c:pt>
                <c:pt idx="2138">
                  <c:v>39853</c:v>
                </c:pt>
                <c:pt idx="2139">
                  <c:v>39850</c:v>
                </c:pt>
                <c:pt idx="2140">
                  <c:v>39849</c:v>
                </c:pt>
                <c:pt idx="2141">
                  <c:v>39848</c:v>
                </c:pt>
                <c:pt idx="2142">
                  <c:v>39847</c:v>
                </c:pt>
                <c:pt idx="2143">
                  <c:v>39846</c:v>
                </c:pt>
                <c:pt idx="2144">
                  <c:v>39843</c:v>
                </c:pt>
                <c:pt idx="2145">
                  <c:v>39842</c:v>
                </c:pt>
                <c:pt idx="2146">
                  <c:v>39841</c:v>
                </c:pt>
                <c:pt idx="2147">
                  <c:v>39840</c:v>
                </c:pt>
                <c:pt idx="2148">
                  <c:v>39839</c:v>
                </c:pt>
                <c:pt idx="2149">
                  <c:v>39836</c:v>
                </c:pt>
                <c:pt idx="2150">
                  <c:v>39835</c:v>
                </c:pt>
                <c:pt idx="2151">
                  <c:v>39834</c:v>
                </c:pt>
                <c:pt idx="2152">
                  <c:v>39833</c:v>
                </c:pt>
                <c:pt idx="2153">
                  <c:v>39832</c:v>
                </c:pt>
                <c:pt idx="2154">
                  <c:v>39829</c:v>
                </c:pt>
                <c:pt idx="2155">
                  <c:v>39828</c:v>
                </c:pt>
                <c:pt idx="2156">
                  <c:v>39827</c:v>
                </c:pt>
                <c:pt idx="2157">
                  <c:v>39826</c:v>
                </c:pt>
                <c:pt idx="2158">
                  <c:v>39825</c:v>
                </c:pt>
                <c:pt idx="2159">
                  <c:v>39822</c:v>
                </c:pt>
                <c:pt idx="2160">
                  <c:v>39821</c:v>
                </c:pt>
                <c:pt idx="2161">
                  <c:v>39820</c:v>
                </c:pt>
                <c:pt idx="2162">
                  <c:v>39819</c:v>
                </c:pt>
                <c:pt idx="2163">
                  <c:v>39818</c:v>
                </c:pt>
                <c:pt idx="2164">
                  <c:v>39815</c:v>
                </c:pt>
                <c:pt idx="2165">
                  <c:v>39814</c:v>
                </c:pt>
                <c:pt idx="2166">
                  <c:v>39813</c:v>
                </c:pt>
                <c:pt idx="2167">
                  <c:v>39812</c:v>
                </c:pt>
                <c:pt idx="2168">
                  <c:v>39811</c:v>
                </c:pt>
                <c:pt idx="2169">
                  <c:v>39808</c:v>
                </c:pt>
                <c:pt idx="2170">
                  <c:v>39807</c:v>
                </c:pt>
                <c:pt idx="2171">
                  <c:v>39806</c:v>
                </c:pt>
                <c:pt idx="2172">
                  <c:v>39805</c:v>
                </c:pt>
                <c:pt idx="2173">
                  <c:v>39804</c:v>
                </c:pt>
                <c:pt idx="2174">
                  <c:v>39801</c:v>
                </c:pt>
                <c:pt idx="2175">
                  <c:v>39800</c:v>
                </c:pt>
                <c:pt idx="2176">
                  <c:v>39799</c:v>
                </c:pt>
                <c:pt idx="2177">
                  <c:v>39798</c:v>
                </c:pt>
                <c:pt idx="2178">
                  <c:v>39797</c:v>
                </c:pt>
                <c:pt idx="2179">
                  <c:v>39794</c:v>
                </c:pt>
                <c:pt idx="2180">
                  <c:v>39793</c:v>
                </c:pt>
                <c:pt idx="2181">
                  <c:v>39792</c:v>
                </c:pt>
                <c:pt idx="2182">
                  <c:v>39791</c:v>
                </c:pt>
                <c:pt idx="2183">
                  <c:v>39790</c:v>
                </c:pt>
                <c:pt idx="2184">
                  <c:v>39787</c:v>
                </c:pt>
                <c:pt idx="2185">
                  <c:v>39786</c:v>
                </c:pt>
                <c:pt idx="2186">
                  <c:v>39785</c:v>
                </c:pt>
                <c:pt idx="2187">
                  <c:v>39784</c:v>
                </c:pt>
                <c:pt idx="2188">
                  <c:v>39783</c:v>
                </c:pt>
                <c:pt idx="2189">
                  <c:v>39780</c:v>
                </c:pt>
                <c:pt idx="2190">
                  <c:v>39779</c:v>
                </c:pt>
                <c:pt idx="2191">
                  <c:v>39778</c:v>
                </c:pt>
                <c:pt idx="2192">
                  <c:v>39777</c:v>
                </c:pt>
                <c:pt idx="2193">
                  <c:v>39776</c:v>
                </c:pt>
                <c:pt idx="2194">
                  <c:v>39773</c:v>
                </c:pt>
                <c:pt idx="2195">
                  <c:v>39772</c:v>
                </c:pt>
                <c:pt idx="2196">
                  <c:v>39771</c:v>
                </c:pt>
                <c:pt idx="2197">
                  <c:v>39770</c:v>
                </c:pt>
                <c:pt idx="2198">
                  <c:v>39769</c:v>
                </c:pt>
                <c:pt idx="2199">
                  <c:v>39766</c:v>
                </c:pt>
                <c:pt idx="2200">
                  <c:v>39765</c:v>
                </c:pt>
                <c:pt idx="2201">
                  <c:v>39764</c:v>
                </c:pt>
                <c:pt idx="2202">
                  <c:v>39763</c:v>
                </c:pt>
                <c:pt idx="2203">
                  <c:v>39762</c:v>
                </c:pt>
                <c:pt idx="2204">
                  <c:v>39759</c:v>
                </c:pt>
                <c:pt idx="2205">
                  <c:v>39758</c:v>
                </c:pt>
                <c:pt idx="2206">
                  <c:v>39757</c:v>
                </c:pt>
                <c:pt idx="2207">
                  <c:v>39756</c:v>
                </c:pt>
                <c:pt idx="2208">
                  <c:v>39755</c:v>
                </c:pt>
                <c:pt idx="2209">
                  <c:v>39752</c:v>
                </c:pt>
                <c:pt idx="2210">
                  <c:v>39751</c:v>
                </c:pt>
                <c:pt idx="2211">
                  <c:v>39750</c:v>
                </c:pt>
                <c:pt idx="2212">
                  <c:v>39749</c:v>
                </c:pt>
                <c:pt idx="2213">
                  <c:v>39748</c:v>
                </c:pt>
                <c:pt idx="2214">
                  <c:v>39745</c:v>
                </c:pt>
                <c:pt idx="2215">
                  <c:v>39744</c:v>
                </c:pt>
                <c:pt idx="2216">
                  <c:v>39743</c:v>
                </c:pt>
                <c:pt idx="2217">
                  <c:v>39742</c:v>
                </c:pt>
                <c:pt idx="2218">
                  <c:v>39741</c:v>
                </c:pt>
                <c:pt idx="2219">
                  <c:v>39738</c:v>
                </c:pt>
                <c:pt idx="2220">
                  <c:v>39737</c:v>
                </c:pt>
                <c:pt idx="2221">
                  <c:v>39736</c:v>
                </c:pt>
                <c:pt idx="2222">
                  <c:v>39735</c:v>
                </c:pt>
                <c:pt idx="2223">
                  <c:v>39734</c:v>
                </c:pt>
                <c:pt idx="2224">
                  <c:v>39731</c:v>
                </c:pt>
                <c:pt idx="2225">
                  <c:v>39730</c:v>
                </c:pt>
                <c:pt idx="2226">
                  <c:v>39729</c:v>
                </c:pt>
                <c:pt idx="2227">
                  <c:v>39728</c:v>
                </c:pt>
                <c:pt idx="2228">
                  <c:v>39727</c:v>
                </c:pt>
                <c:pt idx="2229">
                  <c:v>39724</c:v>
                </c:pt>
                <c:pt idx="2230">
                  <c:v>39723</c:v>
                </c:pt>
                <c:pt idx="2231">
                  <c:v>39722</c:v>
                </c:pt>
                <c:pt idx="2232">
                  <c:v>39721</c:v>
                </c:pt>
                <c:pt idx="2233">
                  <c:v>39720</c:v>
                </c:pt>
                <c:pt idx="2234">
                  <c:v>39717</c:v>
                </c:pt>
                <c:pt idx="2235">
                  <c:v>39716</c:v>
                </c:pt>
                <c:pt idx="2236">
                  <c:v>39715</c:v>
                </c:pt>
                <c:pt idx="2237">
                  <c:v>39714</c:v>
                </c:pt>
                <c:pt idx="2238">
                  <c:v>39713</c:v>
                </c:pt>
                <c:pt idx="2239">
                  <c:v>39710</c:v>
                </c:pt>
                <c:pt idx="2240">
                  <c:v>39709</c:v>
                </c:pt>
                <c:pt idx="2241">
                  <c:v>39708</c:v>
                </c:pt>
                <c:pt idx="2242">
                  <c:v>39707</c:v>
                </c:pt>
                <c:pt idx="2243">
                  <c:v>39706</c:v>
                </c:pt>
                <c:pt idx="2244">
                  <c:v>39703</c:v>
                </c:pt>
                <c:pt idx="2245">
                  <c:v>39702</c:v>
                </c:pt>
                <c:pt idx="2246">
                  <c:v>39701</c:v>
                </c:pt>
                <c:pt idx="2247">
                  <c:v>39700</c:v>
                </c:pt>
                <c:pt idx="2248">
                  <c:v>39699</c:v>
                </c:pt>
                <c:pt idx="2249">
                  <c:v>39696</c:v>
                </c:pt>
                <c:pt idx="2250">
                  <c:v>39695</c:v>
                </c:pt>
                <c:pt idx="2251">
                  <c:v>39694</c:v>
                </c:pt>
                <c:pt idx="2252">
                  <c:v>39693</c:v>
                </c:pt>
                <c:pt idx="2253">
                  <c:v>39692</c:v>
                </c:pt>
                <c:pt idx="2254">
                  <c:v>39689</c:v>
                </c:pt>
                <c:pt idx="2255">
                  <c:v>39688</c:v>
                </c:pt>
                <c:pt idx="2256">
                  <c:v>39687</c:v>
                </c:pt>
                <c:pt idx="2257">
                  <c:v>39686</c:v>
                </c:pt>
                <c:pt idx="2258">
                  <c:v>39685</c:v>
                </c:pt>
                <c:pt idx="2259">
                  <c:v>39682</c:v>
                </c:pt>
                <c:pt idx="2260">
                  <c:v>39681</c:v>
                </c:pt>
                <c:pt idx="2261">
                  <c:v>39680</c:v>
                </c:pt>
                <c:pt idx="2262">
                  <c:v>39679</c:v>
                </c:pt>
                <c:pt idx="2263">
                  <c:v>39678</c:v>
                </c:pt>
                <c:pt idx="2264">
                  <c:v>39675</c:v>
                </c:pt>
                <c:pt idx="2265">
                  <c:v>39674</c:v>
                </c:pt>
                <c:pt idx="2266">
                  <c:v>39673</c:v>
                </c:pt>
                <c:pt idx="2267">
                  <c:v>39672</c:v>
                </c:pt>
                <c:pt idx="2268">
                  <c:v>39671</c:v>
                </c:pt>
                <c:pt idx="2269">
                  <c:v>39668</c:v>
                </c:pt>
                <c:pt idx="2270">
                  <c:v>39667</c:v>
                </c:pt>
                <c:pt idx="2271">
                  <c:v>39666</c:v>
                </c:pt>
                <c:pt idx="2272">
                  <c:v>39665</c:v>
                </c:pt>
                <c:pt idx="2273">
                  <c:v>39664</c:v>
                </c:pt>
                <c:pt idx="2274">
                  <c:v>39661</c:v>
                </c:pt>
                <c:pt idx="2275">
                  <c:v>39660</c:v>
                </c:pt>
                <c:pt idx="2276">
                  <c:v>39659</c:v>
                </c:pt>
                <c:pt idx="2277">
                  <c:v>39658</c:v>
                </c:pt>
                <c:pt idx="2278">
                  <c:v>39657</c:v>
                </c:pt>
                <c:pt idx="2279">
                  <c:v>39654</c:v>
                </c:pt>
                <c:pt idx="2280">
                  <c:v>39653</c:v>
                </c:pt>
                <c:pt idx="2281">
                  <c:v>39652</c:v>
                </c:pt>
                <c:pt idx="2282">
                  <c:v>39651</c:v>
                </c:pt>
                <c:pt idx="2283">
                  <c:v>39650</c:v>
                </c:pt>
                <c:pt idx="2284">
                  <c:v>39647</c:v>
                </c:pt>
                <c:pt idx="2285">
                  <c:v>39646</c:v>
                </c:pt>
                <c:pt idx="2286">
                  <c:v>39645</c:v>
                </c:pt>
                <c:pt idx="2287">
                  <c:v>39644</c:v>
                </c:pt>
                <c:pt idx="2288">
                  <c:v>39643</c:v>
                </c:pt>
                <c:pt idx="2289">
                  <c:v>39640</c:v>
                </c:pt>
                <c:pt idx="2290">
                  <c:v>39639</c:v>
                </c:pt>
                <c:pt idx="2291">
                  <c:v>39638</c:v>
                </c:pt>
                <c:pt idx="2292">
                  <c:v>39637</c:v>
                </c:pt>
                <c:pt idx="2293">
                  <c:v>39636</c:v>
                </c:pt>
                <c:pt idx="2294">
                  <c:v>39633</c:v>
                </c:pt>
                <c:pt idx="2295">
                  <c:v>39632</c:v>
                </c:pt>
                <c:pt idx="2296">
                  <c:v>39631</c:v>
                </c:pt>
                <c:pt idx="2297">
                  <c:v>39630</c:v>
                </c:pt>
                <c:pt idx="2298">
                  <c:v>39629</c:v>
                </c:pt>
                <c:pt idx="2299">
                  <c:v>39626</c:v>
                </c:pt>
                <c:pt idx="2300">
                  <c:v>39625</c:v>
                </c:pt>
                <c:pt idx="2301">
                  <c:v>39624</c:v>
                </c:pt>
                <c:pt idx="2302">
                  <c:v>39623</c:v>
                </c:pt>
                <c:pt idx="2303">
                  <c:v>39622</c:v>
                </c:pt>
                <c:pt idx="2304">
                  <c:v>39619</c:v>
                </c:pt>
                <c:pt idx="2305">
                  <c:v>39618</c:v>
                </c:pt>
                <c:pt idx="2306">
                  <c:v>39617</c:v>
                </c:pt>
                <c:pt idx="2307">
                  <c:v>39616</c:v>
                </c:pt>
                <c:pt idx="2308">
                  <c:v>39615</c:v>
                </c:pt>
                <c:pt idx="2309">
                  <c:v>39612</c:v>
                </c:pt>
                <c:pt idx="2310">
                  <c:v>39611</c:v>
                </c:pt>
                <c:pt idx="2311">
                  <c:v>39610</c:v>
                </c:pt>
                <c:pt idx="2312">
                  <c:v>39609</c:v>
                </c:pt>
                <c:pt idx="2313">
                  <c:v>39608</c:v>
                </c:pt>
                <c:pt idx="2314">
                  <c:v>39605</c:v>
                </c:pt>
                <c:pt idx="2315">
                  <c:v>39604</c:v>
                </c:pt>
                <c:pt idx="2316">
                  <c:v>39603</c:v>
                </c:pt>
                <c:pt idx="2317">
                  <c:v>39602</c:v>
                </c:pt>
                <c:pt idx="2318">
                  <c:v>39601</c:v>
                </c:pt>
                <c:pt idx="2319">
                  <c:v>39598</c:v>
                </c:pt>
                <c:pt idx="2320">
                  <c:v>39597</c:v>
                </c:pt>
                <c:pt idx="2321">
                  <c:v>39596</c:v>
                </c:pt>
                <c:pt idx="2322">
                  <c:v>39595</c:v>
                </c:pt>
                <c:pt idx="2323">
                  <c:v>39594</c:v>
                </c:pt>
                <c:pt idx="2324">
                  <c:v>39591</c:v>
                </c:pt>
                <c:pt idx="2325">
                  <c:v>39590</c:v>
                </c:pt>
                <c:pt idx="2326">
                  <c:v>39589</c:v>
                </c:pt>
                <c:pt idx="2327">
                  <c:v>39588</c:v>
                </c:pt>
                <c:pt idx="2328">
                  <c:v>39587</c:v>
                </c:pt>
                <c:pt idx="2329">
                  <c:v>39584</c:v>
                </c:pt>
                <c:pt idx="2330">
                  <c:v>39583</c:v>
                </c:pt>
                <c:pt idx="2331">
                  <c:v>39582</c:v>
                </c:pt>
                <c:pt idx="2332">
                  <c:v>39581</c:v>
                </c:pt>
                <c:pt idx="2333">
                  <c:v>39580</c:v>
                </c:pt>
                <c:pt idx="2334">
                  <c:v>39577</c:v>
                </c:pt>
                <c:pt idx="2335">
                  <c:v>39576</c:v>
                </c:pt>
                <c:pt idx="2336">
                  <c:v>39575</c:v>
                </c:pt>
                <c:pt idx="2337">
                  <c:v>39574</c:v>
                </c:pt>
                <c:pt idx="2338">
                  <c:v>39573</c:v>
                </c:pt>
                <c:pt idx="2339">
                  <c:v>39570</c:v>
                </c:pt>
                <c:pt idx="2340">
                  <c:v>39569</c:v>
                </c:pt>
                <c:pt idx="2341">
                  <c:v>39568</c:v>
                </c:pt>
                <c:pt idx="2342">
                  <c:v>39567</c:v>
                </c:pt>
                <c:pt idx="2343">
                  <c:v>39566</c:v>
                </c:pt>
                <c:pt idx="2344">
                  <c:v>39563</c:v>
                </c:pt>
                <c:pt idx="2345">
                  <c:v>39562</c:v>
                </c:pt>
                <c:pt idx="2346">
                  <c:v>39561</c:v>
                </c:pt>
                <c:pt idx="2347">
                  <c:v>39560</c:v>
                </c:pt>
                <c:pt idx="2348">
                  <c:v>39559</c:v>
                </c:pt>
                <c:pt idx="2349">
                  <c:v>39556</c:v>
                </c:pt>
                <c:pt idx="2350">
                  <c:v>39555</c:v>
                </c:pt>
                <c:pt idx="2351">
                  <c:v>39554</c:v>
                </c:pt>
                <c:pt idx="2352">
                  <c:v>39553</c:v>
                </c:pt>
                <c:pt idx="2353">
                  <c:v>39552</c:v>
                </c:pt>
                <c:pt idx="2354">
                  <c:v>39549</c:v>
                </c:pt>
                <c:pt idx="2355">
                  <c:v>39548</c:v>
                </c:pt>
                <c:pt idx="2356">
                  <c:v>39547</c:v>
                </c:pt>
                <c:pt idx="2357">
                  <c:v>39546</c:v>
                </c:pt>
                <c:pt idx="2358">
                  <c:v>39545</c:v>
                </c:pt>
                <c:pt idx="2359">
                  <c:v>39542</c:v>
                </c:pt>
                <c:pt idx="2360">
                  <c:v>39541</c:v>
                </c:pt>
                <c:pt idx="2361">
                  <c:v>39540</c:v>
                </c:pt>
                <c:pt idx="2362">
                  <c:v>39539</c:v>
                </c:pt>
                <c:pt idx="2363">
                  <c:v>39538</c:v>
                </c:pt>
                <c:pt idx="2364">
                  <c:v>39535</c:v>
                </c:pt>
                <c:pt idx="2365">
                  <c:v>39534</c:v>
                </c:pt>
                <c:pt idx="2366">
                  <c:v>39533</c:v>
                </c:pt>
                <c:pt idx="2367">
                  <c:v>39532</c:v>
                </c:pt>
                <c:pt idx="2368">
                  <c:v>39531</c:v>
                </c:pt>
                <c:pt idx="2369">
                  <c:v>39528</c:v>
                </c:pt>
                <c:pt idx="2370">
                  <c:v>39527</c:v>
                </c:pt>
                <c:pt idx="2371">
                  <c:v>39526</c:v>
                </c:pt>
                <c:pt idx="2372">
                  <c:v>39525</c:v>
                </c:pt>
                <c:pt idx="2373">
                  <c:v>39524</c:v>
                </c:pt>
                <c:pt idx="2374">
                  <c:v>39521</c:v>
                </c:pt>
                <c:pt idx="2375">
                  <c:v>39520</c:v>
                </c:pt>
                <c:pt idx="2376">
                  <c:v>39519</c:v>
                </c:pt>
                <c:pt idx="2377">
                  <c:v>39518</c:v>
                </c:pt>
                <c:pt idx="2378">
                  <c:v>39517</c:v>
                </c:pt>
                <c:pt idx="2379">
                  <c:v>39514</c:v>
                </c:pt>
                <c:pt idx="2380">
                  <c:v>39513</c:v>
                </c:pt>
                <c:pt idx="2381">
                  <c:v>39512</c:v>
                </c:pt>
                <c:pt idx="2382">
                  <c:v>39511</c:v>
                </c:pt>
                <c:pt idx="2383">
                  <c:v>39510</c:v>
                </c:pt>
                <c:pt idx="2384">
                  <c:v>39507</c:v>
                </c:pt>
                <c:pt idx="2385">
                  <c:v>39506</c:v>
                </c:pt>
                <c:pt idx="2386">
                  <c:v>39505</c:v>
                </c:pt>
                <c:pt idx="2387">
                  <c:v>39504</c:v>
                </c:pt>
                <c:pt idx="2388">
                  <c:v>39503</c:v>
                </c:pt>
                <c:pt idx="2389">
                  <c:v>39500</c:v>
                </c:pt>
                <c:pt idx="2390">
                  <c:v>39499</c:v>
                </c:pt>
                <c:pt idx="2391">
                  <c:v>39498</c:v>
                </c:pt>
                <c:pt idx="2392">
                  <c:v>39497</c:v>
                </c:pt>
                <c:pt idx="2393">
                  <c:v>39496</c:v>
                </c:pt>
                <c:pt idx="2394">
                  <c:v>39493</c:v>
                </c:pt>
                <c:pt idx="2395">
                  <c:v>39492</c:v>
                </c:pt>
                <c:pt idx="2396">
                  <c:v>39491</c:v>
                </c:pt>
                <c:pt idx="2397">
                  <c:v>39490</c:v>
                </c:pt>
                <c:pt idx="2398">
                  <c:v>39489</c:v>
                </c:pt>
                <c:pt idx="2399">
                  <c:v>39486</c:v>
                </c:pt>
                <c:pt idx="2400">
                  <c:v>39485</c:v>
                </c:pt>
                <c:pt idx="2401">
                  <c:v>39484</c:v>
                </c:pt>
                <c:pt idx="2402">
                  <c:v>39483</c:v>
                </c:pt>
                <c:pt idx="2403">
                  <c:v>39482</c:v>
                </c:pt>
                <c:pt idx="2404">
                  <c:v>39479</c:v>
                </c:pt>
                <c:pt idx="2405">
                  <c:v>39478</c:v>
                </c:pt>
                <c:pt idx="2406">
                  <c:v>39477</c:v>
                </c:pt>
                <c:pt idx="2407">
                  <c:v>39476</c:v>
                </c:pt>
                <c:pt idx="2408">
                  <c:v>39475</c:v>
                </c:pt>
                <c:pt idx="2409">
                  <c:v>39472</c:v>
                </c:pt>
                <c:pt idx="2410">
                  <c:v>39471</c:v>
                </c:pt>
                <c:pt idx="2411">
                  <c:v>39470</c:v>
                </c:pt>
                <c:pt idx="2412">
                  <c:v>39469</c:v>
                </c:pt>
                <c:pt idx="2413">
                  <c:v>39468</c:v>
                </c:pt>
                <c:pt idx="2414">
                  <c:v>39465</c:v>
                </c:pt>
                <c:pt idx="2415">
                  <c:v>39464</c:v>
                </c:pt>
                <c:pt idx="2416">
                  <c:v>39463</c:v>
                </c:pt>
                <c:pt idx="2417">
                  <c:v>39462</c:v>
                </c:pt>
                <c:pt idx="2418">
                  <c:v>39461</c:v>
                </c:pt>
                <c:pt idx="2419">
                  <c:v>39458</c:v>
                </c:pt>
                <c:pt idx="2420">
                  <c:v>39457</c:v>
                </c:pt>
                <c:pt idx="2421">
                  <c:v>39456</c:v>
                </c:pt>
                <c:pt idx="2422">
                  <c:v>39455</c:v>
                </c:pt>
                <c:pt idx="2423">
                  <c:v>39454</c:v>
                </c:pt>
                <c:pt idx="2424">
                  <c:v>39451</c:v>
                </c:pt>
                <c:pt idx="2425">
                  <c:v>39450</c:v>
                </c:pt>
                <c:pt idx="2426">
                  <c:v>39449</c:v>
                </c:pt>
                <c:pt idx="2427">
                  <c:v>39448</c:v>
                </c:pt>
                <c:pt idx="2428">
                  <c:v>39447</c:v>
                </c:pt>
                <c:pt idx="2429">
                  <c:v>39444</c:v>
                </c:pt>
                <c:pt idx="2430">
                  <c:v>39443</c:v>
                </c:pt>
                <c:pt idx="2431">
                  <c:v>39442</c:v>
                </c:pt>
                <c:pt idx="2432">
                  <c:v>39441</c:v>
                </c:pt>
                <c:pt idx="2433">
                  <c:v>39440</c:v>
                </c:pt>
                <c:pt idx="2434">
                  <c:v>39437</c:v>
                </c:pt>
                <c:pt idx="2435">
                  <c:v>39436</c:v>
                </c:pt>
                <c:pt idx="2436">
                  <c:v>39435</c:v>
                </c:pt>
                <c:pt idx="2437">
                  <c:v>39434</c:v>
                </c:pt>
                <c:pt idx="2438">
                  <c:v>39433</c:v>
                </c:pt>
                <c:pt idx="2439">
                  <c:v>39430</c:v>
                </c:pt>
                <c:pt idx="2440">
                  <c:v>39429</c:v>
                </c:pt>
                <c:pt idx="2441">
                  <c:v>39428</c:v>
                </c:pt>
                <c:pt idx="2442">
                  <c:v>39427</c:v>
                </c:pt>
                <c:pt idx="2443">
                  <c:v>39426</c:v>
                </c:pt>
                <c:pt idx="2444">
                  <c:v>39423</c:v>
                </c:pt>
                <c:pt idx="2445">
                  <c:v>39422</c:v>
                </c:pt>
                <c:pt idx="2446">
                  <c:v>39421</c:v>
                </c:pt>
                <c:pt idx="2447">
                  <c:v>39420</c:v>
                </c:pt>
                <c:pt idx="2448">
                  <c:v>39419</c:v>
                </c:pt>
                <c:pt idx="2449">
                  <c:v>39416</c:v>
                </c:pt>
                <c:pt idx="2450">
                  <c:v>39415</c:v>
                </c:pt>
                <c:pt idx="2451">
                  <c:v>39414</c:v>
                </c:pt>
                <c:pt idx="2452">
                  <c:v>39413</c:v>
                </c:pt>
                <c:pt idx="2453">
                  <c:v>39412</c:v>
                </c:pt>
                <c:pt idx="2454">
                  <c:v>39409</c:v>
                </c:pt>
                <c:pt idx="2455">
                  <c:v>39408</c:v>
                </c:pt>
                <c:pt idx="2456">
                  <c:v>39407</c:v>
                </c:pt>
                <c:pt idx="2457">
                  <c:v>39406</c:v>
                </c:pt>
                <c:pt idx="2458">
                  <c:v>39405</c:v>
                </c:pt>
                <c:pt idx="2459">
                  <c:v>39402</c:v>
                </c:pt>
                <c:pt idx="2460">
                  <c:v>39401</c:v>
                </c:pt>
                <c:pt idx="2461">
                  <c:v>39400</c:v>
                </c:pt>
                <c:pt idx="2462">
                  <c:v>39399</c:v>
                </c:pt>
                <c:pt idx="2463">
                  <c:v>39398</c:v>
                </c:pt>
                <c:pt idx="2464">
                  <c:v>39395</c:v>
                </c:pt>
                <c:pt idx="2465">
                  <c:v>39394</c:v>
                </c:pt>
                <c:pt idx="2466">
                  <c:v>39393</c:v>
                </c:pt>
                <c:pt idx="2467">
                  <c:v>39392</c:v>
                </c:pt>
                <c:pt idx="2468">
                  <c:v>39391</c:v>
                </c:pt>
                <c:pt idx="2469">
                  <c:v>39388</c:v>
                </c:pt>
                <c:pt idx="2470">
                  <c:v>39387</c:v>
                </c:pt>
                <c:pt idx="2471">
                  <c:v>39386</c:v>
                </c:pt>
                <c:pt idx="2472">
                  <c:v>39385</c:v>
                </c:pt>
                <c:pt idx="2473">
                  <c:v>39384</c:v>
                </c:pt>
                <c:pt idx="2474">
                  <c:v>39381</c:v>
                </c:pt>
                <c:pt idx="2475">
                  <c:v>39380</c:v>
                </c:pt>
                <c:pt idx="2476">
                  <c:v>39379</c:v>
                </c:pt>
                <c:pt idx="2477">
                  <c:v>39378</c:v>
                </c:pt>
                <c:pt idx="2478">
                  <c:v>39377</c:v>
                </c:pt>
                <c:pt idx="2479">
                  <c:v>39374</c:v>
                </c:pt>
                <c:pt idx="2480">
                  <c:v>39373</c:v>
                </c:pt>
                <c:pt idx="2481">
                  <c:v>39372</c:v>
                </c:pt>
                <c:pt idx="2482">
                  <c:v>39371</c:v>
                </c:pt>
                <c:pt idx="2483">
                  <c:v>39370</c:v>
                </c:pt>
                <c:pt idx="2484">
                  <c:v>39367</c:v>
                </c:pt>
                <c:pt idx="2485">
                  <c:v>39366</c:v>
                </c:pt>
                <c:pt idx="2486">
                  <c:v>39365</c:v>
                </c:pt>
                <c:pt idx="2487">
                  <c:v>39364</c:v>
                </c:pt>
                <c:pt idx="2488">
                  <c:v>39363</c:v>
                </c:pt>
                <c:pt idx="2489">
                  <c:v>39360</c:v>
                </c:pt>
                <c:pt idx="2490">
                  <c:v>39359</c:v>
                </c:pt>
                <c:pt idx="2491">
                  <c:v>39358</c:v>
                </c:pt>
                <c:pt idx="2492">
                  <c:v>39357</c:v>
                </c:pt>
                <c:pt idx="2493">
                  <c:v>39356</c:v>
                </c:pt>
                <c:pt idx="2494">
                  <c:v>39353</c:v>
                </c:pt>
                <c:pt idx="2495">
                  <c:v>39352</c:v>
                </c:pt>
                <c:pt idx="2496">
                  <c:v>39351</c:v>
                </c:pt>
                <c:pt idx="2497">
                  <c:v>39350</c:v>
                </c:pt>
                <c:pt idx="2498">
                  <c:v>39349</c:v>
                </c:pt>
                <c:pt idx="2499">
                  <c:v>39346</c:v>
                </c:pt>
                <c:pt idx="2500">
                  <c:v>39345</c:v>
                </c:pt>
                <c:pt idx="2501">
                  <c:v>39344</c:v>
                </c:pt>
                <c:pt idx="2502">
                  <c:v>39343</c:v>
                </c:pt>
                <c:pt idx="2503">
                  <c:v>39342</c:v>
                </c:pt>
                <c:pt idx="2504">
                  <c:v>39339</c:v>
                </c:pt>
                <c:pt idx="2505">
                  <c:v>39338</c:v>
                </c:pt>
                <c:pt idx="2506">
                  <c:v>39337</c:v>
                </c:pt>
                <c:pt idx="2507">
                  <c:v>39336</c:v>
                </c:pt>
                <c:pt idx="2508">
                  <c:v>39335</c:v>
                </c:pt>
                <c:pt idx="2509">
                  <c:v>39332</c:v>
                </c:pt>
                <c:pt idx="2510">
                  <c:v>39331</c:v>
                </c:pt>
                <c:pt idx="2511">
                  <c:v>39330</c:v>
                </c:pt>
                <c:pt idx="2512">
                  <c:v>39329</c:v>
                </c:pt>
                <c:pt idx="2513">
                  <c:v>39328</c:v>
                </c:pt>
                <c:pt idx="2514">
                  <c:v>39325</c:v>
                </c:pt>
                <c:pt idx="2515">
                  <c:v>39324</c:v>
                </c:pt>
                <c:pt idx="2516">
                  <c:v>39323</c:v>
                </c:pt>
                <c:pt idx="2517">
                  <c:v>39322</c:v>
                </c:pt>
                <c:pt idx="2518">
                  <c:v>39321</c:v>
                </c:pt>
                <c:pt idx="2519">
                  <c:v>39318</c:v>
                </c:pt>
                <c:pt idx="2520">
                  <c:v>39317</c:v>
                </c:pt>
                <c:pt idx="2521">
                  <c:v>39316</c:v>
                </c:pt>
                <c:pt idx="2522">
                  <c:v>39315</c:v>
                </c:pt>
                <c:pt idx="2523">
                  <c:v>39314</c:v>
                </c:pt>
                <c:pt idx="2524">
                  <c:v>39311</c:v>
                </c:pt>
                <c:pt idx="2525">
                  <c:v>39310</c:v>
                </c:pt>
                <c:pt idx="2526">
                  <c:v>39309</c:v>
                </c:pt>
                <c:pt idx="2527">
                  <c:v>39308</c:v>
                </c:pt>
                <c:pt idx="2528">
                  <c:v>39307</c:v>
                </c:pt>
                <c:pt idx="2529">
                  <c:v>39304</c:v>
                </c:pt>
                <c:pt idx="2530">
                  <c:v>39303</c:v>
                </c:pt>
                <c:pt idx="2531">
                  <c:v>39302</c:v>
                </c:pt>
                <c:pt idx="2532">
                  <c:v>39301</c:v>
                </c:pt>
                <c:pt idx="2533">
                  <c:v>39300</c:v>
                </c:pt>
                <c:pt idx="2534">
                  <c:v>39297</c:v>
                </c:pt>
                <c:pt idx="2535">
                  <c:v>39296</c:v>
                </c:pt>
                <c:pt idx="2536">
                  <c:v>39295</c:v>
                </c:pt>
                <c:pt idx="2537">
                  <c:v>39294</c:v>
                </c:pt>
                <c:pt idx="2538">
                  <c:v>39293</c:v>
                </c:pt>
                <c:pt idx="2539">
                  <c:v>39290</c:v>
                </c:pt>
                <c:pt idx="2540">
                  <c:v>39289</c:v>
                </c:pt>
                <c:pt idx="2541">
                  <c:v>39288</c:v>
                </c:pt>
                <c:pt idx="2542">
                  <c:v>39287</c:v>
                </c:pt>
                <c:pt idx="2543">
                  <c:v>39286</c:v>
                </c:pt>
                <c:pt idx="2544">
                  <c:v>39283</c:v>
                </c:pt>
                <c:pt idx="2545">
                  <c:v>39282</c:v>
                </c:pt>
                <c:pt idx="2546">
                  <c:v>39281</c:v>
                </c:pt>
                <c:pt idx="2547">
                  <c:v>39280</c:v>
                </c:pt>
                <c:pt idx="2548">
                  <c:v>39279</c:v>
                </c:pt>
                <c:pt idx="2549">
                  <c:v>39276</c:v>
                </c:pt>
                <c:pt idx="2550">
                  <c:v>39275</c:v>
                </c:pt>
                <c:pt idx="2551">
                  <c:v>39274</c:v>
                </c:pt>
                <c:pt idx="2552">
                  <c:v>39273</c:v>
                </c:pt>
                <c:pt idx="2553">
                  <c:v>39272</c:v>
                </c:pt>
                <c:pt idx="2554">
                  <c:v>39269</c:v>
                </c:pt>
                <c:pt idx="2555">
                  <c:v>39268</c:v>
                </c:pt>
                <c:pt idx="2556">
                  <c:v>39267</c:v>
                </c:pt>
                <c:pt idx="2557">
                  <c:v>39266</c:v>
                </c:pt>
                <c:pt idx="2558">
                  <c:v>39265</c:v>
                </c:pt>
                <c:pt idx="2559">
                  <c:v>39262</c:v>
                </c:pt>
                <c:pt idx="2560">
                  <c:v>39261</c:v>
                </c:pt>
                <c:pt idx="2561">
                  <c:v>39260</c:v>
                </c:pt>
                <c:pt idx="2562">
                  <c:v>39259</c:v>
                </c:pt>
                <c:pt idx="2563">
                  <c:v>39258</c:v>
                </c:pt>
                <c:pt idx="2564">
                  <c:v>39255</c:v>
                </c:pt>
                <c:pt idx="2565">
                  <c:v>39254</c:v>
                </c:pt>
                <c:pt idx="2566">
                  <c:v>39253</c:v>
                </c:pt>
                <c:pt idx="2567">
                  <c:v>39252</c:v>
                </c:pt>
                <c:pt idx="2568">
                  <c:v>39251</c:v>
                </c:pt>
                <c:pt idx="2569">
                  <c:v>39248</c:v>
                </c:pt>
                <c:pt idx="2570">
                  <c:v>39247</c:v>
                </c:pt>
                <c:pt idx="2571">
                  <c:v>39246</c:v>
                </c:pt>
                <c:pt idx="2572">
                  <c:v>39245</c:v>
                </c:pt>
                <c:pt idx="2573">
                  <c:v>39244</c:v>
                </c:pt>
                <c:pt idx="2574">
                  <c:v>39241</c:v>
                </c:pt>
                <c:pt idx="2575">
                  <c:v>39240</c:v>
                </c:pt>
                <c:pt idx="2576">
                  <c:v>39239</c:v>
                </c:pt>
                <c:pt idx="2577">
                  <c:v>39238</c:v>
                </c:pt>
                <c:pt idx="2578">
                  <c:v>39237</c:v>
                </c:pt>
                <c:pt idx="2579">
                  <c:v>39234</c:v>
                </c:pt>
                <c:pt idx="2580">
                  <c:v>39233</c:v>
                </c:pt>
                <c:pt idx="2581">
                  <c:v>39232</c:v>
                </c:pt>
                <c:pt idx="2582">
                  <c:v>39231</c:v>
                </c:pt>
                <c:pt idx="2583">
                  <c:v>39230</c:v>
                </c:pt>
                <c:pt idx="2584">
                  <c:v>39227</c:v>
                </c:pt>
                <c:pt idx="2585">
                  <c:v>39226</c:v>
                </c:pt>
                <c:pt idx="2586">
                  <c:v>39225</c:v>
                </c:pt>
                <c:pt idx="2587">
                  <c:v>39224</c:v>
                </c:pt>
                <c:pt idx="2588">
                  <c:v>39223</c:v>
                </c:pt>
                <c:pt idx="2589">
                  <c:v>39220</c:v>
                </c:pt>
                <c:pt idx="2590">
                  <c:v>39219</c:v>
                </c:pt>
                <c:pt idx="2591">
                  <c:v>39218</c:v>
                </c:pt>
                <c:pt idx="2592">
                  <c:v>39217</c:v>
                </c:pt>
                <c:pt idx="2593">
                  <c:v>39216</c:v>
                </c:pt>
                <c:pt idx="2594">
                  <c:v>39213</c:v>
                </c:pt>
                <c:pt idx="2595">
                  <c:v>39212</c:v>
                </c:pt>
                <c:pt idx="2596">
                  <c:v>39211</c:v>
                </c:pt>
                <c:pt idx="2597">
                  <c:v>39210</c:v>
                </c:pt>
                <c:pt idx="2598">
                  <c:v>39209</c:v>
                </c:pt>
                <c:pt idx="2599">
                  <c:v>39206</c:v>
                </c:pt>
                <c:pt idx="2600">
                  <c:v>39205</c:v>
                </c:pt>
                <c:pt idx="2601">
                  <c:v>39204</c:v>
                </c:pt>
                <c:pt idx="2602">
                  <c:v>39203</c:v>
                </c:pt>
                <c:pt idx="2603">
                  <c:v>39202</c:v>
                </c:pt>
                <c:pt idx="2604">
                  <c:v>39199</c:v>
                </c:pt>
                <c:pt idx="2605">
                  <c:v>39198</c:v>
                </c:pt>
                <c:pt idx="2606">
                  <c:v>39197</c:v>
                </c:pt>
                <c:pt idx="2607">
                  <c:v>39196</c:v>
                </c:pt>
                <c:pt idx="2608">
                  <c:v>39195</c:v>
                </c:pt>
                <c:pt idx="2609">
                  <c:v>39192</c:v>
                </c:pt>
                <c:pt idx="2610">
                  <c:v>39191</c:v>
                </c:pt>
                <c:pt idx="2611">
                  <c:v>39190</c:v>
                </c:pt>
                <c:pt idx="2612">
                  <c:v>39189</c:v>
                </c:pt>
                <c:pt idx="2613">
                  <c:v>39188</c:v>
                </c:pt>
                <c:pt idx="2614">
                  <c:v>39185</c:v>
                </c:pt>
                <c:pt idx="2615">
                  <c:v>39184</c:v>
                </c:pt>
                <c:pt idx="2616">
                  <c:v>39183</c:v>
                </c:pt>
                <c:pt idx="2617">
                  <c:v>39182</c:v>
                </c:pt>
                <c:pt idx="2618">
                  <c:v>39181</c:v>
                </c:pt>
                <c:pt idx="2619">
                  <c:v>39178</c:v>
                </c:pt>
                <c:pt idx="2620">
                  <c:v>39177</c:v>
                </c:pt>
                <c:pt idx="2621">
                  <c:v>39176</c:v>
                </c:pt>
                <c:pt idx="2622">
                  <c:v>39175</c:v>
                </c:pt>
                <c:pt idx="2623">
                  <c:v>39174</c:v>
                </c:pt>
                <c:pt idx="2624">
                  <c:v>39171</c:v>
                </c:pt>
                <c:pt idx="2625">
                  <c:v>39170</c:v>
                </c:pt>
                <c:pt idx="2626">
                  <c:v>39169</c:v>
                </c:pt>
                <c:pt idx="2627">
                  <c:v>39168</c:v>
                </c:pt>
                <c:pt idx="2628">
                  <c:v>39167</c:v>
                </c:pt>
                <c:pt idx="2629">
                  <c:v>39164</c:v>
                </c:pt>
                <c:pt idx="2630">
                  <c:v>39163</c:v>
                </c:pt>
                <c:pt idx="2631">
                  <c:v>39162</c:v>
                </c:pt>
                <c:pt idx="2632">
                  <c:v>39161</c:v>
                </c:pt>
                <c:pt idx="2633">
                  <c:v>39160</c:v>
                </c:pt>
                <c:pt idx="2634">
                  <c:v>39157</c:v>
                </c:pt>
                <c:pt idx="2635">
                  <c:v>39156</c:v>
                </c:pt>
                <c:pt idx="2636">
                  <c:v>39155</c:v>
                </c:pt>
                <c:pt idx="2637">
                  <c:v>39154</c:v>
                </c:pt>
                <c:pt idx="2638">
                  <c:v>39153</c:v>
                </c:pt>
                <c:pt idx="2639">
                  <c:v>39150</c:v>
                </c:pt>
                <c:pt idx="2640">
                  <c:v>39149</c:v>
                </c:pt>
                <c:pt idx="2641">
                  <c:v>39148</c:v>
                </c:pt>
                <c:pt idx="2642">
                  <c:v>39147</c:v>
                </c:pt>
                <c:pt idx="2643">
                  <c:v>39146</c:v>
                </c:pt>
                <c:pt idx="2644">
                  <c:v>39143</c:v>
                </c:pt>
                <c:pt idx="2645">
                  <c:v>39142</c:v>
                </c:pt>
                <c:pt idx="2646">
                  <c:v>39141</c:v>
                </c:pt>
                <c:pt idx="2647">
                  <c:v>39140</c:v>
                </c:pt>
                <c:pt idx="2648">
                  <c:v>39139</c:v>
                </c:pt>
                <c:pt idx="2649">
                  <c:v>39136</c:v>
                </c:pt>
                <c:pt idx="2650">
                  <c:v>39135</c:v>
                </c:pt>
                <c:pt idx="2651">
                  <c:v>39134</c:v>
                </c:pt>
                <c:pt idx="2652">
                  <c:v>39133</c:v>
                </c:pt>
                <c:pt idx="2653">
                  <c:v>39132</c:v>
                </c:pt>
                <c:pt idx="2654">
                  <c:v>39129</c:v>
                </c:pt>
                <c:pt idx="2655">
                  <c:v>39128</c:v>
                </c:pt>
                <c:pt idx="2656">
                  <c:v>39127</c:v>
                </c:pt>
                <c:pt idx="2657">
                  <c:v>39126</c:v>
                </c:pt>
                <c:pt idx="2658">
                  <c:v>39125</c:v>
                </c:pt>
                <c:pt idx="2659">
                  <c:v>39122</c:v>
                </c:pt>
                <c:pt idx="2660">
                  <c:v>39121</c:v>
                </c:pt>
                <c:pt idx="2661">
                  <c:v>39120</c:v>
                </c:pt>
                <c:pt idx="2662">
                  <c:v>39119</c:v>
                </c:pt>
                <c:pt idx="2663">
                  <c:v>39118</c:v>
                </c:pt>
                <c:pt idx="2664">
                  <c:v>39115</c:v>
                </c:pt>
                <c:pt idx="2665">
                  <c:v>39114</c:v>
                </c:pt>
                <c:pt idx="2666">
                  <c:v>39113</c:v>
                </c:pt>
                <c:pt idx="2667">
                  <c:v>39112</c:v>
                </c:pt>
                <c:pt idx="2668">
                  <c:v>39111</c:v>
                </c:pt>
                <c:pt idx="2669">
                  <c:v>39108</c:v>
                </c:pt>
                <c:pt idx="2670">
                  <c:v>39107</c:v>
                </c:pt>
                <c:pt idx="2671">
                  <c:v>39106</c:v>
                </c:pt>
                <c:pt idx="2672">
                  <c:v>39105</c:v>
                </c:pt>
                <c:pt idx="2673">
                  <c:v>39104</c:v>
                </c:pt>
                <c:pt idx="2674">
                  <c:v>39101</c:v>
                </c:pt>
                <c:pt idx="2675">
                  <c:v>39100</c:v>
                </c:pt>
                <c:pt idx="2676">
                  <c:v>39099</c:v>
                </c:pt>
                <c:pt idx="2677">
                  <c:v>39098</c:v>
                </c:pt>
                <c:pt idx="2678">
                  <c:v>39097</c:v>
                </c:pt>
                <c:pt idx="2679">
                  <c:v>39094</c:v>
                </c:pt>
                <c:pt idx="2680">
                  <c:v>39093</c:v>
                </c:pt>
                <c:pt idx="2681">
                  <c:v>39092</c:v>
                </c:pt>
                <c:pt idx="2682">
                  <c:v>39091</c:v>
                </c:pt>
                <c:pt idx="2683">
                  <c:v>39090</c:v>
                </c:pt>
                <c:pt idx="2684">
                  <c:v>39087</c:v>
                </c:pt>
                <c:pt idx="2685">
                  <c:v>39086</c:v>
                </c:pt>
                <c:pt idx="2686">
                  <c:v>39085</c:v>
                </c:pt>
                <c:pt idx="2687">
                  <c:v>39084</c:v>
                </c:pt>
                <c:pt idx="2688">
                  <c:v>39083</c:v>
                </c:pt>
                <c:pt idx="2689">
                  <c:v>39080</c:v>
                </c:pt>
                <c:pt idx="2690">
                  <c:v>39079</c:v>
                </c:pt>
                <c:pt idx="2691">
                  <c:v>39078</c:v>
                </c:pt>
                <c:pt idx="2692">
                  <c:v>39077</c:v>
                </c:pt>
                <c:pt idx="2693">
                  <c:v>39076</c:v>
                </c:pt>
                <c:pt idx="2694">
                  <c:v>39073</c:v>
                </c:pt>
                <c:pt idx="2695">
                  <c:v>39072</c:v>
                </c:pt>
                <c:pt idx="2696">
                  <c:v>39071</c:v>
                </c:pt>
                <c:pt idx="2697">
                  <c:v>39070</c:v>
                </c:pt>
                <c:pt idx="2698">
                  <c:v>39069</c:v>
                </c:pt>
                <c:pt idx="2699">
                  <c:v>39066</c:v>
                </c:pt>
                <c:pt idx="2700">
                  <c:v>39065</c:v>
                </c:pt>
                <c:pt idx="2701">
                  <c:v>39064</c:v>
                </c:pt>
                <c:pt idx="2702">
                  <c:v>39063</c:v>
                </c:pt>
                <c:pt idx="2703">
                  <c:v>39062</c:v>
                </c:pt>
                <c:pt idx="2704">
                  <c:v>39059</c:v>
                </c:pt>
                <c:pt idx="2705">
                  <c:v>39058</c:v>
                </c:pt>
                <c:pt idx="2706">
                  <c:v>39057</c:v>
                </c:pt>
                <c:pt idx="2707">
                  <c:v>39056</c:v>
                </c:pt>
                <c:pt idx="2708">
                  <c:v>39055</c:v>
                </c:pt>
                <c:pt idx="2709">
                  <c:v>39052</c:v>
                </c:pt>
                <c:pt idx="2710">
                  <c:v>39051</c:v>
                </c:pt>
                <c:pt idx="2711">
                  <c:v>39050</c:v>
                </c:pt>
                <c:pt idx="2712">
                  <c:v>39049</c:v>
                </c:pt>
                <c:pt idx="2713">
                  <c:v>39048</c:v>
                </c:pt>
                <c:pt idx="2714">
                  <c:v>39045</c:v>
                </c:pt>
                <c:pt idx="2715">
                  <c:v>39044</c:v>
                </c:pt>
                <c:pt idx="2716">
                  <c:v>39043</c:v>
                </c:pt>
                <c:pt idx="2717">
                  <c:v>39042</c:v>
                </c:pt>
                <c:pt idx="2718">
                  <c:v>39041</c:v>
                </c:pt>
                <c:pt idx="2719">
                  <c:v>39038</c:v>
                </c:pt>
                <c:pt idx="2720">
                  <c:v>39037</c:v>
                </c:pt>
                <c:pt idx="2721">
                  <c:v>39036</c:v>
                </c:pt>
                <c:pt idx="2722">
                  <c:v>39035</c:v>
                </c:pt>
                <c:pt idx="2723">
                  <c:v>39034</c:v>
                </c:pt>
                <c:pt idx="2724">
                  <c:v>39031</c:v>
                </c:pt>
                <c:pt idx="2725">
                  <c:v>39030</c:v>
                </c:pt>
                <c:pt idx="2726">
                  <c:v>39029</c:v>
                </c:pt>
                <c:pt idx="2727">
                  <c:v>39028</c:v>
                </c:pt>
                <c:pt idx="2728">
                  <c:v>39027</c:v>
                </c:pt>
                <c:pt idx="2729">
                  <c:v>39024</c:v>
                </c:pt>
                <c:pt idx="2730">
                  <c:v>39023</c:v>
                </c:pt>
                <c:pt idx="2731">
                  <c:v>39022</c:v>
                </c:pt>
                <c:pt idx="2732">
                  <c:v>39021</c:v>
                </c:pt>
                <c:pt idx="2733">
                  <c:v>39020</c:v>
                </c:pt>
                <c:pt idx="2734">
                  <c:v>39017</c:v>
                </c:pt>
                <c:pt idx="2735">
                  <c:v>39016</c:v>
                </c:pt>
                <c:pt idx="2736">
                  <c:v>39015</c:v>
                </c:pt>
                <c:pt idx="2737">
                  <c:v>39014</c:v>
                </c:pt>
                <c:pt idx="2738">
                  <c:v>39013</c:v>
                </c:pt>
                <c:pt idx="2739">
                  <c:v>39010</c:v>
                </c:pt>
                <c:pt idx="2740">
                  <c:v>39009</c:v>
                </c:pt>
                <c:pt idx="2741">
                  <c:v>39008</c:v>
                </c:pt>
                <c:pt idx="2742">
                  <c:v>39007</c:v>
                </c:pt>
                <c:pt idx="2743">
                  <c:v>39006</c:v>
                </c:pt>
                <c:pt idx="2744">
                  <c:v>39003</c:v>
                </c:pt>
                <c:pt idx="2745">
                  <c:v>39002</c:v>
                </c:pt>
                <c:pt idx="2746">
                  <c:v>39001</c:v>
                </c:pt>
                <c:pt idx="2747">
                  <c:v>39000</c:v>
                </c:pt>
                <c:pt idx="2748">
                  <c:v>38999</c:v>
                </c:pt>
                <c:pt idx="2749">
                  <c:v>38996</c:v>
                </c:pt>
                <c:pt idx="2750">
                  <c:v>38995</c:v>
                </c:pt>
                <c:pt idx="2751">
                  <c:v>38994</c:v>
                </c:pt>
                <c:pt idx="2752">
                  <c:v>38993</c:v>
                </c:pt>
                <c:pt idx="2753">
                  <c:v>38992</c:v>
                </c:pt>
                <c:pt idx="2754">
                  <c:v>38989</c:v>
                </c:pt>
                <c:pt idx="2755">
                  <c:v>38988</c:v>
                </c:pt>
                <c:pt idx="2756">
                  <c:v>38987</c:v>
                </c:pt>
                <c:pt idx="2757">
                  <c:v>38986</c:v>
                </c:pt>
                <c:pt idx="2758">
                  <c:v>38985</c:v>
                </c:pt>
                <c:pt idx="2759">
                  <c:v>38982</c:v>
                </c:pt>
                <c:pt idx="2760">
                  <c:v>38981</c:v>
                </c:pt>
                <c:pt idx="2761">
                  <c:v>38980</c:v>
                </c:pt>
                <c:pt idx="2762">
                  <c:v>38979</c:v>
                </c:pt>
                <c:pt idx="2763">
                  <c:v>38978</c:v>
                </c:pt>
                <c:pt idx="2764">
                  <c:v>38975</c:v>
                </c:pt>
                <c:pt idx="2765">
                  <c:v>38974</c:v>
                </c:pt>
                <c:pt idx="2766">
                  <c:v>38973</c:v>
                </c:pt>
                <c:pt idx="2767">
                  <c:v>38972</c:v>
                </c:pt>
                <c:pt idx="2768">
                  <c:v>38971</c:v>
                </c:pt>
                <c:pt idx="2769">
                  <c:v>38968</c:v>
                </c:pt>
                <c:pt idx="2770">
                  <c:v>38967</c:v>
                </c:pt>
                <c:pt idx="2771">
                  <c:v>38966</c:v>
                </c:pt>
                <c:pt idx="2772">
                  <c:v>38965</c:v>
                </c:pt>
                <c:pt idx="2773">
                  <c:v>38964</c:v>
                </c:pt>
                <c:pt idx="2774">
                  <c:v>38961</c:v>
                </c:pt>
                <c:pt idx="2775">
                  <c:v>38960</c:v>
                </c:pt>
                <c:pt idx="2776">
                  <c:v>38959</c:v>
                </c:pt>
                <c:pt idx="2777">
                  <c:v>38958</c:v>
                </c:pt>
                <c:pt idx="2778">
                  <c:v>38957</c:v>
                </c:pt>
                <c:pt idx="2779">
                  <c:v>38954</c:v>
                </c:pt>
                <c:pt idx="2780">
                  <c:v>38953</c:v>
                </c:pt>
                <c:pt idx="2781">
                  <c:v>38952</c:v>
                </c:pt>
                <c:pt idx="2782">
                  <c:v>38951</c:v>
                </c:pt>
                <c:pt idx="2783">
                  <c:v>38950</c:v>
                </c:pt>
                <c:pt idx="2784">
                  <c:v>38947</c:v>
                </c:pt>
                <c:pt idx="2785">
                  <c:v>38946</c:v>
                </c:pt>
                <c:pt idx="2786">
                  <c:v>38945</c:v>
                </c:pt>
                <c:pt idx="2787">
                  <c:v>38944</c:v>
                </c:pt>
                <c:pt idx="2788">
                  <c:v>38943</c:v>
                </c:pt>
                <c:pt idx="2789">
                  <c:v>38940</c:v>
                </c:pt>
                <c:pt idx="2790">
                  <c:v>38939</c:v>
                </c:pt>
                <c:pt idx="2791">
                  <c:v>38938</c:v>
                </c:pt>
                <c:pt idx="2792">
                  <c:v>38937</c:v>
                </c:pt>
                <c:pt idx="2793">
                  <c:v>38936</c:v>
                </c:pt>
                <c:pt idx="2794">
                  <c:v>38933</c:v>
                </c:pt>
                <c:pt idx="2795">
                  <c:v>38932</c:v>
                </c:pt>
                <c:pt idx="2796">
                  <c:v>38931</c:v>
                </c:pt>
                <c:pt idx="2797">
                  <c:v>38930</c:v>
                </c:pt>
                <c:pt idx="2798">
                  <c:v>38929</c:v>
                </c:pt>
                <c:pt idx="2799">
                  <c:v>38926</c:v>
                </c:pt>
                <c:pt idx="2800">
                  <c:v>38925</c:v>
                </c:pt>
                <c:pt idx="2801">
                  <c:v>38924</c:v>
                </c:pt>
                <c:pt idx="2802">
                  <c:v>38923</c:v>
                </c:pt>
                <c:pt idx="2803">
                  <c:v>38922</c:v>
                </c:pt>
                <c:pt idx="2804">
                  <c:v>38919</c:v>
                </c:pt>
                <c:pt idx="2805">
                  <c:v>38918</c:v>
                </c:pt>
                <c:pt idx="2806">
                  <c:v>38917</c:v>
                </c:pt>
                <c:pt idx="2807">
                  <c:v>38916</c:v>
                </c:pt>
                <c:pt idx="2808">
                  <c:v>38915</c:v>
                </c:pt>
                <c:pt idx="2809">
                  <c:v>38912</c:v>
                </c:pt>
                <c:pt idx="2810">
                  <c:v>38911</c:v>
                </c:pt>
                <c:pt idx="2811">
                  <c:v>38910</c:v>
                </c:pt>
                <c:pt idx="2812">
                  <c:v>38909</c:v>
                </c:pt>
                <c:pt idx="2813">
                  <c:v>38908</c:v>
                </c:pt>
                <c:pt idx="2814">
                  <c:v>38905</c:v>
                </c:pt>
                <c:pt idx="2815">
                  <c:v>38904</c:v>
                </c:pt>
                <c:pt idx="2816">
                  <c:v>38903</c:v>
                </c:pt>
                <c:pt idx="2817">
                  <c:v>38902</c:v>
                </c:pt>
                <c:pt idx="2818">
                  <c:v>38901</c:v>
                </c:pt>
                <c:pt idx="2819">
                  <c:v>38898</c:v>
                </c:pt>
                <c:pt idx="2820">
                  <c:v>38897</c:v>
                </c:pt>
                <c:pt idx="2821">
                  <c:v>38896</c:v>
                </c:pt>
                <c:pt idx="2822">
                  <c:v>38895</c:v>
                </c:pt>
                <c:pt idx="2823">
                  <c:v>38894</c:v>
                </c:pt>
                <c:pt idx="2824">
                  <c:v>38891</c:v>
                </c:pt>
                <c:pt idx="2825">
                  <c:v>38890</c:v>
                </c:pt>
                <c:pt idx="2826">
                  <c:v>38889</c:v>
                </c:pt>
                <c:pt idx="2827">
                  <c:v>38888</c:v>
                </c:pt>
                <c:pt idx="2828">
                  <c:v>38887</c:v>
                </c:pt>
                <c:pt idx="2829">
                  <c:v>38884</c:v>
                </c:pt>
                <c:pt idx="2830">
                  <c:v>38883</c:v>
                </c:pt>
                <c:pt idx="2831">
                  <c:v>38882</c:v>
                </c:pt>
                <c:pt idx="2832">
                  <c:v>38881</c:v>
                </c:pt>
                <c:pt idx="2833">
                  <c:v>38880</c:v>
                </c:pt>
                <c:pt idx="2834">
                  <c:v>38877</c:v>
                </c:pt>
                <c:pt idx="2835">
                  <c:v>38876</c:v>
                </c:pt>
                <c:pt idx="2836">
                  <c:v>38875</c:v>
                </c:pt>
                <c:pt idx="2837">
                  <c:v>38874</c:v>
                </c:pt>
                <c:pt idx="2838">
                  <c:v>38873</c:v>
                </c:pt>
                <c:pt idx="2839">
                  <c:v>38870</c:v>
                </c:pt>
                <c:pt idx="2840">
                  <c:v>38869</c:v>
                </c:pt>
                <c:pt idx="2841">
                  <c:v>38868</c:v>
                </c:pt>
                <c:pt idx="2842">
                  <c:v>38867</c:v>
                </c:pt>
                <c:pt idx="2843">
                  <c:v>38866</c:v>
                </c:pt>
                <c:pt idx="2844">
                  <c:v>38863</c:v>
                </c:pt>
                <c:pt idx="2845">
                  <c:v>38862</c:v>
                </c:pt>
                <c:pt idx="2846">
                  <c:v>38861</c:v>
                </c:pt>
                <c:pt idx="2847">
                  <c:v>38860</c:v>
                </c:pt>
                <c:pt idx="2848">
                  <c:v>38859</c:v>
                </c:pt>
                <c:pt idx="2849">
                  <c:v>38856</c:v>
                </c:pt>
                <c:pt idx="2850">
                  <c:v>38855</c:v>
                </c:pt>
                <c:pt idx="2851">
                  <c:v>38854</c:v>
                </c:pt>
                <c:pt idx="2852">
                  <c:v>38853</c:v>
                </c:pt>
                <c:pt idx="2853">
                  <c:v>38852</c:v>
                </c:pt>
                <c:pt idx="2854">
                  <c:v>38849</c:v>
                </c:pt>
                <c:pt idx="2855">
                  <c:v>38848</c:v>
                </c:pt>
                <c:pt idx="2856">
                  <c:v>38847</c:v>
                </c:pt>
                <c:pt idx="2857">
                  <c:v>38846</c:v>
                </c:pt>
                <c:pt idx="2858">
                  <c:v>38845</c:v>
                </c:pt>
                <c:pt idx="2859">
                  <c:v>38842</c:v>
                </c:pt>
                <c:pt idx="2860">
                  <c:v>38841</c:v>
                </c:pt>
                <c:pt idx="2861">
                  <c:v>38840</c:v>
                </c:pt>
                <c:pt idx="2862">
                  <c:v>38839</c:v>
                </c:pt>
                <c:pt idx="2863">
                  <c:v>38838</c:v>
                </c:pt>
                <c:pt idx="2864">
                  <c:v>38835</c:v>
                </c:pt>
                <c:pt idx="2865">
                  <c:v>38834</c:v>
                </c:pt>
                <c:pt idx="2866">
                  <c:v>38833</c:v>
                </c:pt>
                <c:pt idx="2867">
                  <c:v>38832</c:v>
                </c:pt>
                <c:pt idx="2868">
                  <c:v>38831</c:v>
                </c:pt>
                <c:pt idx="2869">
                  <c:v>38828</c:v>
                </c:pt>
                <c:pt idx="2870">
                  <c:v>38827</c:v>
                </c:pt>
                <c:pt idx="2871">
                  <c:v>38826</c:v>
                </c:pt>
                <c:pt idx="2872">
                  <c:v>38825</c:v>
                </c:pt>
                <c:pt idx="2873">
                  <c:v>38824</c:v>
                </c:pt>
                <c:pt idx="2874">
                  <c:v>38821</c:v>
                </c:pt>
                <c:pt idx="2875">
                  <c:v>38820</c:v>
                </c:pt>
                <c:pt idx="2876">
                  <c:v>38819</c:v>
                </c:pt>
                <c:pt idx="2877">
                  <c:v>38818</c:v>
                </c:pt>
                <c:pt idx="2878">
                  <c:v>38817</c:v>
                </c:pt>
                <c:pt idx="2879">
                  <c:v>38814</c:v>
                </c:pt>
                <c:pt idx="2880">
                  <c:v>38813</c:v>
                </c:pt>
                <c:pt idx="2881">
                  <c:v>38812</c:v>
                </c:pt>
                <c:pt idx="2882">
                  <c:v>38811</c:v>
                </c:pt>
                <c:pt idx="2883">
                  <c:v>38810</c:v>
                </c:pt>
                <c:pt idx="2884">
                  <c:v>38807</c:v>
                </c:pt>
                <c:pt idx="2885">
                  <c:v>38806</c:v>
                </c:pt>
                <c:pt idx="2886">
                  <c:v>38805</c:v>
                </c:pt>
                <c:pt idx="2887">
                  <c:v>38804</c:v>
                </c:pt>
                <c:pt idx="2888">
                  <c:v>38803</c:v>
                </c:pt>
                <c:pt idx="2889">
                  <c:v>38800</c:v>
                </c:pt>
                <c:pt idx="2890">
                  <c:v>38799</c:v>
                </c:pt>
                <c:pt idx="2891">
                  <c:v>38798</c:v>
                </c:pt>
                <c:pt idx="2892">
                  <c:v>38797</c:v>
                </c:pt>
                <c:pt idx="2893">
                  <c:v>38796</c:v>
                </c:pt>
                <c:pt idx="2894">
                  <c:v>38793</c:v>
                </c:pt>
                <c:pt idx="2895">
                  <c:v>38792</c:v>
                </c:pt>
                <c:pt idx="2896">
                  <c:v>38791</c:v>
                </c:pt>
                <c:pt idx="2897">
                  <c:v>38790</c:v>
                </c:pt>
                <c:pt idx="2898">
                  <c:v>38789</c:v>
                </c:pt>
                <c:pt idx="2899">
                  <c:v>38786</c:v>
                </c:pt>
                <c:pt idx="2900">
                  <c:v>38785</c:v>
                </c:pt>
                <c:pt idx="2901">
                  <c:v>38784</c:v>
                </c:pt>
                <c:pt idx="2902">
                  <c:v>38783</c:v>
                </c:pt>
                <c:pt idx="2903">
                  <c:v>38782</c:v>
                </c:pt>
                <c:pt idx="2904">
                  <c:v>38779</c:v>
                </c:pt>
                <c:pt idx="2905">
                  <c:v>38778</c:v>
                </c:pt>
                <c:pt idx="2906">
                  <c:v>38777</c:v>
                </c:pt>
                <c:pt idx="2907">
                  <c:v>38776</c:v>
                </c:pt>
                <c:pt idx="2908">
                  <c:v>38775</c:v>
                </c:pt>
                <c:pt idx="2909">
                  <c:v>38772</c:v>
                </c:pt>
                <c:pt idx="2910">
                  <c:v>38771</c:v>
                </c:pt>
                <c:pt idx="2911">
                  <c:v>38770</c:v>
                </c:pt>
                <c:pt idx="2912">
                  <c:v>38769</c:v>
                </c:pt>
                <c:pt idx="2913">
                  <c:v>38768</c:v>
                </c:pt>
                <c:pt idx="2914">
                  <c:v>38765</c:v>
                </c:pt>
                <c:pt idx="2915">
                  <c:v>38764</c:v>
                </c:pt>
                <c:pt idx="2916">
                  <c:v>38763</c:v>
                </c:pt>
                <c:pt idx="2917">
                  <c:v>38762</c:v>
                </c:pt>
                <c:pt idx="2918">
                  <c:v>38761</c:v>
                </c:pt>
                <c:pt idx="2919">
                  <c:v>38758</c:v>
                </c:pt>
                <c:pt idx="2920">
                  <c:v>38757</c:v>
                </c:pt>
                <c:pt idx="2921">
                  <c:v>38756</c:v>
                </c:pt>
                <c:pt idx="2922">
                  <c:v>38755</c:v>
                </c:pt>
                <c:pt idx="2923">
                  <c:v>38754</c:v>
                </c:pt>
                <c:pt idx="2924">
                  <c:v>38751</c:v>
                </c:pt>
                <c:pt idx="2925">
                  <c:v>38750</c:v>
                </c:pt>
                <c:pt idx="2926">
                  <c:v>38749</c:v>
                </c:pt>
                <c:pt idx="2927">
                  <c:v>38748</c:v>
                </c:pt>
                <c:pt idx="2928">
                  <c:v>38747</c:v>
                </c:pt>
                <c:pt idx="2929">
                  <c:v>38744</c:v>
                </c:pt>
                <c:pt idx="2930">
                  <c:v>38743</c:v>
                </c:pt>
                <c:pt idx="2931">
                  <c:v>38742</c:v>
                </c:pt>
                <c:pt idx="2932">
                  <c:v>38741</c:v>
                </c:pt>
                <c:pt idx="2933">
                  <c:v>38740</c:v>
                </c:pt>
                <c:pt idx="2934">
                  <c:v>38737</c:v>
                </c:pt>
                <c:pt idx="2935">
                  <c:v>38736</c:v>
                </c:pt>
                <c:pt idx="2936">
                  <c:v>38735</c:v>
                </c:pt>
                <c:pt idx="2937">
                  <c:v>38734</c:v>
                </c:pt>
                <c:pt idx="2938">
                  <c:v>38733</c:v>
                </c:pt>
                <c:pt idx="2939">
                  <c:v>38730</c:v>
                </c:pt>
                <c:pt idx="2940">
                  <c:v>38729</c:v>
                </c:pt>
                <c:pt idx="2941">
                  <c:v>38728</c:v>
                </c:pt>
                <c:pt idx="2942">
                  <c:v>38727</c:v>
                </c:pt>
                <c:pt idx="2943">
                  <c:v>38726</c:v>
                </c:pt>
                <c:pt idx="2944">
                  <c:v>38723</c:v>
                </c:pt>
                <c:pt idx="2945">
                  <c:v>38722</c:v>
                </c:pt>
                <c:pt idx="2946">
                  <c:v>38721</c:v>
                </c:pt>
                <c:pt idx="2947">
                  <c:v>38720</c:v>
                </c:pt>
                <c:pt idx="2948">
                  <c:v>38719</c:v>
                </c:pt>
              </c:numCache>
            </c:numRef>
          </c:cat>
          <c:val>
            <c:numRef>
              <c:f>Blad1!$C$7:$C$2955</c:f>
              <c:numCache>
                <c:formatCode>0.00</c:formatCode>
                <c:ptCount val="2949"/>
                <c:pt idx="0">
                  <c:v>-0.33200000000000002</c:v>
                </c:pt>
                <c:pt idx="1">
                  <c:v>-0.33200000000000002</c:v>
                </c:pt>
                <c:pt idx="2">
                  <c:v>-0.33100000000000002</c:v>
                </c:pt>
                <c:pt idx="3">
                  <c:v>-0.33100000000000002</c:v>
                </c:pt>
                <c:pt idx="4">
                  <c:v>-0.33100000000000002</c:v>
                </c:pt>
                <c:pt idx="5">
                  <c:v>-0.33100000000000002</c:v>
                </c:pt>
                <c:pt idx="6">
                  <c:v>-0.33200000000000002</c:v>
                </c:pt>
                <c:pt idx="7">
                  <c:v>-0.33200000000000002</c:v>
                </c:pt>
                <c:pt idx="8">
                  <c:v>-0.33200000000000002</c:v>
                </c:pt>
                <c:pt idx="9">
                  <c:v>-0.33</c:v>
                </c:pt>
                <c:pt idx="10">
                  <c:v>-0.33</c:v>
                </c:pt>
                <c:pt idx="11">
                  <c:v>-0.32900000000000001</c:v>
                </c:pt>
                <c:pt idx="12">
                  <c:v>-0.33</c:v>
                </c:pt>
                <c:pt idx="13">
                  <c:v>-0.33</c:v>
                </c:pt>
                <c:pt idx="14">
                  <c:v>-0.32900000000000001</c:v>
                </c:pt>
                <c:pt idx="15">
                  <c:v>-0.33</c:v>
                </c:pt>
                <c:pt idx="16">
                  <c:v>-0.33</c:v>
                </c:pt>
                <c:pt idx="17">
                  <c:v>-0.33</c:v>
                </c:pt>
                <c:pt idx="18">
                  <c:v>-0.33</c:v>
                </c:pt>
                <c:pt idx="19">
                  <c:v>-0.33</c:v>
                </c:pt>
                <c:pt idx="20">
                  <c:v>-0.33</c:v>
                </c:pt>
                <c:pt idx="21">
                  <c:v>-0.33</c:v>
                </c:pt>
                <c:pt idx="22">
                  <c:v>-0.32900000000000001</c:v>
                </c:pt>
                <c:pt idx="23">
                  <c:v>-0.32900000000000001</c:v>
                </c:pt>
                <c:pt idx="24">
                  <c:v>-0.32900000000000001</c:v>
                </c:pt>
                <c:pt idx="25">
                  <c:v>-0.32900000000000001</c:v>
                </c:pt>
                <c:pt idx="26">
                  <c:v>-0.32900000000000001</c:v>
                </c:pt>
                <c:pt idx="27">
                  <c:v>-0.33</c:v>
                </c:pt>
                <c:pt idx="28">
                  <c:v>-0.33</c:v>
                </c:pt>
                <c:pt idx="29">
                  <c:v>-0.32900000000000001</c:v>
                </c:pt>
                <c:pt idx="30">
                  <c:v>-0.32900000000000001</c:v>
                </c:pt>
                <c:pt idx="31">
                  <c:v>-0.32900000000000001</c:v>
                </c:pt>
                <c:pt idx="32">
                  <c:v>-0.32800000000000001</c:v>
                </c:pt>
                <c:pt idx="33">
                  <c:v>-0.32900000000000001</c:v>
                </c:pt>
                <c:pt idx="34">
                  <c:v>-0.32900000000000001</c:v>
                </c:pt>
                <c:pt idx="35">
                  <c:v>-0.32900000000000001</c:v>
                </c:pt>
                <c:pt idx="36">
                  <c:v>-0.32900000000000001</c:v>
                </c:pt>
                <c:pt idx="37">
                  <c:v>-0.33</c:v>
                </c:pt>
                <c:pt idx="38">
                  <c:v>-0.32900000000000001</c:v>
                </c:pt>
                <c:pt idx="39">
                  <c:v>-0.32900000000000001</c:v>
                </c:pt>
                <c:pt idx="40">
                  <c:v>-0.32900000000000001</c:v>
                </c:pt>
                <c:pt idx="41">
                  <c:v>-0.33</c:v>
                </c:pt>
                <c:pt idx="42">
                  <c:v>-0.32900000000000001</c:v>
                </c:pt>
                <c:pt idx="43">
                  <c:v>-0.32900000000000001</c:v>
                </c:pt>
                <c:pt idx="44">
                  <c:v>-0.32900000000000001</c:v>
                </c:pt>
                <c:pt idx="45">
                  <c:v>-0.32800000000000001</c:v>
                </c:pt>
                <c:pt idx="46">
                  <c:v>-0.32800000000000001</c:v>
                </c:pt>
                <c:pt idx="47">
                  <c:v>-0.32800000000000001</c:v>
                </c:pt>
                <c:pt idx="48">
                  <c:v>-0.32900000000000001</c:v>
                </c:pt>
                <c:pt idx="49">
                  <c:v>-0.32900000000000001</c:v>
                </c:pt>
                <c:pt idx="50">
                  <c:v>-0.32800000000000001</c:v>
                </c:pt>
                <c:pt idx="51">
                  <c:v>-0.32800000000000001</c:v>
                </c:pt>
                <c:pt idx="52">
                  <c:v>-0.32800000000000001</c:v>
                </c:pt>
                <c:pt idx="53">
                  <c:v>-0.32800000000000001</c:v>
                </c:pt>
                <c:pt idx="54">
                  <c:v>-0.32800000000000001</c:v>
                </c:pt>
                <c:pt idx="55">
                  <c:v>-0.32800000000000001</c:v>
                </c:pt>
                <c:pt idx="56">
                  <c:v>-0.32800000000000001</c:v>
                </c:pt>
                <c:pt idx="57">
                  <c:v>-0.32700000000000001</c:v>
                </c:pt>
                <c:pt idx="58">
                  <c:v>-0.32800000000000001</c:v>
                </c:pt>
                <c:pt idx="59">
                  <c:v>-0.32800000000000001</c:v>
                </c:pt>
                <c:pt idx="60">
                  <c:v>-0.32800000000000001</c:v>
                </c:pt>
                <c:pt idx="61">
                  <c:v>-0.32800000000000001</c:v>
                </c:pt>
                <c:pt idx="62">
                  <c:v>-0.32800000000000001</c:v>
                </c:pt>
                <c:pt idx="63">
                  <c:v>-0.32700000000000001</c:v>
                </c:pt>
                <c:pt idx="64">
                  <c:v>-0.32800000000000001</c:v>
                </c:pt>
                <c:pt idx="65">
                  <c:v>-0.32900000000000001</c:v>
                </c:pt>
                <c:pt idx="66">
                  <c:v>-0.32900000000000001</c:v>
                </c:pt>
                <c:pt idx="67">
                  <c:v>-0.32900000000000001</c:v>
                </c:pt>
                <c:pt idx="68">
                  <c:v>-0.32800000000000001</c:v>
                </c:pt>
                <c:pt idx="69">
                  <c:v>-0.32700000000000001</c:v>
                </c:pt>
                <c:pt idx="70">
                  <c:v>-0.32700000000000001</c:v>
                </c:pt>
                <c:pt idx="71">
                  <c:v>-0.32600000000000001</c:v>
                </c:pt>
                <c:pt idx="72">
                  <c:v>-0.32400000000000001</c:v>
                </c:pt>
                <c:pt idx="73">
                  <c:v>-0.32200000000000001</c:v>
                </c:pt>
                <c:pt idx="74">
                  <c:v>-0.32100000000000001</c:v>
                </c:pt>
                <c:pt idx="75">
                  <c:v>-0.32100000000000001</c:v>
                </c:pt>
                <c:pt idx="76">
                  <c:v>-0.32</c:v>
                </c:pt>
                <c:pt idx="77">
                  <c:v>-0.31900000000000001</c:v>
                </c:pt>
                <c:pt idx="78">
                  <c:v>-0.318</c:v>
                </c:pt>
                <c:pt idx="79">
                  <c:v>-0.31900000000000001</c:v>
                </c:pt>
                <c:pt idx="80">
                  <c:v>-0.31900000000000001</c:v>
                </c:pt>
                <c:pt idx="81">
                  <c:v>-0.31900000000000001</c:v>
                </c:pt>
                <c:pt idx="82">
                  <c:v>-0.318</c:v>
                </c:pt>
                <c:pt idx="83">
                  <c:v>#N/A</c:v>
                </c:pt>
                <c:pt idx="84">
                  <c:v>-0.317</c:v>
                </c:pt>
                <c:pt idx="85">
                  <c:v>-0.316</c:v>
                </c:pt>
                <c:pt idx="86">
                  <c:v>-0.315</c:v>
                </c:pt>
                <c:pt idx="87">
                  <c:v>-0.313</c:v>
                </c:pt>
                <c:pt idx="88">
                  <c:v>-0.313</c:v>
                </c:pt>
                <c:pt idx="89">
                  <c:v>-0.314</c:v>
                </c:pt>
                <c:pt idx="90">
                  <c:v>-0.316</c:v>
                </c:pt>
                <c:pt idx="91">
                  <c:v>-0.316</c:v>
                </c:pt>
                <c:pt idx="92">
                  <c:v>-0.316</c:v>
                </c:pt>
                <c:pt idx="93">
                  <c:v>-0.316</c:v>
                </c:pt>
                <c:pt idx="94">
                  <c:v>-0.316</c:v>
                </c:pt>
                <c:pt idx="95">
                  <c:v>-0.318</c:v>
                </c:pt>
                <c:pt idx="96">
                  <c:v>-0.316</c:v>
                </c:pt>
                <c:pt idx="97">
                  <c:v>-0.315</c:v>
                </c:pt>
                <c:pt idx="98">
                  <c:v>-0.313</c:v>
                </c:pt>
                <c:pt idx="99">
                  <c:v>-0.313</c:v>
                </c:pt>
                <c:pt idx="100">
                  <c:v>-0.313</c:v>
                </c:pt>
                <c:pt idx="101">
                  <c:v>-0.314</c:v>
                </c:pt>
                <c:pt idx="102">
                  <c:v>-0.314</c:v>
                </c:pt>
                <c:pt idx="103">
                  <c:v>-0.314</c:v>
                </c:pt>
                <c:pt idx="104">
                  <c:v>-0.314</c:v>
                </c:pt>
                <c:pt idx="105">
                  <c:v>-0.314</c:v>
                </c:pt>
                <c:pt idx="106">
                  <c:v>-0.313</c:v>
                </c:pt>
                <c:pt idx="107">
                  <c:v>-0.313</c:v>
                </c:pt>
                <c:pt idx="108">
                  <c:v>-0.312</c:v>
                </c:pt>
                <c:pt idx="109">
                  <c:v>-0.313</c:v>
                </c:pt>
                <c:pt idx="110">
                  <c:v>-0.312</c:v>
                </c:pt>
                <c:pt idx="111">
                  <c:v>-0.311</c:v>
                </c:pt>
                <c:pt idx="112">
                  <c:v>-0.312</c:v>
                </c:pt>
                <c:pt idx="113">
                  <c:v>-0.312</c:v>
                </c:pt>
                <c:pt idx="114">
                  <c:v>-0.312</c:v>
                </c:pt>
                <c:pt idx="115">
                  <c:v>-0.312</c:v>
                </c:pt>
                <c:pt idx="116">
                  <c:v>-0.312</c:v>
                </c:pt>
                <c:pt idx="117">
                  <c:v>-0.312</c:v>
                </c:pt>
                <c:pt idx="118">
                  <c:v>-0.312</c:v>
                </c:pt>
                <c:pt idx="119">
                  <c:v>-0.312</c:v>
                </c:pt>
                <c:pt idx="120">
                  <c:v>-0.313</c:v>
                </c:pt>
                <c:pt idx="121">
                  <c:v>-0.313</c:v>
                </c:pt>
                <c:pt idx="122">
                  <c:v>-0.313</c:v>
                </c:pt>
                <c:pt idx="123">
                  <c:v>-0.313</c:v>
                </c:pt>
                <c:pt idx="124">
                  <c:v>-0.313</c:v>
                </c:pt>
                <c:pt idx="125">
                  <c:v>-0.312</c:v>
                </c:pt>
                <c:pt idx="126">
                  <c:v>-0.313</c:v>
                </c:pt>
                <c:pt idx="127">
                  <c:v>-0.312</c:v>
                </c:pt>
                <c:pt idx="128">
                  <c:v>-0.311</c:v>
                </c:pt>
                <c:pt idx="129">
                  <c:v>-0.312</c:v>
                </c:pt>
                <c:pt idx="130">
                  <c:v>-0.313</c:v>
                </c:pt>
                <c:pt idx="131">
                  <c:v>-0.313</c:v>
                </c:pt>
                <c:pt idx="132">
                  <c:v>-0.312</c:v>
                </c:pt>
                <c:pt idx="133">
                  <c:v>-0.311</c:v>
                </c:pt>
                <c:pt idx="134">
                  <c:v>-0.311</c:v>
                </c:pt>
                <c:pt idx="135">
                  <c:v>-0.311</c:v>
                </c:pt>
                <c:pt idx="136">
                  <c:v>-0.309</c:v>
                </c:pt>
                <c:pt idx="137">
                  <c:v>-0.30599999999999999</c:v>
                </c:pt>
                <c:pt idx="138">
                  <c:v>-0.30499999999999999</c:v>
                </c:pt>
                <c:pt idx="139">
                  <c:v>-0.30399999999999999</c:v>
                </c:pt>
                <c:pt idx="140">
                  <c:v>-0.30399999999999999</c:v>
                </c:pt>
                <c:pt idx="141">
                  <c:v>-0.30199999999999999</c:v>
                </c:pt>
                <c:pt idx="142">
                  <c:v>-0.30099999999999999</c:v>
                </c:pt>
                <c:pt idx="143">
                  <c:v>-0.30099999999999999</c:v>
                </c:pt>
                <c:pt idx="144">
                  <c:v>-0.30099999999999999</c:v>
                </c:pt>
                <c:pt idx="145">
                  <c:v>-0.30099999999999999</c:v>
                </c:pt>
                <c:pt idx="146">
                  <c:v>-0.30199999999999999</c:v>
                </c:pt>
                <c:pt idx="147">
                  <c:v>-0.30099999999999999</c:v>
                </c:pt>
                <c:pt idx="148">
                  <c:v>-0.30299999999999999</c:v>
                </c:pt>
                <c:pt idx="149">
                  <c:v>-0.30199999999999999</c:v>
                </c:pt>
                <c:pt idx="150">
                  <c:v>-0.30099999999999999</c:v>
                </c:pt>
                <c:pt idx="151">
                  <c:v>-0.30099999999999999</c:v>
                </c:pt>
                <c:pt idx="152">
                  <c:v>-0.30099999999999999</c:v>
                </c:pt>
                <c:pt idx="153">
                  <c:v>-0.30099999999999999</c:v>
                </c:pt>
                <c:pt idx="154">
                  <c:v>-0.30099999999999999</c:v>
                </c:pt>
                <c:pt idx="155">
                  <c:v>-0.30099999999999999</c:v>
                </c:pt>
                <c:pt idx="156">
                  <c:v>-0.30299999999999999</c:v>
                </c:pt>
                <c:pt idx="157">
                  <c:v>-0.30199999999999999</c:v>
                </c:pt>
                <c:pt idx="158">
                  <c:v>-0.30299999999999999</c:v>
                </c:pt>
                <c:pt idx="159">
                  <c:v>-0.30099999999999999</c:v>
                </c:pt>
                <c:pt idx="160">
                  <c:v>-0.30399999999999999</c:v>
                </c:pt>
                <c:pt idx="161">
                  <c:v>-0.30299999999999999</c:v>
                </c:pt>
                <c:pt idx="162">
                  <c:v>-0.30299999999999999</c:v>
                </c:pt>
                <c:pt idx="163">
                  <c:v>-0.30099999999999999</c:v>
                </c:pt>
                <c:pt idx="164">
                  <c:v>-0.30099999999999999</c:v>
                </c:pt>
                <c:pt idx="165">
                  <c:v>-0.29899999999999999</c:v>
                </c:pt>
                <c:pt idx="166">
                  <c:v>-0.29899999999999999</c:v>
                </c:pt>
                <c:pt idx="167">
                  <c:v>-0.29899999999999999</c:v>
                </c:pt>
                <c:pt idx="168">
                  <c:v>-0.29699999999999999</c:v>
                </c:pt>
                <c:pt idx="169">
                  <c:v>-0.29799999999999999</c:v>
                </c:pt>
                <c:pt idx="170">
                  <c:v>-0.29799999999999999</c:v>
                </c:pt>
                <c:pt idx="171">
                  <c:v>-0.29799999999999999</c:v>
                </c:pt>
                <c:pt idx="172">
                  <c:v>-0.29799999999999999</c:v>
                </c:pt>
                <c:pt idx="173">
                  <c:v>-0.29899999999999999</c:v>
                </c:pt>
                <c:pt idx="174">
                  <c:v>-0.29799999999999999</c:v>
                </c:pt>
                <c:pt idx="175">
                  <c:v>-0.29899999999999999</c:v>
                </c:pt>
                <c:pt idx="176">
                  <c:v>-0.29799999999999999</c:v>
                </c:pt>
                <c:pt idx="177">
                  <c:v>-0.29899999999999999</c:v>
                </c:pt>
                <c:pt idx="178">
                  <c:v>-0.29799999999999999</c:v>
                </c:pt>
                <c:pt idx="179">
                  <c:v>-0.29899999999999999</c:v>
                </c:pt>
                <c:pt idx="180">
                  <c:v>-0.29899999999999999</c:v>
                </c:pt>
                <c:pt idx="181">
                  <c:v>-0.29699999999999999</c:v>
                </c:pt>
                <c:pt idx="182">
                  <c:v>-0.29799999999999999</c:v>
                </c:pt>
                <c:pt idx="183">
                  <c:v>-0.29799999999999999</c:v>
                </c:pt>
                <c:pt idx="184">
                  <c:v>-0.29799999999999999</c:v>
                </c:pt>
                <c:pt idx="185">
                  <c:v>-0.29799999999999999</c:v>
                </c:pt>
                <c:pt idx="186">
                  <c:v>-0.29899999999999999</c:v>
                </c:pt>
                <c:pt idx="187">
                  <c:v>-0.29799999999999999</c:v>
                </c:pt>
                <c:pt idx="188">
                  <c:v>-0.29699999999999999</c:v>
                </c:pt>
                <c:pt idx="189">
                  <c:v>-0.29699999999999999</c:v>
                </c:pt>
                <c:pt idx="190">
                  <c:v>-0.29599999999999999</c:v>
                </c:pt>
                <c:pt idx="191">
                  <c:v>-0.29799999999999999</c:v>
                </c:pt>
                <c:pt idx="192">
                  <c:v>-0.29799999999999999</c:v>
                </c:pt>
                <c:pt idx="193">
                  <c:v>-0.29699999999999999</c:v>
                </c:pt>
                <c:pt idx="194">
                  <c:v>-0.29699999999999999</c:v>
                </c:pt>
                <c:pt idx="195">
                  <c:v>-0.29699999999999999</c:v>
                </c:pt>
                <c:pt idx="196">
                  <c:v>-0.29699999999999999</c:v>
                </c:pt>
                <c:pt idx="197">
                  <c:v>-0.29499999999999998</c:v>
                </c:pt>
                <c:pt idx="198">
                  <c:v>-0.29499999999999998</c:v>
                </c:pt>
                <c:pt idx="199">
                  <c:v>-0.29299999999999998</c:v>
                </c:pt>
                <c:pt idx="200">
                  <c:v>-0.29499999999999998</c:v>
                </c:pt>
                <c:pt idx="201">
                  <c:v>-0.29499999999999998</c:v>
                </c:pt>
                <c:pt idx="202">
                  <c:v>-0.29099999999999998</c:v>
                </c:pt>
                <c:pt idx="203">
                  <c:v>-0.29199999999999998</c:v>
                </c:pt>
                <c:pt idx="204">
                  <c:v>-0.29299999999999998</c:v>
                </c:pt>
                <c:pt idx="205">
                  <c:v>-0.29299999999999998</c:v>
                </c:pt>
                <c:pt idx="206">
                  <c:v>-0.29299999999999998</c:v>
                </c:pt>
                <c:pt idx="207">
                  <c:v>-0.29199999999999998</c:v>
                </c:pt>
                <c:pt idx="208">
                  <c:v>-0.29099999999999998</c:v>
                </c:pt>
                <c:pt idx="209">
                  <c:v>-0.28999999999999998</c:v>
                </c:pt>
                <c:pt idx="210">
                  <c:v>-0.28599999999999998</c:v>
                </c:pt>
                <c:pt idx="211">
                  <c:v>-0.28199999999999997</c:v>
                </c:pt>
                <c:pt idx="212">
                  <c:v>-0.28100000000000003</c:v>
                </c:pt>
                <c:pt idx="213">
                  <c:v>-0.28299999999999997</c:v>
                </c:pt>
                <c:pt idx="214">
                  <c:v>-0.28100000000000003</c:v>
                </c:pt>
                <c:pt idx="215">
                  <c:v>-0.26900000000000002</c:v>
                </c:pt>
                <c:pt idx="216">
                  <c:v>-0.26800000000000002</c:v>
                </c:pt>
                <c:pt idx="217">
                  <c:v>-0.26600000000000001</c:v>
                </c:pt>
                <c:pt idx="218">
                  <c:v>-0.26600000000000001</c:v>
                </c:pt>
                <c:pt idx="219">
                  <c:v>-0.26500000000000001</c:v>
                </c:pt>
                <c:pt idx="220">
                  <c:v>-0.26400000000000001</c:v>
                </c:pt>
                <c:pt idx="221">
                  <c:v>-0.26200000000000001</c:v>
                </c:pt>
                <c:pt idx="222">
                  <c:v>-0.26200000000000001</c:v>
                </c:pt>
                <c:pt idx="223">
                  <c:v>-0.26300000000000001</c:v>
                </c:pt>
                <c:pt idx="224">
                  <c:v>-0.26300000000000001</c:v>
                </c:pt>
                <c:pt idx="225">
                  <c:v>-0.26200000000000001</c:v>
                </c:pt>
                <c:pt idx="226">
                  <c:v>-0.26400000000000001</c:v>
                </c:pt>
                <c:pt idx="227">
                  <c:v>-0.26100000000000001</c:v>
                </c:pt>
                <c:pt idx="228">
                  <c:v>-0.26200000000000001</c:v>
                </c:pt>
                <c:pt idx="229">
                  <c:v>-0.26100000000000001</c:v>
                </c:pt>
                <c:pt idx="230">
                  <c:v>-0.26200000000000001</c:v>
                </c:pt>
                <c:pt idx="231">
                  <c:v>-0.26100000000000001</c:v>
                </c:pt>
                <c:pt idx="232">
                  <c:v>-0.26100000000000001</c:v>
                </c:pt>
                <c:pt idx="233">
                  <c:v>-0.26100000000000001</c:v>
                </c:pt>
                <c:pt idx="234">
                  <c:v>-0.26</c:v>
                </c:pt>
                <c:pt idx="235">
                  <c:v>-0.25800000000000001</c:v>
                </c:pt>
                <c:pt idx="236">
                  <c:v>-0.25800000000000001</c:v>
                </c:pt>
                <c:pt idx="237">
                  <c:v>-0.25800000000000001</c:v>
                </c:pt>
                <c:pt idx="238">
                  <c:v>-0.25800000000000001</c:v>
                </c:pt>
                <c:pt idx="239">
                  <c:v>-0.25800000000000001</c:v>
                </c:pt>
                <c:pt idx="240">
                  <c:v>-0.25800000000000001</c:v>
                </c:pt>
                <c:pt idx="241">
                  <c:v>-0.25700000000000001</c:v>
                </c:pt>
                <c:pt idx="242">
                  <c:v>-0.25700000000000001</c:v>
                </c:pt>
                <c:pt idx="243">
                  <c:v>-0.25700000000000001</c:v>
                </c:pt>
                <c:pt idx="244">
                  <c:v>-0.25700000000000001</c:v>
                </c:pt>
                <c:pt idx="245">
                  <c:v>-0.25800000000000001</c:v>
                </c:pt>
                <c:pt idx="246">
                  <c:v>-0.25900000000000001</c:v>
                </c:pt>
                <c:pt idx="247">
                  <c:v>-0.26</c:v>
                </c:pt>
                <c:pt idx="248">
                  <c:v>-0.25800000000000001</c:v>
                </c:pt>
                <c:pt idx="249">
                  <c:v>-0.25600000000000001</c:v>
                </c:pt>
                <c:pt idx="250">
                  <c:v>-0.255</c:v>
                </c:pt>
                <c:pt idx="251">
                  <c:v>-0.253</c:v>
                </c:pt>
                <c:pt idx="252">
                  <c:v>-0.251</c:v>
                </c:pt>
                <c:pt idx="253">
                  <c:v>-0.25</c:v>
                </c:pt>
                <c:pt idx="254">
                  <c:v>-0.251</c:v>
                </c:pt>
                <c:pt idx="255">
                  <c:v>-0.252</c:v>
                </c:pt>
                <c:pt idx="256">
                  <c:v>-0.251</c:v>
                </c:pt>
                <c:pt idx="257">
                  <c:v>-0.252</c:v>
                </c:pt>
                <c:pt idx="258">
                  <c:v>-0.25</c:v>
                </c:pt>
                <c:pt idx="259">
                  <c:v>-0.249</c:v>
                </c:pt>
                <c:pt idx="260">
                  <c:v>-0.249</c:v>
                </c:pt>
                <c:pt idx="261">
                  <c:v>-0.249</c:v>
                </c:pt>
                <c:pt idx="262">
                  <c:v>-0.25</c:v>
                </c:pt>
                <c:pt idx="263">
                  <c:v>-0.249</c:v>
                </c:pt>
                <c:pt idx="264">
                  <c:v>-0.249</c:v>
                </c:pt>
                <c:pt idx="265">
                  <c:v>-0.251</c:v>
                </c:pt>
                <c:pt idx="266">
                  <c:v>-0.249</c:v>
                </c:pt>
                <c:pt idx="267">
                  <c:v>-0.249</c:v>
                </c:pt>
                <c:pt idx="268">
                  <c:v>-0.251</c:v>
                </c:pt>
                <c:pt idx="269">
                  <c:v>-0.248</c:v>
                </c:pt>
                <c:pt idx="270">
                  <c:v>-0.247</c:v>
                </c:pt>
                <c:pt idx="271">
                  <c:v>-0.248</c:v>
                </c:pt>
                <c:pt idx="272">
                  <c:v>-0.248</c:v>
                </c:pt>
                <c:pt idx="273">
                  <c:v>-0.246</c:v>
                </c:pt>
                <c:pt idx="274">
                  <c:v>-0.245</c:v>
                </c:pt>
                <c:pt idx="275">
                  <c:v>-0.24399999999999999</c:v>
                </c:pt>
                <c:pt idx="276">
                  <c:v>-0.24299999999999999</c:v>
                </c:pt>
                <c:pt idx="277">
                  <c:v>-0.24199999999999999</c:v>
                </c:pt>
                <c:pt idx="278">
                  <c:v>#N/A</c:v>
                </c:pt>
                <c:pt idx="279">
                  <c:v>#N/A</c:v>
                </c:pt>
                <c:pt idx="280">
                  <c:v>-0.24199999999999999</c:v>
                </c:pt>
                <c:pt idx="281">
                  <c:v>-0.24099999999999999</c:v>
                </c:pt>
                <c:pt idx="282">
                  <c:v>-0.23899999999999999</c:v>
                </c:pt>
                <c:pt idx="283">
                  <c:v>-0.23799999999999999</c:v>
                </c:pt>
                <c:pt idx="284">
                  <c:v>-0.23499999999999999</c:v>
                </c:pt>
                <c:pt idx="285">
                  <c:v>-0.23400000000000001</c:v>
                </c:pt>
                <c:pt idx="286">
                  <c:v>-0.23</c:v>
                </c:pt>
                <c:pt idx="287">
                  <c:v>-0.22700000000000001</c:v>
                </c:pt>
                <c:pt idx="288">
                  <c:v>-0.22600000000000001</c:v>
                </c:pt>
                <c:pt idx="289">
                  <c:v>-0.22500000000000001</c:v>
                </c:pt>
                <c:pt idx="290">
                  <c:v>-0.22900000000000001</c:v>
                </c:pt>
                <c:pt idx="291">
                  <c:v>-0.224</c:v>
                </c:pt>
                <c:pt idx="292">
                  <c:v>-0.221</c:v>
                </c:pt>
                <c:pt idx="293">
                  <c:v>-0.216</c:v>
                </c:pt>
                <c:pt idx="294">
                  <c:v>-0.215</c:v>
                </c:pt>
                <c:pt idx="295">
                  <c:v>-0.21299999999999999</c:v>
                </c:pt>
                <c:pt idx="296">
                  <c:v>-0.20799999999999999</c:v>
                </c:pt>
                <c:pt idx="297">
                  <c:v>-0.20699999999999999</c:v>
                </c:pt>
                <c:pt idx="298">
                  <c:v>-0.20499999999999999</c:v>
                </c:pt>
                <c:pt idx="299">
                  <c:v>-0.20200000000000001</c:v>
                </c:pt>
                <c:pt idx="300">
                  <c:v>-0.20100000000000001</c:v>
                </c:pt>
                <c:pt idx="301">
                  <c:v>-0.20100000000000001</c:v>
                </c:pt>
                <c:pt idx="302">
                  <c:v>-0.2</c:v>
                </c:pt>
                <c:pt idx="303">
                  <c:v>-0.19900000000000001</c:v>
                </c:pt>
                <c:pt idx="304">
                  <c:v>-0.19800000000000001</c:v>
                </c:pt>
                <c:pt idx="305">
                  <c:v>-0.19500000000000001</c:v>
                </c:pt>
                <c:pt idx="306">
                  <c:v>-0.189</c:v>
                </c:pt>
                <c:pt idx="307">
                  <c:v>-0.187</c:v>
                </c:pt>
                <c:pt idx="308">
                  <c:v>-0.183</c:v>
                </c:pt>
                <c:pt idx="309">
                  <c:v>-0.183</c:v>
                </c:pt>
                <c:pt idx="310">
                  <c:v>-0.17899999999999999</c:v>
                </c:pt>
                <c:pt idx="311">
                  <c:v>-0.17499999999999999</c:v>
                </c:pt>
                <c:pt idx="312">
                  <c:v>-0.17100000000000001</c:v>
                </c:pt>
                <c:pt idx="313">
                  <c:v>-0.16900000000000001</c:v>
                </c:pt>
                <c:pt idx="314">
                  <c:v>-0.16700000000000001</c:v>
                </c:pt>
                <c:pt idx="315">
                  <c:v>-0.16600000000000001</c:v>
                </c:pt>
                <c:pt idx="316">
                  <c:v>-0.16200000000000001</c:v>
                </c:pt>
                <c:pt idx="317">
                  <c:v>-0.161</c:v>
                </c:pt>
                <c:pt idx="318">
                  <c:v>-0.16200000000000001</c:v>
                </c:pt>
                <c:pt idx="319">
                  <c:v>-0.16200000000000001</c:v>
                </c:pt>
                <c:pt idx="320">
                  <c:v>-0.16</c:v>
                </c:pt>
                <c:pt idx="321">
                  <c:v>-0.159</c:v>
                </c:pt>
                <c:pt idx="322">
                  <c:v>-0.158</c:v>
                </c:pt>
                <c:pt idx="323">
                  <c:v>-0.155</c:v>
                </c:pt>
                <c:pt idx="324">
                  <c:v>-0.152</c:v>
                </c:pt>
                <c:pt idx="325">
                  <c:v>-0.14599999999999999</c:v>
                </c:pt>
                <c:pt idx="326">
                  <c:v>-0.14399999999999999</c:v>
                </c:pt>
                <c:pt idx="327">
                  <c:v>-0.14299999999999999</c:v>
                </c:pt>
                <c:pt idx="328">
                  <c:v>-0.14199999999999999</c:v>
                </c:pt>
                <c:pt idx="329">
                  <c:v>-0.14199999999999999</c:v>
                </c:pt>
                <c:pt idx="330">
                  <c:v>-0.14299999999999999</c:v>
                </c:pt>
                <c:pt idx="331">
                  <c:v>-0.14399999999999999</c:v>
                </c:pt>
                <c:pt idx="332">
                  <c:v>-0.14399999999999999</c:v>
                </c:pt>
                <c:pt idx="333">
                  <c:v>-0.14299999999999999</c:v>
                </c:pt>
                <c:pt idx="334">
                  <c:v>-0.14299999999999999</c:v>
                </c:pt>
                <c:pt idx="335">
                  <c:v>-0.14199999999999999</c:v>
                </c:pt>
                <c:pt idx="336">
                  <c:v>-0.13600000000000001</c:v>
                </c:pt>
                <c:pt idx="337">
                  <c:v>-0.13300000000000001</c:v>
                </c:pt>
                <c:pt idx="338">
                  <c:v>-0.13200000000000001</c:v>
                </c:pt>
                <c:pt idx="339">
                  <c:v>-0.13100000000000001</c:v>
                </c:pt>
                <c:pt idx="340">
                  <c:v>-0.13100000000000001</c:v>
                </c:pt>
                <c:pt idx="341">
                  <c:v>-0.13200000000000001</c:v>
                </c:pt>
                <c:pt idx="342">
                  <c:v>-0.13200000000000001</c:v>
                </c:pt>
                <c:pt idx="343">
                  <c:v>-0.13100000000000001</c:v>
                </c:pt>
                <c:pt idx="344">
                  <c:v>-0.13100000000000001</c:v>
                </c:pt>
                <c:pt idx="345">
                  <c:v>-0.13100000000000001</c:v>
                </c:pt>
                <c:pt idx="346">
                  <c:v>-0.13100000000000001</c:v>
                </c:pt>
                <c:pt idx="347">
                  <c:v>-0.13100000000000001</c:v>
                </c:pt>
                <c:pt idx="348">
                  <c:v>-0.13</c:v>
                </c:pt>
                <c:pt idx="349">
                  <c:v>-0.13100000000000001</c:v>
                </c:pt>
                <c:pt idx="350">
                  <c:v>-0.13300000000000001</c:v>
                </c:pt>
                <c:pt idx="351">
                  <c:v>-0.13300000000000001</c:v>
                </c:pt>
                <c:pt idx="352">
                  <c:v>-0.13200000000000001</c:v>
                </c:pt>
                <c:pt idx="353">
                  <c:v>-0.129</c:v>
                </c:pt>
                <c:pt idx="354">
                  <c:v>-0.128</c:v>
                </c:pt>
                <c:pt idx="355">
                  <c:v>-0.125</c:v>
                </c:pt>
                <c:pt idx="356">
                  <c:v>-0.11899999999999999</c:v>
                </c:pt>
                <c:pt idx="357">
                  <c:v>-0.11600000000000001</c:v>
                </c:pt>
                <c:pt idx="358">
                  <c:v>-0.113</c:v>
                </c:pt>
                <c:pt idx="359">
                  <c:v>-0.113</c:v>
                </c:pt>
                <c:pt idx="360">
                  <c:v>-0.124</c:v>
                </c:pt>
                <c:pt idx="361">
                  <c:v>-0.11799999999999999</c:v>
                </c:pt>
                <c:pt idx="362">
                  <c:v>-0.11600000000000001</c:v>
                </c:pt>
                <c:pt idx="363">
                  <c:v>-0.114</c:v>
                </c:pt>
                <c:pt idx="364">
                  <c:v>-0.113</c:v>
                </c:pt>
                <c:pt idx="365">
                  <c:v>-0.109</c:v>
                </c:pt>
                <c:pt idx="366">
                  <c:v>-0.104</c:v>
                </c:pt>
                <c:pt idx="367">
                  <c:v>-0.104</c:v>
                </c:pt>
                <c:pt idx="368">
                  <c:v>-9.9000000000000005E-2</c:v>
                </c:pt>
                <c:pt idx="369">
                  <c:v>-9.5000000000000001E-2</c:v>
                </c:pt>
                <c:pt idx="370">
                  <c:v>-9.1999999999999998E-2</c:v>
                </c:pt>
                <c:pt idx="371">
                  <c:v>-9.1999999999999998E-2</c:v>
                </c:pt>
                <c:pt idx="372">
                  <c:v>-9.0999999999999998E-2</c:v>
                </c:pt>
                <c:pt idx="373">
                  <c:v>-8.5999999999999993E-2</c:v>
                </c:pt>
                <c:pt idx="374">
                  <c:v>-8.3000000000000004E-2</c:v>
                </c:pt>
                <c:pt idx="375">
                  <c:v>-8.1000000000000003E-2</c:v>
                </c:pt>
                <c:pt idx="376">
                  <c:v>-7.9000000000000001E-2</c:v>
                </c:pt>
                <c:pt idx="377">
                  <c:v>-7.6999999999999999E-2</c:v>
                </c:pt>
                <c:pt idx="378">
                  <c:v>-7.2999999999999995E-2</c:v>
                </c:pt>
                <c:pt idx="379">
                  <c:v>-7.2999999999999995E-2</c:v>
                </c:pt>
                <c:pt idx="380">
                  <c:v>-7.0999999999999994E-2</c:v>
                </c:pt>
                <c:pt idx="381">
                  <c:v>-6.9000000000000006E-2</c:v>
                </c:pt>
                <c:pt idx="382">
                  <c:v>-6.9000000000000006E-2</c:v>
                </c:pt>
                <c:pt idx="383">
                  <c:v>-6.6000000000000003E-2</c:v>
                </c:pt>
                <c:pt idx="384">
                  <c:v>-6.8000000000000005E-2</c:v>
                </c:pt>
                <c:pt idx="385">
                  <c:v>-6.8000000000000005E-2</c:v>
                </c:pt>
                <c:pt idx="386">
                  <c:v>-6.7000000000000004E-2</c:v>
                </c:pt>
                <c:pt idx="387">
                  <c:v>-6.6000000000000003E-2</c:v>
                </c:pt>
                <c:pt idx="388">
                  <c:v>-6.4000000000000001E-2</c:v>
                </c:pt>
                <c:pt idx="389">
                  <c:v>-6.0999999999999999E-2</c:v>
                </c:pt>
                <c:pt idx="390">
                  <c:v>-5.2999999999999999E-2</c:v>
                </c:pt>
                <c:pt idx="391">
                  <c:v>-5.2999999999999999E-2</c:v>
                </c:pt>
                <c:pt idx="392">
                  <c:v>-5.2999999999999999E-2</c:v>
                </c:pt>
                <c:pt idx="393">
                  <c:v>-5.3999999999999999E-2</c:v>
                </c:pt>
                <c:pt idx="394">
                  <c:v>-5.0999999999999997E-2</c:v>
                </c:pt>
                <c:pt idx="395">
                  <c:v>-5.1999999999999998E-2</c:v>
                </c:pt>
                <c:pt idx="396">
                  <c:v>-4.9000000000000002E-2</c:v>
                </c:pt>
                <c:pt idx="397">
                  <c:v>-4.9000000000000002E-2</c:v>
                </c:pt>
                <c:pt idx="398">
                  <c:v>-4.9000000000000002E-2</c:v>
                </c:pt>
                <c:pt idx="399">
                  <c:v>-4.9000000000000002E-2</c:v>
                </c:pt>
                <c:pt idx="400">
                  <c:v>-4.8000000000000001E-2</c:v>
                </c:pt>
                <c:pt idx="401">
                  <c:v>-4.5999999999999999E-2</c:v>
                </c:pt>
                <c:pt idx="402">
                  <c:v>-4.5999999999999999E-2</c:v>
                </c:pt>
                <c:pt idx="403">
                  <c:v>-4.5999999999999999E-2</c:v>
                </c:pt>
                <c:pt idx="404">
                  <c:v>-4.3999999999999997E-2</c:v>
                </c:pt>
                <c:pt idx="405">
                  <c:v>-4.2999999999999997E-2</c:v>
                </c:pt>
                <c:pt idx="406">
                  <c:v>-0.04</c:v>
                </c:pt>
                <c:pt idx="407">
                  <c:v>-4.1000000000000002E-2</c:v>
                </c:pt>
                <c:pt idx="408">
                  <c:v>-4.1000000000000002E-2</c:v>
                </c:pt>
                <c:pt idx="409">
                  <c:v>-4.1000000000000002E-2</c:v>
                </c:pt>
                <c:pt idx="410">
                  <c:v>-0.04</c:v>
                </c:pt>
                <c:pt idx="411">
                  <c:v>-3.9E-2</c:v>
                </c:pt>
                <c:pt idx="412">
                  <c:v>-3.9E-2</c:v>
                </c:pt>
                <c:pt idx="413">
                  <c:v>-3.7999999999999999E-2</c:v>
                </c:pt>
                <c:pt idx="414">
                  <c:v>-3.6999999999999998E-2</c:v>
                </c:pt>
                <c:pt idx="415">
                  <c:v>-3.6999999999999998E-2</c:v>
                </c:pt>
                <c:pt idx="416">
                  <c:v>-3.6999999999999998E-2</c:v>
                </c:pt>
                <c:pt idx="417">
                  <c:v>-3.5999999999999997E-2</c:v>
                </c:pt>
                <c:pt idx="418">
                  <c:v>-3.7999999999999999E-2</c:v>
                </c:pt>
                <c:pt idx="419">
                  <c:v>-3.7999999999999999E-2</c:v>
                </c:pt>
                <c:pt idx="420">
                  <c:v>-3.5999999999999997E-2</c:v>
                </c:pt>
                <c:pt idx="421">
                  <c:v>-3.5000000000000003E-2</c:v>
                </c:pt>
                <c:pt idx="422">
                  <c:v>-3.5000000000000003E-2</c:v>
                </c:pt>
                <c:pt idx="423">
                  <c:v>-3.4000000000000002E-2</c:v>
                </c:pt>
                <c:pt idx="424">
                  <c:v>-3.4000000000000002E-2</c:v>
                </c:pt>
                <c:pt idx="425">
                  <c:v>-3.3000000000000002E-2</c:v>
                </c:pt>
                <c:pt idx="426">
                  <c:v>-3.3000000000000002E-2</c:v>
                </c:pt>
                <c:pt idx="427">
                  <c:v>-3.3000000000000002E-2</c:v>
                </c:pt>
                <c:pt idx="428">
                  <c:v>-3.3000000000000002E-2</c:v>
                </c:pt>
                <c:pt idx="429">
                  <c:v>-3.3000000000000002E-2</c:v>
                </c:pt>
                <c:pt idx="430">
                  <c:v>-3.3000000000000002E-2</c:v>
                </c:pt>
                <c:pt idx="431">
                  <c:v>-3.3000000000000002E-2</c:v>
                </c:pt>
                <c:pt idx="432">
                  <c:v>-3.3000000000000002E-2</c:v>
                </c:pt>
                <c:pt idx="433">
                  <c:v>-3.2000000000000001E-2</c:v>
                </c:pt>
                <c:pt idx="434">
                  <c:v>-3.1E-2</c:v>
                </c:pt>
                <c:pt idx="435">
                  <c:v>-0.03</c:v>
                </c:pt>
                <c:pt idx="436">
                  <c:v>-2.9000000000000001E-2</c:v>
                </c:pt>
                <c:pt idx="437">
                  <c:v>-2.8000000000000001E-2</c:v>
                </c:pt>
                <c:pt idx="438">
                  <c:v>-2.7E-2</c:v>
                </c:pt>
                <c:pt idx="439">
                  <c:v>-2.5000000000000001E-2</c:v>
                </c:pt>
                <c:pt idx="440">
                  <c:v>-2.4E-2</c:v>
                </c:pt>
                <c:pt idx="441">
                  <c:v>-2.4E-2</c:v>
                </c:pt>
                <c:pt idx="442">
                  <c:v>-2.4E-2</c:v>
                </c:pt>
                <c:pt idx="443">
                  <c:v>-2.4E-2</c:v>
                </c:pt>
                <c:pt idx="444">
                  <c:v>-2.4E-2</c:v>
                </c:pt>
                <c:pt idx="445">
                  <c:v>-2.4E-2</c:v>
                </c:pt>
                <c:pt idx="446">
                  <c:v>-2.4E-2</c:v>
                </c:pt>
                <c:pt idx="447">
                  <c:v>-2.3E-2</c:v>
                </c:pt>
                <c:pt idx="448">
                  <c:v>-2.3E-2</c:v>
                </c:pt>
                <c:pt idx="449">
                  <c:v>-2.3E-2</c:v>
                </c:pt>
                <c:pt idx="450">
                  <c:v>-2.3E-2</c:v>
                </c:pt>
                <c:pt idx="451">
                  <c:v>-2.1999999999999999E-2</c:v>
                </c:pt>
                <c:pt idx="452">
                  <c:v>-2.1000000000000001E-2</c:v>
                </c:pt>
                <c:pt idx="453">
                  <c:v>-0.02</c:v>
                </c:pt>
                <c:pt idx="454">
                  <c:v>-1.9E-2</c:v>
                </c:pt>
                <c:pt idx="455">
                  <c:v>-1.9E-2</c:v>
                </c:pt>
                <c:pt idx="456">
                  <c:v>-1.9E-2</c:v>
                </c:pt>
                <c:pt idx="457">
                  <c:v>-1.9E-2</c:v>
                </c:pt>
                <c:pt idx="458">
                  <c:v>-1.9E-2</c:v>
                </c:pt>
                <c:pt idx="459">
                  <c:v>-1.9E-2</c:v>
                </c:pt>
                <c:pt idx="460">
                  <c:v>-1.9E-2</c:v>
                </c:pt>
                <c:pt idx="461">
                  <c:v>-1.9E-2</c:v>
                </c:pt>
                <c:pt idx="462">
                  <c:v>-1.9E-2</c:v>
                </c:pt>
                <c:pt idx="463">
                  <c:v>-1.9E-2</c:v>
                </c:pt>
                <c:pt idx="464">
                  <c:v>-1.7999999999999999E-2</c:v>
                </c:pt>
                <c:pt idx="465">
                  <c:v>-1.7999999999999999E-2</c:v>
                </c:pt>
                <c:pt idx="466">
                  <c:v>-1.7999999999999999E-2</c:v>
                </c:pt>
                <c:pt idx="467">
                  <c:v>-1.7999999999999999E-2</c:v>
                </c:pt>
                <c:pt idx="468">
                  <c:v>-1.6E-2</c:v>
                </c:pt>
                <c:pt idx="469">
                  <c:v>-1.4999999999999999E-2</c:v>
                </c:pt>
                <c:pt idx="470">
                  <c:v>-1.4999999999999999E-2</c:v>
                </c:pt>
                <c:pt idx="471">
                  <c:v>-1.4E-2</c:v>
                </c:pt>
                <c:pt idx="472">
                  <c:v>-1.4E-2</c:v>
                </c:pt>
                <c:pt idx="473">
                  <c:v>-1.6E-2</c:v>
                </c:pt>
                <c:pt idx="474">
                  <c:v>-1.4999999999999999E-2</c:v>
                </c:pt>
                <c:pt idx="475">
                  <c:v>-1.4999999999999999E-2</c:v>
                </c:pt>
                <c:pt idx="476">
                  <c:v>-1.4E-2</c:v>
                </c:pt>
                <c:pt idx="477">
                  <c:v>-1.4E-2</c:v>
                </c:pt>
                <c:pt idx="478">
                  <c:v>-1.4E-2</c:v>
                </c:pt>
                <c:pt idx="479">
                  <c:v>-1.4E-2</c:v>
                </c:pt>
                <c:pt idx="480">
                  <c:v>-1.4E-2</c:v>
                </c:pt>
                <c:pt idx="481">
                  <c:v>-1.4E-2</c:v>
                </c:pt>
                <c:pt idx="482">
                  <c:v>-1.4E-2</c:v>
                </c:pt>
                <c:pt idx="483">
                  <c:v>-1.4E-2</c:v>
                </c:pt>
                <c:pt idx="484">
                  <c:v>-1.4E-2</c:v>
                </c:pt>
                <c:pt idx="485">
                  <c:v>-1.4E-2</c:v>
                </c:pt>
                <c:pt idx="486">
                  <c:v>-1.4E-2</c:v>
                </c:pt>
                <c:pt idx="487">
                  <c:v>-1.2999999999999999E-2</c:v>
                </c:pt>
                <c:pt idx="488">
                  <c:v>-1.2999999999999999E-2</c:v>
                </c:pt>
                <c:pt idx="489">
                  <c:v>-1.2999999999999999E-2</c:v>
                </c:pt>
                <c:pt idx="490">
                  <c:v>-1.2999999999999999E-2</c:v>
                </c:pt>
                <c:pt idx="491">
                  <c:v>-1.4E-2</c:v>
                </c:pt>
                <c:pt idx="492">
                  <c:v>-1.2999999999999999E-2</c:v>
                </c:pt>
                <c:pt idx="493">
                  <c:v>-1.2999999999999999E-2</c:v>
                </c:pt>
                <c:pt idx="494">
                  <c:v>-1.2E-2</c:v>
                </c:pt>
                <c:pt idx="495">
                  <c:v>-1.2999999999999999E-2</c:v>
                </c:pt>
                <c:pt idx="496">
                  <c:v>-1.2999999999999999E-2</c:v>
                </c:pt>
                <c:pt idx="497">
                  <c:v>-1.2999999999999999E-2</c:v>
                </c:pt>
                <c:pt idx="498">
                  <c:v>-1.2E-2</c:v>
                </c:pt>
                <c:pt idx="499">
                  <c:v>-1.2E-2</c:v>
                </c:pt>
                <c:pt idx="500">
                  <c:v>-1.2E-2</c:v>
                </c:pt>
                <c:pt idx="501">
                  <c:v>-1.2E-2</c:v>
                </c:pt>
                <c:pt idx="502">
                  <c:v>-1.2E-2</c:v>
                </c:pt>
                <c:pt idx="503">
                  <c:v>-1.0999999999999999E-2</c:v>
                </c:pt>
                <c:pt idx="504">
                  <c:v>-0.01</c:v>
                </c:pt>
                <c:pt idx="505">
                  <c:v>-8.9999999999999993E-3</c:v>
                </c:pt>
                <c:pt idx="506">
                  <c:v>-8.9999999999999993E-3</c:v>
                </c:pt>
                <c:pt idx="507">
                  <c:v>-8.9999999999999993E-3</c:v>
                </c:pt>
                <c:pt idx="508">
                  <c:v>-8.9999999999999993E-3</c:v>
                </c:pt>
                <c:pt idx="509">
                  <c:v>-8.9999999999999993E-3</c:v>
                </c:pt>
                <c:pt idx="510">
                  <c:v>-8.9999999999999993E-3</c:v>
                </c:pt>
                <c:pt idx="511">
                  <c:v>-8.0000000000000002E-3</c:v>
                </c:pt>
                <c:pt idx="512">
                  <c:v>-8.0000000000000002E-3</c:v>
                </c:pt>
                <c:pt idx="513">
                  <c:v>-7.0000000000000001E-3</c:v>
                </c:pt>
                <c:pt idx="514">
                  <c:v>-5.0000000000000001E-3</c:v>
                </c:pt>
                <c:pt idx="515">
                  <c:v>-5.0000000000000001E-3</c:v>
                </c:pt>
                <c:pt idx="516">
                  <c:v>-5.0000000000000001E-3</c:v>
                </c:pt>
                <c:pt idx="517">
                  <c:v>-5.0000000000000001E-3</c:v>
                </c:pt>
                <c:pt idx="518">
                  <c:v>-2E-3</c:v>
                </c:pt>
                <c:pt idx="519">
                  <c:v>-1E-3</c:v>
                </c:pt>
                <c:pt idx="520">
                  <c:v>-2E-3</c:v>
                </c:pt>
                <c:pt idx="521">
                  <c:v>-2E-3</c:v>
                </c:pt>
                <c:pt idx="522">
                  <c:v>-1E-3</c:v>
                </c:pt>
                <c:pt idx="523">
                  <c:v>1E-3</c:v>
                </c:pt>
                <c:pt idx="524">
                  <c:v>1E-3</c:v>
                </c:pt>
                <c:pt idx="525">
                  <c:v>2E-3</c:v>
                </c:pt>
                <c:pt idx="526">
                  <c:v>4.0000000000000001E-3</c:v>
                </c:pt>
                <c:pt idx="527">
                  <c:v>8.0000000000000002E-3</c:v>
                </c:pt>
                <c:pt idx="528">
                  <c:v>1.0999999999999999E-2</c:v>
                </c:pt>
                <c:pt idx="529">
                  <c:v>1.2E-2</c:v>
                </c:pt>
                <c:pt idx="530">
                  <c:v>1.2E-2</c:v>
                </c:pt>
                <c:pt idx="531">
                  <c:v>1.4E-2</c:v>
                </c:pt>
                <c:pt idx="532">
                  <c:v>1.6E-2</c:v>
                </c:pt>
                <c:pt idx="533">
                  <c:v>1.7999999999999999E-2</c:v>
                </c:pt>
                <c:pt idx="534">
                  <c:v>1.7999999999999999E-2</c:v>
                </c:pt>
                <c:pt idx="535">
                  <c:v>1.7999999999999999E-2</c:v>
                </c:pt>
                <c:pt idx="536">
                  <c:v>1.7999999999999999E-2</c:v>
                </c:pt>
                <c:pt idx="537">
                  <c:v>1.9E-2</c:v>
                </c:pt>
                <c:pt idx="538">
                  <c:v>1.7999999999999999E-2</c:v>
                </c:pt>
                <c:pt idx="539">
                  <c:v>2.1000000000000001E-2</c:v>
                </c:pt>
                <c:pt idx="540">
                  <c:v>2.1000000000000001E-2</c:v>
                </c:pt>
                <c:pt idx="541">
                  <c:v>2.1000000000000001E-2</c:v>
                </c:pt>
                <c:pt idx="542">
                  <c:v>2.1000000000000001E-2</c:v>
                </c:pt>
                <c:pt idx="543">
                  <c:v>2.1999999999999999E-2</c:v>
                </c:pt>
                <c:pt idx="544">
                  <c:v>2.1000000000000001E-2</c:v>
                </c:pt>
                <c:pt idx="545">
                  <c:v>2.4E-2</c:v>
                </c:pt>
                <c:pt idx="546">
                  <c:v>2.5000000000000001E-2</c:v>
                </c:pt>
                <c:pt idx="547">
                  <c:v>2.5000000000000001E-2</c:v>
                </c:pt>
                <c:pt idx="548">
                  <c:v>2.5000000000000001E-2</c:v>
                </c:pt>
                <c:pt idx="549">
                  <c:v>2.5000000000000001E-2</c:v>
                </c:pt>
                <c:pt idx="550">
                  <c:v>2.7E-2</c:v>
                </c:pt>
                <c:pt idx="551">
                  <c:v>2.9000000000000001E-2</c:v>
                </c:pt>
                <c:pt idx="552">
                  <c:v>3.2000000000000001E-2</c:v>
                </c:pt>
                <c:pt idx="553">
                  <c:v>3.5000000000000003E-2</c:v>
                </c:pt>
                <c:pt idx="554">
                  <c:v>3.5999999999999997E-2</c:v>
                </c:pt>
                <c:pt idx="555">
                  <c:v>3.5999999999999997E-2</c:v>
                </c:pt>
                <c:pt idx="556">
                  <c:v>3.7999999999999999E-2</c:v>
                </c:pt>
                <c:pt idx="557">
                  <c:v>3.7999999999999999E-2</c:v>
                </c:pt>
                <c:pt idx="558">
                  <c:v>3.9E-2</c:v>
                </c:pt>
                <c:pt idx="559">
                  <c:v>3.9E-2</c:v>
                </c:pt>
                <c:pt idx="560">
                  <c:v>0.04</c:v>
                </c:pt>
                <c:pt idx="561">
                  <c:v>4.2000000000000003E-2</c:v>
                </c:pt>
                <c:pt idx="562">
                  <c:v>4.3999999999999997E-2</c:v>
                </c:pt>
                <c:pt idx="563">
                  <c:v>4.4999999999999998E-2</c:v>
                </c:pt>
                <c:pt idx="564">
                  <c:v>4.8000000000000001E-2</c:v>
                </c:pt>
                <c:pt idx="565">
                  <c:v>4.8000000000000001E-2</c:v>
                </c:pt>
                <c:pt idx="566">
                  <c:v>4.8000000000000001E-2</c:v>
                </c:pt>
                <c:pt idx="567">
                  <c:v>4.7E-2</c:v>
                </c:pt>
                <c:pt idx="568">
                  <c:v>4.8000000000000001E-2</c:v>
                </c:pt>
                <c:pt idx="569">
                  <c:v>4.8000000000000001E-2</c:v>
                </c:pt>
                <c:pt idx="570">
                  <c:v>4.8000000000000001E-2</c:v>
                </c:pt>
                <c:pt idx="571">
                  <c:v>4.9000000000000002E-2</c:v>
                </c:pt>
                <c:pt idx="572">
                  <c:v>0.05</c:v>
                </c:pt>
                <c:pt idx="573">
                  <c:v>5.0999999999999997E-2</c:v>
                </c:pt>
                <c:pt idx="574">
                  <c:v>5.2999999999999999E-2</c:v>
                </c:pt>
                <c:pt idx="575">
                  <c:v>5.0999999999999997E-2</c:v>
                </c:pt>
                <c:pt idx="576">
                  <c:v>5.5E-2</c:v>
                </c:pt>
                <c:pt idx="577">
                  <c:v>5.5E-2</c:v>
                </c:pt>
                <c:pt idx="578">
                  <c:v>5.5E-2</c:v>
                </c:pt>
                <c:pt idx="579">
                  <c:v>5.3999999999999999E-2</c:v>
                </c:pt>
                <c:pt idx="580">
                  <c:v>5.1999999999999998E-2</c:v>
                </c:pt>
                <c:pt idx="581">
                  <c:v>5.2999999999999999E-2</c:v>
                </c:pt>
                <c:pt idx="582">
                  <c:v>5.5E-2</c:v>
                </c:pt>
                <c:pt idx="583">
                  <c:v>5.3999999999999999E-2</c:v>
                </c:pt>
                <c:pt idx="584">
                  <c:v>5.2999999999999999E-2</c:v>
                </c:pt>
                <c:pt idx="585">
                  <c:v>5.5E-2</c:v>
                </c:pt>
                <c:pt idx="586">
                  <c:v>5.5E-2</c:v>
                </c:pt>
                <c:pt idx="587">
                  <c:v>5.5E-2</c:v>
                </c:pt>
                <c:pt idx="588">
                  <c:v>5.6000000000000001E-2</c:v>
                </c:pt>
                <c:pt idx="589">
                  <c:v>0.06</c:v>
                </c:pt>
                <c:pt idx="590">
                  <c:v>6.9000000000000006E-2</c:v>
                </c:pt>
                <c:pt idx="591">
                  <c:v>6.9000000000000006E-2</c:v>
                </c:pt>
                <c:pt idx="592">
                  <c:v>7.0999999999999994E-2</c:v>
                </c:pt>
                <c:pt idx="593">
                  <c:v>7.0999999999999994E-2</c:v>
                </c:pt>
                <c:pt idx="594">
                  <c:v>7.0000000000000007E-2</c:v>
                </c:pt>
                <c:pt idx="595">
                  <c:v>7.0000000000000007E-2</c:v>
                </c:pt>
                <c:pt idx="596">
                  <c:v>7.0000000000000007E-2</c:v>
                </c:pt>
                <c:pt idx="597">
                  <c:v>7.2999999999999995E-2</c:v>
                </c:pt>
                <c:pt idx="598">
                  <c:v>7.4999999999999997E-2</c:v>
                </c:pt>
                <c:pt idx="599">
                  <c:v>7.5999999999999998E-2</c:v>
                </c:pt>
                <c:pt idx="600">
                  <c:v>7.8E-2</c:v>
                </c:pt>
                <c:pt idx="601">
                  <c:v>7.8E-2</c:v>
                </c:pt>
                <c:pt idx="602">
                  <c:v>7.8E-2</c:v>
                </c:pt>
                <c:pt idx="603">
                  <c:v>7.9000000000000001E-2</c:v>
                </c:pt>
                <c:pt idx="604">
                  <c:v>0.08</c:v>
                </c:pt>
                <c:pt idx="605">
                  <c:v>0.08</c:v>
                </c:pt>
                <c:pt idx="606">
                  <c:v>0.08</c:v>
                </c:pt>
                <c:pt idx="607">
                  <c:v>7.9000000000000001E-2</c:v>
                </c:pt>
                <c:pt idx="608">
                  <c:v>8.1000000000000003E-2</c:v>
                </c:pt>
                <c:pt idx="609">
                  <c:v>8.1000000000000003E-2</c:v>
                </c:pt>
                <c:pt idx="610">
                  <c:v>7.9000000000000001E-2</c:v>
                </c:pt>
                <c:pt idx="611">
                  <c:v>8.1000000000000003E-2</c:v>
                </c:pt>
                <c:pt idx="612">
                  <c:v>8.2000000000000003E-2</c:v>
                </c:pt>
                <c:pt idx="613">
                  <c:v>8.2000000000000003E-2</c:v>
                </c:pt>
                <c:pt idx="614">
                  <c:v>8.2000000000000003E-2</c:v>
                </c:pt>
                <c:pt idx="615">
                  <c:v>8.2000000000000003E-2</c:v>
                </c:pt>
                <c:pt idx="616">
                  <c:v>8.3000000000000004E-2</c:v>
                </c:pt>
                <c:pt idx="617">
                  <c:v>8.2000000000000003E-2</c:v>
                </c:pt>
                <c:pt idx="618">
                  <c:v>8.2000000000000003E-2</c:v>
                </c:pt>
                <c:pt idx="619">
                  <c:v>8.2000000000000003E-2</c:v>
                </c:pt>
                <c:pt idx="620">
                  <c:v>8.2000000000000003E-2</c:v>
                </c:pt>
                <c:pt idx="621">
                  <c:v>8.1000000000000003E-2</c:v>
                </c:pt>
                <c:pt idx="622">
                  <c:v>8.1000000000000003E-2</c:v>
                </c:pt>
                <c:pt idx="623">
                  <c:v>8.2000000000000003E-2</c:v>
                </c:pt>
                <c:pt idx="624">
                  <c:v>8.2000000000000003E-2</c:v>
                </c:pt>
                <c:pt idx="625">
                  <c:v>8.2000000000000003E-2</c:v>
                </c:pt>
                <c:pt idx="626">
                  <c:v>8.2000000000000003E-2</c:v>
                </c:pt>
                <c:pt idx="627">
                  <c:v>8.1000000000000003E-2</c:v>
                </c:pt>
                <c:pt idx="628">
                  <c:v>8.1000000000000003E-2</c:v>
                </c:pt>
                <c:pt idx="629">
                  <c:v>8.1000000000000003E-2</c:v>
                </c:pt>
                <c:pt idx="630">
                  <c:v>8.1000000000000003E-2</c:v>
                </c:pt>
                <c:pt idx="631">
                  <c:v>8.1000000000000003E-2</c:v>
                </c:pt>
                <c:pt idx="632">
                  <c:v>8.1000000000000003E-2</c:v>
                </c:pt>
                <c:pt idx="633">
                  <c:v>0.08</c:v>
                </c:pt>
                <c:pt idx="634">
                  <c:v>7.9000000000000001E-2</c:v>
                </c:pt>
                <c:pt idx="635">
                  <c:v>7.8E-2</c:v>
                </c:pt>
                <c:pt idx="636">
                  <c:v>7.9000000000000001E-2</c:v>
                </c:pt>
                <c:pt idx="637">
                  <c:v>7.9000000000000001E-2</c:v>
                </c:pt>
                <c:pt idx="638">
                  <c:v>0.08</c:v>
                </c:pt>
                <c:pt idx="639">
                  <c:v>0.08</c:v>
                </c:pt>
                <c:pt idx="640">
                  <c:v>8.1000000000000003E-2</c:v>
                </c:pt>
                <c:pt idx="641">
                  <c:v>8.1000000000000003E-2</c:v>
                </c:pt>
                <c:pt idx="642">
                  <c:v>8.4000000000000005E-2</c:v>
                </c:pt>
                <c:pt idx="643">
                  <c:v>8.5000000000000006E-2</c:v>
                </c:pt>
                <c:pt idx="644">
                  <c:v>8.5999999999999993E-2</c:v>
                </c:pt>
                <c:pt idx="645">
                  <c:v>8.5999999999999993E-2</c:v>
                </c:pt>
                <c:pt idx="646">
                  <c:v>8.7999999999999995E-2</c:v>
                </c:pt>
                <c:pt idx="647">
                  <c:v>8.7999999999999995E-2</c:v>
                </c:pt>
                <c:pt idx="648">
                  <c:v>8.7999999999999995E-2</c:v>
                </c:pt>
                <c:pt idx="649">
                  <c:v>8.5000000000000006E-2</c:v>
                </c:pt>
                <c:pt idx="650">
                  <c:v>8.5000000000000006E-2</c:v>
                </c:pt>
                <c:pt idx="651">
                  <c:v>8.4000000000000005E-2</c:v>
                </c:pt>
                <c:pt idx="652">
                  <c:v>8.2000000000000003E-2</c:v>
                </c:pt>
                <c:pt idx="653">
                  <c:v>8.1000000000000003E-2</c:v>
                </c:pt>
                <c:pt idx="654">
                  <c:v>8.1000000000000003E-2</c:v>
                </c:pt>
                <c:pt idx="655">
                  <c:v>8.1000000000000003E-2</c:v>
                </c:pt>
                <c:pt idx="656">
                  <c:v>8.1000000000000003E-2</c:v>
                </c:pt>
                <c:pt idx="657">
                  <c:v>8.2000000000000003E-2</c:v>
                </c:pt>
                <c:pt idx="658">
                  <c:v>8.2000000000000003E-2</c:v>
                </c:pt>
                <c:pt idx="659">
                  <c:v>7.9000000000000001E-2</c:v>
                </c:pt>
                <c:pt idx="660">
                  <c:v>7.9000000000000001E-2</c:v>
                </c:pt>
                <c:pt idx="661">
                  <c:v>0.08</c:v>
                </c:pt>
                <c:pt idx="662">
                  <c:v>7.9000000000000001E-2</c:v>
                </c:pt>
                <c:pt idx="663">
                  <c:v>7.9000000000000001E-2</c:v>
                </c:pt>
                <c:pt idx="664">
                  <c:v>8.1000000000000003E-2</c:v>
                </c:pt>
                <c:pt idx="665">
                  <c:v>8.1000000000000003E-2</c:v>
                </c:pt>
                <c:pt idx="666">
                  <c:v>8.2000000000000003E-2</c:v>
                </c:pt>
                <c:pt idx="667">
                  <c:v>8.3000000000000004E-2</c:v>
                </c:pt>
                <c:pt idx="668">
                  <c:v>8.3000000000000004E-2</c:v>
                </c:pt>
                <c:pt idx="669">
                  <c:v>8.2000000000000003E-2</c:v>
                </c:pt>
                <c:pt idx="670">
                  <c:v>8.2000000000000003E-2</c:v>
                </c:pt>
                <c:pt idx="671">
                  <c:v>8.3000000000000004E-2</c:v>
                </c:pt>
                <c:pt idx="672">
                  <c:v>8.2000000000000003E-2</c:v>
                </c:pt>
                <c:pt idx="673">
                  <c:v>8.2000000000000003E-2</c:v>
                </c:pt>
                <c:pt idx="674">
                  <c:v>8.3000000000000004E-2</c:v>
                </c:pt>
                <c:pt idx="675">
                  <c:v>8.2000000000000003E-2</c:v>
                </c:pt>
                <c:pt idx="676">
                  <c:v>8.2000000000000003E-2</c:v>
                </c:pt>
                <c:pt idx="677">
                  <c:v>8.1000000000000003E-2</c:v>
                </c:pt>
                <c:pt idx="678">
                  <c:v>8.1000000000000003E-2</c:v>
                </c:pt>
                <c:pt idx="679">
                  <c:v>8.2000000000000003E-2</c:v>
                </c:pt>
                <c:pt idx="680">
                  <c:v>8.4000000000000005E-2</c:v>
                </c:pt>
                <c:pt idx="681">
                  <c:v>8.6999999999999994E-2</c:v>
                </c:pt>
                <c:pt idx="682">
                  <c:v>8.8999999999999996E-2</c:v>
                </c:pt>
                <c:pt idx="683">
                  <c:v>9.4E-2</c:v>
                </c:pt>
                <c:pt idx="684">
                  <c:v>0.104</c:v>
                </c:pt>
                <c:pt idx="685">
                  <c:v>0.14899999999999999</c:v>
                </c:pt>
                <c:pt idx="686">
                  <c:v>0.15</c:v>
                </c:pt>
                <c:pt idx="687">
                  <c:v>0.152</c:v>
                </c:pt>
                <c:pt idx="688">
                  <c:v>0.159</c:v>
                </c:pt>
                <c:pt idx="689">
                  <c:v>0.16300000000000001</c:v>
                </c:pt>
                <c:pt idx="690">
                  <c:v>0.16700000000000001</c:v>
                </c:pt>
                <c:pt idx="691">
                  <c:v>0.17</c:v>
                </c:pt>
                <c:pt idx="692">
                  <c:v>0.17100000000000001</c:v>
                </c:pt>
                <c:pt idx="693">
                  <c:v>0.17499999999999999</c:v>
                </c:pt>
                <c:pt idx="694">
                  <c:v>0.183</c:v>
                </c:pt>
                <c:pt idx="695">
                  <c:v>0.186</c:v>
                </c:pt>
                <c:pt idx="696">
                  <c:v>0.187</c:v>
                </c:pt>
                <c:pt idx="697">
                  <c:v>0.191</c:v>
                </c:pt>
                <c:pt idx="698">
                  <c:v>0.19600000000000001</c:v>
                </c:pt>
                <c:pt idx="699">
                  <c:v>0.19700000000000001</c:v>
                </c:pt>
                <c:pt idx="700">
                  <c:v>0.19800000000000001</c:v>
                </c:pt>
                <c:pt idx="701">
                  <c:v>0.19900000000000001</c:v>
                </c:pt>
                <c:pt idx="702">
                  <c:v>0.20100000000000001</c:v>
                </c:pt>
                <c:pt idx="703">
                  <c:v>0.20200000000000001</c:v>
                </c:pt>
                <c:pt idx="704">
                  <c:v>0.20300000000000001</c:v>
                </c:pt>
                <c:pt idx="705">
                  <c:v>0.20499999999999999</c:v>
                </c:pt>
                <c:pt idx="706">
                  <c:v>0.20599999999999999</c:v>
                </c:pt>
                <c:pt idx="707">
                  <c:v>0.20699999999999999</c:v>
                </c:pt>
                <c:pt idx="708">
                  <c:v>0.20799999999999999</c:v>
                </c:pt>
                <c:pt idx="709">
                  <c:v>0.20799999999999999</c:v>
                </c:pt>
                <c:pt idx="710">
                  <c:v>0.20899999999999999</c:v>
                </c:pt>
                <c:pt idx="711">
                  <c:v>0.20899999999999999</c:v>
                </c:pt>
                <c:pt idx="712">
                  <c:v>0.20899999999999999</c:v>
                </c:pt>
                <c:pt idx="713">
                  <c:v>0.20899999999999999</c:v>
                </c:pt>
                <c:pt idx="714">
                  <c:v>0.20899999999999999</c:v>
                </c:pt>
                <c:pt idx="715">
                  <c:v>0.20899999999999999</c:v>
                </c:pt>
                <c:pt idx="716">
                  <c:v>0.20799999999999999</c:v>
                </c:pt>
                <c:pt idx="717">
                  <c:v>0.20599999999999999</c:v>
                </c:pt>
                <c:pt idx="718">
                  <c:v>0.20399999999999999</c:v>
                </c:pt>
                <c:pt idx="719">
                  <c:v>0.20200000000000001</c:v>
                </c:pt>
                <c:pt idx="720">
                  <c:v>0.20100000000000001</c:v>
                </c:pt>
                <c:pt idx="721">
                  <c:v>0.20100000000000001</c:v>
                </c:pt>
                <c:pt idx="722">
                  <c:v>0.20200000000000001</c:v>
                </c:pt>
                <c:pt idx="723">
                  <c:v>0.20300000000000001</c:v>
                </c:pt>
                <c:pt idx="724">
                  <c:v>0.20300000000000001</c:v>
                </c:pt>
                <c:pt idx="725">
                  <c:v>0.20200000000000001</c:v>
                </c:pt>
                <c:pt idx="726">
                  <c:v>0.20300000000000001</c:v>
                </c:pt>
                <c:pt idx="727">
                  <c:v>0.20300000000000001</c:v>
                </c:pt>
                <c:pt idx="728">
                  <c:v>0.20300000000000001</c:v>
                </c:pt>
                <c:pt idx="729">
                  <c:v>0.20399999999999999</c:v>
                </c:pt>
                <c:pt idx="730">
                  <c:v>0.20599999999999999</c:v>
                </c:pt>
                <c:pt idx="731">
                  <c:v>0.20499999999999999</c:v>
                </c:pt>
                <c:pt idx="732">
                  <c:v>0.20599999999999999</c:v>
                </c:pt>
                <c:pt idx="733">
                  <c:v>0.20699999999999999</c:v>
                </c:pt>
                <c:pt idx="734">
                  <c:v>0.20699999999999999</c:v>
                </c:pt>
                <c:pt idx="735">
                  <c:v>0.20899999999999999</c:v>
                </c:pt>
                <c:pt idx="736">
                  <c:v>0.20799999999999999</c:v>
                </c:pt>
                <c:pt idx="737">
                  <c:v>0.21099999999999999</c:v>
                </c:pt>
                <c:pt idx="738">
                  <c:v>0.21099999999999999</c:v>
                </c:pt>
                <c:pt idx="739">
                  <c:v>0.21199999999999999</c:v>
                </c:pt>
                <c:pt idx="740">
                  <c:v>0.21199999999999999</c:v>
                </c:pt>
                <c:pt idx="741">
                  <c:v>0.216</c:v>
                </c:pt>
                <c:pt idx="742">
                  <c:v>0.217</c:v>
                </c:pt>
                <c:pt idx="743">
                  <c:v>0.223</c:v>
                </c:pt>
                <c:pt idx="744">
                  <c:v>0.23400000000000001</c:v>
                </c:pt>
                <c:pt idx="745">
                  <c:v>0.24199999999999999</c:v>
                </c:pt>
                <c:pt idx="746">
                  <c:v>0.25800000000000001</c:v>
                </c:pt>
                <c:pt idx="747">
                  <c:v>0.26300000000000001</c:v>
                </c:pt>
                <c:pt idx="748">
                  <c:v>0.26400000000000001</c:v>
                </c:pt>
                <c:pt idx="749">
                  <c:v>0.26700000000000002</c:v>
                </c:pt>
                <c:pt idx="750">
                  <c:v>0.29199999999999998</c:v>
                </c:pt>
                <c:pt idx="751">
                  <c:v>0.30099999999999999</c:v>
                </c:pt>
                <c:pt idx="752">
                  <c:v>0.307</c:v>
                </c:pt>
                <c:pt idx="753">
                  <c:v>0.309</c:v>
                </c:pt>
                <c:pt idx="754">
                  <c:v>0.311</c:v>
                </c:pt>
                <c:pt idx="755">
                  <c:v>0.31</c:v>
                </c:pt>
                <c:pt idx="756">
                  <c:v>0.314</c:v>
                </c:pt>
                <c:pt idx="757">
                  <c:v>0.316</c:v>
                </c:pt>
                <c:pt idx="758">
                  <c:v>0.317</c:v>
                </c:pt>
                <c:pt idx="759">
                  <c:v>0.317</c:v>
                </c:pt>
                <c:pt idx="760">
                  <c:v>0.318</c:v>
                </c:pt>
                <c:pt idx="761">
                  <c:v>0.31900000000000001</c:v>
                </c:pt>
                <c:pt idx="762">
                  <c:v>0.318</c:v>
                </c:pt>
                <c:pt idx="763">
                  <c:v>0.318</c:v>
                </c:pt>
                <c:pt idx="764">
                  <c:v>0.318</c:v>
                </c:pt>
                <c:pt idx="765">
                  <c:v>0.32100000000000001</c:v>
                </c:pt>
                <c:pt idx="766">
                  <c:v>0.32800000000000001</c:v>
                </c:pt>
                <c:pt idx="767">
                  <c:v>0.33500000000000002</c:v>
                </c:pt>
                <c:pt idx="768">
                  <c:v>0.33500000000000002</c:v>
                </c:pt>
                <c:pt idx="769">
                  <c:v>0.33600000000000002</c:v>
                </c:pt>
                <c:pt idx="770">
                  <c:v>0.33800000000000002</c:v>
                </c:pt>
                <c:pt idx="771">
                  <c:v>0.33800000000000002</c:v>
                </c:pt>
                <c:pt idx="772">
                  <c:v>0.33700000000000002</c:v>
                </c:pt>
                <c:pt idx="773">
                  <c:v>0.33600000000000002</c:v>
                </c:pt>
                <c:pt idx="774">
                  <c:v>0.33600000000000002</c:v>
                </c:pt>
                <c:pt idx="775">
                  <c:v>0.33900000000000002</c:v>
                </c:pt>
                <c:pt idx="776">
                  <c:v>0.33900000000000002</c:v>
                </c:pt>
                <c:pt idx="777">
                  <c:v>0.34699999999999998</c:v>
                </c:pt>
                <c:pt idx="778">
                  <c:v>0.34499999999999997</c:v>
                </c:pt>
                <c:pt idx="779">
                  <c:v>0.34399999999999997</c:v>
                </c:pt>
                <c:pt idx="780">
                  <c:v>0.33700000000000002</c:v>
                </c:pt>
                <c:pt idx="781">
                  <c:v>0.33200000000000002</c:v>
                </c:pt>
                <c:pt idx="782">
                  <c:v>0.32900000000000001</c:v>
                </c:pt>
                <c:pt idx="783">
                  <c:v>0.32800000000000001</c:v>
                </c:pt>
                <c:pt idx="784">
                  <c:v>0.32800000000000001</c:v>
                </c:pt>
                <c:pt idx="785">
                  <c:v>0.32800000000000001</c:v>
                </c:pt>
                <c:pt idx="786">
                  <c:v>0.32700000000000001</c:v>
                </c:pt>
                <c:pt idx="787">
                  <c:v>0.32700000000000001</c:v>
                </c:pt>
                <c:pt idx="788">
                  <c:v>0.32800000000000001</c:v>
                </c:pt>
                <c:pt idx="789">
                  <c:v>0.32800000000000001</c:v>
                </c:pt>
                <c:pt idx="790">
                  <c:v>0.32700000000000001</c:v>
                </c:pt>
                <c:pt idx="791">
                  <c:v>0.32700000000000001</c:v>
                </c:pt>
                <c:pt idx="792">
                  <c:v>0.32700000000000001</c:v>
                </c:pt>
                <c:pt idx="793">
                  <c:v>0.32700000000000001</c:v>
                </c:pt>
                <c:pt idx="794">
                  <c:v>0.32500000000000001</c:v>
                </c:pt>
                <c:pt idx="795">
                  <c:v>0.31900000000000001</c:v>
                </c:pt>
                <c:pt idx="796">
                  <c:v>0.31900000000000001</c:v>
                </c:pt>
                <c:pt idx="797">
                  <c:v>0.313</c:v>
                </c:pt>
                <c:pt idx="798">
                  <c:v>0.313</c:v>
                </c:pt>
                <c:pt idx="799">
                  <c:v>0.31</c:v>
                </c:pt>
                <c:pt idx="800">
                  <c:v>0.313</c:v>
                </c:pt>
                <c:pt idx="801">
                  <c:v>0.315</c:v>
                </c:pt>
                <c:pt idx="802">
                  <c:v>0.318</c:v>
                </c:pt>
                <c:pt idx="803">
                  <c:v>0.32</c:v>
                </c:pt>
                <c:pt idx="804">
                  <c:v>0.315</c:v>
                </c:pt>
                <c:pt idx="805">
                  <c:v>0.313</c:v>
                </c:pt>
                <c:pt idx="806">
                  <c:v>0.312</c:v>
                </c:pt>
                <c:pt idx="807">
                  <c:v>0.309</c:v>
                </c:pt>
                <c:pt idx="808">
                  <c:v>0.30499999999999999</c:v>
                </c:pt>
                <c:pt idx="809">
                  <c:v>0.30299999999999999</c:v>
                </c:pt>
                <c:pt idx="810">
                  <c:v>0.30399999999999999</c:v>
                </c:pt>
                <c:pt idx="811">
                  <c:v>0.30399999999999999</c:v>
                </c:pt>
                <c:pt idx="812">
                  <c:v>0.30399999999999999</c:v>
                </c:pt>
                <c:pt idx="813">
                  <c:v>0.307</c:v>
                </c:pt>
                <c:pt idx="814">
                  <c:v>0.29899999999999999</c:v>
                </c:pt>
                <c:pt idx="815">
                  <c:v>0.28699999999999998</c:v>
                </c:pt>
                <c:pt idx="816">
                  <c:v>0.28599999999999998</c:v>
                </c:pt>
                <c:pt idx="817">
                  <c:v>0.28699999999999998</c:v>
                </c:pt>
                <c:pt idx="818">
                  <c:v>0.28799999999999998</c:v>
                </c:pt>
                <c:pt idx="819">
                  <c:v>0.28599999999999998</c:v>
                </c:pt>
                <c:pt idx="820">
                  <c:v>0.28599999999999998</c:v>
                </c:pt>
                <c:pt idx="821">
                  <c:v>0.28799999999999998</c:v>
                </c:pt>
                <c:pt idx="822">
                  <c:v>0.28899999999999998</c:v>
                </c:pt>
                <c:pt idx="823">
                  <c:v>0.28799999999999998</c:v>
                </c:pt>
                <c:pt idx="824">
                  <c:v>0.28699999999999998</c:v>
                </c:pt>
                <c:pt idx="825">
                  <c:v>0.28599999999999998</c:v>
                </c:pt>
                <c:pt idx="826">
                  <c:v>0.28699999999999998</c:v>
                </c:pt>
                <c:pt idx="827">
                  <c:v>0.28799999999999998</c:v>
                </c:pt>
                <c:pt idx="828">
                  <c:v>0.28699999999999998</c:v>
                </c:pt>
                <c:pt idx="829">
                  <c:v>0.28699999999999998</c:v>
                </c:pt>
                <c:pt idx="830">
                  <c:v>0.28799999999999998</c:v>
                </c:pt>
                <c:pt idx="831">
                  <c:v>0.29099999999999998</c:v>
                </c:pt>
                <c:pt idx="832">
                  <c:v>0.29099999999999998</c:v>
                </c:pt>
                <c:pt idx="833">
                  <c:v>0.29099999999999998</c:v>
                </c:pt>
                <c:pt idx="834">
                  <c:v>0.29099999999999998</c:v>
                </c:pt>
                <c:pt idx="835">
                  <c:v>0.28599999999999998</c:v>
                </c:pt>
                <c:pt idx="836">
                  <c:v>0.28699999999999998</c:v>
                </c:pt>
                <c:pt idx="837">
                  <c:v>0.28799999999999998</c:v>
                </c:pt>
                <c:pt idx="838">
                  <c:v>0.28999999999999998</c:v>
                </c:pt>
                <c:pt idx="839">
                  <c:v>0.29599999999999999</c:v>
                </c:pt>
                <c:pt idx="840">
                  <c:v>0.29799999999999999</c:v>
                </c:pt>
                <c:pt idx="841">
                  <c:v>0.3</c:v>
                </c:pt>
                <c:pt idx="842">
                  <c:v>0.30099999999999999</c:v>
                </c:pt>
                <c:pt idx="843">
                  <c:v>0.3</c:v>
                </c:pt>
                <c:pt idx="844">
                  <c:v>0.3</c:v>
                </c:pt>
                <c:pt idx="845">
                  <c:v>0.3</c:v>
                </c:pt>
                <c:pt idx="846">
                  <c:v>0.30099999999999999</c:v>
                </c:pt>
                <c:pt idx="847">
                  <c:v>0.30199999999999999</c:v>
                </c:pt>
                <c:pt idx="848">
                  <c:v>0.30199999999999999</c:v>
                </c:pt>
                <c:pt idx="849">
                  <c:v>0.30199999999999999</c:v>
                </c:pt>
                <c:pt idx="850">
                  <c:v>0.3</c:v>
                </c:pt>
                <c:pt idx="851">
                  <c:v>0.28999999999999998</c:v>
                </c:pt>
                <c:pt idx="852">
                  <c:v>0.28199999999999997</c:v>
                </c:pt>
                <c:pt idx="853">
                  <c:v>0.28199999999999997</c:v>
                </c:pt>
                <c:pt idx="854">
                  <c:v>0.28199999999999997</c:v>
                </c:pt>
                <c:pt idx="855">
                  <c:v>0.28199999999999997</c:v>
                </c:pt>
                <c:pt idx="856">
                  <c:v>0.28100000000000003</c:v>
                </c:pt>
                <c:pt idx="857">
                  <c:v>0.28000000000000003</c:v>
                </c:pt>
                <c:pt idx="858">
                  <c:v>0.28000000000000003</c:v>
                </c:pt>
                <c:pt idx="859">
                  <c:v>0.28000000000000003</c:v>
                </c:pt>
                <c:pt idx="860">
                  <c:v>0.28399999999999997</c:v>
                </c:pt>
                <c:pt idx="861">
                  <c:v>0.28699999999999998</c:v>
                </c:pt>
                <c:pt idx="862">
                  <c:v>0.28699999999999998</c:v>
                </c:pt>
                <c:pt idx="863">
                  <c:v>0.28799999999999998</c:v>
                </c:pt>
                <c:pt idx="864">
                  <c:v>0.29299999999999998</c:v>
                </c:pt>
                <c:pt idx="865">
                  <c:v>0.29399999999999998</c:v>
                </c:pt>
                <c:pt idx="866">
                  <c:v>0.29399999999999998</c:v>
                </c:pt>
                <c:pt idx="867">
                  <c:v>0.29399999999999998</c:v>
                </c:pt>
                <c:pt idx="868">
                  <c:v>0.29399999999999998</c:v>
                </c:pt>
                <c:pt idx="869">
                  <c:v>0.29199999999999998</c:v>
                </c:pt>
                <c:pt idx="870">
                  <c:v>0.29299999999999998</c:v>
                </c:pt>
                <c:pt idx="871">
                  <c:v>0.29799999999999999</c:v>
                </c:pt>
                <c:pt idx="872">
                  <c:v>0.29799999999999999</c:v>
                </c:pt>
                <c:pt idx="873">
                  <c:v>0.28999999999999998</c:v>
                </c:pt>
                <c:pt idx="874">
                  <c:v>0.28199999999999997</c:v>
                </c:pt>
                <c:pt idx="875">
                  <c:v>0.27700000000000002</c:v>
                </c:pt>
                <c:pt idx="876">
                  <c:v>0.26700000000000002</c:v>
                </c:pt>
                <c:pt idx="877">
                  <c:v>0.26</c:v>
                </c:pt>
                <c:pt idx="878">
                  <c:v>0.255</c:v>
                </c:pt>
                <c:pt idx="879">
                  <c:v>0.248</c:v>
                </c:pt>
                <c:pt idx="880">
                  <c:v>0.24</c:v>
                </c:pt>
                <c:pt idx="881">
                  <c:v>0.23899999999999999</c:v>
                </c:pt>
                <c:pt idx="882">
                  <c:v>0.23899999999999999</c:v>
                </c:pt>
                <c:pt idx="883">
                  <c:v>0.23599999999999999</c:v>
                </c:pt>
                <c:pt idx="884">
                  <c:v>0.23400000000000001</c:v>
                </c:pt>
                <c:pt idx="885">
                  <c:v>0.23300000000000001</c:v>
                </c:pt>
                <c:pt idx="886">
                  <c:v>0.23</c:v>
                </c:pt>
                <c:pt idx="887">
                  <c:v>0.23</c:v>
                </c:pt>
                <c:pt idx="888">
                  <c:v>0.22700000000000001</c:v>
                </c:pt>
                <c:pt idx="889">
                  <c:v>0.223</c:v>
                </c:pt>
                <c:pt idx="890">
                  <c:v>0.217</c:v>
                </c:pt>
                <c:pt idx="891">
                  <c:v>0.219</c:v>
                </c:pt>
                <c:pt idx="892">
                  <c:v>0.218</c:v>
                </c:pt>
                <c:pt idx="893">
                  <c:v>0.218</c:v>
                </c:pt>
                <c:pt idx="894">
                  <c:v>0.218</c:v>
                </c:pt>
                <c:pt idx="895">
                  <c:v>0.217</c:v>
                </c:pt>
                <c:pt idx="896">
                  <c:v>0.218</c:v>
                </c:pt>
                <c:pt idx="897">
                  <c:v>0.218</c:v>
                </c:pt>
                <c:pt idx="898">
                  <c:v>0.218</c:v>
                </c:pt>
                <c:pt idx="899">
                  <c:v>0.217</c:v>
                </c:pt>
                <c:pt idx="900">
                  <c:v>0.22800000000000001</c:v>
                </c:pt>
                <c:pt idx="901">
                  <c:v>0.22800000000000001</c:v>
                </c:pt>
                <c:pt idx="902">
                  <c:v>0.22700000000000001</c:v>
                </c:pt>
                <c:pt idx="903">
                  <c:v>0.22700000000000001</c:v>
                </c:pt>
                <c:pt idx="904">
                  <c:v>0.22600000000000001</c:v>
                </c:pt>
                <c:pt idx="905">
                  <c:v>0.23</c:v>
                </c:pt>
                <c:pt idx="906">
                  <c:v>0.22800000000000001</c:v>
                </c:pt>
                <c:pt idx="907">
                  <c:v>0.22800000000000001</c:v>
                </c:pt>
                <c:pt idx="908">
                  <c:v>0.22900000000000001</c:v>
                </c:pt>
                <c:pt idx="909">
                  <c:v>0.22800000000000001</c:v>
                </c:pt>
                <c:pt idx="910">
                  <c:v>0.22500000000000001</c:v>
                </c:pt>
                <c:pt idx="911">
                  <c:v>0.222</c:v>
                </c:pt>
                <c:pt idx="912">
                  <c:v>0.223</c:v>
                </c:pt>
                <c:pt idx="913">
                  <c:v>0.223</c:v>
                </c:pt>
                <c:pt idx="914">
                  <c:v>0.224</c:v>
                </c:pt>
                <c:pt idx="915">
                  <c:v>0.224</c:v>
                </c:pt>
                <c:pt idx="916">
                  <c:v>0.22500000000000001</c:v>
                </c:pt>
                <c:pt idx="917">
                  <c:v>0.22500000000000001</c:v>
                </c:pt>
                <c:pt idx="918">
                  <c:v>0.22700000000000001</c:v>
                </c:pt>
                <c:pt idx="919">
                  <c:v>0.22700000000000001</c:v>
                </c:pt>
                <c:pt idx="920">
                  <c:v>0.22700000000000001</c:v>
                </c:pt>
                <c:pt idx="921">
                  <c:v>0.22800000000000001</c:v>
                </c:pt>
                <c:pt idx="922">
                  <c:v>0.22700000000000001</c:v>
                </c:pt>
                <c:pt idx="923">
                  <c:v>0.22500000000000001</c:v>
                </c:pt>
                <c:pt idx="924">
                  <c:v>0.22500000000000001</c:v>
                </c:pt>
                <c:pt idx="925">
                  <c:v>0.224</c:v>
                </c:pt>
                <c:pt idx="926">
                  <c:v>0.22500000000000001</c:v>
                </c:pt>
                <c:pt idx="927">
                  <c:v>0.22500000000000001</c:v>
                </c:pt>
                <c:pt idx="928">
                  <c:v>0.22500000000000001</c:v>
                </c:pt>
                <c:pt idx="929">
                  <c:v>0.224</c:v>
                </c:pt>
                <c:pt idx="930">
                  <c:v>0.221</c:v>
                </c:pt>
                <c:pt idx="931">
                  <c:v>0.221</c:v>
                </c:pt>
                <c:pt idx="932">
                  <c:v>0.221</c:v>
                </c:pt>
                <c:pt idx="933">
                  <c:v>0.221</c:v>
                </c:pt>
                <c:pt idx="934">
                  <c:v>0.221</c:v>
                </c:pt>
                <c:pt idx="935">
                  <c:v>0.221</c:v>
                </c:pt>
                <c:pt idx="936">
                  <c:v>0.222</c:v>
                </c:pt>
                <c:pt idx="937">
                  <c:v>0.222</c:v>
                </c:pt>
                <c:pt idx="938">
                  <c:v>0.223</c:v>
                </c:pt>
                <c:pt idx="939">
                  <c:v>0.223</c:v>
                </c:pt>
                <c:pt idx="940">
                  <c:v>0.224</c:v>
                </c:pt>
                <c:pt idx="941">
                  <c:v>0.224</c:v>
                </c:pt>
                <c:pt idx="942">
                  <c:v>0.22500000000000001</c:v>
                </c:pt>
                <c:pt idx="943">
                  <c:v>0.22500000000000001</c:v>
                </c:pt>
                <c:pt idx="944">
                  <c:v>0.22500000000000001</c:v>
                </c:pt>
                <c:pt idx="945">
                  <c:v>0.22500000000000001</c:v>
                </c:pt>
                <c:pt idx="946">
                  <c:v>0.22500000000000001</c:v>
                </c:pt>
                <c:pt idx="947">
                  <c:v>0.22500000000000001</c:v>
                </c:pt>
                <c:pt idx="948">
                  <c:v>0.22500000000000001</c:v>
                </c:pt>
                <c:pt idx="949">
                  <c:v>0.224</c:v>
                </c:pt>
                <c:pt idx="950">
                  <c:v>0.22500000000000001</c:v>
                </c:pt>
                <c:pt idx="951">
                  <c:v>0.22500000000000001</c:v>
                </c:pt>
                <c:pt idx="952">
                  <c:v>0.22500000000000001</c:v>
                </c:pt>
                <c:pt idx="953">
                  <c:v>0.22500000000000001</c:v>
                </c:pt>
                <c:pt idx="954">
                  <c:v>0.22500000000000001</c:v>
                </c:pt>
                <c:pt idx="955">
                  <c:v>0.224</c:v>
                </c:pt>
                <c:pt idx="956">
                  <c:v>0.224</c:v>
                </c:pt>
                <c:pt idx="957">
                  <c:v>0.22500000000000001</c:v>
                </c:pt>
                <c:pt idx="958">
                  <c:v>0.22600000000000001</c:v>
                </c:pt>
                <c:pt idx="959">
                  <c:v>0.22600000000000001</c:v>
                </c:pt>
                <c:pt idx="960">
                  <c:v>0.22600000000000001</c:v>
                </c:pt>
                <c:pt idx="961">
                  <c:v>0.22600000000000001</c:v>
                </c:pt>
                <c:pt idx="962">
                  <c:v>0.22500000000000001</c:v>
                </c:pt>
                <c:pt idx="963">
                  <c:v>0.22600000000000001</c:v>
                </c:pt>
                <c:pt idx="964">
                  <c:v>0.22700000000000001</c:v>
                </c:pt>
                <c:pt idx="965">
                  <c:v>0.22700000000000001</c:v>
                </c:pt>
                <c:pt idx="966">
                  <c:v>0.22700000000000001</c:v>
                </c:pt>
                <c:pt idx="967">
                  <c:v>0.22800000000000001</c:v>
                </c:pt>
                <c:pt idx="968">
                  <c:v>0.22700000000000001</c:v>
                </c:pt>
                <c:pt idx="969">
                  <c:v>0.22800000000000001</c:v>
                </c:pt>
                <c:pt idx="970">
                  <c:v>0.22800000000000001</c:v>
                </c:pt>
                <c:pt idx="971">
                  <c:v>0.22800000000000001</c:v>
                </c:pt>
                <c:pt idx="972">
                  <c:v>0.22700000000000001</c:v>
                </c:pt>
                <c:pt idx="973">
                  <c:v>0.22600000000000001</c:v>
                </c:pt>
                <c:pt idx="974">
                  <c:v>0.22600000000000001</c:v>
                </c:pt>
                <c:pt idx="975">
                  <c:v>0.22500000000000001</c:v>
                </c:pt>
                <c:pt idx="976">
                  <c:v>0.22500000000000001</c:v>
                </c:pt>
                <c:pt idx="977">
                  <c:v>0.224</c:v>
                </c:pt>
                <c:pt idx="978">
                  <c:v>0.221</c:v>
                </c:pt>
                <c:pt idx="979">
                  <c:v>0.22</c:v>
                </c:pt>
                <c:pt idx="980">
                  <c:v>0.22</c:v>
                </c:pt>
                <c:pt idx="981">
                  <c:v>0.22</c:v>
                </c:pt>
                <c:pt idx="982">
                  <c:v>0.219</c:v>
                </c:pt>
                <c:pt idx="983">
                  <c:v>0.219</c:v>
                </c:pt>
                <c:pt idx="984">
                  <c:v>0.22</c:v>
                </c:pt>
                <c:pt idx="985">
                  <c:v>0.218</c:v>
                </c:pt>
                <c:pt idx="986">
                  <c:v>0.217</c:v>
                </c:pt>
                <c:pt idx="987">
                  <c:v>0.217</c:v>
                </c:pt>
                <c:pt idx="988">
                  <c:v>0.217</c:v>
                </c:pt>
                <c:pt idx="989">
                  <c:v>0.217</c:v>
                </c:pt>
                <c:pt idx="990">
                  <c:v>0.222</c:v>
                </c:pt>
                <c:pt idx="991">
                  <c:v>0.222</c:v>
                </c:pt>
                <c:pt idx="992">
                  <c:v>0.221</c:v>
                </c:pt>
                <c:pt idx="993">
                  <c:v>0.222</c:v>
                </c:pt>
                <c:pt idx="994">
                  <c:v>0.218</c:v>
                </c:pt>
                <c:pt idx="995">
                  <c:v>0.219</c:v>
                </c:pt>
                <c:pt idx="996">
                  <c:v>0.222</c:v>
                </c:pt>
                <c:pt idx="997">
                  <c:v>0.22500000000000001</c:v>
                </c:pt>
                <c:pt idx="998">
                  <c:v>0.221</c:v>
                </c:pt>
                <c:pt idx="999">
                  <c:v>0.216</c:v>
                </c:pt>
                <c:pt idx="1000">
                  <c:v>0.214</c:v>
                </c:pt>
                <c:pt idx="1001">
                  <c:v>0.21199999999999999</c:v>
                </c:pt>
                <c:pt idx="1002">
                  <c:v>0.21</c:v>
                </c:pt>
                <c:pt idx="1003">
                  <c:v>0.21</c:v>
                </c:pt>
                <c:pt idx="1004">
                  <c:v>0.20899999999999999</c:v>
                </c:pt>
                <c:pt idx="1005">
                  <c:v>0.20899999999999999</c:v>
                </c:pt>
                <c:pt idx="1006">
                  <c:v>0.20799999999999999</c:v>
                </c:pt>
                <c:pt idx="1007">
                  <c:v>0.20499999999999999</c:v>
                </c:pt>
                <c:pt idx="1008">
                  <c:v>0.20399999999999999</c:v>
                </c:pt>
                <c:pt idx="1009">
                  <c:v>0.20300000000000001</c:v>
                </c:pt>
                <c:pt idx="1010">
                  <c:v>0.2</c:v>
                </c:pt>
                <c:pt idx="1011">
                  <c:v>0.2</c:v>
                </c:pt>
                <c:pt idx="1012">
                  <c:v>0.2</c:v>
                </c:pt>
                <c:pt idx="1013">
                  <c:v>0.2</c:v>
                </c:pt>
                <c:pt idx="1014">
                  <c:v>0.2</c:v>
                </c:pt>
                <c:pt idx="1015">
                  <c:v>0.2</c:v>
                </c:pt>
                <c:pt idx="1016">
                  <c:v>0.2</c:v>
                </c:pt>
                <c:pt idx="1017">
                  <c:v>0.19900000000000001</c:v>
                </c:pt>
                <c:pt idx="1018">
                  <c:v>0.20100000000000001</c:v>
                </c:pt>
                <c:pt idx="1019">
                  <c:v>0.2</c:v>
                </c:pt>
                <c:pt idx="1020">
                  <c:v>0.19900000000000001</c:v>
                </c:pt>
                <c:pt idx="1021">
                  <c:v>0.19900000000000001</c:v>
                </c:pt>
                <c:pt idx="1022">
                  <c:v>0.19800000000000001</c:v>
                </c:pt>
                <c:pt idx="1023">
                  <c:v>0.19900000000000001</c:v>
                </c:pt>
                <c:pt idx="1024">
                  <c:v>0.2</c:v>
                </c:pt>
                <c:pt idx="1025">
                  <c:v>0.20200000000000001</c:v>
                </c:pt>
                <c:pt idx="1026">
                  <c:v>0.20300000000000001</c:v>
                </c:pt>
                <c:pt idx="1027">
                  <c:v>0.20300000000000001</c:v>
                </c:pt>
                <c:pt idx="1028">
                  <c:v>0.20300000000000001</c:v>
                </c:pt>
                <c:pt idx="1029">
                  <c:v>0.20300000000000001</c:v>
                </c:pt>
                <c:pt idx="1030">
                  <c:v>0.20300000000000001</c:v>
                </c:pt>
                <c:pt idx="1031">
                  <c:v>0.20300000000000001</c:v>
                </c:pt>
                <c:pt idx="1032">
                  <c:v>0.20200000000000001</c:v>
                </c:pt>
                <c:pt idx="1033">
                  <c:v>0.20200000000000001</c:v>
                </c:pt>
                <c:pt idx="1034">
                  <c:v>0.20100000000000001</c:v>
                </c:pt>
                <c:pt idx="1035">
                  <c:v>0.20699999999999999</c:v>
                </c:pt>
                <c:pt idx="1036">
                  <c:v>0.20699999999999999</c:v>
                </c:pt>
                <c:pt idx="1037">
                  <c:v>0.20699999999999999</c:v>
                </c:pt>
                <c:pt idx="1038">
                  <c:v>0.20699999999999999</c:v>
                </c:pt>
                <c:pt idx="1039">
                  <c:v>0.20699999999999999</c:v>
                </c:pt>
                <c:pt idx="1040">
                  <c:v>0.20599999999999999</c:v>
                </c:pt>
                <c:pt idx="1041">
                  <c:v>0.20599999999999999</c:v>
                </c:pt>
                <c:pt idx="1042">
                  <c:v>0.20699999999999999</c:v>
                </c:pt>
                <c:pt idx="1043">
                  <c:v>0.20799999999999999</c:v>
                </c:pt>
                <c:pt idx="1044">
                  <c:v>0.20799999999999999</c:v>
                </c:pt>
                <c:pt idx="1045">
                  <c:v>0.20799999999999999</c:v>
                </c:pt>
                <c:pt idx="1046">
                  <c:v>0.21</c:v>
                </c:pt>
                <c:pt idx="1047">
                  <c:v>0.21</c:v>
                </c:pt>
                <c:pt idx="1048">
                  <c:v>0.21</c:v>
                </c:pt>
                <c:pt idx="1049">
                  <c:v>0.21</c:v>
                </c:pt>
                <c:pt idx="1050">
                  <c:v>0.21099999999999999</c:v>
                </c:pt>
                <c:pt idx="1051">
                  <c:v>0.21099999999999999</c:v>
                </c:pt>
                <c:pt idx="1052">
                  <c:v>0.21099999999999999</c:v>
                </c:pt>
                <c:pt idx="1053">
                  <c:v>0.21</c:v>
                </c:pt>
                <c:pt idx="1054">
                  <c:v>0.21</c:v>
                </c:pt>
                <c:pt idx="1055">
                  <c:v>0.21</c:v>
                </c:pt>
                <c:pt idx="1056">
                  <c:v>0.21</c:v>
                </c:pt>
                <c:pt idx="1057">
                  <c:v>0.21</c:v>
                </c:pt>
                <c:pt idx="1058">
                  <c:v>0.21099999999999999</c:v>
                </c:pt>
                <c:pt idx="1059">
                  <c:v>0.21099999999999999</c:v>
                </c:pt>
                <c:pt idx="1060">
                  <c:v>0.21099999999999999</c:v>
                </c:pt>
                <c:pt idx="1061">
                  <c:v>0.21199999999999999</c:v>
                </c:pt>
                <c:pt idx="1062">
                  <c:v>0.21299999999999999</c:v>
                </c:pt>
                <c:pt idx="1063">
                  <c:v>0.214</c:v>
                </c:pt>
                <c:pt idx="1064">
                  <c:v>0.215</c:v>
                </c:pt>
                <c:pt idx="1065">
                  <c:v>0.21099999999999999</c:v>
                </c:pt>
                <c:pt idx="1066">
                  <c:v>0.21</c:v>
                </c:pt>
                <c:pt idx="1067">
                  <c:v>0.20699999999999999</c:v>
                </c:pt>
                <c:pt idx="1068">
                  <c:v>0.20599999999999999</c:v>
                </c:pt>
                <c:pt idx="1069">
                  <c:v>0.20399999999999999</c:v>
                </c:pt>
                <c:pt idx="1070">
                  <c:v>0.20399999999999999</c:v>
                </c:pt>
                <c:pt idx="1071">
                  <c:v>0.20300000000000001</c:v>
                </c:pt>
                <c:pt idx="1072">
                  <c:v>0.20100000000000001</c:v>
                </c:pt>
                <c:pt idx="1073">
                  <c:v>0.20100000000000001</c:v>
                </c:pt>
                <c:pt idx="1074">
                  <c:v>0.20100000000000001</c:v>
                </c:pt>
                <c:pt idx="1075">
                  <c:v>0.2</c:v>
                </c:pt>
                <c:pt idx="1076">
                  <c:v>0.2</c:v>
                </c:pt>
                <c:pt idx="1077">
                  <c:v>0.2</c:v>
                </c:pt>
                <c:pt idx="1078">
                  <c:v>0.20200000000000001</c:v>
                </c:pt>
                <c:pt idx="1079">
                  <c:v>0.20599999999999999</c:v>
                </c:pt>
                <c:pt idx="1080">
                  <c:v>0.20899999999999999</c:v>
                </c:pt>
                <c:pt idx="1081">
                  <c:v>0.21</c:v>
                </c:pt>
                <c:pt idx="1082">
                  <c:v>0.21</c:v>
                </c:pt>
                <c:pt idx="1083">
                  <c:v>0.21299999999999999</c:v>
                </c:pt>
                <c:pt idx="1084">
                  <c:v>0.218</c:v>
                </c:pt>
                <c:pt idx="1085">
                  <c:v>0.22</c:v>
                </c:pt>
                <c:pt idx="1086">
                  <c:v>0.221</c:v>
                </c:pt>
                <c:pt idx="1087">
                  <c:v>0.221</c:v>
                </c:pt>
                <c:pt idx="1088">
                  <c:v>0.223</c:v>
                </c:pt>
                <c:pt idx="1089">
                  <c:v>0.22500000000000001</c:v>
                </c:pt>
                <c:pt idx="1090">
                  <c:v>0.22600000000000001</c:v>
                </c:pt>
                <c:pt idx="1091">
                  <c:v>0.22600000000000001</c:v>
                </c:pt>
                <c:pt idx="1092">
                  <c:v>0.22600000000000001</c:v>
                </c:pt>
                <c:pt idx="1093">
                  <c:v>0.22700000000000001</c:v>
                </c:pt>
                <c:pt idx="1094">
                  <c:v>0.22700000000000001</c:v>
                </c:pt>
                <c:pt idx="1095">
                  <c:v>0.23200000000000001</c:v>
                </c:pt>
                <c:pt idx="1096">
                  <c:v>0.23300000000000001</c:v>
                </c:pt>
                <c:pt idx="1097">
                  <c:v>0.23300000000000001</c:v>
                </c:pt>
                <c:pt idx="1098">
                  <c:v>0.23300000000000001</c:v>
                </c:pt>
                <c:pt idx="1099">
                  <c:v>0.23400000000000001</c:v>
                </c:pt>
                <c:pt idx="1100">
                  <c:v>0.23200000000000001</c:v>
                </c:pt>
                <c:pt idx="1101">
                  <c:v>0.23</c:v>
                </c:pt>
                <c:pt idx="1102">
                  <c:v>0.22600000000000001</c:v>
                </c:pt>
                <c:pt idx="1103">
                  <c:v>0.224</c:v>
                </c:pt>
                <c:pt idx="1104">
                  <c:v>0.214</c:v>
                </c:pt>
                <c:pt idx="1105">
                  <c:v>0.21099999999999999</c:v>
                </c:pt>
                <c:pt idx="1106">
                  <c:v>0.20899999999999999</c:v>
                </c:pt>
                <c:pt idx="1107">
                  <c:v>0.20899999999999999</c:v>
                </c:pt>
                <c:pt idx="1108">
                  <c:v>0.20899999999999999</c:v>
                </c:pt>
                <c:pt idx="1109">
                  <c:v>0.20899999999999999</c:v>
                </c:pt>
                <c:pt idx="1110">
                  <c:v>0.20399999999999999</c:v>
                </c:pt>
                <c:pt idx="1111">
                  <c:v>0.20100000000000001</c:v>
                </c:pt>
                <c:pt idx="1112">
                  <c:v>0.20200000000000001</c:v>
                </c:pt>
                <c:pt idx="1113">
                  <c:v>0.19900000000000001</c:v>
                </c:pt>
                <c:pt idx="1114">
                  <c:v>0.19500000000000001</c:v>
                </c:pt>
                <c:pt idx="1115">
                  <c:v>0.19</c:v>
                </c:pt>
                <c:pt idx="1116">
                  <c:v>0.192</c:v>
                </c:pt>
                <c:pt idx="1117">
                  <c:v>0.192</c:v>
                </c:pt>
                <c:pt idx="1118">
                  <c:v>0.192</c:v>
                </c:pt>
                <c:pt idx="1119">
                  <c:v>0.191</c:v>
                </c:pt>
                <c:pt idx="1120">
                  <c:v>0.189</c:v>
                </c:pt>
                <c:pt idx="1121">
                  <c:v>0.188</c:v>
                </c:pt>
                <c:pt idx="1122">
                  <c:v>0.187</c:v>
                </c:pt>
                <c:pt idx="1123">
                  <c:v>0.187</c:v>
                </c:pt>
                <c:pt idx="1124">
                  <c:v>0.186</c:v>
                </c:pt>
                <c:pt idx="1125">
                  <c:v>0.185</c:v>
                </c:pt>
                <c:pt idx="1126">
                  <c:v>0.186</c:v>
                </c:pt>
                <c:pt idx="1127">
                  <c:v>0.186</c:v>
                </c:pt>
                <c:pt idx="1128">
                  <c:v>0.186</c:v>
                </c:pt>
                <c:pt idx="1129">
                  <c:v>0.184</c:v>
                </c:pt>
                <c:pt idx="1130">
                  <c:v>0.183</c:v>
                </c:pt>
                <c:pt idx="1131">
                  <c:v>0.183</c:v>
                </c:pt>
                <c:pt idx="1132">
                  <c:v>0.184</c:v>
                </c:pt>
                <c:pt idx="1133">
                  <c:v>0.184</c:v>
                </c:pt>
                <c:pt idx="1134">
                  <c:v>0.184</c:v>
                </c:pt>
                <c:pt idx="1135">
                  <c:v>0.183</c:v>
                </c:pt>
                <c:pt idx="1136">
                  <c:v>0.183</c:v>
                </c:pt>
                <c:pt idx="1137">
                  <c:v>0.18099999999999999</c:v>
                </c:pt>
                <c:pt idx="1138">
                  <c:v>0.183</c:v>
                </c:pt>
                <c:pt idx="1139">
                  <c:v>0.187</c:v>
                </c:pt>
                <c:pt idx="1140">
                  <c:v>0.19</c:v>
                </c:pt>
                <c:pt idx="1141">
                  <c:v>0.19</c:v>
                </c:pt>
                <c:pt idx="1142">
                  <c:v>0.191</c:v>
                </c:pt>
                <c:pt idx="1143">
                  <c:v>0.19</c:v>
                </c:pt>
                <c:pt idx="1144">
                  <c:v>0.191</c:v>
                </c:pt>
                <c:pt idx="1145">
                  <c:v>0.19</c:v>
                </c:pt>
                <c:pt idx="1146">
                  <c:v>0.188</c:v>
                </c:pt>
                <c:pt idx="1147">
                  <c:v>0.189</c:v>
                </c:pt>
                <c:pt idx="1148">
                  <c:v>0.189</c:v>
                </c:pt>
                <c:pt idx="1149">
                  <c:v>0.19</c:v>
                </c:pt>
                <c:pt idx="1150">
                  <c:v>0.19</c:v>
                </c:pt>
                <c:pt idx="1151">
                  <c:v>0.19</c:v>
                </c:pt>
                <c:pt idx="1152">
                  <c:v>0.19</c:v>
                </c:pt>
                <c:pt idx="1153">
                  <c:v>0.191</c:v>
                </c:pt>
                <c:pt idx="1154">
                  <c:v>0.191</c:v>
                </c:pt>
                <c:pt idx="1155">
                  <c:v>0.191</c:v>
                </c:pt>
                <c:pt idx="1156">
                  <c:v>0.191</c:v>
                </c:pt>
                <c:pt idx="1157">
                  <c:v>0.192</c:v>
                </c:pt>
                <c:pt idx="1158">
                  <c:v>0.192</c:v>
                </c:pt>
                <c:pt idx="1159">
                  <c:v>0.193</c:v>
                </c:pt>
                <c:pt idx="1160">
                  <c:v>0.19400000000000001</c:v>
                </c:pt>
                <c:pt idx="1161">
                  <c:v>0.19600000000000001</c:v>
                </c:pt>
                <c:pt idx="1162">
                  <c:v>0.19600000000000001</c:v>
                </c:pt>
                <c:pt idx="1163">
                  <c:v>0.19600000000000001</c:v>
                </c:pt>
                <c:pt idx="1164">
                  <c:v>0.19700000000000001</c:v>
                </c:pt>
                <c:pt idx="1165">
                  <c:v>0.19700000000000001</c:v>
                </c:pt>
                <c:pt idx="1166">
                  <c:v>0.19700000000000001</c:v>
                </c:pt>
                <c:pt idx="1167">
                  <c:v>0.19800000000000001</c:v>
                </c:pt>
                <c:pt idx="1168">
                  <c:v>0.19600000000000001</c:v>
                </c:pt>
                <c:pt idx="1169">
                  <c:v>0.19900000000000001</c:v>
                </c:pt>
                <c:pt idx="1170">
                  <c:v>0.20100000000000001</c:v>
                </c:pt>
                <c:pt idx="1171">
                  <c:v>0.20200000000000001</c:v>
                </c:pt>
                <c:pt idx="1172">
                  <c:v>0.20300000000000001</c:v>
                </c:pt>
                <c:pt idx="1173">
                  <c:v>0.20399999999999999</c:v>
                </c:pt>
                <c:pt idx="1174">
                  <c:v>0.20399999999999999</c:v>
                </c:pt>
                <c:pt idx="1175">
                  <c:v>0.20499999999999999</c:v>
                </c:pt>
                <c:pt idx="1176">
                  <c:v>0.20699999999999999</c:v>
                </c:pt>
                <c:pt idx="1177">
                  <c:v>0.20799999999999999</c:v>
                </c:pt>
                <c:pt idx="1178">
                  <c:v>0.20899999999999999</c:v>
                </c:pt>
                <c:pt idx="1179">
                  <c:v>0.21</c:v>
                </c:pt>
                <c:pt idx="1180">
                  <c:v>0.21</c:v>
                </c:pt>
                <c:pt idx="1181">
                  <c:v>0.21099999999999999</c:v>
                </c:pt>
                <c:pt idx="1182">
                  <c:v>0.21199999999999999</c:v>
                </c:pt>
                <c:pt idx="1183">
                  <c:v>0.214</c:v>
                </c:pt>
                <c:pt idx="1184">
                  <c:v>0.215</c:v>
                </c:pt>
                <c:pt idx="1185">
                  <c:v>0.216</c:v>
                </c:pt>
                <c:pt idx="1186">
                  <c:v>0.218</c:v>
                </c:pt>
                <c:pt idx="1187">
                  <c:v>0.22</c:v>
                </c:pt>
                <c:pt idx="1188">
                  <c:v>0.223</c:v>
                </c:pt>
                <c:pt idx="1189">
                  <c:v>0.22</c:v>
                </c:pt>
                <c:pt idx="1190">
                  <c:v>0.221</c:v>
                </c:pt>
                <c:pt idx="1191">
                  <c:v>0.222</c:v>
                </c:pt>
                <c:pt idx="1192">
                  <c:v>0.222</c:v>
                </c:pt>
                <c:pt idx="1193">
                  <c:v>0.22500000000000001</c:v>
                </c:pt>
                <c:pt idx="1194">
                  <c:v>0.22800000000000001</c:v>
                </c:pt>
                <c:pt idx="1195">
                  <c:v>0.23300000000000001</c:v>
                </c:pt>
                <c:pt idx="1196">
                  <c:v>0.23799999999999999</c:v>
                </c:pt>
                <c:pt idx="1197">
                  <c:v>0.24399999999999999</c:v>
                </c:pt>
                <c:pt idx="1198">
                  <c:v>0.248</c:v>
                </c:pt>
                <c:pt idx="1199">
                  <c:v>0.25</c:v>
                </c:pt>
                <c:pt idx="1200">
                  <c:v>0.252</c:v>
                </c:pt>
                <c:pt idx="1201">
                  <c:v>0.255</c:v>
                </c:pt>
                <c:pt idx="1202">
                  <c:v>0.25800000000000001</c:v>
                </c:pt>
                <c:pt idx="1203">
                  <c:v>0.26100000000000001</c:v>
                </c:pt>
                <c:pt idx="1204">
                  <c:v>0.26500000000000001</c:v>
                </c:pt>
                <c:pt idx="1205">
                  <c:v>0.26600000000000001</c:v>
                </c:pt>
                <c:pt idx="1206">
                  <c:v>0.26900000000000002</c:v>
                </c:pt>
                <c:pt idx="1207">
                  <c:v>0.27300000000000002</c:v>
                </c:pt>
                <c:pt idx="1208">
                  <c:v>0.27600000000000002</c:v>
                </c:pt>
                <c:pt idx="1209">
                  <c:v>0.27800000000000002</c:v>
                </c:pt>
                <c:pt idx="1210">
                  <c:v>0.28299999999999997</c:v>
                </c:pt>
                <c:pt idx="1211">
                  <c:v>0.28799999999999998</c:v>
                </c:pt>
                <c:pt idx="1212">
                  <c:v>0.28999999999999998</c:v>
                </c:pt>
                <c:pt idx="1213">
                  <c:v>0.29299999999999998</c:v>
                </c:pt>
                <c:pt idx="1214">
                  <c:v>0.29499999999999998</c:v>
                </c:pt>
                <c:pt idx="1215">
                  <c:v>0.30299999999999999</c:v>
                </c:pt>
                <c:pt idx="1216">
                  <c:v>0.31</c:v>
                </c:pt>
                <c:pt idx="1217">
                  <c:v>0.318</c:v>
                </c:pt>
                <c:pt idx="1218">
                  <c:v>0.32500000000000001</c:v>
                </c:pt>
                <c:pt idx="1219">
                  <c:v>0.33400000000000002</c:v>
                </c:pt>
                <c:pt idx="1220">
                  <c:v>0.33900000000000002</c:v>
                </c:pt>
                <c:pt idx="1221">
                  <c:v>0.34100000000000003</c:v>
                </c:pt>
                <c:pt idx="1222">
                  <c:v>0.34499999999999997</c:v>
                </c:pt>
                <c:pt idx="1223">
                  <c:v>0.34899999999999998</c:v>
                </c:pt>
                <c:pt idx="1224">
                  <c:v>0.35299999999999998</c:v>
                </c:pt>
                <c:pt idx="1225">
                  <c:v>0.36</c:v>
                </c:pt>
                <c:pt idx="1226">
                  <c:v>0.36599999999999999</c:v>
                </c:pt>
                <c:pt idx="1227">
                  <c:v>0.37</c:v>
                </c:pt>
                <c:pt idx="1228">
                  <c:v>0.374</c:v>
                </c:pt>
                <c:pt idx="1229">
                  <c:v>0.375</c:v>
                </c:pt>
                <c:pt idx="1230">
                  <c:v>0.375</c:v>
                </c:pt>
                <c:pt idx="1231">
                  <c:v>0.38100000000000001</c:v>
                </c:pt>
                <c:pt idx="1232">
                  <c:v>0.38900000000000001</c:v>
                </c:pt>
                <c:pt idx="1233">
                  <c:v>0.40100000000000002</c:v>
                </c:pt>
                <c:pt idx="1234">
                  <c:v>0.41499999999999998</c:v>
                </c:pt>
                <c:pt idx="1235">
                  <c:v>0.42199999999999999</c:v>
                </c:pt>
                <c:pt idx="1236">
                  <c:v>0.42699999999999999</c:v>
                </c:pt>
                <c:pt idx="1237">
                  <c:v>0.435</c:v>
                </c:pt>
                <c:pt idx="1238">
                  <c:v>0.442</c:v>
                </c:pt>
                <c:pt idx="1239">
                  <c:v>0.45100000000000001</c:v>
                </c:pt>
                <c:pt idx="1240">
                  <c:v>0.45800000000000002</c:v>
                </c:pt>
                <c:pt idx="1241">
                  <c:v>0.46400000000000002</c:v>
                </c:pt>
                <c:pt idx="1242">
                  <c:v>0.47</c:v>
                </c:pt>
                <c:pt idx="1243">
                  <c:v>0.47699999999999998</c:v>
                </c:pt>
                <c:pt idx="1244">
                  <c:v>0.48599999999999999</c:v>
                </c:pt>
                <c:pt idx="1245">
                  <c:v>0.497</c:v>
                </c:pt>
                <c:pt idx="1246">
                  <c:v>0.51200000000000001</c:v>
                </c:pt>
                <c:pt idx="1247">
                  <c:v>0.52100000000000002</c:v>
                </c:pt>
                <c:pt idx="1248">
                  <c:v>0.53100000000000003</c:v>
                </c:pt>
                <c:pt idx="1249">
                  <c:v>0.54900000000000004</c:v>
                </c:pt>
                <c:pt idx="1250">
                  <c:v>0.64100000000000001</c:v>
                </c:pt>
                <c:pt idx="1251">
                  <c:v>0.64500000000000002</c:v>
                </c:pt>
                <c:pt idx="1252">
                  <c:v>0.65</c:v>
                </c:pt>
                <c:pt idx="1253">
                  <c:v>0.65200000000000002</c:v>
                </c:pt>
                <c:pt idx="1254">
                  <c:v>0.65300000000000002</c:v>
                </c:pt>
                <c:pt idx="1255">
                  <c:v>0.65300000000000002</c:v>
                </c:pt>
                <c:pt idx="1256">
                  <c:v>0.65200000000000002</c:v>
                </c:pt>
                <c:pt idx="1257">
                  <c:v>0.65300000000000002</c:v>
                </c:pt>
                <c:pt idx="1258">
                  <c:v>0.65300000000000002</c:v>
                </c:pt>
                <c:pt idx="1259">
                  <c:v>0.65400000000000003</c:v>
                </c:pt>
                <c:pt idx="1260">
                  <c:v>0.65500000000000003</c:v>
                </c:pt>
                <c:pt idx="1261">
                  <c:v>0.65700000000000003</c:v>
                </c:pt>
                <c:pt idx="1262">
                  <c:v>0.65700000000000003</c:v>
                </c:pt>
                <c:pt idx="1263">
                  <c:v>0.65900000000000003</c:v>
                </c:pt>
                <c:pt idx="1264">
                  <c:v>0.66200000000000003</c:v>
                </c:pt>
                <c:pt idx="1265">
                  <c:v>0.66300000000000003</c:v>
                </c:pt>
                <c:pt idx="1266">
                  <c:v>0.66200000000000003</c:v>
                </c:pt>
                <c:pt idx="1267">
                  <c:v>0.66100000000000003</c:v>
                </c:pt>
                <c:pt idx="1268">
                  <c:v>0.66100000000000003</c:v>
                </c:pt>
                <c:pt idx="1269">
                  <c:v>0.66300000000000003</c:v>
                </c:pt>
                <c:pt idx="1270">
                  <c:v>0.66300000000000003</c:v>
                </c:pt>
                <c:pt idx="1271">
                  <c:v>0.66300000000000003</c:v>
                </c:pt>
                <c:pt idx="1272">
                  <c:v>0.66300000000000003</c:v>
                </c:pt>
                <c:pt idx="1273">
                  <c:v>0.66400000000000003</c:v>
                </c:pt>
                <c:pt idx="1274">
                  <c:v>0.66500000000000004</c:v>
                </c:pt>
                <c:pt idx="1275">
                  <c:v>0.66800000000000004</c:v>
                </c:pt>
                <c:pt idx="1276">
                  <c:v>0.67100000000000004</c:v>
                </c:pt>
                <c:pt idx="1277">
                  <c:v>0.67300000000000004</c:v>
                </c:pt>
                <c:pt idx="1278">
                  <c:v>0.67300000000000004</c:v>
                </c:pt>
                <c:pt idx="1279">
                  <c:v>0.67500000000000004</c:v>
                </c:pt>
                <c:pt idx="1280">
                  <c:v>0.67700000000000005</c:v>
                </c:pt>
                <c:pt idx="1281">
                  <c:v>0.68</c:v>
                </c:pt>
                <c:pt idx="1282">
                  <c:v>0.68100000000000005</c:v>
                </c:pt>
                <c:pt idx="1283">
                  <c:v>0.68200000000000005</c:v>
                </c:pt>
                <c:pt idx="1284">
                  <c:v>0.68400000000000005</c:v>
                </c:pt>
                <c:pt idx="1285">
                  <c:v>0.68600000000000005</c:v>
                </c:pt>
                <c:pt idx="1286">
                  <c:v>0.68500000000000005</c:v>
                </c:pt>
                <c:pt idx="1287">
                  <c:v>0.68700000000000006</c:v>
                </c:pt>
                <c:pt idx="1288">
                  <c:v>0.68899999999999995</c:v>
                </c:pt>
                <c:pt idx="1289">
                  <c:v>0.69</c:v>
                </c:pt>
                <c:pt idx="1290">
                  <c:v>0.69</c:v>
                </c:pt>
                <c:pt idx="1291">
                  <c:v>0.69099999999999995</c:v>
                </c:pt>
                <c:pt idx="1292">
                  <c:v>0.69199999999999995</c:v>
                </c:pt>
                <c:pt idx="1293">
                  <c:v>0.69299999999999995</c:v>
                </c:pt>
                <c:pt idx="1294">
                  <c:v>0.69699999999999995</c:v>
                </c:pt>
                <c:pt idx="1295">
                  <c:v>0.7</c:v>
                </c:pt>
                <c:pt idx="1296">
                  <c:v>0.70399999999999996</c:v>
                </c:pt>
                <c:pt idx="1297">
                  <c:v>0.70799999999999996</c:v>
                </c:pt>
                <c:pt idx="1298">
                  <c:v>0.70799999999999996</c:v>
                </c:pt>
                <c:pt idx="1299">
                  <c:v>0.71499999999999997</c:v>
                </c:pt>
                <c:pt idx="1300">
                  <c:v>0.72</c:v>
                </c:pt>
                <c:pt idx="1301">
                  <c:v>0.72399999999999998</c:v>
                </c:pt>
                <c:pt idx="1302">
                  <c:v>0.72699999999999998</c:v>
                </c:pt>
                <c:pt idx="1303">
                  <c:v>0.73099999999999998</c:v>
                </c:pt>
                <c:pt idx="1304">
                  <c:v>0.73399999999999999</c:v>
                </c:pt>
                <c:pt idx="1305">
                  <c:v>0.73699999999999999</c:v>
                </c:pt>
                <c:pt idx="1306">
                  <c:v>0.74099999999999999</c:v>
                </c:pt>
                <c:pt idx="1307">
                  <c:v>0.746</c:v>
                </c:pt>
                <c:pt idx="1308">
                  <c:v>0.75</c:v>
                </c:pt>
                <c:pt idx="1309">
                  <c:v>0.753</c:v>
                </c:pt>
                <c:pt idx="1310">
                  <c:v>0.75700000000000001</c:v>
                </c:pt>
                <c:pt idx="1311">
                  <c:v>0.76</c:v>
                </c:pt>
                <c:pt idx="1312">
                  <c:v>0.76400000000000001</c:v>
                </c:pt>
                <c:pt idx="1313">
                  <c:v>0.76600000000000001</c:v>
                </c:pt>
                <c:pt idx="1314">
                  <c:v>0.76600000000000001</c:v>
                </c:pt>
                <c:pt idx="1315">
                  <c:v>0.76600000000000001</c:v>
                </c:pt>
                <c:pt idx="1316">
                  <c:v>0.76800000000000002</c:v>
                </c:pt>
                <c:pt idx="1317">
                  <c:v>0.77</c:v>
                </c:pt>
                <c:pt idx="1318">
                  <c:v>0.77100000000000002</c:v>
                </c:pt>
                <c:pt idx="1319">
                  <c:v>0.77700000000000002</c:v>
                </c:pt>
                <c:pt idx="1320">
                  <c:v>0.78300000000000003</c:v>
                </c:pt>
                <c:pt idx="1321">
                  <c:v>0.78700000000000003</c:v>
                </c:pt>
                <c:pt idx="1322">
                  <c:v>0.79400000000000004</c:v>
                </c:pt>
                <c:pt idx="1323">
                  <c:v>0.8</c:v>
                </c:pt>
                <c:pt idx="1324">
                  <c:v>0.80800000000000005</c:v>
                </c:pt>
                <c:pt idx="1325">
                  <c:v>0.81699999999999995</c:v>
                </c:pt>
                <c:pt idx="1326">
                  <c:v>0.82399999999999995</c:v>
                </c:pt>
                <c:pt idx="1327">
                  <c:v>0.83199999999999996</c:v>
                </c:pt>
                <c:pt idx="1328">
                  <c:v>0.84199999999999997</c:v>
                </c:pt>
                <c:pt idx="1329">
                  <c:v>0.85299999999999998</c:v>
                </c:pt>
                <c:pt idx="1330">
                  <c:v>0.86199999999999999</c:v>
                </c:pt>
                <c:pt idx="1331">
                  <c:v>0.871</c:v>
                </c:pt>
                <c:pt idx="1332">
                  <c:v>0.876</c:v>
                </c:pt>
                <c:pt idx="1333">
                  <c:v>0.88400000000000001</c:v>
                </c:pt>
                <c:pt idx="1334">
                  <c:v>0.89400000000000002</c:v>
                </c:pt>
                <c:pt idx="1335">
                  <c:v>0.90200000000000002</c:v>
                </c:pt>
                <c:pt idx="1336">
                  <c:v>0.91100000000000003</c:v>
                </c:pt>
                <c:pt idx="1337">
                  <c:v>0.92</c:v>
                </c:pt>
                <c:pt idx="1338">
                  <c:v>0.93400000000000005</c:v>
                </c:pt>
                <c:pt idx="1339">
                  <c:v>0.94799999999999995</c:v>
                </c:pt>
                <c:pt idx="1340">
                  <c:v>0.96699999999999997</c:v>
                </c:pt>
                <c:pt idx="1341">
                  <c:v>0.98299999999999998</c:v>
                </c:pt>
                <c:pt idx="1342">
                  <c:v>0.99099999999999999</c:v>
                </c:pt>
                <c:pt idx="1343">
                  <c:v>0.997</c:v>
                </c:pt>
                <c:pt idx="1344">
                  <c:v>1.006</c:v>
                </c:pt>
                <c:pt idx="1345">
                  <c:v>1.014</c:v>
                </c:pt>
                <c:pt idx="1346">
                  <c:v>1.0209999999999999</c:v>
                </c:pt>
                <c:pt idx="1347">
                  <c:v>1.026</c:v>
                </c:pt>
                <c:pt idx="1348">
                  <c:v>1.0309999999999999</c:v>
                </c:pt>
                <c:pt idx="1349">
                  <c:v>1.036</c:v>
                </c:pt>
                <c:pt idx="1350">
                  <c:v>1.0409999999999999</c:v>
                </c:pt>
                <c:pt idx="1351">
                  <c:v>1.0449999999999999</c:v>
                </c:pt>
                <c:pt idx="1352">
                  <c:v>1.0509999999999999</c:v>
                </c:pt>
                <c:pt idx="1353">
                  <c:v>1.0569999999999999</c:v>
                </c:pt>
                <c:pt idx="1354">
                  <c:v>1.0629999999999999</c:v>
                </c:pt>
                <c:pt idx="1355">
                  <c:v>1.07</c:v>
                </c:pt>
                <c:pt idx="1356">
                  <c:v>1.077</c:v>
                </c:pt>
                <c:pt idx="1357">
                  <c:v>1.0860000000000001</c:v>
                </c:pt>
                <c:pt idx="1358">
                  <c:v>1.0940000000000001</c:v>
                </c:pt>
                <c:pt idx="1359">
                  <c:v>1.1020000000000001</c:v>
                </c:pt>
                <c:pt idx="1360">
                  <c:v>1.1080000000000001</c:v>
                </c:pt>
                <c:pt idx="1361">
                  <c:v>1.115</c:v>
                </c:pt>
                <c:pt idx="1362">
                  <c:v>1.125</c:v>
                </c:pt>
                <c:pt idx="1363">
                  <c:v>1.131</c:v>
                </c:pt>
                <c:pt idx="1364">
                  <c:v>1.1379999999999999</c:v>
                </c:pt>
                <c:pt idx="1365">
                  <c:v>1.1419999999999999</c:v>
                </c:pt>
                <c:pt idx="1366">
                  <c:v>1.149</c:v>
                </c:pt>
                <c:pt idx="1367">
                  <c:v>1.1579999999999999</c:v>
                </c:pt>
                <c:pt idx="1368">
                  <c:v>1.1679999999999999</c:v>
                </c:pt>
                <c:pt idx="1369">
                  <c:v>1.1819999999999999</c:v>
                </c:pt>
                <c:pt idx="1370">
                  <c:v>1.1950000000000001</c:v>
                </c:pt>
                <c:pt idx="1371">
                  <c:v>1.204</c:v>
                </c:pt>
                <c:pt idx="1372">
                  <c:v>1.2130000000000001</c:v>
                </c:pt>
                <c:pt idx="1373">
                  <c:v>1.222</c:v>
                </c:pt>
                <c:pt idx="1374">
                  <c:v>1.2310000000000001</c:v>
                </c:pt>
                <c:pt idx="1375">
                  <c:v>1.2450000000000001</c:v>
                </c:pt>
                <c:pt idx="1376">
                  <c:v>1.2569999999999999</c:v>
                </c:pt>
                <c:pt idx="1377">
                  <c:v>1.2669999999999999</c:v>
                </c:pt>
                <c:pt idx="1378">
                  <c:v>1.276</c:v>
                </c:pt>
                <c:pt idx="1379">
                  <c:v>1.288</c:v>
                </c:pt>
                <c:pt idx="1380">
                  <c:v>1.3029999999999999</c:v>
                </c:pt>
                <c:pt idx="1381">
                  <c:v>1.319</c:v>
                </c:pt>
                <c:pt idx="1382">
                  <c:v>1.333</c:v>
                </c:pt>
                <c:pt idx="1383">
                  <c:v>1.343</c:v>
                </c:pt>
                <c:pt idx="1384">
                  <c:v>1.3560000000000001</c:v>
                </c:pt>
                <c:pt idx="1385">
                  <c:v>1.369</c:v>
                </c:pt>
                <c:pt idx="1386">
                  <c:v>1.387</c:v>
                </c:pt>
                <c:pt idx="1387">
                  <c:v>1.3959999999999999</c:v>
                </c:pt>
                <c:pt idx="1388">
                  <c:v>1.4039999999999999</c:v>
                </c:pt>
                <c:pt idx="1389">
                  <c:v>1.4039999999999999</c:v>
                </c:pt>
                <c:pt idx="1390">
                  <c:v>1.41</c:v>
                </c:pt>
                <c:pt idx="1391">
                  <c:v>1.4159999999999999</c:v>
                </c:pt>
                <c:pt idx="1392">
                  <c:v>1.4179999999999999</c:v>
                </c:pt>
                <c:pt idx="1393">
                  <c:v>1.4179999999999999</c:v>
                </c:pt>
                <c:pt idx="1394">
                  <c:v>1.417</c:v>
                </c:pt>
                <c:pt idx="1395">
                  <c:v>1.419</c:v>
                </c:pt>
                <c:pt idx="1396">
                  <c:v>1.423</c:v>
                </c:pt>
                <c:pt idx="1397">
                  <c:v>1.4259999999999999</c:v>
                </c:pt>
                <c:pt idx="1398">
                  <c:v>1.43</c:v>
                </c:pt>
                <c:pt idx="1399">
                  <c:v>1.4370000000000001</c:v>
                </c:pt>
                <c:pt idx="1400">
                  <c:v>1.47</c:v>
                </c:pt>
                <c:pt idx="1401">
                  <c:v>1.472</c:v>
                </c:pt>
                <c:pt idx="1402">
                  <c:v>1.472</c:v>
                </c:pt>
                <c:pt idx="1403">
                  <c:v>1.47</c:v>
                </c:pt>
                <c:pt idx="1404">
                  <c:v>1.4690000000000001</c:v>
                </c:pt>
                <c:pt idx="1405">
                  <c:v>1.4690000000000001</c:v>
                </c:pt>
                <c:pt idx="1406">
                  <c:v>1.4730000000000001</c:v>
                </c:pt>
                <c:pt idx="1407">
                  <c:v>1.4770000000000001</c:v>
                </c:pt>
                <c:pt idx="1408">
                  <c:v>1.4770000000000001</c:v>
                </c:pt>
                <c:pt idx="1409">
                  <c:v>1.4750000000000001</c:v>
                </c:pt>
                <c:pt idx="1410">
                  <c:v>1.474</c:v>
                </c:pt>
                <c:pt idx="1411">
                  <c:v>1.4710000000000001</c:v>
                </c:pt>
                <c:pt idx="1412">
                  <c:v>1.4670000000000001</c:v>
                </c:pt>
                <c:pt idx="1413">
                  <c:v>1.4670000000000001</c:v>
                </c:pt>
                <c:pt idx="1414">
                  <c:v>1.4650000000000001</c:v>
                </c:pt>
                <c:pt idx="1415">
                  <c:v>1.46</c:v>
                </c:pt>
                <c:pt idx="1416">
                  <c:v>1.458</c:v>
                </c:pt>
                <c:pt idx="1417">
                  <c:v>1.4570000000000001</c:v>
                </c:pt>
                <c:pt idx="1418">
                  <c:v>1.4590000000000001</c:v>
                </c:pt>
                <c:pt idx="1419">
                  <c:v>1.462</c:v>
                </c:pt>
                <c:pt idx="1420">
                  <c:v>1.464</c:v>
                </c:pt>
                <c:pt idx="1421">
                  <c:v>1.47</c:v>
                </c:pt>
                <c:pt idx="1422">
                  <c:v>1.474</c:v>
                </c:pt>
                <c:pt idx="1423">
                  <c:v>1.476</c:v>
                </c:pt>
                <c:pt idx="1424">
                  <c:v>1.488</c:v>
                </c:pt>
                <c:pt idx="1425">
                  <c:v>1.58</c:v>
                </c:pt>
                <c:pt idx="1426">
                  <c:v>1.5840000000000001</c:v>
                </c:pt>
                <c:pt idx="1427">
                  <c:v>1.585</c:v>
                </c:pt>
                <c:pt idx="1428">
                  <c:v>1.591</c:v>
                </c:pt>
                <c:pt idx="1429">
                  <c:v>1.5920000000000001</c:v>
                </c:pt>
                <c:pt idx="1430">
                  <c:v>1.59</c:v>
                </c:pt>
                <c:pt idx="1431">
                  <c:v>1.5880000000000001</c:v>
                </c:pt>
                <c:pt idx="1432">
                  <c:v>1.5880000000000001</c:v>
                </c:pt>
                <c:pt idx="1433">
                  <c:v>1.5880000000000001</c:v>
                </c:pt>
                <c:pt idx="1434">
                  <c:v>1.585</c:v>
                </c:pt>
                <c:pt idx="1435">
                  <c:v>1.5840000000000001</c:v>
                </c:pt>
                <c:pt idx="1436">
                  <c:v>1.5820000000000001</c:v>
                </c:pt>
                <c:pt idx="1437">
                  <c:v>1.579</c:v>
                </c:pt>
                <c:pt idx="1438">
                  <c:v>1.5780000000000001</c:v>
                </c:pt>
                <c:pt idx="1439">
                  <c:v>1.5740000000000001</c:v>
                </c:pt>
                <c:pt idx="1440">
                  <c:v>1.5720000000000001</c:v>
                </c:pt>
                <c:pt idx="1441">
                  <c:v>1.571</c:v>
                </c:pt>
                <c:pt idx="1442">
                  <c:v>1.57</c:v>
                </c:pt>
                <c:pt idx="1443">
                  <c:v>1.5669999999999999</c:v>
                </c:pt>
                <c:pt idx="1444">
                  <c:v>1.5660000000000001</c:v>
                </c:pt>
                <c:pt idx="1445">
                  <c:v>1.556</c:v>
                </c:pt>
                <c:pt idx="1446">
                  <c:v>1.5580000000000001</c:v>
                </c:pt>
                <c:pt idx="1447">
                  <c:v>1.5569999999999999</c:v>
                </c:pt>
                <c:pt idx="1448">
                  <c:v>1.5569999999999999</c:v>
                </c:pt>
                <c:pt idx="1449">
                  <c:v>1.554</c:v>
                </c:pt>
                <c:pt idx="1450">
                  <c:v>1.55</c:v>
                </c:pt>
                <c:pt idx="1451">
                  <c:v>1.544</c:v>
                </c:pt>
                <c:pt idx="1452">
                  <c:v>1.5369999999999999</c:v>
                </c:pt>
                <c:pt idx="1453">
                  <c:v>1.5349999999999999</c:v>
                </c:pt>
                <c:pt idx="1454">
                  <c:v>1.5369999999999999</c:v>
                </c:pt>
                <c:pt idx="1455">
                  <c:v>1.536</c:v>
                </c:pt>
                <c:pt idx="1456">
                  <c:v>1.5369999999999999</c:v>
                </c:pt>
                <c:pt idx="1457">
                  <c:v>1.5369999999999999</c:v>
                </c:pt>
                <c:pt idx="1458">
                  <c:v>1.536</c:v>
                </c:pt>
                <c:pt idx="1459">
                  <c:v>1.5349999999999999</c:v>
                </c:pt>
                <c:pt idx="1460">
                  <c:v>1.5309999999999999</c:v>
                </c:pt>
                <c:pt idx="1461">
                  <c:v>1.5289999999999999</c:v>
                </c:pt>
                <c:pt idx="1462">
                  <c:v>1.528</c:v>
                </c:pt>
                <c:pt idx="1463">
                  <c:v>1.5269999999999999</c:v>
                </c:pt>
                <c:pt idx="1464">
                  <c:v>1.53</c:v>
                </c:pt>
                <c:pt idx="1465">
                  <c:v>1.532</c:v>
                </c:pt>
                <c:pt idx="1466">
                  <c:v>1.532</c:v>
                </c:pt>
                <c:pt idx="1467">
                  <c:v>1.534</c:v>
                </c:pt>
                <c:pt idx="1468">
                  <c:v>1.5369999999999999</c:v>
                </c:pt>
                <c:pt idx="1469">
                  <c:v>1.5409999999999999</c:v>
                </c:pt>
                <c:pt idx="1470">
                  <c:v>1.5429999999999999</c:v>
                </c:pt>
                <c:pt idx="1471">
                  <c:v>1.542</c:v>
                </c:pt>
                <c:pt idx="1472">
                  <c:v>1.54</c:v>
                </c:pt>
                <c:pt idx="1473">
                  <c:v>1.54</c:v>
                </c:pt>
                <c:pt idx="1474">
                  <c:v>1.54</c:v>
                </c:pt>
                <c:pt idx="1475">
                  <c:v>1.5389999999999999</c:v>
                </c:pt>
                <c:pt idx="1476">
                  <c:v>1.5389999999999999</c:v>
                </c:pt>
                <c:pt idx="1477">
                  <c:v>1.536</c:v>
                </c:pt>
                <c:pt idx="1478">
                  <c:v>1.534</c:v>
                </c:pt>
                <c:pt idx="1479">
                  <c:v>1.5329999999999999</c:v>
                </c:pt>
                <c:pt idx="1480">
                  <c:v>1.5349999999999999</c:v>
                </c:pt>
                <c:pt idx="1481">
                  <c:v>1.5349999999999999</c:v>
                </c:pt>
                <c:pt idx="1482">
                  <c:v>1.536</c:v>
                </c:pt>
                <c:pt idx="1483">
                  <c:v>1.538</c:v>
                </c:pt>
                <c:pt idx="1484">
                  <c:v>1.5349999999999999</c:v>
                </c:pt>
                <c:pt idx="1485">
                  <c:v>1.5349999999999999</c:v>
                </c:pt>
                <c:pt idx="1486">
                  <c:v>1.5449999999999999</c:v>
                </c:pt>
                <c:pt idx="1487">
                  <c:v>1.5549999999999999</c:v>
                </c:pt>
                <c:pt idx="1488">
                  <c:v>1.56</c:v>
                </c:pt>
                <c:pt idx="1489">
                  <c:v>1.5640000000000001</c:v>
                </c:pt>
                <c:pt idx="1490">
                  <c:v>1.6020000000000001</c:v>
                </c:pt>
                <c:pt idx="1491">
                  <c:v>1.601</c:v>
                </c:pt>
                <c:pt idx="1492">
                  <c:v>1.605</c:v>
                </c:pt>
                <c:pt idx="1493">
                  <c:v>1.609</c:v>
                </c:pt>
                <c:pt idx="1494">
                  <c:v>1.609</c:v>
                </c:pt>
                <c:pt idx="1495">
                  <c:v>1.61</c:v>
                </c:pt>
                <c:pt idx="1496">
                  <c:v>1.6120000000000001</c:v>
                </c:pt>
                <c:pt idx="1497">
                  <c:v>1.615</c:v>
                </c:pt>
                <c:pt idx="1498">
                  <c:v>1.613</c:v>
                </c:pt>
                <c:pt idx="1499">
                  <c:v>1.611</c:v>
                </c:pt>
                <c:pt idx="1500">
                  <c:v>1.6080000000000001</c:v>
                </c:pt>
                <c:pt idx="1501">
                  <c:v>1.6040000000000001</c:v>
                </c:pt>
                <c:pt idx="1502">
                  <c:v>1.609</c:v>
                </c:pt>
                <c:pt idx="1503">
                  <c:v>1.6080000000000001</c:v>
                </c:pt>
                <c:pt idx="1504">
                  <c:v>1.6080000000000001</c:v>
                </c:pt>
                <c:pt idx="1505">
                  <c:v>1.6060000000000001</c:v>
                </c:pt>
                <c:pt idx="1506">
                  <c:v>1.605</c:v>
                </c:pt>
                <c:pt idx="1507">
                  <c:v>1.599</c:v>
                </c:pt>
                <c:pt idx="1508">
                  <c:v>1.601</c:v>
                </c:pt>
                <c:pt idx="1509">
                  <c:v>1.593</c:v>
                </c:pt>
                <c:pt idx="1510">
                  <c:v>1.583</c:v>
                </c:pt>
                <c:pt idx="1511">
                  <c:v>1.569</c:v>
                </c:pt>
                <c:pt idx="1512">
                  <c:v>1.5680000000000001</c:v>
                </c:pt>
                <c:pt idx="1513">
                  <c:v>1.5629999999999999</c:v>
                </c:pt>
                <c:pt idx="1514">
                  <c:v>1.556</c:v>
                </c:pt>
                <c:pt idx="1515">
                  <c:v>1.5469999999999999</c:v>
                </c:pt>
                <c:pt idx="1516">
                  <c:v>1.5369999999999999</c:v>
                </c:pt>
                <c:pt idx="1517">
                  <c:v>1.5309999999999999</c:v>
                </c:pt>
                <c:pt idx="1518">
                  <c:v>1.524</c:v>
                </c:pt>
                <c:pt idx="1519">
                  <c:v>1.528</c:v>
                </c:pt>
                <c:pt idx="1520">
                  <c:v>1.526</c:v>
                </c:pt>
                <c:pt idx="1521">
                  <c:v>1.526</c:v>
                </c:pt>
                <c:pt idx="1522">
                  <c:v>1.52</c:v>
                </c:pt>
                <c:pt idx="1523">
                  <c:v>1.51</c:v>
                </c:pt>
                <c:pt idx="1524">
                  <c:v>1.502</c:v>
                </c:pt>
                <c:pt idx="1525">
                  <c:v>1.494</c:v>
                </c:pt>
                <c:pt idx="1526">
                  <c:v>1.4850000000000001</c:v>
                </c:pt>
                <c:pt idx="1527">
                  <c:v>1.4770000000000001</c:v>
                </c:pt>
                <c:pt idx="1528">
                  <c:v>1.4710000000000001</c:v>
                </c:pt>
                <c:pt idx="1529">
                  <c:v>1.4690000000000001</c:v>
                </c:pt>
                <c:pt idx="1530">
                  <c:v>1.464</c:v>
                </c:pt>
                <c:pt idx="1531">
                  <c:v>1.452</c:v>
                </c:pt>
                <c:pt idx="1532">
                  <c:v>1.4430000000000001</c:v>
                </c:pt>
                <c:pt idx="1533">
                  <c:v>1.4379999999999999</c:v>
                </c:pt>
                <c:pt idx="1534">
                  <c:v>1.4359999999999999</c:v>
                </c:pt>
                <c:pt idx="1535">
                  <c:v>1.4350000000000001</c:v>
                </c:pt>
                <c:pt idx="1536">
                  <c:v>1.4339999999999999</c:v>
                </c:pt>
                <c:pt idx="1537">
                  <c:v>1.4330000000000001</c:v>
                </c:pt>
                <c:pt idx="1538">
                  <c:v>1.43</c:v>
                </c:pt>
                <c:pt idx="1539">
                  <c:v>1.43</c:v>
                </c:pt>
                <c:pt idx="1540">
                  <c:v>1.4330000000000001</c:v>
                </c:pt>
                <c:pt idx="1541">
                  <c:v>1.4350000000000001</c:v>
                </c:pt>
                <c:pt idx="1542">
                  <c:v>1.4339999999999999</c:v>
                </c:pt>
                <c:pt idx="1543">
                  <c:v>1.4339999999999999</c:v>
                </c:pt>
                <c:pt idx="1544">
                  <c:v>1.4350000000000001</c:v>
                </c:pt>
                <c:pt idx="1545">
                  <c:v>1.4339999999999999</c:v>
                </c:pt>
                <c:pt idx="1546">
                  <c:v>1.431</c:v>
                </c:pt>
                <c:pt idx="1547">
                  <c:v>1.4279999999999999</c:v>
                </c:pt>
                <c:pt idx="1548">
                  <c:v>1.4259999999999999</c:v>
                </c:pt>
                <c:pt idx="1549">
                  <c:v>1.425</c:v>
                </c:pt>
                <c:pt idx="1550">
                  <c:v>1.42</c:v>
                </c:pt>
                <c:pt idx="1551">
                  <c:v>1.42</c:v>
                </c:pt>
                <c:pt idx="1552">
                  <c:v>1.4259999999999999</c:v>
                </c:pt>
                <c:pt idx="1553">
                  <c:v>1.423</c:v>
                </c:pt>
                <c:pt idx="1554">
                  <c:v>1.419</c:v>
                </c:pt>
                <c:pt idx="1555">
                  <c:v>1.4239999999999999</c:v>
                </c:pt>
                <c:pt idx="1556">
                  <c:v>1.415</c:v>
                </c:pt>
                <c:pt idx="1557">
                  <c:v>1.4019999999999999</c:v>
                </c:pt>
                <c:pt idx="1558">
                  <c:v>1.395</c:v>
                </c:pt>
                <c:pt idx="1559">
                  <c:v>1.385</c:v>
                </c:pt>
                <c:pt idx="1560">
                  <c:v>1.375</c:v>
                </c:pt>
                <c:pt idx="1561">
                  <c:v>1.365</c:v>
                </c:pt>
                <c:pt idx="1562">
                  <c:v>1.361</c:v>
                </c:pt>
                <c:pt idx="1563">
                  <c:v>1.3560000000000001</c:v>
                </c:pt>
                <c:pt idx="1564">
                  <c:v>1.3560000000000001</c:v>
                </c:pt>
                <c:pt idx="1565">
                  <c:v>1.3560000000000001</c:v>
                </c:pt>
                <c:pt idx="1566">
                  <c:v>1.349</c:v>
                </c:pt>
                <c:pt idx="1567">
                  <c:v>1.343</c:v>
                </c:pt>
                <c:pt idx="1568">
                  <c:v>1.3380000000000001</c:v>
                </c:pt>
                <c:pt idx="1569">
                  <c:v>1.3320000000000001</c:v>
                </c:pt>
                <c:pt idx="1570">
                  <c:v>1.3320000000000001</c:v>
                </c:pt>
                <c:pt idx="1571">
                  <c:v>1.327</c:v>
                </c:pt>
                <c:pt idx="1572">
                  <c:v>1.32</c:v>
                </c:pt>
                <c:pt idx="1573">
                  <c:v>1.3109999999999999</c:v>
                </c:pt>
                <c:pt idx="1574">
                  <c:v>1.294</c:v>
                </c:pt>
                <c:pt idx="1575">
                  <c:v>1.28</c:v>
                </c:pt>
                <c:pt idx="1576">
                  <c:v>1.2689999999999999</c:v>
                </c:pt>
                <c:pt idx="1577">
                  <c:v>1.262</c:v>
                </c:pt>
                <c:pt idx="1578">
                  <c:v>1.2549999999999999</c:v>
                </c:pt>
                <c:pt idx="1579">
                  <c:v>1.2490000000000001</c:v>
                </c:pt>
                <c:pt idx="1580">
                  <c:v>1.2390000000000001</c:v>
                </c:pt>
                <c:pt idx="1581">
                  <c:v>1.2310000000000001</c:v>
                </c:pt>
                <c:pt idx="1582">
                  <c:v>1.2190000000000001</c:v>
                </c:pt>
                <c:pt idx="1583">
                  <c:v>1.21</c:v>
                </c:pt>
                <c:pt idx="1584">
                  <c:v>1.2030000000000001</c:v>
                </c:pt>
                <c:pt idx="1585">
                  <c:v>1.1970000000000001</c:v>
                </c:pt>
                <c:pt idx="1586">
                  <c:v>1.1910000000000001</c:v>
                </c:pt>
                <c:pt idx="1587">
                  <c:v>1.1850000000000001</c:v>
                </c:pt>
                <c:pt idx="1588">
                  <c:v>1.179</c:v>
                </c:pt>
                <c:pt idx="1589">
                  <c:v>1.1719999999999999</c:v>
                </c:pt>
                <c:pt idx="1590">
                  <c:v>1.17</c:v>
                </c:pt>
                <c:pt idx="1591">
                  <c:v>1.17</c:v>
                </c:pt>
                <c:pt idx="1592">
                  <c:v>1.167</c:v>
                </c:pt>
                <c:pt idx="1593">
                  <c:v>1.1739999999999999</c:v>
                </c:pt>
                <c:pt idx="1594">
                  <c:v>1.173</c:v>
                </c:pt>
                <c:pt idx="1595">
                  <c:v>1.175</c:v>
                </c:pt>
                <c:pt idx="1596">
                  <c:v>1.179</c:v>
                </c:pt>
                <c:pt idx="1597">
                  <c:v>1.18</c:v>
                </c:pt>
                <c:pt idx="1598">
                  <c:v>1.1719999999999999</c:v>
                </c:pt>
                <c:pt idx="1599">
                  <c:v>1.1619999999999999</c:v>
                </c:pt>
                <c:pt idx="1600">
                  <c:v>1.0980000000000001</c:v>
                </c:pt>
                <c:pt idx="1601">
                  <c:v>1.095</c:v>
                </c:pt>
                <c:pt idx="1602">
                  <c:v>1.0960000000000001</c:v>
                </c:pt>
                <c:pt idx="1603">
                  <c:v>1.0940000000000001</c:v>
                </c:pt>
                <c:pt idx="1604">
                  <c:v>1.0920000000000001</c:v>
                </c:pt>
                <c:pt idx="1605">
                  <c:v>1.0880000000000001</c:v>
                </c:pt>
                <c:pt idx="1606">
                  <c:v>1.087</c:v>
                </c:pt>
                <c:pt idx="1607">
                  <c:v>1.0820000000000001</c:v>
                </c:pt>
                <c:pt idx="1608">
                  <c:v>1.079</c:v>
                </c:pt>
                <c:pt idx="1609">
                  <c:v>1.0780000000000001</c:v>
                </c:pt>
                <c:pt idx="1610">
                  <c:v>1.0860000000000001</c:v>
                </c:pt>
                <c:pt idx="1611">
                  <c:v>1.089</c:v>
                </c:pt>
                <c:pt idx="1612">
                  <c:v>1.0900000000000001</c:v>
                </c:pt>
                <c:pt idx="1613">
                  <c:v>1.091</c:v>
                </c:pt>
                <c:pt idx="1614">
                  <c:v>1.093</c:v>
                </c:pt>
                <c:pt idx="1615">
                  <c:v>1.0940000000000001</c:v>
                </c:pt>
                <c:pt idx="1616">
                  <c:v>1.089</c:v>
                </c:pt>
                <c:pt idx="1617">
                  <c:v>1.079</c:v>
                </c:pt>
                <c:pt idx="1618">
                  <c:v>1.0840000000000001</c:v>
                </c:pt>
                <c:pt idx="1619">
                  <c:v>1.0880000000000001</c:v>
                </c:pt>
                <c:pt idx="1620">
                  <c:v>1.087</c:v>
                </c:pt>
                <c:pt idx="1621">
                  <c:v>1.083</c:v>
                </c:pt>
                <c:pt idx="1622">
                  <c:v>1.0820000000000001</c:v>
                </c:pt>
                <c:pt idx="1623">
                  <c:v>1.0740000000000001</c:v>
                </c:pt>
                <c:pt idx="1624">
                  <c:v>1.0629999999999999</c:v>
                </c:pt>
                <c:pt idx="1625">
                  <c:v>1.0569999999999999</c:v>
                </c:pt>
                <c:pt idx="1626">
                  <c:v>1.0509999999999999</c:v>
                </c:pt>
                <c:pt idx="1627">
                  <c:v>1.0309999999999999</c:v>
                </c:pt>
                <c:pt idx="1628">
                  <c:v>1.0289999999999999</c:v>
                </c:pt>
                <c:pt idx="1629">
                  <c:v>1.0249999999999999</c:v>
                </c:pt>
                <c:pt idx="1630">
                  <c:v>1.016</c:v>
                </c:pt>
                <c:pt idx="1631">
                  <c:v>1.014</c:v>
                </c:pt>
                <c:pt idx="1632">
                  <c:v>1.012</c:v>
                </c:pt>
                <c:pt idx="1633">
                  <c:v>1.0089999999999999</c:v>
                </c:pt>
                <c:pt idx="1634">
                  <c:v>1.006</c:v>
                </c:pt>
                <c:pt idx="1635">
                  <c:v>0.998</c:v>
                </c:pt>
                <c:pt idx="1636">
                  <c:v>0.995</c:v>
                </c:pt>
                <c:pt idx="1637">
                  <c:v>0.995</c:v>
                </c:pt>
                <c:pt idx="1638">
                  <c:v>0.995</c:v>
                </c:pt>
                <c:pt idx="1639">
                  <c:v>0.997</c:v>
                </c:pt>
                <c:pt idx="1640">
                  <c:v>0.997</c:v>
                </c:pt>
                <c:pt idx="1641">
                  <c:v>0.998</c:v>
                </c:pt>
                <c:pt idx="1642">
                  <c:v>0.999</c:v>
                </c:pt>
                <c:pt idx="1643">
                  <c:v>1.0009999999999999</c:v>
                </c:pt>
                <c:pt idx="1644">
                  <c:v>1.006</c:v>
                </c:pt>
                <c:pt idx="1645">
                  <c:v>1.01</c:v>
                </c:pt>
                <c:pt idx="1646">
                  <c:v>1.0129999999999999</c:v>
                </c:pt>
                <c:pt idx="1647">
                  <c:v>1.014</c:v>
                </c:pt>
                <c:pt idx="1648">
                  <c:v>1.014</c:v>
                </c:pt>
                <c:pt idx="1649">
                  <c:v>1.014</c:v>
                </c:pt>
                <c:pt idx="1650">
                  <c:v>1.0149999999999999</c:v>
                </c:pt>
                <c:pt idx="1651">
                  <c:v>1.0209999999999999</c:v>
                </c:pt>
                <c:pt idx="1652">
                  <c:v>1.022</c:v>
                </c:pt>
                <c:pt idx="1653">
                  <c:v>1.022</c:v>
                </c:pt>
                <c:pt idx="1654">
                  <c:v>1.0229999999999999</c:v>
                </c:pt>
                <c:pt idx="1655">
                  <c:v>1.024</c:v>
                </c:pt>
                <c:pt idx="1656">
                  <c:v>1.0249999999999999</c:v>
                </c:pt>
                <c:pt idx="1657">
                  <c:v>1.026</c:v>
                </c:pt>
                <c:pt idx="1658">
                  <c:v>1.026</c:v>
                </c:pt>
                <c:pt idx="1659">
                  <c:v>1.028</c:v>
                </c:pt>
                <c:pt idx="1660">
                  <c:v>1.0289999999999999</c:v>
                </c:pt>
                <c:pt idx="1661">
                  <c:v>1.0289999999999999</c:v>
                </c:pt>
                <c:pt idx="1662">
                  <c:v>1.0289999999999999</c:v>
                </c:pt>
                <c:pt idx="1663">
                  <c:v>1.028</c:v>
                </c:pt>
                <c:pt idx="1664">
                  <c:v>1.0269999999999999</c:v>
                </c:pt>
                <c:pt idx="1665">
                  <c:v>1.0269999999999999</c:v>
                </c:pt>
                <c:pt idx="1666">
                  <c:v>1.026</c:v>
                </c:pt>
                <c:pt idx="1667">
                  <c:v>1.028</c:v>
                </c:pt>
                <c:pt idx="1668">
                  <c:v>1.0269999999999999</c:v>
                </c:pt>
                <c:pt idx="1669">
                  <c:v>1.028</c:v>
                </c:pt>
                <c:pt idx="1670">
                  <c:v>1.0309999999999999</c:v>
                </c:pt>
                <c:pt idx="1671">
                  <c:v>1.03</c:v>
                </c:pt>
                <c:pt idx="1672">
                  <c:v>1.0349999999999999</c:v>
                </c:pt>
                <c:pt idx="1673">
                  <c:v>1.0389999999999999</c:v>
                </c:pt>
                <c:pt idx="1674">
                  <c:v>1.04</c:v>
                </c:pt>
                <c:pt idx="1675">
                  <c:v>1.0409999999999999</c:v>
                </c:pt>
                <c:pt idx="1676">
                  <c:v>1.044</c:v>
                </c:pt>
                <c:pt idx="1677">
                  <c:v>1.046</c:v>
                </c:pt>
                <c:pt idx="1678">
                  <c:v>1.048</c:v>
                </c:pt>
                <c:pt idx="1679">
                  <c:v>1.0489999999999999</c:v>
                </c:pt>
                <c:pt idx="1680">
                  <c:v>1.05</c:v>
                </c:pt>
                <c:pt idx="1681">
                  <c:v>1.048</c:v>
                </c:pt>
                <c:pt idx="1682">
                  <c:v>1.0489999999999999</c:v>
                </c:pt>
                <c:pt idx="1683">
                  <c:v>1.05</c:v>
                </c:pt>
                <c:pt idx="1684">
                  <c:v>1.05</c:v>
                </c:pt>
                <c:pt idx="1685">
                  <c:v>1.05</c:v>
                </c:pt>
                <c:pt idx="1686">
                  <c:v>1.0489999999999999</c:v>
                </c:pt>
                <c:pt idx="1687">
                  <c:v>1.0469999999999999</c:v>
                </c:pt>
                <c:pt idx="1688">
                  <c:v>1.046</c:v>
                </c:pt>
                <c:pt idx="1689">
                  <c:v>1.0449999999999999</c:v>
                </c:pt>
                <c:pt idx="1690">
                  <c:v>1.0449999999999999</c:v>
                </c:pt>
                <c:pt idx="1691">
                  <c:v>1.0429999999999999</c:v>
                </c:pt>
                <c:pt idx="1692">
                  <c:v>1.0369999999999999</c:v>
                </c:pt>
                <c:pt idx="1693">
                  <c:v>1.032</c:v>
                </c:pt>
                <c:pt idx="1694">
                  <c:v>1.0289999999999999</c:v>
                </c:pt>
                <c:pt idx="1695">
                  <c:v>1.0249999999999999</c:v>
                </c:pt>
                <c:pt idx="1696">
                  <c:v>1.016</c:v>
                </c:pt>
                <c:pt idx="1697">
                  <c:v>1.008</c:v>
                </c:pt>
                <c:pt idx="1698">
                  <c:v>1</c:v>
                </c:pt>
                <c:pt idx="1699">
                  <c:v>0.99299999999999999</c:v>
                </c:pt>
                <c:pt idx="1700">
                  <c:v>0.98699999999999999</c:v>
                </c:pt>
                <c:pt idx="1701">
                  <c:v>0.98499999999999999</c:v>
                </c:pt>
                <c:pt idx="1702">
                  <c:v>0.98199999999999998</c:v>
                </c:pt>
                <c:pt idx="1703">
                  <c:v>0.97699999999999998</c:v>
                </c:pt>
                <c:pt idx="1704">
                  <c:v>0.97199999999999998</c:v>
                </c:pt>
                <c:pt idx="1705">
                  <c:v>0.96499999999999997</c:v>
                </c:pt>
                <c:pt idx="1706">
                  <c:v>0.95899999999999996</c:v>
                </c:pt>
                <c:pt idx="1707">
                  <c:v>0.95599999999999996</c:v>
                </c:pt>
                <c:pt idx="1708">
                  <c:v>0.95299999999999996</c:v>
                </c:pt>
                <c:pt idx="1709">
                  <c:v>0.94199999999999995</c:v>
                </c:pt>
                <c:pt idx="1710">
                  <c:v>0.89200000000000002</c:v>
                </c:pt>
                <c:pt idx="1711">
                  <c:v>0.88600000000000001</c:v>
                </c:pt>
                <c:pt idx="1712">
                  <c:v>0.88</c:v>
                </c:pt>
                <c:pt idx="1713">
                  <c:v>0.879</c:v>
                </c:pt>
                <c:pt idx="1714">
                  <c:v>0.879</c:v>
                </c:pt>
                <c:pt idx="1715">
                  <c:v>0.878</c:v>
                </c:pt>
                <c:pt idx="1716">
                  <c:v>0.879</c:v>
                </c:pt>
                <c:pt idx="1717">
                  <c:v>0.879</c:v>
                </c:pt>
                <c:pt idx="1718">
                  <c:v>0.876</c:v>
                </c:pt>
                <c:pt idx="1719">
                  <c:v>0.879</c:v>
                </c:pt>
                <c:pt idx="1720">
                  <c:v>0.879</c:v>
                </c:pt>
                <c:pt idx="1721">
                  <c:v>0.876</c:v>
                </c:pt>
                <c:pt idx="1722">
                  <c:v>0.877</c:v>
                </c:pt>
                <c:pt idx="1723">
                  <c:v>0.879</c:v>
                </c:pt>
                <c:pt idx="1724">
                  <c:v>0.878</c:v>
                </c:pt>
                <c:pt idx="1725">
                  <c:v>0.879</c:v>
                </c:pt>
                <c:pt idx="1726">
                  <c:v>0.88</c:v>
                </c:pt>
                <c:pt idx="1727">
                  <c:v>0.88100000000000001</c:v>
                </c:pt>
                <c:pt idx="1728">
                  <c:v>0.88200000000000001</c:v>
                </c:pt>
                <c:pt idx="1729">
                  <c:v>0.88300000000000001</c:v>
                </c:pt>
                <c:pt idx="1730">
                  <c:v>0.88400000000000001</c:v>
                </c:pt>
                <c:pt idx="1731">
                  <c:v>0.88600000000000001</c:v>
                </c:pt>
                <c:pt idx="1732">
                  <c:v>0.88600000000000001</c:v>
                </c:pt>
                <c:pt idx="1733">
                  <c:v>0.88800000000000001</c:v>
                </c:pt>
                <c:pt idx="1734">
                  <c:v>0.88800000000000001</c:v>
                </c:pt>
                <c:pt idx="1735">
                  <c:v>0.88900000000000001</c:v>
                </c:pt>
                <c:pt idx="1736">
                  <c:v>0.89</c:v>
                </c:pt>
                <c:pt idx="1737">
                  <c:v>0.88900000000000001</c:v>
                </c:pt>
                <c:pt idx="1738">
                  <c:v>0.89100000000000001</c:v>
                </c:pt>
                <c:pt idx="1739">
                  <c:v>0.89</c:v>
                </c:pt>
                <c:pt idx="1740">
                  <c:v>0.89100000000000001</c:v>
                </c:pt>
                <c:pt idx="1741">
                  <c:v>0.89400000000000002</c:v>
                </c:pt>
                <c:pt idx="1742">
                  <c:v>0.89500000000000002</c:v>
                </c:pt>
                <c:pt idx="1743">
                  <c:v>0.89600000000000002</c:v>
                </c:pt>
                <c:pt idx="1744">
                  <c:v>0.89800000000000002</c:v>
                </c:pt>
                <c:pt idx="1745">
                  <c:v>0.89900000000000002</c:v>
                </c:pt>
                <c:pt idx="1746">
                  <c:v>0.90300000000000002</c:v>
                </c:pt>
                <c:pt idx="1747">
                  <c:v>0.90400000000000003</c:v>
                </c:pt>
                <c:pt idx="1748">
                  <c:v>0.90400000000000003</c:v>
                </c:pt>
                <c:pt idx="1749">
                  <c:v>0.90500000000000003</c:v>
                </c:pt>
                <c:pt idx="1750">
                  <c:v>0.90400000000000003</c:v>
                </c:pt>
                <c:pt idx="1751">
                  <c:v>0.9</c:v>
                </c:pt>
                <c:pt idx="1752">
                  <c:v>0.89900000000000002</c:v>
                </c:pt>
                <c:pt idx="1753">
                  <c:v>0.89800000000000002</c:v>
                </c:pt>
                <c:pt idx="1754">
                  <c:v>0.89600000000000002</c:v>
                </c:pt>
                <c:pt idx="1755">
                  <c:v>0.89900000000000002</c:v>
                </c:pt>
                <c:pt idx="1756">
                  <c:v>0.89600000000000002</c:v>
                </c:pt>
                <c:pt idx="1757">
                  <c:v>0.89300000000000002</c:v>
                </c:pt>
                <c:pt idx="1758">
                  <c:v>0.88900000000000001</c:v>
                </c:pt>
                <c:pt idx="1759">
                  <c:v>0.88500000000000001</c:v>
                </c:pt>
                <c:pt idx="1760">
                  <c:v>0.88400000000000001</c:v>
                </c:pt>
                <c:pt idx="1761">
                  <c:v>0.88100000000000001</c:v>
                </c:pt>
                <c:pt idx="1762">
                  <c:v>0.876</c:v>
                </c:pt>
                <c:pt idx="1763">
                  <c:v>0.87</c:v>
                </c:pt>
                <c:pt idx="1764">
                  <c:v>0.86099999999999999</c:v>
                </c:pt>
                <c:pt idx="1765">
                  <c:v>0.84599999999999997</c:v>
                </c:pt>
                <c:pt idx="1766">
                  <c:v>0.84</c:v>
                </c:pt>
                <c:pt idx="1767">
                  <c:v>0.83499999999999996</c:v>
                </c:pt>
                <c:pt idx="1768">
                  <c:v>0.82699999999999996</c:v>
                </c:pt>
                <c:pt idx="1769">
                  <c:v>0.82199999999999995</c:v>
                </c:pt>
                <c:pt idx="1770">
                  <c:v>0.81</c:v>
                </c:pt>
                <c:pt idx="1771">
                  <c:v>0.80200000000000005</c:v>
                </c:pt>
                <c:pt idx="1772">
                  <c:v>0.79700000000000004</c:v>
                </c:pt>
                <c:pt idx="1773">
                  <c:v>0.79300000000000004</c:v>
                </c:pt>
                <c:pt idx="1774">
                  <c:v>0.79</c:v>
                </c:pt>
                <c:pt idx="1775">
                  <c:v>0.78200000000000003</c:v>
                </c:pt>
                <c:pt idx="1776">
                  <c:v>0.76700000000000002</c:v>
                </c:pt>
                <c:pt idx="1777">
                  <c:v>0.76100000000000001</c:v>
                </c:pt>
                <c:pt idx="1778">
                  <c:v>0.754</c:v>
                </c:pt>
                <c:pt idx="1779">
                  <c:v>0.748</c:v>
                </c:pt>
                <c:pt idx="1780">
                  <c:v>0.74199999999999999</c:v>
                </c:pt>
                <c:pt idx="1781">
                  <c:v>0.73899999999999999</c:v>
                </c:pt>
                <c:pt idx="1782">
                  <c:v>0.73699999999999999</c:v>
                </c:pt>
                <c:pt idx="1783">
                  <c:v>0.73299999999999998</c:v>
                </c:pt>
                <c:pt idx="1784">
                  <c:v>0.73199999999999998</c:v>
                </c:pt>
                <c:pt idx="1785">
                  <c:v>0.72899999999999998</c:v>
                </c:pt>
                <c:pt idx="1786">
                  <c:v>0.72699999999999998</c:v>
                </c:pt>
                <c:pt idx="1787">
                  <c:v>0.72299999999999998</c:v>
                </c:pt>
                <c:pt idx="1788">
                  <c:v>0.72</c:v>
                </c:pt>
                <c:pt idx="1789">
                  <c:v>0.71899999999999997</c:v>
                </c:pt>
                <c:pt idx="1790">
                  <c:v>0.71799999999999997</c:v>
                </c:pt>
                <c:pt idx="1791">
                  <c:v>0.71499999999999997</c:v>
                </c:pt>
                <c:pt idx="1792">
                  <c:v>0.71299999999999997</c:v>
                </c:pt>
                <c:pt idx="1793">
                  <c:v>0.71099999999999997</c:v>
                </c:pt>
                <c:pt idx="1794">
                  <c:v>0.70699999999999996</c:v>
                </c:pt>
                <c:pt idx="1795">
                  <c:v>0.70599999999999996</c:v>
                </c:pt>
                <c:pt idx="1796">
                  <c:v>0.70399999999999996</c:v>
                </c:pt>
                <c:pt idx="1797">
                  <c:v>0.70199999999999996</c:v>
                </c:pt>
                <c:pt idx="1798">
                  <c:v>0.70099999999999996</c:v>
                </c:pt>
                <c:pt idx="1799">
                  <c:v>0.69899999999999995</c:v>
                </c:pt>
                <c:pt idx="1800">
                  <c:v>0.69899999999999995</c:v>
                </c:pt>
                <c:pt idx="1801">
                  <c:v>0.69699999999999995</c:v>
                </c:pt>
                <c:pt idx="1802">
                  <c:v>0.69699999999999995</c:v>
                </c:pt>
                <c:pt idx="1803">
                  <c:v>0.69699999999999995</c:v>
                </c:pt>
                <c:pt idx="1804">
                  <c:v>0.69499999999999995</c:v>
                </c:pt>
                <c:pt idx="1805">
                  <c:v>0.69199999999999995</c:v>
                </c:pt>
                <c:pt idx="1806">
                  <c:v>0.69</c:v>
                </c:pt>
                <c:pt idx="1807">
                  <c:v>0.68799999999999994</c:v>
                </c:pt>
                <c:pt idx="1808">
                  <c:v>0.68500000000000005</c:v>
                </c:pt>
                <c:pt idx="1809">
                  <c:v>0.68400000000000005</c:v>
                </c:pt>
                <c:pt idx="1810">
                  <c:v>0.68300000000000005</c:v>
                </c:pt>
                <c:pt idx="1811">
                  <c:v>0.68200000000000005</c:v>
                </c:pt>
                <c:pt idx="1812">
                  <c:v>0.68200000000000005</c:v>
                </c:pt>
                <c:pt idx="1813">
                  <c:v>0.68200000000000005</c:v>
                </c:pt>
                <c:pt idx="1814">
                  <c:v>0.68200000000000005</c:v>
                </c:pt>
                <c:pt idx="1815">
                  <c:v>0.67700000000000005</c:v>
                </c:pt>
                <c:pt idx="1816">
                  <c:v>0.67200000000000004</c:v>
                </c:pt>
                <c:pt idx="1817">
                  <c:v>0.66800000000000004</c:v>
                </c:pt>
                <c:pt idx="1818">
                  <c:v>0.66500000000000004</c:v>
                </c:pt>
                <c:pt idx="1819">
                  <c:v>0.66300000000000003</c:v>
                </c:pt>
                <c:pt idx="1820">
                  <c:v>0.65900000000000003</c:v>
                </c:pt>
                <c:pt idx="1821">
                  <c:v>0.65400000000000003</c:v>
                </c:pt>
                <c:pt idx="1822">
                  <c:v>0.64600000000000002</c:v>
                </c:pt>
                <c:pt idx="1823">
                  <c:v>0.64500000000000002</c:v>
                </c:pt>
                <c:pt idx="1824">
                  <c:v>0.64500000000000002</c:v>
                </c:pt>
                <c:pt idx="1825">
                  <c:v>0.64400000000000002</c:v>
                </c:pt>
                <c:pt idx="1826">
                  <c:v>0.64200000000000002</c:v>
                </c:pt>
                <c:pt idx="1827">
                  <c:v>0.64200000000000002</c:v>
                </c:pt>
                <c:pt idx="1828">
                  <c:v>0.64300000000000002</c:v>
                </c:pt>
                <c:pt idx="1829">
                  <c:v>0.64400000000000002</c:v>
                </c:pt>
                <c:pt idx="1830">
                  <c:v>0.64400000000000002</c:v>
                </c:pt>
                <c:pt idx="1831">
                  <c:v>0.64400000000000002</c:v>
                </c:pt>
                <c:pt idx="1832">
                  <c:v>0.64400000000000002</c:v>
                </c:pt>
                <c:pt idx="1833">
                  <c:v>0.64200000000000002</c:v>
                </c:pt>
                <c:pt idx="1834">
                  <c:v>0.64100000000000001</c:v>
                </c:pt>
                <c:pt idx="1835">
                  <c:v>0.64</c:v>
                </c:pt>
                <c:pt idx="1836">
                  <c:v>0.63900000000000001</c:v>
                </c:pt>
                <c:pt idx="1837">
                  <c:v>0.63800000000000001</c:v>
                </c:pt>
                <c:pt idx="1838">
                  <c:v>0.63500000000000001</c:v>
                </c:pt>
                <c:pt idx="1839">
                  <c:v>0.63500000000000001</c:v>
                </c:pt>
                <c:pt idx="1840">
                  <c:v>0.63500000000000001</c:v>
                </c:pt>
                <c:pt idx="1841">
                  <c:v>0.63400000000000001</c:v>
                </c:pt>
                <c:pt idx="1842">
                  <c:v>0.63500000000000001</c:v>
                </c:pt>
                <c:pt idx="1843">
                  <c:v>0.63500000000000001</c:v>
                </c:pt>
                <c:pt idx="1844">
                  <c:v>0.63600000000000001</c:v>
                </c:pt>
                <c:pt idx="1845">
                  <c:v>0.63500000000000001</c:v>
                </c:pt>
                <c:pt idx="1846">
                  <c:v>0.63600000000000001</c:v>
                </c:pt>
                <c:pt idx="1847">
                  <c:v>0.63700000000000001</c:v>
                </c:pt>
                <c:pt idx="1848">
                  <c:v>0.63900000000000001</c:v>
                </c:pt>
                <c:pt idx="1849">
                  <c:v>0.64200000000000002</c:v>
                </c:pt>
                <c:pt idx="1850">
                  <c:v>0.64300000000000002</c:v>
                </c:pt>
                <c:pt idx="1851">
                  <c:v>0.64400000000000002</c:v>
                </c:pt>
                <c:pt idx="1852">
                  <c:v>0.64600000000000002</c:v>
                </c:pt>
                <c:pt idx="1853">
                  <c:v>0.64600000000000002</c:v>
                </c:pt>
                <c:pt idx="1854">
                  <c:v>0.64900000000000002</c:v>
                </c:pt>
                <c:pt idx="1855">
                  <c:v>0.65</c:v>
                </c:pt>
                <c:pt idx="1856">
                  <c:v>0.65100000000000002</c:v>
                </c:pt>
                <c:pt idx="1857">
                  <c:v>0.65200000000000002</c:v>
                </c:pt>
                <c:pt idx="1858">
                  <c:v>0.65200000000000002</c:v>
                </c:pt>
                <c:pt idx="1859">
                  <c:v>0.65300000000000002</c:v>
                </c:pt>
                <c:pt idx="1860">
                  <c:v>0.65400000000000003</c:v>
                </c:pt>
                <c:pt idx="1861">
                  <c:v>0.65500000000000003</c:v>
                </c:pt>
                <c:pt idx="1862">
                  <c:v>0.65500000000000003</c:v>
                </c:pt>
                <c:pt idx="1863">
                  <c:v>0.65500000000000003</c:v>
                </c:pt>
                <c:pt idx="1864">
                  <c:v>0.65600000000000003</c:v>
                </c:pt>
                <c:pt idx="1865">
                  <c:v>0.65800000000000003</c:v>
                </c:pt>
                <c:pt idx="1866">
                  <c:v>0.65900000000000003</c:v>
                </c:pt>
                <c:pt idx="1867">
                  <c:v>0.66100000000000003</c:v>
                </c:pt>
                <c:pt idx="1868">
                  <c:v>0.66100000000000003</c:v>
                </c:pt>
                <c:pt idx="1869">
                  <c:v>0.66100000000000003</c:v>
                </c:pt>
                <c:pt idx="1870">
                  <c:v>0.66</c:v>
                </c:pt>
                <c:pt idx="1871">
                  <c:v>0.66200000000000003</c:v>
                </c:pt>
                <c:pt idx="1872">
                  <c:v>0.66300000000000003</c:v>
                </c:pt>
                <c:pt idx="1873">
                  <c:v>0.66100000000000003</c:v>
                </c:pt>
                <c:pt idx="1874">
                  <c:v>0.66300000000000003</c:v>
                </c:pt>
                <c:pt idx="1875">
                  <c:v>0.66200000000000003</c:v>
                </c:pt>
                <c:pt idx="1876">
                  <c:v>0.66200000000000003</c:v>
                </c:pt>
                <c:pt idx="1877">
                  <c:v>0.66100000000000003</c:v>
                </c:pt>
                <c:pt idx="1878">
                  <c:v>0.66100000000000003</c:v>
                </c:pt>
                <c:pt idx="1879">
                  <c:v>0.66300000000000003</c:v>
                </c:pt>
                <c:pt idx="1880">
                  <c:v>0.66500000000000004</c:v>
                </c:pt>
                <c:pt idx="1881">
                  <c:v>0.66500000000000004</c:v>
                </c:pt>
                <c:pt idx="1882">
                  <c:v>0.66500000000000004</c:v>
                </c:pt>
                <c:pt idx="1883">
                  <c:v>0.66500000000000004</c:v>
                </c:pt>
                <c:pt idx="1884">
                  <c:v>0.66500000000000004</c:v>
                </c:pt>
                <c:pt idx="1885">
                  <c:v>0.66500000000000004</c:v>
                </c:pt>
                <c:pt idx="1886">
                  <c:v>0.66500000000000004</c:v>
                </c:pt>
                <c:pt idx="1887">
                  <c:v>0.66700000000000004</c:v>
                </c:pt>
                <c:pt idx="1888">
                  <c:v>0.66900000000000004</c:v>
                </c:pt>
                <c:pt idx="1889">
                  <c:v>0.67</c:v>
                </c:pt>
                <c:pt idx="1890">
                  <c:v>0.67200000000000004</c:v>
                </c:pt>
                <c:pt idx="1891">
                  <c:v>0.67400000000000004</c:v>
                </c:pt>
                <c:pt idx="1892">
                  <c:v>0.67500000000000004</c:v>
                </c:pt>
                <c:pt idx="1893">
                  <c:v>0.67700000000000005</c:v>
                </c:pt>
                <c:pt idx="1894">
                  <c:v>0.68</c:v>
                </c:pt>
                <c:pt idx="1895">
                  <c:v>0.68200000000000005</c:v>
                </c:pt>
                <c:pt idx="1896">
                  <c:v>0.68400000000000005</c:v>
                </c:pt>
                <c:pt idx="1897">
                  <c:v>0.68500000000000005</c:v>
                </c:pt>
                <c:pt idx="1898">
                  <c:v>0.68899999999999995</c:v>
                </c:pt>
                <c:pt idx="1899">
                  <c:v>0.69099999999999995</c:v>
                </c:pt>
                <c:pt idx="1900">
                  <c:v>0.69199999999999995</c:v>
                </c:pt>
                <c:pt idx="1901">
                  <c:v>0.69399999999999995</c:v>
                </c:pt>
                <c:pt idx="1902">
                  <c:v>0.69899999999999995</c:v>
                </c:pt>
                <c:pt idx="1903">
                  <c:v>0.7</c:v>
                </c:pt>
                <c:pt idx="1904">
                  <c:v>#N/A</c:v>
                </c:pt>
                <c:pt idx="1905">
                  <c:v>0.7</c:v>
                </c:pt>
                <c:pt idx="1906">
                  <c:v>0.7</c:v>
                </c:pt>
                <c:pt idx="1907">
                  <c:v>0.70699999999999996</c:v>
                </c:pt>
                <c:pt idx="1908">
                  <c:v>0.70599999999999996</c:v>
                </c:pt>
                <c:pt idx="1909">
                  <c:v>#N/A</c:v>
                </c:pt>
                <c:pt idx="1910">
                  <c:v>0.70699999999999996</c:v>
                </c:pt>
                <c:pt idx="1911">
                  <c:v>0.70599999999999996</c:v>
                </c:pt>
                <c:pt idx="1912">
                  <c:v>0.70799999999999996</c:v>
                </c:pt>
                <c:pt idx="1913">
                  <c:v>0.70899999999999996</c:v>
                </c:pt>
                <c:pt idx="1914">
                  <c:v>0.71</c:v>
                </c:pt>
                <c:pt idx="1915">
                  <c:v>0.71199999999999997</c:v>
                </c:pt>
                <c:pt idx="1916">
                  <c:v>0.71499999999999997</c:v>
                </c:pt>
                <c:pt idx="1917">
                  <c:v>0.71499999999999997</c:v>
                </c:pt>
                <c:pt idx="1918">
                  <c:v>0.71499999999999997</c:v>
                </c:pt>
                <c:pt idx="1919">
                  <c:v>0.71399999999999997</c:v>
                </c:pt>
                <c:pt idx="1920">
                  <c:v>0.71399999999999997</c:v>
                </c:pt>
                <c:pt idx="1921">
                  <c:v>0.71499999999999997</c:v>
                </c:pt>
                <c:pt idx="1922">
                  <c:v>0.71599999999999997</c:v>
                </c:pt>
                <c:pt idx="1923">
                  <c:v>0.71699999999999997</c:v>
                </c:pt>
                <c:pt idx="1924">
                  <c:v>0.71799999999999997</c:v>
                </c:pt>
                <c:pt idx="1925">
                  <c:v>0.72</c:v>
                </c:pt>
                <c:pt idx="1926">
                  <c:v>0.72099999999999997</c:v>
                </c:pt>
                <c:pt idx="1927">
                  <c:v>0.72</c:v>
                </c:pt>
                <c:pt idx="1928">
                  <c:v>0.71899999999999997</c:v>
                </c:pt>
                <c:pt idx="1929">
                  <c:v>0.71799999999999997</c:v>
                </c:pt>
                <c:pt idx="1930">
                  <c:v>0.71699999999999997</c:v>
                </c:pt>
                <c:pt idx="1931">
                  <c:v>0.71599999999999997</c:v>
                </c:pt>
                <c:pt idx="1932">
                  <c:v>0.71599999999999997</c:v>
                </c:pt>
                <c:pt idx="1933">
                  <c:v>0.71499999999999997</c:v>
                </c:pt>
                <c:pt idx="1934">
                  <c:v>0.71399999999999997</c:v>
                </c:pt>
                <c:pt idx="1935">
                  <c:v>0.71499999999999997</c:v>
                </c:pt>
                <c:pt idx="1936">
                  <c:v>0.71499999999999997</c:v>
                </c:pt>
                <c:pt idx="1937">
                  <c:v>0.71499999999999997</c:v>
                </c:pt>
                <c:pt idx="1938">
                  <c:v>0.71399999999999997</c:v>
                </c:pt>
                <c:pt idx="1939">
                  <c:v>0.71399999999999997</c:v>
                </c:pt>
                <c:pt idx="1940">
                  <c:v>0.71399999999999997</c:v>
                </c:pt>
                <c:pt idx="1941">
                  <c:v>0.71499999999999997</c:v>
                </c:pt>
                <c:pt idx="1942">
                  <c:v>0.71499999999999997</c:v>
                </c:pt>
                <c:pt idx="1943">
                  <c:v>0.71499999999999997</c:v>
                </c:pt>
                <c:pt idx="1944">
                  <c:v>0.71599999999999997</c:v>
                </c:pt>
                <c:pt idx="1945">
                  <c:v>0.71599999999999997</c:v>
                </c:pt>
                <c:pt idx="1946">
                  <c:v>0.71899999999999997</c:v>
                </c:pt>
                <c:pt idx="1947">
                  <c:v>0.72</c:v>
                </c:pt>
                <c:pt idx="1948">
                  <c:v>0.72199999999999998</c:v>
                </c:pt>
                <c:pt idx="1949">
                  <c:v>0.72</c:v>
                </c:pt>
                <c:pt idx="1950">
                  <c:v>0.72199999999999998</c:v>
                </c:pt>
                <c:pt idx="1951">
                  <c:v>0.72399999999999998</c:v>
                </c:pt>
                <c:pt idx="1952">
                  <c:v>0.72799999999999998</c:v>
                </c:pt>
                <c:pt idx="1953">
                  <c:v>0.73099999999999998</c:v>
                </c:pt>
                <c:pt idx="1954">
                  <c:v>0.73</c:v>
                </c:pt>
                <c:pt idx="1955">
                  <c:v>0.73299999999999998</c:v>
                </c:pt>
                <c:pt idx="1956">
                  <c:v>0.73499999999999999</c:v>
                </c:pt>
                <c:pt idx="1957">
                  <c:v>0.73699999999999999</c:v>
                </c:pt>
                <c:pt idx="1958">
                  <c:v>0.73899999999999999</c:v>
                </c:pt>
                <c:pt idx="1959">
                  <c:v>0.73899999999999999</c:v>
                </c:pt>
                <c:pt idx="1960">
                  <c:v>0.74</c:v>
                </c:pt>
                <c:pt idx="1961">
                  <c:v>0.74199999999999999</c:v>
                </c:pt>
                <c:pt idx="1962">
                  <c:v>0.74199999999999999</c:v>
                </c:pt>
                <c:pt idx="1963">
                  <c:v>0.74299999999999999</c:v>
                </c:pt>
                <c:pt idx="1964">
                  <c:v>0.74299999999999999</c:v>
                </c:pt>
                <c:pt idx="1965">
                  <c:v>0.74099999999999999</c:v>
                </c:pt>
                <c:pt idx="1966">
                  <c:v>0.74</c:v>
                </c:pt>
                <c:pt idx="1967">
                  <c:v>0.74399999999999999</c:v>
                </c:pt>
                <c:pt idx="1968">
                  <c:v>0.746</c:v>
                </c:pt>
                <c:pt idx="1969">
                  <c:v>0.752</c:v>
                </c:pt>
                <c:pt idx="1970">
                  <c:v>0.754</c:v>
                </c:pt>
                <c:pt idx="1971">
                  <c:v>0.753</c:v>
                </c:pt>
                <c:pt idx="1972">
                  <c:v>0.75</c:v>
                </c:pt>
                <c:pt idx="1973">
                  <c:v>0.73899999999999999</c:v>
                </c:pt>
                <c:pt idx="1974">
                  <c:v>0.74099999999999999</c:v>
                </c:pt>
                <c:pt idx="1975">
                  <c:v>0.74299999999999999</c:v>
                </c:pt>
                <c:pt idx="1976">
                  <c:v>0.749</c:v>
                </c:pt>
                <c:pt idx="1977">
                  <c:v>0.755</c:v>
                </c:pt>
                <c:pt idx="1978">
                  <c:v>0.75800000000000001</c:v>
                </c:pt>
                <c:pt idx="1979">
                  <c:v>0.76200000000000001</c:v>
                </c:pt>
                <c:pt idx="1980">
                  <c:v>0.76600000000000001</c:v>
                </c:pt>
                <c:pt idx="1981">
                  <c:v>0.76800000000000002</c:v>
                </c:pt>
                <c:pt idx="1982">
                  <c:v>0.77</c:v>
                </c:pt>
                <c:pt idx="1983">
                  <c:v>0.77100000000000002</c:v>
                </c:pt>
                <c:pt idx="1984">
                  <c:v>0.77300000000000002</c:v>
                </c:pt>
                <c:pt idx="1985">
                  <c:v>0.77800000000000002</c:v>
                </c:pt>
                <c:pt idx="1986">
                  <c:v>0.78100000000000003</c:v>
                </c:pt>
                <c:pt idx="1987">
                  <c:v>0.78800000000000003</c:v>
                </c:pt>
                <c:pt idx="1988">
                  <c:v>0.79700000000000004</c:v>
                </c:pt>
                <c:pt idx="1989">
                  <c:v>0.80300000000000005</c:v>
                </c:pt>
                <c:pt idx="1990">
                  <c:v>0.80900000000000005</c:v>
                </c:pt>
                <c:pt idx="1991">
                  <c:v>0.81299999999999994</c:v>
                </c:pt>
                <c:pt idx="1992">
                  <c:v>0.81899999999999995</c:v>
                </c:pt>
                <c:pt idx="1993">
                  <c:v>0.82099999999999995</c:v>
                </c:pt>
                <c:pt idx="1994">
                  <c:v>0.82499999999999996</c:v>
                </c:pt>
                <c:pt idx="1995">
                  <c:v>0.82899999999999996</c:v>
                </c:pt>
                <c:pt idx="1996">
                  <c:v>0.83399999999999996</c:v>
                </c:pt>
                <c:pt idx="1997">
                  <c:v>0.83799999999999997</c:v>
                </c:pt>
                <c:pt idx="1998">
                  <c:v>0.84299999999999997</c:v>
                </c:pt>
                <c:pt idx="1999">
                  <c:v>0.84899999999999998</c:v>
                </c:pt>
                <c:pt idx="2000">
                  <c:v>0.85099999999999998</c:v>
                </c:pt>
                <c:pt idx="2001">
                  <c:v>0.85399999999999998</c:v>
                </c:pt>
                <c:pt idx="2002">
                  <c:v>0.85899999999999999</c:v>
                </c:pt>
                <c:pt idx="2003">
                  <c:v>0.86099999999999999</c:v>
                </c:pt>
                <c:pt idx="2004">
                  <c:v>0.86899999999999999</c:v>
                </c:pt>
                <c:pt idx="2005">
                  <c:v>0.873</c:v>
                </c:pt>
                <c:pt idx="2006">
                  <c:v>0.879</c:v>
                </c:pt>
                <c:pt idx="2007">
                  <c:v>0.88300000000000001</c:v>
                </c:pt>
                <c:pt idx="2008">
                  <c:v>0.88400000000000001</c:v>
                </c:pt>
                <c:pt idx="2009">
                  <c:v>0.88100000000000001</c:v>
                </c:pt>
                <c:pt idx="2010">
                  <c:v>0.88300000000000001</c:v>
                </c:pt>
                <c:pt idx="2011">
                  <c:v>0.88400000000000001</c:v>
                </c:pt>
                <c:pt idx="2012">
                  <c:v>0.88400000000000001</c:v>
                </c:pt>
                <c:pt idx="2013">
                  <c:v>0.88600000000000001</c:v>
                </c:pt>
                <c:pt idx="2014">
                  <c:v>0.89300000000000002</c:v>
                </c:pt>
                <c:pt idx="2015">
                  <c:v>0.89900000000000002</c:v>
                </c:pt>
                <c:pt idx="2016">
                  <c:v>0.90300000000000002</c:v>
                </c:pt>
                <c:pt idx="2017">
                  <c:v>0.90800000000000003</c:v>
                </c:pt>
                <c:pt idx="2018">
                  <c:v>0.91400000000000003</c:v>
                </c:pt>
                <c:pt idx="2019">
                  <c:v>0.92100000000000004</c:v>
                </c:pt>
                <c:pt idx="2020">
                  <c:v>0.92700000000000005</c:v>
                </c:pt>
                <c:pt idx="2021">
                  <c:v>0.93300000000000005</c:v>
                </c:pt>
                <c:pt idx="2022">
                  <c:v>0.93700000000000006</c:v>
                </c:pt>
                <c:pt idx="2023">
                  <c:v>0.94399999999999995</c:v>
                </c:pt>
                <c:pt idx="2024">
                  <c:v>0.95399999999999996</c:v>
                </c:pt>
                <c:pt idx="2025">
                  <c:v>0.96899999999999997</c:v>
                </c:pt>
                <c:pt idx="2026">
                  <c:v>0.97899999999999998</c:v>
                </c:pt>
                <c:pt idx="2027">
                  <c:v>0.98499999999999999</c:v>
                </c:pt>
                <c:pt idx="2028">
                  <c:v>0.996</c:v>
                </c:pt>
                <c:pt idx="2029">
                  <c:v>1.0069999999999999</c:v>
                </c:pt>
                <c:pt idx="2030">
                  <c:v>1.018</c:v>
                </c:pt>
                <c:pt idx="2031">
                  <c:v>1.0289999999999999</c:v>
                </c:pt>
                <c:pt idx="2032">
                  <c:v>1.044</c:v>
                </c:pt>
                <c:pt idx="2033">
                  <c:v>1.048</c:v>
                </c:pt>
                <c:pt idx="2034">
                  <c:v>1.0589999999999999</c:v>
                </c:pt>
                <c:pt idx="2035">
                  <c:v>1.0720000000000001</c:v>
                </c:pt>
                <c:pt idx="2036">
                  <c:v>1.085</c:v>
                </c:pt>
                <c:pt idx="2037">
                  <c:v>1.099</c:v>
                </c:pt>
                <c:pt idx="2038">
                  <c:v>1.1080000000000001</c:v>
                </c:pt>
                <c:pt idx="2039">
                  <c:v>1.1200000000000001</c:v>
                </c:pt>
                <c:pt idx="2040">
                  <c:v>1.145</c:v>
                </c:pt>
                <c:pt idx="2041">
                  <c:v>1.1950000000000001</c:v>
                </c:pt>
                <c:pt idx="2042">
                  <c:v>1.206</c:v>
                </c:pt>
                <c:pt idx="2043">
                  <c:v>1.2150000000000001</c:v>
                </c:pt>
                <c:pt idx="2044">
                  <c:v>1.224</c:v>
                </c:pt>
                <c:pt idx="2045">
                  <c:v>1.2350000000000001</c:v>
                </c:pt>
                <c:pt idx="2046">
                  <c:v>1.244</c:v>
                </c:pt>
                <c:pt idx="2047">
                  <c:v>1.252</c:v>
                </c:pt>
                <c:pt idx="2048">
                  <c:v>1.26</c:v>
                </c:pt>
                <c:pt idx="2049">
                  <c:v>1.268</c:v>
                </c:pt>
                <c:pt idx="2050">
                  <c:v>1.2769999999999999</c:v>
                </c:pt>
                <c:pt idx="2051">
                  <c:v>1.2829999999999999</c:v>
                </c:pt>
                <c:pt idx="2052">
                  <c:v>1.286</c:v>
                </c:pt>
                <c:pt idx="2053">
                  <c:v>1.2809999999999999</c:v>
                </c:pt>
                <c:pt idx="2054">
                  <c:v>1.268</c:v>
                </c:pt>
                <c:pt idx="2055">
                  <c:v>1.26</c:v>
                </c:pt>
                <c:pt idx="2056">
                  <c:v>1.26</c:v>
                </c:pt>
                <c:pt idx="2057">
                  <c:v>1.262</c:v>
                </c:pt>
                <c:pt idx="2058">
                  <c:v>1.266</c:v>
                </c:pt>
                <c:pt idx="2059">
                  <c:v>1.2689999999999999</c:v>
                </c:pt>
                <c:pt idx="2060">
                  <c:v>1.27</c:v>
                </c:pt>
                <c:pt idx="2061">
                  <c:v>1.27</c:v>
                </c:pt>
                <c:pt idx="2062">
                  <c:v>1.266</c:v>
                </c:pt>
                <c:pt idx="2063">
                  <c:v>1.264</c:v>
                </c:pt>
                <c:pt idx="2064">
                  <c:v>1.2589999999999999</c:v>
                </c:pt>
                <c:pt idx="2065">
                  <c:v>1.252</c:v>
                </c:pt>
                <c:pt idx="2066">
                  <c:v>1.244</c:v>
                </c:pt>
                <c:pt idx="2067">
                  <c:v>1.2370000000000001</c:v>
                </c:pt>
                <c:pt idx="2068">
                  <c:v>1.244</c:v>
                </c:pt>
                <c:pt idx="2069">
                  <c:v>1.25</c:v>
                </c:pt>
                <c:pt idx="2070">
                  <c:v>1.266</c:v>
                </c:pt>
                <c:pt idx="2071">
                  <c:v>1.2809999999999999</c:v>
                </c:pt>
                <c:pt idx="2072">
                  <c:v>1.2909999999999999</c:v>
                </c:pt>
                <c:pt idx="2073">
                  <c:v>1.2989999999999999</c:v>
                </c:pt>
                <c:pt idx="2074">
                  <c:v>1.3129999999999999</c:v>
                </c:pt>
                <c:pt idx="2075">
                  <c:v>1.327</c:v>
                </c:pt>
                <c:pt idx="2076">
                  <c:v>1.3340000000000001</c:v>
                </c:pt>
                <c:pt idx="2077">
                  <c:v>1.3440000000000001</c:v>
                </c:pt>
                <c:pt idx="2078">
                  <c:v>1.3540000000000001</c:v>
                </c:pt>
                <c:pt idx="2079">
                  <c:v>#N/A</c:v>
                </c:pt>
                <c:pt idx="2080">
                  <c:v>1.365</c:v>
                </c:pt>
                <c:pt idx="2081">
                  <c:v>1.3720000000000001</c:v>
                </c:pt>
                <c:pt idx="2082">
                  <c:v>1.3839999999999999</c:v>
                </c:pt>
                <c:pt idx="2083">
                  <c:v>1.3919999999999999</c:v>
                </c:pt>
                <c:pt idx="2084">
                  <c:v>1.4</c:v>
                </c:pt>
                <c:pt idx="2085">
                  <c:v>1.4059999999999999</c:v>
                </c:pt>
                <c:pt idx="2086">
                  <c:v>1.405</c:v>
                </c:pt>
                <c:pt idx="2087">
                  <c:v>1.405</c:v>
                </c:pt>
                <c:pt idx="2088">
                  <c:v>1.405</c:v>
                </c:pt>
                <c:pt idx="2089">
                  <c:v>1.405</c:v>
                </c:pt>
                <c:pt idx="2090">
                  <c:v>1.41</c:v>
                </c:pt>
                <c:pt idx="2091">
                  <c:v>1.415</c:v>
                </c:pt>
                <c:pt idx="2092">
                  <c:v>1.423</c:v>
                </c:pt>
                <c:pt idx="2093">
                  <c:v>#N/A</c:v>
                </c:pt>
                <c:pt idx="2094">
                  <c:v>#N/A</c:v>
                </c:pt>
                <c:pt idx="2095">
                  <c:v>1.4350000000000001</c:v>
                </c:pt>
                <c:pt idx="2096">
                  <c:v>1.4450000000000001</c:v>
                </c:pt>
                <c:pt idx="2097">
                  <c:v>1.4530000000000001</c:v>
                </c:pt>
                <c:pt idx="2098">
                  <c:v>1.466</c:v>
                </c:pt>
                <c:pt idx="2099">
                  <c:v>1.4790000000000001</c:v>
                </c:pt>
                <c:pt idx="2100">
                  <c:v>1.4830000000000001</c:v>
                </c:pt>
                <c:pt idx="2101">
                  <c:v>1.498</c:v>
                </c:pt>
                <c:pt idx="2102">
                  <c:v>1.51</c:v>
                </c:pt>
                <c:pt idx="2103">
                  <c:v>1.52</c:v>
                </c:pt>
                <c:pt idx="2104">
                  <c:v>1.5309999999999999</c:v>
                </c:pt>
                <c:pt idx="2105">
                  <c:v>1.538</c:v>
                </c:pt>
                <c:pt idx="2106">
                  <c:v>1.548</c:v>
                </c:pt>
                <c:pt idx="2107">
                  <c:v>1.556</c:v>
                </c:pt>
                <c:pt idx="2108">
                  <c:v>1.56</c:v>
                </c:pt>
                <c:pt idx="2109">
                  <c:v>1.5740000000000001</c:v>
                </c:pt>
                <c:pt idx="2110">
                  <c:v>1.5840000000000001</c:v>
                </c:pt>
                <c:pt idx="2111">
                  <c:v>1.6020000000000001</c:v>
                </c:pt>
                <c:pt idx="2112">
                  <c:v>1.6140000000000001</c:v>
                </c:pt>
                <c:pt idx="2113">
                  <c:v>1.629</c:v>
                </c:pt>
                <c:pt idx="2114">
                  <c:v>1.64</c:v>
                </c:pt>
                <c:pt idx="2115">
                  <c:v>1.65</c:v>
                </c:pt>
                <c:pt idx="2116">
                  <c:v>1.663</c:v>
                </c:pt>
                <c:pt idx="2117">
                  <c:v>1.6870000000000001</c:v>
                </c:pt>
                <c:pt idx="2118">
                  <c:v>1.7030000000000001</c:v>
                </c:pt>
                <c:pt idx="2119">
                  <c:v>1.726</c:v>
                </c:pt>
                <c:pt idx="2120">
                  <c:v>1.7569999999999999</c:v>
                </c:pt>
                <c:pt idx="2121">
                  <c:v>1.778</c:v>
                </c:pt>
                <c:pt idx="2122">
                  <c:v>1.7989999999999999</c:v>
                </c:pt>
                <c:pt idx="2123">
                  <c:v>1.8109999999999999</c:v>
                </c:pt>
                <c:pt idx="2124">
                  <c:v>1.825</c:v>
                </c:pt>
                <c:pt idx="2125">
                  <c:v>1.835</c:v>
                </c:pt>
                <c:pt idx="2126">
                  <c:v>1.8480000000000001</c:v>
                </c:pt>
                <c:pt idx="2127">
                  <c:v>1.8580000000000001</c:v>
                </c:pt>
                <c:pt idx="2128">
                  <c:v>1.867</c:v>
                </c:pt>
                <c:pt idx="2129">
                  <c:v>1.875</c:v>
                </c:pt>
                <c:pt idx="2130">
                  <c:v>1.8879999999999999</c:v>
                </c:pt>
                <c:pt idx="2131">
                  <c:v>1.9</c:v>
                </c:pt>
                <c:pt idx="2132">
                  <c:v>1.9119999999999999</c:v>
                </c:pt>
                <c:pt idx="2133">
                  <c:v>1.927</c:v>
                </c:pt>
                <c:pt idx="2134">
                  <c:v>1.9430000000000001</c:v>
                </c:pt>
                <c:pt idx="2135">
                  <c:v>1.9590000000000001</c:v>
                </c:pt>
                <c:pt idx="2136">
                  <c:v>1.9750000000000001</c:v>
                </c:pt>
                <c:pt idx="2137">
                  <c:v>1.9890000000000001</c:v>
                </c:pt>
                <c:pt idx="2138">
                  <c:v>2.0049999999999999</c:v>
                </c:pt>
                <c:pt idx="2139">
                  <c:v>2.0219999999999998</c:v>
                </c:pt>
                <c:pt idx="2140">
                  <c:v>2.0390000000000001</c:v>
                </c:pt>
                <c:pt idx="2141">
                  <c:v>2.0529999999999999</c:v>
                </c:pt>
                <c:pt idx="2142">
                  <c:v>2.0640000000000001</c:v>
                </c:pt>
                <c:pt idx="2143">
                  <c:v>2.077</c:v>
                </c:pt>
                <c:pt idx="2144">
                  <c:v>2.0859999999999999</c:v>
                </c:pt>
                <c:pt idx="2145">
                  <c:v>2.101</c:v>
                </c:pt>
                <c:pt idx="2146">
                  <c:v>2.1150000000000002</c:v>
                </c:pt>
                <c:pt idx="2147">
                  <c:v>2.13</c:v>
                </c:pt>
                <c:pt idx="2148">
                  <c:v>2.149</c:v>
                </c:pt>
                <c:pt idx="2149">
                  <c:v>2.1989999999999998</c:v>
                </c:pt>
                <c:pt idx="2150">
                  <c:v>2.254</c:v>
                </c:pt>
                <c:pt idx="2151">
                  <c:v>2.3119999999999998</c:v>
                </c:pt>
                <c:pt idx="2152">
                  <c:v>2.37</c:v>
                </c:pt>
                <c:pt idx="2153">
                  <c:v>2.41</c:v>
                </c:pt>
                <c:pt idx="2154">
                  <c:v>2.4529999999999998</c:v>
                </c:pt>
                <c:pt idx="2155">
                  <c:v>2.5099999999999998</c:v>
                </c:pt>
                <c:pt idx="2156">
                  <c:v>2.5720000000000001</c:v>
                </c:pt>
                <c:pt idx="2157">
                  <c:v>2.6120000000000001</c:v>
                </c:pt>
                <c:pt idx="2158">
                  <c:v>2.653</c:v>
                </c:pt>
                <c:pt idx="2159">
                  <c:v>2.6920000000000002</c:v>
                </c:pt>
                <c:pt idx="2160">
                  <c:v>2.7290000000000001</c:v>
                </c:pt>
                <c:pt idx="2161">
                  <c:v>2.762</c:v>
                </c:pt>
                <c:pt idx="2162">
                  <c:v>2.7970000000000002</c:v>
                </c:pt>
                <c:pt idx="2163">
                  <c:v>2.8220000000000001</c:v>
                </c:pt>
                <c:pt idx="2164">
                  <c:v>2.859</c:v>
                </c:pt>
                <c:pt idx="2165">
                  <c:v>#N/A</c:v>
                </c:pt>
                <c:pt idx="2166">
                  <c:v>2.8919999999999999</c:v>
                </c:pt>
                <c:pt idx="2167">
                  <c:v>2.9279999999999999</c:v>
                </c:pt>
                <c:pt idx="2168">
                  <c:v>2.9729999999999999</c:v>
                </c:pt>
                <c:pt idx="2169">
                  <c:v>#N/A</c:v>
                </c:pt>
                <c:pt idx="2170">
                  <c:v>#N/A</c:v>
                </c:pt>
                <c:pt idx="2171">
                  <c:v>2.9910000000000001</c:v>
                </c:pt>
                <c:pt idx="2172">
                  <c:v>3.0190000000000001</c:v>
                </c:pt>
                <c:pt idx="2173">
                  <c:v>3.0529999999999999</c:v>
                </c:pt>
                <c:pt idx="2174">
                  <c:v>3.0819999999999999</c:v>
                </c:pt>
                <c:pt idx="2175">
                  <c:v>3.125</c:v>
                </c:pt>
                <c:pt idx="2176">
                  <c:v>3.1549999999999998</c:v>
                </c:pt>
                <c:pt idx="2177">
                  <c:v>3.2040000000000002</c:v>
                </c:pt>
                <c:pt idx="2178">
                  <c:v>3.2429999999999999</c:v>
                </c:pt>
                <c:pt idx="2179">
                  <c:v>3.282</c:v>
                </c:pt>
                <c:pt idx="2180">
                  <c:v>3.3290000000000002</c:v>
                </c:pt>
                <c:pt idx="2181">
                  <c:v>3.3759999999999999</c:v>
                </c:pt>
                <c:pt idx="2182">
                  <c:v>3.4279999999999999</c:v>
                </c:pt>
                <c:pt idx="2183">
                  <c:v>3.488</c:v>
                </c:pt>
                <c:pt idx="2184">
                  <c:v>3.5630000000000002</c:v>
                </c:pt>
                <c:pt idx="2185">
                  <c:v>3.669</c:v>
                </c:pt>
                <c:pt idx="2186">
                  <c:v>3.7429999999999999</c:v>
                </c:pt>
                <c:pt idx="2187">
                  <c:v>3.786</c:v>
                </c:pt>
                <c:pt idx="2188">
                  <c:v>3.8159999999999998</c:v>
                </c:pt>
                <c:pt idx="2189">
                  <c:v>3.8530000000000002</c:v>
                </c:pt>
                <c:pt idx="2190">
                  <c:v>3.879</c:v>
                </c:pt>
                <c:pt idx="2191">
                  <c:v>3.9009999999999998</c:v>
                </c:pt>
                <c:pt idx="2192">
                  <c:v>3.9369999999999998</c:v>
                </c:pt>
                <c:pt idx="2193">
                  <c:v>3.97</c:v>
                </c:pt>
                <c:pt idx="2194">
                  <c:v>4.0209999999999999</c:v>
                </c:pt>
                <c:pt idx="2195">
                  <c:v>4.0759999999999996</c:v>
                </c:pt>
                <c:pt idx="2196">
                  <c:v>4.12</c:v>
                </c:pt>
                <c:pt idx="2197">
                  <c:v>4.1529999999999996</c:v>
                </c:pt>
                <c:pt idx="2198">
                  <c:v>4.1909999999999998</c:v>
                </c:pt>
                <c:pt idx="2199">
                  <c:v>4.2229999999999999</c:v>
                </c:pt>
                <c:pt idx="2200">
                  <c:v>4.2450000000000001</c:v>
                </c:pt>
                <c:pt idx="2201">
                  <c:v>4.2859999999999996</c:v>
                </c:pt>
                <c:pt idx="2202">
                  <c:v>4.343</c:v>
                </c:pt>
                <c:pt idx="2203">
                  <c:v>4.4059999999999997</c:v>
                </c:pt>
                <c:pt idx="2204">
                  <c:v>4.4740000000000002</c:v>
                </c:pt>
                <c:pt idx="2205">
                  <c:v>4.5919999999999996</c:v>
                </c:pt>
                <c:pt idx="2206">
                  <c:v>4.6630000000000003</c:v>
                </c:pt>
                <c:pt idx="2207">
                  <c:v>4.7</c:v>
                </c:pt>
                <c:pt idx="2208">
                  <c:v>4.7329999999999997</c:v>
                </c:pt>
                <c:pt idx="2209">
                  <c:v>4.76</c:v>
                </c:pt>
                <c:pt idx="2210">
                  <c:v>4.7939999999999996</c:v>
                </c:pt>
                <c:pt idx="2211">
                  <c:v>4.827</c:v>
                </c:pt>
                <c:pt idx="2212">
                  <c:v>4.8600000000000003</c:v>
                </c:pt>
                <c:pt idx="2213">
                  <c:v>4.9119999999999999</c:v>
                </c:pt>
                <c:pt idx="2214">
                  <c:v>4.9180000000000001</c:v>
                </c:pt>
                <c:pt idx="2215">
                  <c:v>4.9210000000000003</c:v>
                </c:pt>
                <c:pt idx="2216">
                  <c:v>4.9359999999999999</c:v>
                </c:pt>
                <c:pt idx="2217">
                  <c:v>4.968</c:v>
                </c:pt>
                <c:pt idx="2218">
                  <c:v>5</c:v>
                </c:pt>
                <c:pt idx="2219">
                  <c:v>5.0449999999999999</c:v>
                </c:pt>
                <c:pt idx="2220">
                  <c:v>5.09</c:v>
                </c:pt>
                <c:pt idx="2221">
                  <c:v>5.1680000000000001</c:v>
                </c:pt>
                <c:pt idx="2222">
                  <c:v>5.2350000000000003</c:v>
                </c:pt>
                <c:pt idx="2223">
                  <c:v>5.3179999999999996</c:v>
                </c:pt>
                <c:pt idx="2224">
                  <c:v>5.3810000000000002</c:v>
                </c:pt>
                <c:pt idx="2225">
                  <c:v>5.3929999999999998</c:v>
                </c:pt>
                <c:pt idx="2226">
                  <c:v>5.3929999999999998</c:v>
                </c:pt>
                <c:pt idx="2227">
                  <c:v>5.3769999999999998</c:v>
                </c:pt>
                <c:pt idx="2228">
                  <c:v>5.3449999999999998</c:v>
                </c:pt>
                <c:pt idx="2229">
                  <c:v>5.3390000000000004</c:v>
                </c:pt>
                <c:pt idx="2230">
                  <c:v>5.33</c:v>
                </c:pt>
                <c:pt idx="2231">
                  <c:v>5.2910000000000004</c:v>
                </c:pt>
                <c:pt idx="2232">
                  <c:v>5.2770000000000001</c:v>
                </c:pt>
                <c:pt idx="2233">
                  <c:v>5.2370000000000001</c:v>
                </c:pt>
                <c:pt idx="2234">
                  <c:v>5.1420000000000003</c:v>
                </c:pt>
                <c:pt idx="2235">
                  <c:v>5.1189999999999998</c:v>
                </c:pt>
                <c:pt idx="2236">
                  <c:v>5.0659999999999998</c:v>
                </c:pt>
                <c:pt idx="2237">
                  <c:v>5.0549999999999997</c:v>
                </c:pt>
                <c:pt idx="2238">
                  <c:v>5.0289999999999999</c:v>
                </c:pt>
                <c:pt idx="2239">
                  <c:v>5.0049999999999999</c:v>
                </c:pt>
                <c:pt idx="2240">
                  <c:v>4.9909999999999997</c:v>
                </c:pt>
                <c:pt idx="2241">
                  <c:v>4.9729999999999999</c:v>
                </c:pt>
                <c:pt idx="2242">
                  <c:v>4.9690000000000003</c:v>
                </c:pt>
                <c:pt idx="2243">
                  <c:v>4.9640000000000004</c:v>
                </c:pt>
                <c:pt idx="2244">
                  <c:v>4.9580000000000002</c:v>
                </c:pt>
                <c:pt idx="2245">
                  <c:v>4.9580000000000002</c:v>
                </c:pt>
                <c:pt idx="2246">
                  <c:v>4.9589999999999996</c:v>
                </c:pt>
                <c:pt idx="2247">
                  <c:v>4.9580000000000002</c:v>
                </c:pt>
                <c:pt idx="2248">
                  <c:v>4.9589999999999996</c:v>
                </c:pt>
                <c:pt idx="2249">
                  <c:v>4.96</c:v>
                </c:pt>
                <c:pt idx="2250">
                  <c:v>4.9610000000000003</c:v>
                </c:pt>
                <c:pt idx="2251">
                  <c:v>4.96</c:v>
                </c:pt>
                <c:pt idx="2252">
                  <c:v>4.9610000000000003</c:v>
                </c:pt>
                <c:pt idx="2253">
                  <c:v>4.9610000000000003</c:v>
                </c:pt>
                <c:pt idx="2254">
                  <c:v>4.9630000000000001</c:v>
                </c:pt>
                <c:pt idx="2255">
                  <c:v>4.9619999999999997</c:v>
                </c:pt>
                <c:pt idx="2256">
                  <c:v>4.9640000000000004</c:v>
                </c:pt>
                <c:pt idx="2257">
                  <c:v>4.9649999999999999</c:v>
                </c:pt>
                <c:pt idx="2258">
                  <c:v>4.9649999999999999</c:v>
                </c:pt>
                <c:pt idx="2259">
                  <c:v>4.9640000000000004</c:v>
                </c:pt>
                <c:pt idx="2260">
                  <c:v>4.9630000000000001</c:v>
                </c:pt>
                <c:pt idx="2261">
                  <c:v>4.9640000000000004</c:v>
                </c:pt>
                <c:pt idx="2262">
                  <c:v>4.9630000000000001</c:v>
                </c:pt>
                <c:pt idx="2263">
                  <c:v>4.9630000000000001</c:v>
                </c:pt>
                <c:pt idx="2264">
                  <c:v>4.9660000000000002</c:v>
                </c:pt>
                <c:pt idx="2265">
                  <c:v>4.9640000000000004</c:v>
                </c:pt>
                <c:pt idx="2266">
                  <c:v>4.9649999999999999</c:v>
                </c:pt>
                <c:pt idx="2267">
                  <c:v>4.9660000000000002</c:v>
                </c:pt>
                <c:pt idx="2268">
                  <c:v>4.9649999999999999</c:v>
                </c:pt>
                <c:pt idx="2269">
                  <c:v>4.9660000000000002</c:v>
                </c:pt>
                <c:pt idx="2270">
                  <c:v>4.968</c:v>
                </c:pt>
                <c:pt idx="2271">
                  <c:v>4.9669999999999996</c:v>
                </c:pt>
                <c:pt idx="2272">
                  <c:v>4.968</c:v>
                </c:pt>
                <c:pt idx="2273">
                  <c:v>4.97</c:v>
                </c:pt>
                <c:pt idx="2274">
                  <c:v>4.968</c:v>
                </c:pt>
                <c:pt idx="2275">
                  <c:v>4.968</c:v>
                </c:pt>
                <c:pt idx="2276">
                  <c:v>4.9630000000000001</c:v>
                </c:pt>
                <c:pt idx="2277">
                  <c:v>4.9610000000000003</c:v>
                </c:pt>
                <c:pt idx="2278">
                  <c:v>4.9619999999999997</c:v>
                </c:pt>
                <c:pt idx="2279">
                  <c:v>4.9619999999999997</c:v>
                </c:pt>
                <c:pt idx="2280">
                  <c:v>4.9619999999999997</c:v>
                </c:pt>
                <c:pt idx="2281">
                  <c:v>4.9630000000000001</c:v>
                </c:pt>
                <c:pt idx="2282">
                  <c:v>4.9610000000000003</c:v>
                </c:pt>
                <c:pt idx="2283">
                  <c:v>4.96</c:v>
                </c:pt>
                <c:pt idx="2284">
                  <c:v>4.9569999999999999</c:v>
                </c:pt>
                <c:pt idx="2285">
                  <c:v>4.9580000000000002</c:v>
                </c:pt>
                <c:pt idx="2286">
                  <c:v>4.9569999999999999</c:v>
                </c:pt>
                <c:pt idx="2287">
                  <c:v>4.9610000000000003</c:v>
                </c:pt>
                <c:pt idx="2288">
                  <c:v>4.9619999999999997</c:v>
                </c:pt>
                <c:pt idx="2289">
                  <c:v>4.9630000000000001</c:v>
                </c:pt>
                <c:pt idx="2290">
                  <c:v>4.9630000000000001</c:v>
                </c:pt>
                <c:pt idx="2291">
                  <c:v>4.9619999999999997</c:v>
                </c:pt>
                <c:pt idx="2292">
                  <c:v>4.9619999999999997</c:v>
                </c:pt>
                <c:pt idx="2293">
                  <c:v>4.96</c:v>
                </c:pt>
                <c:pt idx="2294">
                  <c:v>4.9589999999999996</c:v>
                </c:pt>
                <c:pt idx="2295">
                  <c:v>4.9660000000000002</c:v>
                </c:pt>
                <c:pt idx="2296">
                  <c:v>4.9560000000000004</c:v>
                </c:pt>
                <c:pt idx="2297">
                  <c:v>4.9550000000000001</c:v>
                </c:pt>
                <c:pt idx="2298">
                  <c:v>4.9470000000000001</c:v>
                </c:pt>
                <c:pt idx="2299">
                  <c:v>4.9470000000000001</c:v>
                </c:pt>
                <c:pt idx="2300">
                  <c:v>4.9550000000000001</c:v>
                </c:pt>
                <c:pt idx="2301">
                  <c:v>4.9580000000000002</c:v>
                </c:pt>
                <c:pt idx="2302">
                  <c:v>4.9580000000000002</c:v>
                </c:pt>
                <c:pt idx="2303">
                  <c:v>4.9580000000000002</c:v>
                </c:pt>
                <c:pt idx="2304">
                  <c:v>4.9589999999999996</c:v>
                </c:pt>
                <c:pt idx="2305">
                  <c:v>4.9610000000000003</c:v>
                </c:pt>
                <c:pt idx="2306">
                  <c:v>4.9619999999999997</c:v>
                </c:pt>
                <c:pt idx="2307">
                  <c:v>4.9610000000000003</c:v>
                </c:pt>
                <c:pt idx="2308">
                  <c:v>4.96</c:v>
                </c:pt>
                <c:pt idx="2309">
                  <c:v>4.9610000000000003</c:v>
                </c:pt>
                <c:pt idx="2310">
                  <c:v>4.9580000000000002</c:v>
                </c:pt>
                <c:pt idx="2311">
                  <c:v>4.9589999999999996</c:v>
                </c:pt>
                <c:pt idx="2312">
                  <c:v>4.96</c:v>
                </c:pt>
                <c:pt idx="2313">
                  <c:v>4.9610000000000003</c:v>
                </c:pt>
                <c:pt idx="2314">
                  <c:v>4.9669999999999996</c:v>
                </c:pt>
                <c:pt idx="2315">
                  <c:v>4.8659999999999997</c:v>
                </c:pt>
                <c:pt idx="2316">
                  <c:v>4.8639999999999999</c:v>
                </c:pt>
                <c:pt idx="2317">
                  <c:v>4.8639999999999999</c:v>
                </c:pt>
                <c:pt idx="2318">
                  <c:v>4.8650000000000002</c:v>
                </c:pt>
                <c:pt idx="2319">
                  <c:v>4.8639999999999999</c:v>
                </c:pt>
                <c:pt idx="2320">
                  <c:v>4.8600000000000003</c:v>
                </c:pt>
                <c:pt idx="2321">
                  <c:v>4.8570000000000002</c:v>
                </c:pt>
                <c:pt idx="2322">
                  <c:v>4.8570000000000002</c:v>
                </c:pt>
                <c:pt idx="2323">
                  <c:v>4.8570000000000002</c:v>
                </c:pt>
                <c:pt idx="2324">
                  <c:v>4.8570000000000002</c:v>
                </c:pt>
                <c:pt idx="2325">
                  <c:v>4.8550000000000004</c:v>
                </c:pt>
                <c:pt idx="2326">
                  <c:v>4.8579999999999997</c:v>
                </c:pt>
                <c:pt idx="2327">
                  <c:v>4.8559999999999999</c:v>
                </c:pt>
                <c:pt idx="2328">
                  <c:v>4.8579999999999997</c:v>
                </c:pt>
                <c:pt idx="2329">
                  <c:v>4.859</c:v>
                </c:pt>
                <c:pt idx="2330">
                  <c:v>4.8600000000000003</c:v>
                </c:pt>
                <c:pt idx="2331">
                  <c:v>4.859</c:v>
                </c:pt>
                <c:pt idx="2332">
                  <c:v>4.8559999999999999</c:v>
                </c:pt>
                <c:pt idx="2333">
                  <c:v>4.8570000000000002</c:v>
                </c:pt>
                <c:pt idx="2334">
                  <c:v>4.8550000000000004</c:v>
                </c:pt>
                <c:pt idx="2335">
                  <c:v>4.8550000000000004</c:v>
                </c:pt>
                <c:pt idx="2336">
                  <c:v>4.8559999999999999</c:v>
                </c:pt>
                <c:pt idx="2337">
                  <c:v>4.8570000000000002</c:v>
                </c:pt>
                <c:pt idx="2338">
                  <c:v>4.8570000000000002</c:v>
                </c:pt>
                <c:pt idx="2339">
                  <c:v>4.8550000000000004</c:v>
                </c:pt>
                <c:pt idx="2340">
                  <c:v>#N/A</c:v>
                </c:pt>
                <c:pt idx="2341">
                  <c:v>4.8570000000000002</c:v>
                </c:pt>
                <c:pt idx="2342">
                  <c:v>4.8570000000000002</c:v>
                </c:pt>
                <c:pt idx="2343">
                  <c:v>4.8479999999999999</c:v>
                </c:pt>
                <c:pt idx="2344">
                  <c:v>4.8470000000000004</c:v>
                </c:pt>
                <c:pt idx="2345">
                  <c:v>4.8369999999999997</c:v>
                </c:pt>
                <c:pt idx="2346">
                  <c:v>4.8289999999999997</c:v>
                </c:pt>
                <c:pt idx="2347">
                  <c:v>4.82</c:v>
                </c:pt>
                <c:pt idx="2348">
                  <c:v>4.8049999999999997</c:v>
                </c:pt>
                <c:pt idx="2349">
                  <c:v>4.7939999999999996</c:v>
                </c:pt>
                <c:pt idx="2350">
                  <c:v>4.7839999999999998</c:v>
                </c:pt>
                <c:pt idx="2351">
                  <c:v>4.774</c:v>
                </c:pt>
                <c:pt idx="2352">
                  <c:v>4.7640000000000002</c:v>
                </c:pt>
                <c:pt idx="2353">
                  <c:v>4.7530000000000001</c:v>
                </c:pt>
                <c:pt idx="2354">
                  <c:v>4.7469999999999999</c:v>
                </c:pt>
                <c:pt idx="2355">
                  <c:v>4.7439999999999998</c:v>
                </c:pt>
                <c:pt idx="2356">
                  <c:v>4.7439999999999998</c:v>
                </c:pt>
                <c:pt idx="2357">
                  <c:v>4.742</c:v>
                </c:pt>
                <c:pt idx="2358">
                  <c:v>4.742</c:v>
                </c:pt>
                <c:pt idx="2359">
                  <c:v>4.7409999999999997</c:v>
                </c:pt>
                <c:pt idx="2360">
                  <c:v>4.7409999999999997</c:v>
                </c:pt>
                <c:pt idx="2361">
                  <c:v>4.7359999999999998</c:v>
                </c:pt>
                <c:pt idx="2362">
                  <c:v>4.7309999999999999</c:v>
                </c:pt>
                <c:pt idx="2363">
                  <c:v>4.7270000000000003</c:v>
                </c:pt>
                <c:pt idx="2364">
                  <c:v>4.7309999999999999</c:v>
                </c:pt>
                <c:pt idx="2365">
                  <c:v>4.7279999999999998</c:v>
                </c:pt>
                <c:pt idx="2366">
                  <c:v>4.718</c:v>
                </c:pt>
                <c:pt idx="2367">
                  <c:v>4.6989999999999998</c:v>
                </c:pt>
                <c:pt idx="2368">
                  <c:v>#N/A</c:v>
                </c:pt>
                <c:pt idx="2369">
                  <c:v>#N/A</c:v>
                </c:pt>
                <c:pt idx="2370">
                  <c:v>4.6740000000000004</c:v>
                </c:pt>
                <c:pt idx="2371">
                  <c:v>4.6639999999999997</c:v>
                </c:pt>
                <c:pt idx="2372">
                  <c:v>4.6539999999999999</c:v>
                </c:pt>
                <c:pt idx="2373">
                  <c:v>4.6520000000000001</c:v>
                </c:pt>
                <c:pt idx="2374">
                  <c:v>4.617</c:v>
                </c:pt>
                <c:pt idx="2375">
                  <c:v>4.6059999999999999</c:v>
                </c:pt>
                <c:pt idx="2376">
                  <c:v>4.6050000000000004</c:v>
                </c:pt>
                <c:pt idx="2377">
                  <c:v>4.5970000000000004</c:v>
                </c:pt>
                <c:pt idx="2378">
                  <c:v>4.5579999999999998</c:v>
                </c:pt>
                <c:pt idx="2379">
                  <c:v>4.4969999999999999</c:v>
                </c:pt>
                <c:pt idx="2380">
                  <c:v>4.4290000000000003</c:v>
                </c:pt>
                <c:pt idx="2381">
                  <c:v>4.4009999999999998</c:v>
                </c:pt>
                <c:pt idx="2382">
                  <c:v>4.391</c:v>
                </c:pt>
                <c:pt idx="2383">
                  <c:v>4.383</c:v>
                </c:pt>
                <c:pt idx="2384">
                  <c:v>4.3840000000000003</c:v>
                </c:pt>
                <c:pt idx="2385">
                  <c:v>4.3869999999999996</c:v>
                </c:pt>
                <c:pt idx="2386">
                  <c:v>4.3860000000000001</c:v>
                </c:pt>
                <c:pt idx="2387">
                  <c:v>4.3819999999999997</c:v>
                </c:pt>
                <c:pt idx="2388">
                  <c:v>4.3789999999999996</c:v>
                </c:pt>
                <c:pt idx="2389">
                  <c:v>4.3739999999999997</c:v>
                </c:pt>
                <c:pt idx="2390">
                  <c:v>4.3730000000000002</c:v>
                </c:pt>
                <c:pt idx="2391">
                  <c:v>4.3659999999999997</c:v>
                </c:pt>
                <c:pt idx="2392">
                  <c:v>4.3600000000000003</c:v>
                </c:pt>
                <c:pt idx="2393">
                  <c:v>4.3579999999999997</c:v>
                </c:pt>
                <c:pt idx="2394">
                  <c:v>4.3550000000000004</c:v>
                </c:pt>
                <c:pt idx="2395">
                  <c:v>4.3419999999999996</c:v>
                </c:pt>
                <c:pt idx="2396">
                  <c:v>4.34</c:v>
                </c:pt>
                <c:pt idx="2397">
                  <c:v>4.3339999999999996</c:v>
                </c:pt>
                <c:pt idx="2398">
                  <c:v>4.3339999999999996</c:v>
                </c:pt>
                <c:pt idx="2399">
                  <c:v>4.3310000000000004</c:v>
                </c:pt>
                <c:pt idx="2400">
                  <c:v>4.3529999999999998</c:v>
                </c:pt>
                <c:pt idx="2401">
                  <c:v>4.359</c:v>
                </c:pt>
                <c:pt idx="2402">
                  <c:v>4.3719999999999999</c:v>
                </c:pt>
                <c:pt idx="2403">
                  <c:v>4.3680000000000003</c:v>
                </c:pt>
                <c:pt idx="2404">
                  <c:v>4.367</c:v>
                </c:pt>
                <c:pt idx="2405">
                  <c:v>4.3739999999999997</c:v>
                </c:pt>
                <c:pt idx="2406">
                  <c:v>4.3810000000000002</c:v>
                </c:pt>
                <c:pt idx="2407">
                  <c:v>4.383</c:v>
                </c:pt>
                <c:pt idx="2408">
                  <c:v>4.3780000000000001</c:v>
                </c:pt>
                <c:pt idx="2409">
                  <c:v>4.383</c:v>
                </c:pt>
                <c:pt idx="2410">
                  <c:v>4.3019999999999996</c:v>
                </c:pt>
                <c:pt idx="2411">
                  <c:v>4.2880000000000003</c:v>
                </c:pt>
                <c:pt idx="2412">
                  <c:v>4.33</c:v>
                </c:pt>
                <c:pt idx="2413">
                  <c:v>4.3929999999999998</c:v>
                </c:pt>
                <c:pt idx="2414">
                  <c:v>4.4109999999999996</c:v>
                </c:pt>
                <c:pt idx="2415">
                  <c:v>4.4459999999999997</c:v>
                </c:pt>
                <c:pt idx="2416">
                  <c:v>4.5090000000000003</c:v>
                </c:pt>
                <c:pt idx="2417">
                  <c:v>4.5410000000000004</c:v>
                </c:pt>
                <c:pt idx="2418">
                  <c:v>4.5579999999999998</c:v>
                </c:pt>
                <c:pt idx="2419">
                  <c:v>4.5759999999999996</c:v>
                </c:pt>
                <c:pt idx="2420">
                  <c:v>4.5910000000000002</c:v>
                </c:pt>
                <c:pt idx="2421">
                  <c:v>4.5970000000000004</c:v>
                </c:pt>
                <c:pt idx="2422">
                  <c:v>4.5979999999999999</c:v>
                </c:pt>
                <c:pt idx="2423">
                  <c:v>4.6159999999999997</c:v>
                </c:pt>
                <c:pt idx="2424">
                  <c:v>4.63</c:v>
                </c:pt>
                <c:pt idx="2425">
                  <c:v>4.6440000000000001</c:v>
                </c:pt>
                <c:pt idx="2426">
                  <c:v>4.665</c:v>
                </c:pt>
                <c:pt idx="2427">
                  <c:v>#N/A</c:v>
                </c:pt>
                <c:pt idx="2428">
                  <c:v>4.6840000000000002</c:v>
                </c:pt>
                <c:pt idx="2429">
                  <c:v>4.6900000000000004</c:v>
                </c:pt>
                <c:pt idx="2430">
                  <c:v>4.7649999999999997</c:v>
                </c:pt>
                <c:pt idx="2431">
                  <c:v>#N/A</c:v>
                </c:pt>
                <c:pt idx="2432">
                  <c:v>#N/A</c:v>
                </c:pt>
                <c:pt idx="2433">
                  <c:v>4.7649999999999997</c:v>
                </c:pt>
                <c:pt idx="2434">
                  <c:v>4.774</c:v>
                </c:pt>
                <c:pt idx="2435">
                  <c:v>4.79</c:v>
                </c:pt>
                <c:pt idx="2436">
                  <c:v>4.8120000000000003</c:v>
                </c:pt>
                <c:pt idx="2437">
                  <c:v>4.8760000000000003</c:v>
                </c:pt>
                <c:pt idx="2438">
                  <c:v>4.9489999999999998</c:v>
                </c:pt>
                <c:pt idx="2439">
                  <c:v>4.9409999999999998</c:v>
                </c:pt>
                <c:pt idx="2440">
                  <c:v>4.9480000000000004</c:v>
                </c:pt>
                <c:pt idx="2441">
                  <c:v>4.9530000000000003</c:v>
                </c:pt>
                <c:pt idx="2442">
                  <c:v>4.9269999999999996</c:v>
                </c:pt>
                <c:pt idx="2443">
                  <c:v>4.9020000000000001</c:v>
                </c:pt>
                <c:pt idx="2444">
                  <c:v>4.891</c:v>
                </c:pt>
                <c:pt idx="2445">
                  <c:v>4.8840000000000003</c:v>
                </c:pt>
                <c:pt idx="2446">
                  <c:v>4.8710000000000004</c:v>
                </c:pt>
                <c:pt idx="2447">
                  <c:v>4.8579999999999997</c:v>
                </c:pt>
                <c:pt idx="2448">
                  <c:v>4.8390000000000004</c:v>
                </c:pt>
                <c:pt idx="2449">
                  <c:v>4.8099999999999996</c:v>
                </c:pt>
                <c:pt idx="2450">
                  <c:v>4.7759999999999998</c:v>
                </c:pt>
                <c:pt idx="2451">
                  <c:v>4.7430000000000003</c:v>
                </c:pt>
                <c:pt idx="2452">
                  <c:v>4.7190000000000003</c:v>
                </c:pt>
                <c:pt idx="2453">
                  <c:v>4.7130000000000001</c:v>
                </c:pt>
                <c:pt idx="2454">
                  <c:v>4.6970000000000001</c:v>
                </c:pt>
                <c:pt idx="2455">
                  <c:v>4.6769999999999996</c:v>
                </c:pt>
                <c:pt idx="2456">
                  <c:v>4.6539999999999999</c:v>
                </c:pt>
                <c:pt idx="2457">
                  <c:v>4.6360000000000001</c:v>
                </c:pt>
                <c:pt idx="2458">
                  <c:v>4.6189999999999998</c:v>
                </c:pt>
                <c:pt idx="2459">
                  <c:v>4.5839999999999996</c:v>
                </c:pt>
                <c:pt idx="2460">
                  <c:v>4.58</c:v>
                </c:pt>
                <c:pt idx="2461">
                  <c:v>4.5759999999999996</c:v>
                </c:pt>
                <c:pt idx="2462">
                  <c:v>4.5750000000000002</c:v>
                </c:pt>
                <c:pt idx="2463">
                  <c:v>4.5739999999999998</c:v>
                </c:pt>
                <c:pt idx="2464">
                  <c:v>4.5789999999999997</c:v>
                </c:pt>
                <c:pt idx="2465">
                  <c:v>4.5789999999999997</c:v>
                </c:pt>
                <c:pt idx="2466">
                  <c:v>4.5890000000000004</c:v>
                </c:pt>
                <c:pt idx="2467">
                  <c:v>4.5890000000000004</c:v>
                </c:pt>
                <c:pt idx="2468">
                  <c:v>4.59</c:v>
                </c:pt>
                <c:pt idx="2469">
                  <c:v>4.5910000000000002</c:v>
                </c:pt>
                <c:pt idx="2470">
                  <c:v>4.5979999999999999</c:v>
                </c:pt>
                <c:pt idx="2471">
                  <c:v>4.6029999999999998</c:v>
                </c:pt>
                <c:pt idx="2472">
                  <c:v>4.6070000000000002</c:v>
                </c:pt>
                <c:pt idx="2473">
                  <c:v>4.6059999999999999</c:v>
                </c:pt>
                <c:pt idx="2474">
                  <c:v>4.6050000000000004</c:v>
                </c:pt>
                <c:pt idx="2475">
                  <c:v>4.6130000000000004</c:v>
                </c:pt>
                <c:pt idx="2476">
                  <c:v>4.6260000000000003</c:v>
                </c:pt>
                <c:pt idx="2477">
                  <c:v>4.63</c:v>
                </c:pt>
                <c:pt idx="2478">
                  <c:v>4.6319999999999997</c:v>
                </c:pt>
                <c:pt idx="2479">
                  <c:v>4.6369999999999996</c:v>
                </c:pt>
                <c:pt idx="2480">
                  <c:v>4.6529999999999996</c:v>
                </c:pt>
                <c:pt idx="2481">
                  <c:v>4.6550000000000002</c:v>
                </c:pt>
                <c:pt idx="2482">
                  <c:v>4.6550000000000002</c:v>
                </c:pt>
                <c:pt idx="2483">
                  <c:v>4.6589999999999998</c:v>
                </c:pt>
                <c:pt idx="2484">
                  <c:v>4.6909999999999998</c:v>
                </c:pt>
                <c:pt idx="2485">
                  <c:v>4.7320000000000002</c:v>
                </c:pt>
                <c:pt idx="2486">
                  <c:v>4.7489999999999997</c:v>
                </c:pt>
                <c:pt idx="2487">
                  <c:v>4.7539999999999996</c:v>
                </c:pt>
                <c:pt idx="2488">
                  <c:v>4.7670000000000003</c:v>
                </c:pt>
                <c:pt idx="2489">
                  <c:v>4.7750000000000004</c:v>
                </c:pt>
                <c:pt idx="2490">
                  <c:v>4.7850000000000001</c:v>
                </c:pt>
                <c:pt idx="2491">
                  <c:v>4.79</c:v>
                </c:pt>
                <c:pt idx="2492">
                  <c:v>4.7949999999999999</c:v>
                </c:pt>
                <c:pt idx="2493">
                  <c:v>4.7910000000000004</c:v>
                </c:pt>
                <c:pt idx="2494">
                  <c:v>4.7919999999999998</c:v>
                </c:pt>
                <c:pt idx="2495">
                  <c:v>4.7859999999999996</c:v>
                </c:pt>
                <c:pt idx="2496">
                  <c:v>4.726</c:v>
                </c:pt>
                <c:pt idx="2497">
                  <c:v>4.7249999999999996</c:v>
                </c:pt>
                <c:pt idx="2498">
                  <c:v>4.7229999999999999</c:v>
                </c:pt>
                <c:pt idx="2499">
                  <c:v>4.7229999999999999</c:v>
                </c:pt>
                <c:pt idx="2500">
                  <c:v>4.726</c:v>
                </c:pt>
                <c:pt idx="2501">
                  <c:v>4.7229999999999999</c:v>
                </c:pt>
                <c:pt idx="2502">
                  <c:v>4.7309999999999999</c:v>
                </c:pt>
                <c:pt idx="2503">
                  <c:v>4.7290000000000001</c:v>
                </c:pt>
                <c:pt idx="2504">
                  <c:v>4.7240000000000002</c:v>
                </c:pt>
                <c:pt idx="2505">
                  <c:v>4.7300000000000004</c:v>
                </c:pt>
                <c:pt idx="2506">
                  <c:v>4.75</c:v>
                </c:pt>
                <c:pt idx="2507">
                  <c:v>4.75</c:v>
                </c:pt>
                <c:pt idx="2508">
                  <c:v>4.7480000000000002</c:v>
                </c:pt>
                <c:pt idx="2509">
                  <c:v>4.7519999999999998</c:v>
                </c:pt>
                <c:pt idx="2510">
                  <c:v>4.7549999999999999</c:v>
                </c:pt>
                <c:pt idx="2511">
                  <c:v>4.7549999999999999</c:v>
                </c:pt>
                <c:pt idx="2512">
                  <c:v>4.7450000000000001</c:v>
                </c:pt>
                <c:pt idx="2513">
                  <c:v>4.7409999999999997</c:v>
                </c:pt>
                <c:pt idx="2514">
                  <c:v>4.7350000000000003</c:v>
                </c:pt>
                <c:pt idx="2515">
                  <c:v>4.7240000000000002</c:v>
                </c:pt>
                <c:pt idx="2516">
                  <c:v>4.7220000000000004</c:v>
                </c:pt>
                <c:pt idx="2517">
                  <c:v>4.7169999999999996</c:v>
                </c:pt>
                <c:pt idx="2518">
                  <c:v>4.7279999999999998</c:v>
                </c:pt>
                <c:pt idx="2519">
                  <c:v>4.7210000000000001</c:v>
                </c:pt>
                <c:pt idx="2520">
                  <c:v>4.7110000000000003</c:v>
                </c:pt>
                <c:pt idx="2521">
                  <c:v>4.6760000000000002</c:v>
                </c:pt>
                <c:pt idx="2522">
                  <c:v>4.6639999999999997</c:v>
                </c:pt>
                <c:pt idx="2523">
                  <c:v>4.6559999999999997</c:v>
                </c:pt>
                <c:pt idx="2524">
                  <c:v>4.6449999999999996</c:v>
                </c:pt>
                <c:pt idx="2525">
                  <c:v>4.5739999999999998</c:v>
                </c:pt>
                <c:pt idx="2526">
                  <c:v>4.5250000000000004</c:v>
                </c:pt>
                <c:pt idx="2527">
                  <c:v>4.5190000000000001</c:v>
                </c:pt>
                <c:pt idx="2528">
                  <c:v>4.5060000000000002</c:v>
                </c:pt>
                <c:pt idx="2529">
                  <c:v>4.4509999999999996</c:v>
                </c:pt>
                <c:pt idx="2530">
                  <c:v>4.399</c:v>
                </c:pt>
                <c:pt idx="2531">
                  <c:v>4.3520000000000003</c:v>
                </c:pt>
                <c:pt idx="2532">
                  <c:v>4.3280000000000003</c:v>
                </c:pt>
                <c:pt idx="2533">
                  <c:v>4.3090000000000002</c:v>
                </c:pt>
                <c:pt idx="2534">
                  <c:v>4.2960000000000003</c:v>
                </c:pt>
                <c:pt idx="2535">
                  <c:v>4.2809999999999997</c:v>
                </c:pt>
                <c:pt idx="2536">
                  <c:v>4.2640000000000002</c:v>
                </c:pt>
                <c:pt idx="2537">
                  <c:v>4.26</c:v>
                </c:pt>
                <c:pt idx="2538">
                  <c:v>4.2519999999999998</c:v>
                </c:pt>
                <c:pt idx="2539">
                  <c:v>4.2460000000000004</c:v>
                </c:pt>
                <c:pt idx="2540">
                  <c:v>4.2450000000000001</c:v>
                </c:pt>
                <c:pt idx="2541">
                  <c:v>4.2389999999999999</c:v>
                </c:pt>
                <c:pt idx="2542">
                  <c:v>4.2350000000000003</c:v>
                </c:pt>
                <c:pt idx="2543">
                  <c:v>4.2290000000000001</c:v>
                </c:pt>
                <c:pt idx="2544">
                  <c:v>4.2279999999999998</c:v>
                </c:pt>
                <c:pt idx="2545">
                  <c:v>4.226</c:v>
                </c:pt>
                <c:pt idx="2546">
                  <c:v>4.2210000000000001</c:v>
                </c:pt>
                <c:pt idx="2547">
                  <c:v>4.2149999999999999</c:v>
                </c:pt>
                <c:pt idx="2548">
                  <c:v>4.2149999999999999</c:v>
                </c:pt>
                <c:pt idx="2549">
                  <c:v>4.2140000000000004</c:v>
                </c:pt>
                <c:pt idx="2550">
                  <c:v>4.2089999999999996</c:v>
                </c:pt>
                <c:pt idx="2551">
                  <c:v>4.2009999999999996</c:v>
                </c:pt>
                <c:pt idx="2552">
                  <c:v>4.1970000000000001</c:v>
                </c:pt>
                <c:pt idx="2553">
                  <c:v>4.1970000000000001</c:v>
                </c:pt>
                <c:pt idx="2554">
                  <c:v>4.1959999999999997</c:v>
                </c:pt>
                <c:pt idx="2555">
                  <c:v>4.1900000000000004</c:v>
                </c:pt>
                <c:pt idx="2556">
                  <c:v>4.1829999999999998</c:v>
                </c:pt>
                <c:pt idx="2557">
                  <c:v>4.1820000000000004</c:v>
                </c:pt>
                <c:pt idx="2558">
                  <c:v>4.1760000000000002</c:v>
                </c:pt>
                <c:pt idx="2559">
                  <c:v>4.1749999999999998</c:v>
                </c:pt>
                <c:pt idx="2560">
                  <c:v>4.1719999999999997</c:v>
                </c:pt>
                <c:pt idx="2561">
                  <c:v>4.1639999999999997</c:v>
                </c:pt>
                <c:pt idx="2562">
                  <c:v>4.1619999999999999</c:v>
                </c:pt>
                <c:pt idx="2563">
                  <c:v>4.1589999999999998</c:v>
                </c:pt>
                <c:pt idx="2564">
                  <c:v>4.16</c:v>
                </c:pt>
                <c:pt idx="2565">
                  <c:v>4.1589999999999998</c:v>
                </c:pt>
                <c:pt idx="2566">
                  <c:v>4.1550000000000002</c:v>
                </c:pt>
                <c:pt idx="2567">
                  <c:v>4.1529999999999996</c:v>
                </c:pt>
                <c:pt idx="2568">
                  <c:v>4.1479999999999997</c:v>
                </c:pt>
                <c:pt idx="2569">
                  <c:v>4.1479999999999997</c:v>
                </c:pt>
                <c:pt idx="2570">
                  <c:v>4.1470000000000002</c:v>
                </c:pt>
                <c:pt idx="2571">
                  <c:v>4.1449999999999996</c:v>
                </c:pt>
                <c:pt idx="2572">
                  <c:v>4.1420000000000003</c:v>
                </c:pt>
                <c:pt idx="2573">
                  <c:v>4.1399999999999997</c:v>
                </c:pt>
                <c:pt idx="2574">
                  <c:v>4.1379999999999999</c:v>
                </c:pt>
                <c:pt idx="2575">
                  <c:v>4.1349999999999998</c:v>
                </c:pt>
                <c:pt idx="2576">
                  <c:v>4.1260000000000003</c:v>
                </c:pt>
                <c:pt idx="2577">
                  <c:v>4.1260000000000003</c:v>
                </c:pt>
                <c:pt idx="2578">
                  <c:v>4.125</c:v>
                </c:pt>
                <c:pt idx="2579">
                  <c:v>4.1239999999999997</c:v>
                </c:pt>
                <c:pt idx="2580">
                  <c:v>4.1219999999999999</c:v>
                </c:pt>
                <c:pt idx="2581">
                  <c:v>4.1130000000000004</c:v>
                </c:pt>
                <c:pt idx="2582">
                  <c:v>4.109</c:v>
                </c:pt>
                <c:pt idx="2583">
                  <c:v>4.1070000000000002</c:v>
                </c:pt>
                <c:pt idx="2584">
                  <c:v>4.0979999999999999</c:v>
                </c:pt>
                <c:pt idx="2585">
                  <c:v>4.0949999999999998</c:v>
                </c:pt>
                <c:pt idx="2586">
                  <c:v>4.0860000000000003</c:v>
                </c:pt>
                <c:pt idx="2587">
                  <c:v>4.08</c:v>
                </c:pt>
                <c:pt idx="2588">
                  <c:v>4.0780000000000003</c:v>
                </c:pt>
                <c:pt idx="2589">
                  <c:v>4.077</c:v>
                </c:pt>
                <c:pt idx="2590">
                  <c:v>4.0730000000000004</c:v>
                </c:pt>
                <c:pt idx="2591">
                  <c:v>4.0670000000000002</c:v>
                </c:pt>
                <c:pt idx="2592">
                  <c:v>4.0659999999999998</c:v>
                </c:pt>
                <c:pt idx="2593">
                  <c:v>4.0629999999999997</c:v>
                </c:pt>
                <c:pt idx="2594">
                  <c:v>4.0609999999999999</c:v>
                </c:pt>
                <c:pt idx="2595">
                  <c:v>4.0549999999999997</c:v>
                </c:pt>
                <c:pt idx="2596">
                  <c:v>4.0460000000000003</c:v>
                </c:pt>
                <c:pt idx="2597">
                  <c:v>4.0430000000000001</c:v>
                </c:pt>
                <c:pt idx="2598">
                  <c:v>4.0380000000000003</c:v>
                </c:pt>
                <c:pt idx="2599">
                  <c:v>4.0359999999999996</c:v>
                </c:pt>
                <c:pt idx="2600">
                  <c:v>4.0339999999999998</c:v>
                </c:pt>
                <c:pt idx="2601">
                  <c:v>4.0229999999999997</c:v>
                </c:pt>
                <c:pt idx="2602">
                  <c:v>4.0170000000000003</c:v>
                </c:pt>
                <c:pt idx="2603">
                  <c:v>4.0170000000000003</c:v>
                </c:pt>
                <c:pt idx="2604">
                  <c:v>4.0129999999999999</c:v>
                </c:pt>
                <c:pt idx="2605">
                  <c:v>4.0049999999999999</c:v>
                </c:pt>
                <c:pt idx="2606">
                  <c:v>3.9990000000000001</c:v>
                </c:pt>
                <c:pt idx="2607">
                  <c:v>3.9950000000000001</c:v>
                </c:pt>
                <c:pt idx="2608">
                  <c:v>3.992</c:v>
                </c:pt>
                <c:pt idx="2609">
                  <c:v>3.988</c:v>
                </c:pt>
                <c:pt idx="2610">
                  <c:v>3.9849999999999999</c:v>
                </c:pt>
                <c:pt idx="2611">
                  <c:v>3.9790000000000001</c:v>
                </c:pt>
                <c:pt idx="2612">
                  <c:v>3.9780000000000002</c:v>
                </c:pt>
                <c:pt idx="2613">
                  <c:v>3.9750000000000001</c:v>
                </c:pt>
                <c:pt idx="2614">
                  <c:v>3.97</c:v>
                </c:pt>
                <c:pt idx="2615">
                  <c:v>3.968</c:v>
                </c:pt>
                <c:pt idx="2616">
                  <c:v>3.9580000000000002</c:v>
                </c:pt>
                <c:pt idx="2617">
                  <c:v>3.9550000000000001</c:v>
                </c:pt>
                <c:pt idx="2618">
                  <c:v>#N/A</c:v>
                </c:pt>
                <c:pt idx="2619">
                  <c:v>#N/A</c:v>
                </c:pt>
                <c:pt idx="2620">
                  <c:v>3.9460000000000002</c:v>
                </c:pt>
                <c:pt idx="2621">
                  <c:v>3.944</c:v>
                </c:pt>
                <c:pt idx="2622">
                  <c:v>3.9359999999999999</c:v>
                </c:pt>
                <c:pt idx="2623">
                  <c:v>3.927</c:v>
                </c:pt>
                <c:pt idx="2624">
                  <c:v>3.9239999999999999</c:v>
                </c:pt>
                <c:pt idx="2625">
                  <c:v>3.9220000000000002</c:v>
                </c:pt>
                <c:pt idx="2626">
                  <c:v>3.9140000000000001</c:v>
                </c:pt>
                <c:pt idx="2627">
                  <c:v>3.9089999999999998</c:v>
                </c:pt>
                <c:pt idx="2628">
                  <c:v>3.9060000000000001</c:v>
                </c:pt>
                <c:pt idx="2629">
                  <c:v>3.9039999999999999</c:v>
                </c:pt>
                <c:pt idx="2630">
                  <c:v>3.9020000000000001</c:v>
                </c:pt>
                <c:pt idx="2631">
                  <c:v>3.8969999999999998</c:v>
                </c:pt>
                <c:pt idx="2632">
                  <c:v>3.895</c:v>
                </c:pt>
                <c:pt idx="2633">
                  <c:v>3.8919999999999999</c:v>
                </c:pt>
                <c:pt idx="2634">
                  <c:v>3.8959999999999999</c:v>
                </c:pt>
                <c:pt idx="2635">
                  <c:v>3.8959999999999999</c:v>
                </c:pt>
                <c:pt idx="2636">
                  <c:v>3.8929999999999998</c:v>
                </c:pt>
                <c:pt idx="2637">
                  <c:v>3.8889999999999998</c:v>
                </c:pt>
                <c:pt idx="2638">
                  <c:v>3.8889999999999998</c:v>
                </c:pt>
                <c:pt idx="2639">
                  <c:v>3.8849999999999998</c:v>
                </c:pt>
                <c:pt idx="2640">
                  <c:v>3.8780000000000001</c:v>
                </c:pt>
                <c:pt idx="2641">
                  <c:v>3.8679999999999999</c:v>
                </c:pt>
                <c:pt idx="2642">
                  <c:v>3.8660000000000001</c:v>
                </c:pt>
                <c:pt idx="2643">
                  <c:v>3.86</c:v>
                </c:pt>
                <c:pt idx="2644">
                  <c:v>3.859</c:v>
                </c:pt>
                <c:pt idx="2645">
                  <c:v>3.8559999999999999</c:v>
                </c:pt>
                <c:pt idx="2646">
                  <c:v>3.8479999999999999</c:v>
                </c:pt>
                <c:pt idx="2647">
                  <c:v>3.8540000000000001</c:v>
                </c:pt>
                <c:pt idx="2648">
                  <c:v>3.8530000000000002</c:v>
                </c:pt>
                <c:pt idx="2649">
                  <c:v>3.8460000000000001</c:v>
                </c:pt>
                <c:pt idx="2650">
                  <c:v>3.843</c:v>
                </c:pt>
                <c:pt idx="2651">
                  <c:v>3.835</c:v>
                </c:pt>
                <c:pt idx="2652">
                  <c:v>3.8330000000000002</c:v>
                </c:pt>
                <c:pt idx="2653">
                  <c:v>3.831</c:v>
                </c:pt>
                <c:pt idx="2654">
                  <c:v>3.8260000000000001</c:v>
                </c:pt>
                <c:pt idx="2655">
                  <c:v>3.8250000000000002</c:v>
                </c:pt>
                <c:pt idx="2656">
                  <c:v>3.8149999999999999</c:v>
                </c:pt>
                <c:pt idx="2657">
                  <c:v>3.8140000000000001</c:v>
                </c:pt>
                <c:pt idx="2658">
                  <c:v>3.8090000000000002</c:v>
                </c:pt>
                <c:pt idx="2659">
                  <c:v>3.806</c:v>
                </c:pt>
                <c:pt idx="2660">
                  <c:v>3.8029999999999999</c:v>
                </c:pt>
                <c:pt idx="2661">
                  <c:v>3.786</c:v>
                </c:pt>
                <c:pt idx="2662">
                  <c:v>3.7839999999999998</c:v>
                </c:pt>
                <c:pt idx="2663">
                  <c:v>3.78</c:v>
                </c:pt>
                <c:pt idx="2664">
                  <c:v>3.7879999999999998</c:v>
                </c:pt>
                <c:pt idx="2665">
                  <c:v>3.7850000000000001</c:v>
                </c:pt>
                <c:pt idx="2666">
                  <c:v>3.782</c:v>
                </c:pt>
                <c:pt idx="2667">
                  <c:v>3.7810000000000001</c:v>
                </c:pt>
                <c:pt idx="2668">
                  <c:v>3.7749999999999999</c:v>
                </c:pt>
                <c:pt idx="2669">
                  <c:v>3.7719999999999998</c:v>
                </c:pt>
                <c:pt idx="2670">
                  <c:v>3.7690000000000001</c:v>
                </c:pt>
                <c:pt idx="2671">
                  <c:v>3.7559999999999998</c:v>
                </c:pt>
                <c:pt idx="2672">
                  <c:v>3.7570000000000001</c:v>
                </c:pt>
                <c:pt idx="2673">
                  <c:v>3.7549999999999999</c:v>
                </c:pt>
                <c:pt idx="2674">
                  <c:v>3.754</c:v>
                </c:pt>
                <c:pt idx="2675">
                  <c:v>3.754</c:v>
                </c:pt>
                <c:pt idx="2676">
                  <c:v>3.7469999999999999</c:v>
                </c:pt>
                <c:pt idx="2677">
                  <c:v>3.746</c:v>
                </c:pt>
                <c:pt idx="2678">
                  <c:v>3.746</c:v>
                </c:pt>
                <c:pt idx="2679">
                  <c:v>3.7450000000000001</c:v>
                </c:pt>
                <c:pt idx="2680">
                  <c:v>3.7570000000000001</c:v>
                </c:pt>
                <c:pt idx="2681">
                  <c:v>3.7450000000000001</c:v>
                </c:pt>
                <c:pt idx="2682">
                  <c:v>3.742</c:v>
                </c:pt>
                <c:pt idx="2683">
                  <c:v>3.738</c:v>
                </c:pt>
                <c:pt idx="2684">
                  <c:v>3.7349999999999999</c:v>
                </c:pt>
                <c:pt idx="2685">
                  <c:v>3.734</c:v>
                </c:pt>
                <c:pt idx="2686">
                  <c:v>3.726</c:v>
                </c:pt>
                <c:pt idx="2687">
                  <c:v>3.7250000000000001</c:v>
                </c:pt>
                <c:pt idx="2688">
                  <c:v>#N/A</c:v>
                </c:pt>
                <c:pt idx="2689">
                  <c:v>3.7250000000000001</c:v>
                </c:pt>
                <c:pt idx="2690">
                  <c:v>3.7229999999999999</c:v>
                </c:pt>
                <c:pt idx="2691">
                  <c:v>3.722</c:v>
                </c:pt>
                <c:pt idx="2692">
                  <c:v>3.7160000000000002</c:v>
                </c:pt>
                <c:pt idx="2693">
                  <c:v>3.7160000000000002</c:v>
                </c:pt>
                <c:pt idx="2694">
                  <c:v>3.7160000000000002</c:v>
                </c:pt>
                <c:pt idx="2695">
                  <c:v>3.714</c:v>
                </c:pt>
                <c:pt idx="2696">
                  <c:v>3.7069999999999999</c:v>
                </c:pt>
                <c:pt idx="2697">
                  <c:v>3.7040000000000002</c:v>
                </c:pt>
                <c:pt idx="2698">
                  <c:v>3.6989999999999998</c:v>
                </c:pt>
                <c:pt idx="2699">
                  <c:v>3.6859999999999999</c:v>
                </c:pt>
                <c:pt idx="2700">
                  <c:v>3.6789999999999998</c:v>
                </c:pt>
                <c:pt idx="2701">
                  <c:v>3.6739999999999999</c:v>
                </c:pt>
                <c:pt idx="2702">
                  <c:v>3.6739999999999999</c:v>
                </c:pt>
                <c:pt idx="2703">
                  <c:v>3.673</c:v>
                </c:pt>
                <c:pt idx="2704">
                  <c:v>3.669</c:v>
                </c:pt>
                <c:pt idx="2705">
                  <c:v>3.6619999999999999</c:v>
                </c:pt>
                <c:pt idx="2706">
                  <c:v>3.653</c:v>
                </c:pt>
                <c:pt idx="2707">
                  <c:v>3.6429999999999998</c:v>
                </c:pt>
                <c:pt idx="2708">
                  <c:v>3.6389999999999998</c:v>
                </c:pt>
                <c:pt idx="2709">
                  <c:v>3.6379999999999999</c:v>
                </c:pt>
                <c:pt idx="2710">
                  <c:v>3.6360000000000001</c:v>
                </c:pt>
                <c:pt idx="2711">
                  <c:v>3.6269999999999998</c:v>
                </c:pt>
                <c:pt idx="2712">
                  <c:v>3.6259999999999999</c:v>
                </c:pt>
                <c:pt idx="2713">
                  <c:v>3.625</c:v>
                </c:pt>
                <c:pt idx="2714">
                  <c:v>3.6240000000000001</c:v>
                </c:pt>
                <c:pt idx="2715">
                  <c:v>3.6179999999999999</c:v>
                </c:pt>
                <c:pt idx="2716">
                  <c:v>3.613</c:v>
                </c:pt>
                <c:pt idx="2717">
                  <c:v>3.6040000000000001</c:v>
                </c:pt>
                <c:pt idx="2718">
                  <c:v>3.6030000000000002</c:v>
                </c:pt>
                <c:pt idx="2719">
                  <c:v>3.6040000000000001</c:v>
                </c:pt>
                <c:pt idx="2720">
                  <c:v>3.5979999999999999</c:v>
                </c:pt>
                <c:pt idx="2721">
                  <c:v>3.5950000000000002</c:v>
                </c:pt>
                <c:pt idx="2722">
                  <c:v>3.593</c:v>
                </c:pt>
                <c:pt idx="2723">
                  <c:v>3.5870000000000002</c:v>
                </c:pt>
                <c:pt idx="2724">
                  <c:v>3.585</c:v>
                </c:pt>
                <c:pt idx="2725">
                  <c:v>3.5840000000000001</c:v>
                </c:pt>
                <c:pt idx="2726">
                  <c:v>3.577</c:v>
                </c:pt>
                <c:pt idx="2727">
                  <c:v>3.5750000000000002</c:v>
                </c:pt>
                <c:pt idx="2728">
                  <c:v>3.569</c:v>
                </c:pt>
                <c:pt idx="2729">
                  <c:v>3.5659999999999998</c:v>
                </c:pt>
                <c:pt idx="2730">
                  <c:v>3.5659999999999998</c:v>
                </c:pt>
                <c:pt idx="2731">
                  <c:v>3.5630000000000002</c:v>
                </c:pt>
                <c:pt idx="2732">
                  <c:v>3.5640000000000001</c:v>
                </c:pt>
                <c:pt idx="2733">
                  <c:v>3.5609999999999999</c:v>
                </c:pt>
                <c:pt idx="2734">
                  <c:v>3.5539999999999998</c:v>
                </c:pt>
                <c:pt idx="2735">
                  <c:v>3.548</c:v>
                </c:pt>
                <c:pt idx="2736">
                  <c:v>3.5379999999999998</c:v>
                </c:pt>
                <c:pt idx="2737">
                  <c:v>3.528</c:v>
                </c:pt>
                <c:pt idx="2738">
                  <c:v>3.5259999999999998</c:v>
                </c:pt>
                <c:pt idx="2739">
                  <c:v>3.5209999999999999</c:v>
                </c:pt>
                <c:pt idx="2740">
                  <c:v>3.5190000000000001</c:v>
                </c:pt>
                <c:pt idx="2741">
                  <c:v>3.5110000000000001</c:v>
                </c:pt>
                <c:pt idx="2742">
                  <c:v>3.5030000000000001</c:v>
                </c:pt>
                <c:pt idx="2743">
                  <c:v>3.5019999999999998</c:v>
                </c:pt>
                <c:pt idx="2744">
                  <c:v>3.4990000000000001</c:v>
                </c:pt>
                <c:pt idx="2745">
                  <c:v>3.4940000000000002</c:v>
                </c:pt>
                <c:pt idx="2746">
                  <c:v>3.4870000000000001</c:v>
                </c:pt>
                <c:pt idx="2747">
                  <c:v>3.4790000000000001</c:v>
                </c:pt>
                <c:pt idx="2748">
                  <c:v>3.47</c:v>
                </c:pt>
                <c:pt idx="2749">
                  <c:v>3.464</c:v>
                </c:pt>
                <c:pt idx="2750">
                  <c:v>3.464</c:v>
                </c:pt>
                <c:pt idx="2751">
                  <c:v>3.4529999999999998</c:v>
                </c:pt>
                <c:pt idx="2752">
                  <c:v>3.4350000000000001</c:v>
                </c:pt>
                <c:pt idx="2753">
                  <c:v>3.4239999999999999</c:v>
                </c:pt>
                <c:pt idx="2754">
                  <c:v>3.4169999999999998</c:v>
                </c:pt>
                <c:pt idx="2755">
                  <c:v>3.4129999999999998</c:v>
                </c:pt>
                <c:pt idx="2756">
                  <c:v>3.3759999999999999</c:v>
                </c:pt>
                <c:pt idx="2757">
                  <c:v>3.3679999999999999</c:v>
                </c:pt>
                <c:pt idx="2758">
                  <c:v>3.3740000000000001</c:v>
                </c:pt>
                <c:pt idx="2759">
                  <c:v>3.3759999999999999</c:v>
                </c:pt>
                <c:pt idx="2760">
                  <c:v>3.3719999999999999</c:v>
                </c:pt>
                <c:pt idx="2761">
                  <c:v>3.3519999999999999</c:v>
                </c:pt>
                <c:pt idx="2762">
                  <c:v>3.3490000000000002</c:v>
                </c:pt>
                <c:pt idx="2763">
                  <c:v>3.34</c:v>
                </c:pt>
                <c:pt idx="2764">
                  <c:v>3.335</c:v>
                </c:pt>
                <c:pt idx="2765">
                  <c:v>3.3330000000000002</c:v>
                </c:pt>
                <c:pt idx="2766">
                  <c:v>3.3210000000000002</c:v>
                </c:pt>
                <c:pt idx="2767">
                  <c:v>3.3149999999999999</c:v>
                </c:pt>
                <c:pt idx="2768">
                  <c:v>3.3050000000000002</c:v>
                </c:pt>
                <c:pt idx="2769">
                  <c:v>3.3010000000000002</c:v>
                </c:pt>
                <c:pt idx="2770">
                  <c:v>3.294</c:v>
                </c:pt>
                <c:pt idx="2771">
                  <c:v>3.2890000000000001</c:v>
                </c:pt>
                <c:pt idx="2772">
                  <c:v>3.2749999999999999</c:v>
                </c:pt>
                <c:pt idx="2773">
                  <c:v>3.2709999999999999</c:v>
                </c:pt>
                <c:pt idx="2774">
                  <c:v>3.2669999999999999</c:v>
                </c:pt>
                <c:pt idx="2775">
                  <c:v>3.2639999999999998</c:v>
                </c:pt>
                <c:pt idx="2776">
                  <c:v>3.2559999999999998</c:v>
                </c:pt>
                <c:pt idx="2777">
                  <c:v>3.2570000000000001</c:v>
                </c:pt>
                <c:pt idx="2778">
                  <c:v>3.254</c:v>
                </c:pt>
                <c:pt idx="2779">
                  <c:v>3.2549999999999999</c:v>
                </c:pt>
                <c:pt idx="2780">
                  <c:v>3.254</c:v>
                </c:pt>
                <c:pt idx="2781">
                  <c:v>3.2530000000000001</c:v>
                </c:pt>
                <c:pt idx="2782">
                  <c:v>3.2490000000000001</c:v>
                </c:pt>
                <c:pt idx="2783">
                  <c:v>3.2440000000000002</c:v>
                </c:pt>
                <c:pt idx="2784">
                  <c:v>3.2360000000000002</c:v>
                </c:pt>
                <c:pt idx="2785">
                  <c:v>3.234</c:v>
                </c:pt>
                <c:pt idx="2786">
                  <c:v>3.2269999999999999</c:v>
                </c:pt>
                <c:pt idx="2787">
                  <c:v>3.22</c:v>
                </c:pt>
                <c:pt idx="2788">
                  <c:v>3.2189999999999999</c:v>
                </c:pt>
                <c:pt idx="2789">
                  <c:v>3.2170000000000001</c:v>
                </c:pt>
                <c:pt idx="2790">
                  <c:v>3.2149999999999999</c:v>
                </c:pt>
                <c:pt idx="2791">
                  <c:v>3.21</c:v>
                </c:pt>
                <c:pt idx="2792">
                  <c:v>3.2069999999999999</c:v>
                </c:pt>
                <c:pt idx="2793">
                  <c:v>3.2040000000000002</c:v>
                </c:pt>
                <c:pt idx="2794">
                  <c:v>3.2010000000000001</c:v>
                </c:pt>
                <c:pt idx="2795">
                  <c:v>3.1850000000000001</c:v>
                </c:pt>
                <c:pt idx="2796">
                  <c:v>3.1779999999999999</c:v>
                </c:pt>
                <c:pt idx="2797">
                  <c:v>3.17</c:v>
                </c:pt>
                <c:pt idx="2798">
                  <c:v>3.161</c:v>
                </c:pt>
                <c:pt idx="2799">
                  <c:v>3.149</c:v>
                </c:pt>
                <c:pt idx="2800">
                  <c:v>3.1459999999999999</c:v>
                </c:pt>
                <c:pt idx="2801">
                  <c:v>3.141</c:v>
                </c:pt>
                <c:pt idx="2802">
                  <c:v>3.1339999999999999</c:v>
                </c:pt>
                <c:pt idx="2803">
                  <c:v>3.1259999999999999</c:v>
                </c:pt>
                <c:pt idx="2804">
                  <c:v>3.1240000000000001</c:v>
                </c:pt>
                <c:pt idx="2805">
                  <c:v>3.117</c:v>
                </c:pt>
                <c:pt idx="2806">
                  <c:v>3.1139999999999999</c:v>
                </c:pt>
                <c:pt idx="2807">
                  <c:v>3.1040000000000001</c:v>
                </c:pt>
                <c:pt idx="2808">
                  <c:v>3.1</c:v>
                </c:pt>
                <c:pt idx="2809">
                  <c:v>3.0920000000000001</c:v>
                </c:pt>
                <c:pt idx="2810">
                  <c:v>3.09</c:v>
                </c:pt>
                <c:pt idx="2811">
                  <c:v>3.0830000000000002</c:v>
                </c:pt>
                <c:pt idx="2812">
                  <c:v>3.0790000000000002</c:v>
                </c:pt>
                <c:pt idx="2813">
                  <c:v>3.0790000000000002</c:v>
                </c:pt>
                <c:pt idx="2814">
                  <c:v>3.0750000000000002</c:v>
                </c:pt>
                <c:pt idx="2815">
                  <c:v>3.0619999999999998</c:v>
                </c:pt>
                <c:pt idx="2816">
                  <c:v>3.06</c:v>
                </c:pt>
                <c:pt idx="2817">
                  <c:v>3.0550000000000002</c:v>
                </c:pt>
                <c:pt idx="2818">
                  <c:v>3.0550000000000002</c:v>
                </c:pt>
                <c:pt idx="2819">
                  <c:v>3.056</c:v>
                </c:pt>
                <c:pt idx="2820">
                  <c:v>3.0630000000000002</c:v>
                </c:pt>
                <c:pt idx="2821">
                  <c:v>3.0609999999999999</c:v>
                </c:pt>
                <c:pt idx="2822">
                  <c:v>3.0409999999999999</c:v>
                </c:pt>
                <c:pt idx="2823">
                  <c:v>3.0009999999999999</c:v>
                </c:pt>
                <c:pt idx="2824">
                  <c:v>2.9969999999999999</c:v>
                </c:pt>
                <c:pt idx="2825">
                  <c:v>2.9929999999999999</c:v>
                </c:pt>
                <c:pt idx="2826">
                  <c:v>2.9849999999999999</c:v>
                </c:pt>
                <c:pt idx="2827">
                  <c:v>2.976</c:v>
                </c:pt>
                <c:pt idx="2828">
                  <c:v>2.9729999999999999</c:v>
                </c:pt>
                <c:pt idx="2829">
                  <c:v>2.9660000000000002</c:v>
                </c:pt>
                <c:pt idx="2830">
                  <c:v>2.9630000000000001</c:v>
                </c:pt>
                <c:pt idx="2831">
                  <c:v>2.9609999999999999</c:v>
                </c:pt>
                <c:pt idx="2832">
                  <c:v>2.9590000000000001</c:v>
                </c:pt>
                <c:pt idx="2833">
                  <c:v>2.9529999999999998</c:v>
                </c:pt>
                <c:pt idx="2834">
                  <c:v>2.9529999999999998</c:v>
                </c:pt>
                <c:pt idx="2835">
                  <c:v>2.99</c:v>
                </c:pt>
                <c:pt idx="2836">
                  <c:v>2.9740000000000002</c:v>
                </c:pt>
                <c:pt idx="2837">
                  <c:v>2.9689999999999999</c:v>
                </c:pt>
                <c:pt idx="2838">
                  <c:v>2.9569999999999999</c:v>
                </c:pt>
                <c:pt idx="2839">
                  <c:v>2.95</c:v>
                </c:pt>
                <c:pt idx="2840">
                  <c:v>2.944</c:v>
                </c:pt>
                <c:pt idx="2841">
                  <c:v>2.9260000000000002</c:v>
                </c:pt>
                <c:pt idx="2842">
                  <c:v>2.9220000000000002</c:v>
                </c:pt>
                <c:pt idx="2843">
                  <c:v>2.919</c:v>
                </c:pt>
                <c:pt idx="2844">
                  <c:v>2.9129999999999998</c:v>
                </c:pt>
                <c:pt idx="2845">
                  <c:v>2.91</c:v>
                </c:pt>
                <c:pt idx="2846">
                  <c:v>2.9049999999999998</c:v>
                </c:pt>
                <c:pt idx="2847">
                  <c:v>2.9039999999999999</c:v>
                </c:pt>
                <c:pt idx="2848">
                  <c:v>2.9009999999999998</c:v>
                </c:pt>
                <c:pt idx="2849">
                  <c:v>2.8959999999999999</c:v>
                </c:pt>
                <c:pt idx="2850">
                  <c:v>2.8929999999999998</c:v>
                </c:pt>
                <c:pt idx="2851">
                  <c:v>2.8839999999999999</c:v>
                </c:pt>
                <c:pt idx="2852">
                  <c:v>2.883</c:v>
                </c:pt>
                <c:pt idx="2853">
                  <c:v>2.8839999999999999</c:v>
                </c:pt>
                <c:pt idx="2854">
                  <c:v>2.8849999999999998</c:v>
                </c:pt>
                <c:pt idx="2855">
                  <c:v>2.879</c:v>
                </c:pt>
                <c:pt idx="2856">
                  <c:v>2.8769999999999998</c:v>
                </c:pt>
                <c:pt idx="2857">
                  <c:v>2.8719999999999999</c:v>
                </c:pt>
                <c:pt idx="2858">
                  <c:v>2.8660000000000001</c:v>
                </c:pt>
                <c:pt idx="2859">
                  <c:v>2.859</c:v>
                </c:pt>
                <c:pt idx="2860">
                  <c:v>2.855</c:v>
                </c:pt>
                <c:pt idx="2861">
                  <c:v>2.8650000000000002</c:v>
                </c:pt>
                <c:pt idx="2862">
                  <c:v>2.86</c:v>
                </c:pt>
                <c:pt idx="2863">
                  <c:v>#N/A</c:v>
                </c:pt>
                <c:pt idx="2864">
                  <c:v>2.8519999999999999</c:v>
                </c:pt>
                <c:pt idx="2865">
                  <c:v>2.8319999999999999</c:v>
                </c:pt>
                <c:pt idx="2866">
                  <c:v>2.8239999999999998</c:v>
                </c:pt>
                <c:pt idx="2867">
                  <c:v>2.79</c:v>
                </c:pt>
                <c:pt idx="2868">
                  <c:v>2.7829999999999999</c:v>
                </c:pt>
                <c:pt idx="2869">
                  <c:v>2.7789999999999999</c:v>
                </c:pt>
                <c:pt idx="2870">
                  <c:v>2.7759999999999998</c:v>
                </c:pt>
                <c:pt idx="2871">
                  <c:v>2.77</c:v>
                </c:pt>
                <c:pt idx="2872">
                  <c:v>2.7690000000000001</c:v>
                </c:pt>
                <c:pt idx="2873">
                  <c:v>#N/A</c:v>
                </c:pt>
                <c:pt idx="2874">
                  <c:v>#N/A</c:v>
                </c:pt>
                <c:pt idx="2875">
                  <c:v>2.7650000000000001</c:v>
                </c:pt>
                <c:pt idx="2876">
                  <c:v>2.7639999999999998</c:v>
                </c:pt>
                <c:pt idx="2877">
                  <c:v>2.762</c:v>
                </c:pt>
                <c:pt idx="2878">
                  <c:v>2.7629999999999999</c:v>
                </c:pt>
                <c:pt idx="2879">
                  <c:v>2.7639999999999998</c:v>
                </c:pt>
                <c:pt idx="2880">
                  <c:v>2.831</c:v>
                </c:pt>
                <c:pt idx="2881">
                  <c:v>2.8239999999999998</c:v>
                </c:pt>
                <c:pt idx="2882">
                  <c:v>2.8220000000000001</c:v>
                </c:pt>
                <c:pt idx="2883">
                  <c:v>2.8180000000000001</c:v>
                </c:pt>
                <c:pt idx="2884">
                  <c:v>2.8159999999999998</c:v>
                </c:pt>
                <c:pt idx="2885">
                  <c:v>2.8140000000000001</c:v>
                </c:pt>
                <c:pt idx="2886">
                  <c:v>2.7970000000000002</c:v>
                </c:pt>
                <c:pt idx="2887">
                  <c:v>2.7719999999999998</c:v>
                </c:pt>
                <c:pt idx="2888">
                  <c:v>2.7450000000000001</c:v>
                </c:pt>
                <c:pt idx="2889">
                  <c:v>2.7410000000000001</c:v>
                </c:pt>
                <c:pt idx="2890">
                  <c:v>2.7389999999999999</c:v>
                </c:pt>
                <c:pt idx="2891">
                  <c:v>2.7370000000000001</c:v>
                </c:pt>
                <c:pt idx="2892">
                  <c:v>2.7280000000000002</c:v>
                </c:pt>
                <c:pt idx="2893">
                  <c:v>2.7229999999999999</c:v>
                </c:pt>
                <c:pt idx="2894">
                  <c:v>2.7050000000000001</c:v>
                </c:pt>
                <c:pt idx="2895">
                  <c:v>2.7040000000000002</c:v>
                </c:pt>
                <c:pt idx="2896">
                  <c:v>2.7029999999999998</c:v>
                </c:pt>
                <c:pt idx="2897">
                  <c:v>2.7040000000000002</c:v>
                </c:pt>
                <c:pt idx="2898">
                  <c:v>2.7010000000000001</c:v>
                </c:pt>
                <c:pt idx="2899">
                  <c:v>2.698</c:v>
                </c:pt>
                <c:pt idx="2900">
                  <c:v>2.6949999999999998</c:v>
                </c:pt>
                <c:pt idx="2901">
                  <c:v>2.694</c:v>
                </c:pt>
                <c:pt idx="2902">
                  <c:v>2.6920000000000002</c:v>
                </c:pt>
                <c:pt idx="2903">
                  <c:v>2.6880000000000002</c:v>
                </c:pt>
                <c:pt idx="2904">
                  <c:v>2.6840000000000002</c:v>
                </c:pt>
                <c:pt idx="2905">
                  <c:v>2.6739999999999999</c:v>
                </c:pt>
                <c:pt idx="2906">
                  <c:v>2.6659999999999999</c:v>
                </c:pt>
                <c:pt idx="2907">
                  <c:v>2.6640000000000001</c:v>
                </c:pt>
                <c:pt idx="2908">
                  <c:v>2.657</c:v>
                </c:pt>
                <c:pt idx="2909">
                  <c:v>2.6440000000000001</c:v>
                </c:pt>
                <c:pt idx="2910">
                  <c:v>2.6280000000000001</c:v>
                </c:pt>
                <c:pt idx="2911">
                  <c:v>2.6160000000000001</c:v>
                </c:pt>
                <c:pt idx="2912">
                  <c:v>2.6120000000000001</c:v>
                </c:pt>
                <c:pt idx="2913">
                  <c:v>2.609</c:v>
                </c:pt>
                <c:pt idx="2914">
                  <c:v>2.6080000000000001</c:v>
                </c:pt>
                <c:pt idx="2915">
                  <c:v>2.6040000000000001</c:v>
                </c:pt>
                <c:pt idx="2916">
                  <c:v>2.597</c:v>
                </c:pt>
                <c:pt idx="2917">
                  <c:v>2.5960000000000001</c:v>
                </c:pt>
                <c:pt idx="2918">
                  <c:v>2.5939999999999999</c:v>
                </c:pt>
                <c:pt idx="2919">
                  <c:v>2.5920000000000001</c:v>
                </c:pt>
                <c:pt idx="2920">
                  <c:v>2.585</c:v>
                </c:pt>
                <c:pt idx="2921">
                  <c:v>2.5750000000000002</c:v>
                </c:pt>
                <c:pt idx="2922">
                  <c:v>2.569</c:v>
                </c:pt>
                <c:pt idx="2923">
                  <c:v>2.57</c:v>
                </c:pt>
                <c:pt idx="2924">
                  <c:v>2.57</c:v>
                </c:pt>
                <c:pt idx="2925">
                  <c:v>2.5630000000000002</c:v>
                </c:pt>
                <c:pt idx="2926">
                  <c:v>2.5539999999999998</c:v>
                </c:pt>
                <c:pt idx="2927">
                  <c:v>2.5470000000000002</c:v>
                </c:pt>
                <c:pt idx="2928">
                  <c:v>2.5419999999999998</c:v>
                </c:pt>
                <c:pt idx="2929">
                  <c:v>2.536</c:v>
                </c:pt>
                <c:pt idx="2930">
                  <c:v>2.5339999999999998</c:v>
                </c:pt>
                <c:pt idx="2931">
                  <c:v>2.5329999999999999</c:v>
                </c:pt>
                <c:pt idx="2932">
                  <c:v>2.5270000000000001</c:v>
                </c:pt>
                <c:pt idx="2933">
                  <c:v>2.524</c:v>
                </c:pt>
                <c:pt idx="2934">
                  <c:v>2.52</c:v>
                </c:pt>
                <c:pt idx="2935">
                  <c:v>2.516</c:v>
                </c:pt>
                <c:pt idx="2936">
                  <c:v>2.5049999999999999</c:v>
                </c:pt>
                <c:pt idx="2937">
                  <c:v>2.508</c:v>
                </c:pt>
                <c:pt idx="2938">
                  <c:v>2.508</c:v>
                </c:pt>
                <c:pt idx="2939">
                  <c:v>2.5070000000000001</c:v>
                </c:pt>
                <c:pt idx="2940">
                  <c:v>2.5139999999999998</c:v>
                </c:pt>
                <c:pt idx="2941">
                  <c:v>2.5019999999999998</c:v>
                </c:pt>
                <c:pt idx="2942">
                  <c:v>2.4950000000000001</c:v>
                </c:pt>
                <c:pt idx="2943">
                  <c:v>2.492</c:v>
                </c:pt>
                <c:pt idx="2944">
                  <c:v>2.4910000000000001</c:v>
                </c:pt>
                <c:pt idx="2945">
                  <c:v>2.4900000000000002</c:v>
                </c:pt>
                <c:pt idx="2946">
                  <c:v>2.4889999999999999</c:v>
                </c:pt>
                <c:pt idx="2947">
                  <c:v>2.4889999999999999</c:v>
                </c:pt>
                <c:pt idx="2948">
                  <c:v>2.488</c:v>
                </c:pt>
              </c:numCache>
            </c:numRef>
          </c:val>
          <c:smooth val="0"/>
          <c:extLst>
            <c:ext xmlns:c16="http://schemas.microsoft.com/office/drawing/2014/chart" uri="{C3380CC4-5D6E-409C-BE32-E72D297353CC}">
              <c16:uniqueId val="{00000001-06D2-4EF7-9E78-205E69A10F8F}"/>
            </c:ext>
          </c:extLst>
        </c:ser>
        <c:dLbls>
          <c:showLegendKey val="0"/>
          <c:showVal val="0"/>
          <c:showCatName val="0"/>
          <c:showSerName val="0"/>
          <c:showPercent val="0"/>
          <c:showBubbleSize val="0"/>
        </c:dLbls>
        <c:smooth val="0"/>
        <c:axId val="343257008"/>
        <c:axId val="343257568"/>
      </c:lineChart>
      <c:dateAx>
        <c:axId val="343257008"/>
        <c:scaling>
          <c:orientation val="minMax"/>
        </c:scaling>
        <c:delete val="0"/>
        <c:axPos val="b"/>
        <c:numFmt formatCode="yyyy"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Gill Sans MT Pro Light" panose="020B0302020104020203" pitchFamily="34" charset="0"/>
                <a:ea typeface="+mn-ea"/>
                <a:cs typeface="+mn-cs"/>
              </a:defRPr>
            </a:pPr>
            <a:endParaRPr lang="en-US"/>
          </a:p>
        </c:txPr>
        <c:crossAx val="343257568"/>
        <c:crosses val="autoZero"/>
        <c:auto val="1"/>
        <c:lblOffset val="100"/>
        <c:baseTimeUnit val="days"/>
        <c:majorUnit val="1"/>
        <c:majorTimeUnit val="years"/>
      </c:dateAx>
      <c:valAx>
        <c:axId val="34325756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Gill Sans MT Pro Light" panose="020B0302020104020203" pitchFamily="34" charset="0"/>
                <a:ea typeface="+mn-ea"/>
                <a:cs typeface="+mn-cs"/>
              </a:defRPr>
            </a:pPr>
            <a:endParaRPr lang="en-US"/>
          </a:p>
        </c:txPr>
        <c:crossAx val="3432570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Gill Sans MT Pro Light" panose="020B0302020104020203" pitchFamily="34" charset="0"/>
              <a:ea typeface="+mn-ea"/>
              <a:cs typeface="+mn-cs"/>
            </a:defRPr>
          </a:pPr>
          <a:endParaRPr lang="en-US"/>
        </a:p>
      </c:txPr>
    </c:legend>
    <c:plotVisOnly val="1"/>
    <c:dispBlanksAs val="gap"/>
    <c:showDLblsOverMax val="0"/>
  </c:chart>
  <c:spPr>
    <a:noFill/>
    <a:ln>
      <a:noFill/>
    </a:ln>
    <a:effectLst/>
  </c:spPr>
  <c:txPr>
    <a:bodyPr/>
    <a:lstStyle/>
    <a:p>
      <a:pPr>
        <a:defRPr sz="800">
          <a:solidFill>
            <a:schemeClr val="tx1"/>
          </a:solidFill>
          <a:latin typeface="Gill Sans MT Pro Light" panose="020B0302020104020203"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603569915449369E-2"/>
          <c:y val="2.7023377833247382E-2"/>
          <c:w val="0.91315370162285625"/>
          <c:h val="0.81602225163349262"/>
        </c:manualLayout>
      </c:layout>
      <c:lineChart>
        <c:grouping val="standard"/>
        <c:varyColors val="0"/>
        <c:ser>
          <c:idx val="1"/>
          <c:order val="0"/>
          <c:tx>
            <c:strRef>
              <c:f>Sheet1!$F$1</c:f>
              <c:strCache>
                <c:ptCount val="1"/>
                <c:pt idx="0">
                  <c:v>Tallinn</c:v>
                </c:pt>
              </c:strCache>
            </c:strRef>
          </c:tx>
          <c:spPr>
            <a:ln w="28575" cap="sq">
              <a:solidFill>
                <a:schemeClr val="bg1">
                  <a:lumMod val="85000"/>
                  <a:alpha val="80000"/>
                </a:schemeClr>
              </a:solidFill>
              <a:prstDash val="dash"/>
              <a:round/>
            </a:ln>
            <a:effectLst/>
          </c:spPr>
          <c:marker>
            <c:symbol val="none"/>
          </c:marker>
          <c:cat>
            <c:numRef>
              <c:f>Sheet1!$A$2:$A$11</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Sheet1!$F$2:$F$11</c:f>
              <c:numCache>
                <c:formatCode>General</c:formatCode>
                <c:ptCount val="10"/>
                <c:pt idx="0">
                  <c:v>6.5</c:v>
                </c:pt>
                <c:pt idx="1">
                  <c:v>9</c:v>
                </c:pt>
                <c:pt idx="2">
                  <c:v>11</c:v>
                </c:pt>
                <c:pt idx="3">
                  <c:v>10</c:v>
                </c:pt>
                <c:pt idx="4">
                  <c:v>8.5</c:v>
                </c:pt>
                <c:pt idx="5">
                  <c:v>8</c:v>
                </c:pt>
                <c:pt idx="6">
                  <c:v>8</c:v>
                </c:pt>
                <c:pt idx="7">
                  <c:v>7</c:v>
                </c:pt>
                <c:pt idx="8">
                  <c:v>6.75</c:v>
                </c:pt>
                <c:pt idx="9">
                  <c:v>6.5</c:v>
                </c:pt>
              </c:numCache>
            </c:numRef>
          </c:val>
          <c:smooth val="1"/>
          <c:extLst>
            <c:ext xmlns:c16="http://schemas.microsoft.com/office/drawing/2014/chart" uri="{C3380CC4-5D6E-409C-BE32-E72D297353CC}">
              <c16:uniqueId val="{00000000-09B7-4557-A8F0-45AECD5E5526}"/>
            </c:ext>
          </c:extLst>
        </c:ser>
        <c:ser>
          <c:idx val="2"/>
          <c:order val="1"/>
          <c:tx>
            <c:strRef>
              <c:f>Sheet1!$G$1</c:f>
              <c:strCache>
                <c:ptCount val="1"/>
                <c:pt idx="0">
                  <c:v>Riga</c:v>
                </c:pt>
              </c:strCache>
            </c:strRef>
          </c:tx>
          <c:spPr>
            <a:ln w="28575" cap="sq">
              <a:solidFill>
                <a:schemeClr val="bg1">
                  <a:lumMod val="85000"/>
                  <a:alpha val="80000"/>
                </a:schemeClr>
              </a:solidFill>
              <a:prstDash val="sysDash"/>
              <a:round/>
            </a:ln>
            <a:effectLst/>
          </c:spPr>
          <c:marker>
            <c:symbol val="none"/>
          </c:marker>
          <c:cat>
            <c:numRef>
              <c:f>Sheet1!$A$2:$A$11</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Sheet1!$G$2:$G$11</c:f>
              <c:numCache>
                <c:formatCode>General</c:formatCode>
                <c:ptCount val="10"/>
                <c:pt idx="0">
                  <c:v>6.1</c:v>
                </c:pt>
                <c:pt idx="1">
                  <c:v>8</c:v>
                </c:pt>
                <c:pt idx="2">
                  <c:v>11</c:v>
                </c:pt>
                <c:pt idx="3">
                  <c:v>10</c:v>
                </c:pt>
                <c:pt idx="4">
                  <c:v>8.1999999999999993</c:v>
                </c:pt>
                <c:pt idx="5">
                  <c:v>8</c:v>
                </c:pt>
                <c:pt idx="6">
                  <c:v>7.9</c:v>
                </c:pt>
                <c:pt idx="7">
                  <c:v>7.9</c:v>
                </c:pt>
                <c:pt idx="8">
                  <c:v>7.1</c:v>
                </c:pt>
                <c:pt idx="9">
                  <c:v>6.9</c:v>
                </c:pt>
              </c:numCache>
            </c:numRef>
          </c:val>
          <c:smooth val="1"/>
          <c:extLst>
            <c:ext xmlns:c16="http://schemas.microsoft.com/office/drawing/2014/chart" uri="{C3380CC4-5D6E-409C-BE32-E72D297353CC}">
              <c16:uniqueId val="{00000001-09B7-4557-A8F0-45AECD5E5526}"/>
            </c:ext>
          </c:extLst>
        </c:ser>
        <c:ser>
          <c:idx val="3"/>
          <c:order val="2"/>
          <c:tx>
            <c:strRef>
              <c:f>Sheet1!$H$1</c:f>
              <c:strCache>
                <c:ptCount val="1"/>
                <c:pt idx="0">
                  <c:v>Vilnius</c:v>
                </c:pt>
              </c:strCache>
            </c:strRef>
          </c:tx>
          <c:spPr>
            <a:ln w="28575" cap="sq">
              <a:solidFill>
                <a:schemeClr val="bg1">
                  <a:lumMod val="85000"/>
                  <a:alpha val="80000"/>
                </a:schemeClr>
              </a:solidFill>
              <a:prstDash val="sysDot"/>
              <a:round/>
            </a:ln>
            <a:effectLst/>
          </c:spPr>
          <c:marker>
            <c:symbol val="none"/>
          </c:marker>
          <c:cat>
            <c:numRef>
              <c:f>Sheet1!$A$2:$A$11</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Sheet1!$H$2:$H$11</c:f>
              <c:numCache>
                <c:formatCode>General</c:formatCode>
                <c:ptCount val="10"/>
                <c:pt idx="0">
                  <c:v>6.9</c:v>
                </c:pt>
                <c:pt idx="1">
                  <c:v>10.5</c:v>
                </c:pt>
                <c:pt idx="2">
                  <c:v>10.5</c:v>
                </c:pt>
                <c:pt idx="3">
                  <c:v>9.1</c:v>
                </c:pt>
                <c:pt idx="4">
                  <c:v>8.1</c:v>
                </c:pt>
                <c:pt idx="5">
                  <c:v>8</c:v>
                </c:pt>
                <c:pt idx="6">
                  <c:v>7.9</c:v>
                </c:pt>
                <c:pt idx="7">
                  <c:v>7.5</c:v>
                </c:pt>
                <c:pt idx="8">
                  <c:v>7.1</c:v>
                </c:pt>
                <c:pt idx="9">
                  <c:v>6.85</c:v>
                </c:pt>
              </c:numCache>
            </c:numRef>
          </c:val>
          <c:smooth val="1"/>
          <c:extLst>
            <c:ext xmlns:c16="http://schemas.microsoft.com/office/drawing/2014/chart" uri="{C3380CC4-5D6E-409C-BE32-E72D297353CC}">
              <c16:uniqueId val="{00000002-09B7-4557-A8F0-45AECD5E5526}"/>
            </c:ext>
          </c:extLst>
        </c:ser>
        <c:ser>
          <c:idx val="0"/>
          <c:order val="3"/>
          <c:tx>
            <c:strRef>
              <c:f>Sheet1!$B$1</c:f>
              <c:strCache>
                <c:ptCount val="1"/>
                <c:pt idx="0">
                  <c:v>Stockholm</c:v>
                </c:pt>
              </c:strCache>
            </c:strRef>
          </c:tx>
          <c:spPr>
            <a:ln w="19050" cap="sq">
              <a:solidFill>
                <a:schemeClr val="bg1">
                  <a:lumMod val="85000"/>
                  <a:alpha val="80000"/>
                </a:schemeClr>
              </a:solidFill>
              <a:prstDash val="dash"/>
              <a:round/>
            </a:ln>
            <a:effectLst/>
          </c:spPr>
          <c:marker>
            <c:symbol val="none"/>
          </c:marker>
          <c:cat>
            <c:numRef>
              <c:f>Sheet1!$A$2:$A$11</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Sheet1!$B$2:$B$10</c:f>
              <c:numCache>
                <c:formatCode>0.0</c:formatCode>
                <c:ptCount val="9"/>
                <c:pt idx="0">
                  <c:v>4.2750000000000004</c:v>
                </c:pt>
                <c:pt idx="1">
                  <c:v>4.9874999999999998</c:v>
                </c:pt>
                <c:pt idx="2">
                  <c:v>5.4625000000000004</c:v>
                </c:pt>
                <c:pt idx="3">
                  <c:v>4.75</c:v>
                </c:pt>
                <c:pt idx="4">
                  <c:v>4.5125000000000002</c:v>
                </c:pt>
                <c:pt idx="5">
                  <c:v>4.37</c:v>
                </c:pt>
                <c:pt idx="6">
                  <c:v>4.18</c:v>
                </c:pt>
                <c:pt idx="7">
                  <c:v>4.0374999999999996</c:v>
                </c:pt>
                <c:pt idx="8">
                  <c:v>3.8</c:v>
                </c:pt>
              </c:numCache>
            </c:numRef>
          </c:val>
          <c:smooth val="1"/>
          <c:extLst>
            <c:ext xmlns:c16="http://schemas.microsoft.com/office/drawing/2014/chart" uri="{C3380CC4-5D6E-409C-BE32-E72D297353CC}">
              <c16:uniqueId val="{00000003-09B7-4557-A8F0-45AECD5E5526}"/>
            </c:ext>
          </c:extLst>
        </c:ser>
        <c:ser>
          <c:idx val="4"/>
          <c:order val="4"/>
          <c:tx>
            <c:strRef>
              <c:f>Sheet1!$C$1</c:f>
              <c:strCache>
                <c:ptCount val="1"/>
                <c:pt idx="0">
                  <c:v>Helsinki</c:v>
                </c:pt>
              </c:strCache>
            </c:strRef>
          </c:tx>
          <c:spPr>
            <a:ln w="19050" cap="sq">
              <a:solidFill>
                <a:schemeClr val="bg1">
                  <a:lumMod val="85000"/>
                  <a:alpha val="80000"/>
                </a:schemeClr>
              </a:solidFill>
              <a:prstDash val="sysDash"/>
              <a:round/>
            </a:ln>
            <a:effectLst/>
          </c:spPr>
          <c:marker>
            <c:symbol val="none"/>
          </c:marker>
          <c:cat>
            <c:numRef>
              <c:f>Sheet1!$A$2:$A$11</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Sheet1!$C$2:$C$11</c:f>
              <c:numCache>
                <c:formatCode>0.0</c:formatCode>
                <c:ptCount val="10"/>
                <c:pt idx="0">
                  <c:v>4.9000000000000004</c:v>
                </c:pt>
                <c:pt idx="1">
                  <c:v>5.75</c:v>
                </c:pt>
                <c:pt idx="2">
                  <c:v>6</c:v>
                </c:pt>
                <c:pt idx="3">
                  <c:v>5.6</c:v>
                </c:pt>
                <c:pt idx="4">
                  <c:v>5.4</c:v>
                </c:pt>
                <c:pt idx="5">
                  <c:v>5.3</c:v>
                </c:pt>
                <c:pt idx="6">
                  <c:v>5.2</c:v>
                </c:pt>
                <c:pt idx="7">
                  <c:v>5</c:v>
                </c:pt>
                <c:pt idx="8">
                  <c:v>4.75</c:v>
                </c:pt>
                <c:pt idx="9">
                  <c:v>4.5</c:v>
                </c:pt>
              </c:numCache>
            </c:numRef>
          </c:val>
          <c:smooth val="1"/>
          <c:extLst>
            <c:ext xmlns:c16="http://schemas.microsoft.com/office/drawing/2014/chart" uri="{C3380CC4-5D6E-409C-BE32-E72D297353CC}">
              <c16:uniqueId val="{00000004-09B7-4557-A8F0-45AECD5E5526}"/>
            </c:ext>
          </c:extLst>
        </c:ser>
        <c:ser>
          <c:idx val="5"/>
          <c:order val="5"/>
          <c:tx>
            <c:strRef>
              <c:f>Sheet1!$D$1</c:f>
              <c:strCache>
                <c:ptCount val="1"/>
                <c:pt idx="0">
                  <c:v>Oslo</c:v>
                </c:pt>
              </c:strCache>
            </c:strRef>
          </c:tx>
          <c:spPr>
            <a:ln w="19050" cap="sq">
              <a:solidFill>
                <a:schemeClr val="bg1">
                  <a:lumMod val="85000"/>
                  <a:alpha val="80000"/>
                </a:schemeClr>
              </a:solidFill>
              <a:prstDash val="sysDot"/>
              <a:round/>
            </a:ln>
            <a:effectLst/>
          </c:spPr>
          <c:marker>
            <c:symbol val="none"/>
          </c:marker>
          <c:cat>
            <c:numRef>
              <c:f>Sheet1!$A$2:$A$11</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Sheet1!$D$2:$D$11</c:f>
              <c:numCache>
                <c:formatCode>0.0</c:formatCode>
                <c:ptCount val="10"/>
                <c:pt idx="0">
                  <c:v>5.25</c:v>
                </c:pt>
                <c:pt idx="1">
                  <c:v>6.75</c:v>
                </c:pt>
                <c:pt idx="2">
                  <c:v>6.75</c:v>
                </c:pt>
                <c:pt idx="3">
                  <c:v>5.75</c:v>
                </c:pt>
                <c:pt idx="4">
                  <c:v>5.25</c:v>
                </c:pt>
                <c:pt idx="5">
                  <c:v>5.25</c:v>
                </c:pt>
                <c:pt idx="6">
                  <c:v>5.25</c:v>
                </c:pt>
                <c:pt idx="7">
                  <c:v>4.75</c:v>
                </c:pt>
                <c:pt idx="8">
                  <c:v>4.25</c:v>
                </c:pt>
                <c:pt idx="9">
                  <c:v>3.85</c:v>
                </c:pt>
              </c:numCache>
            </c:numRef>
          </c:val>
          <c:smooth val="1"/>
          <c:extLst>
            <c:ext xmlns:c16="http://schemas.microsoft.com/office/drawing/2014/chart" uri="{C3380CC4-5D6E-409C-BE32-E72D297353CC}">
              <c16:uniqueId val="{00000005-09B7-4557-A8F0-45AECD5E5526}"/>
            </c:ext>
          </c:extLst>
        </c:ser>
        <c:ser>
          <c:idx val="6"/>
          <c:order val="6"/>
          <c:tx>
            <c:strRef>
              <c:f>Sheet1!$E$1</c:f>
              <c:strCache>
                <c:ptCount val="1"/>
                <c:pt idx="0">
                  <c:v>Copenhagen</c:v>
                </c:pt>
              </c:strCache>
            </c:strRef>
          </c:tx>
          <c:spPr>
            <a:ln w="19050" cap="sq">
              <a:solidFill>
                <a:schemeClr val="bg1">
                  <a:lumMod val="85000"/>
                  <a:alpha val="80000"/>
                </a:schemeClr>
              </a:solidFill>
              <a:prstDash val="lgDashDot"/>
              <a:round/>
            </a:ln>
            <a:effectLst/>
          </c:spPr>
          <c:marker>
            <c:symbol val="none"/>
          </c:marker>
          <c:cat>
            <c:numRef>
              <c:f>Sheet1!$A$2:$A$11</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Sheet1!$E$2:$E$11</c:f>
              <c:numCache>
                <c:formatCode>0.0</c:formatCode>
                <c:ptCount val="10"/>
                <c:pt idx="0">
                  <c:v>4.2750000000000004</c:v>
                </c:pt>
                <c:pt idx="1">
                  <c:v>4.9874999999999998</c:v>
                </c:pt>
                <c:pt idx="2">
                  <c:v>5.4625000000000004</c:v>
                </c:pt>
                <c:pt idx="3">
                  <c:v>4.75</c:v>
                </c:pt>
                <c:pt idx="4">
                  <c:v>4.5125000000000002</c:v>
                </c:pt>
                <c:pt idx="5">
                  <c:v>4.37</c:v>
                </c:pt>
                <c:pt idx="6">
                  <c:v>4.18</c:v>
                </c:pt>
                <c:pt idx="7">
                  <c:v>4.0374999999999996</c:v>
                </c:pt>
                <c:pt idx="8">
                  <c:v>3.8</c:v>
                </c:pt>
                <c:pt idx="9">
                  <c:v>3.42</c:v>
                </c:pt>
              </c:numCache>
            </c:numRef>
          </c:val>
          <c:smooth val="1"/>
          <c:extLst>
            <c:ext xmlns:c16="http://schemas.microsoft.com/office/drawing/2014/chart" uri="{C3380CC4-5D6E-409C-BE32-E72D297353CC}">
              <c16:uniqueId val="{00000006-09B7-4557-A8F0-45AECD5E5526}"/>
            </c:ext>
          </c:extLst>
        </c:ser>
        <c:ser>
          <c:idx val="7"/>
          <c:order val="7"/>
          <c:tx>
            <c:strRef>
              <c:f>Sheet1!$I$1</c:f>
              <c:strCache>
                <c:ptCount val="1"/>
                <c:pt idx="0">
                  <c:v>The Nordics</c:v>
                </c:pt>
              </c:strCache>
            </c:strRef>
          </c:tx>
          <c:spPr>
            <a:ln w="28575" cap="rnd">
              <a:solidFill>
                <a:srgbClr val="003866"/>
              </a:solidFill>
              <a:round/>
            </a:ln>
            <a:effectLst/>
          </c:spPr>
          <c:marker>
            <c:symbol val="none"/>
          </c:marker>
          <c:cat>
            <c:numRef>
              <c:f>Sheet1!$A$2:$A$11</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Sheet1!$I$2:$I$11</c:f>
              <c:numCache>
                <c:formatCode>#,##0.00;\-#,##0.00;@</c:formatCode>
                <c:ptCount val="10"/>
                <c:pt idx="0">
                  <c:v>4.6750000000000007</c:v>
                </c:pt>
                <c:pt idx="1">
                  <c:v>5.6187500000000004</c:v>
                </c:pt>
                <c:pt idx="2">
                  <c:v>5.9187499999999993</c:v>
                </c:pt>
                <c:pt idx="3">
                  <c:v>5.2125000000000004</c:v>
                </c:pt>
                <c:pt idx="4">
                  <c:v>4.9187500000000002</c:v>
                </c:pt>
                <c:pt idx="5">
                  <c:v>4.8224999999999998</c:v>
                </c:pt>
                <c:pt idx="6">
                  <c:v>4.7024999999999997</c:v>
                </c:pt>
                <c:pt idx="7">
                  <c:v>4.4562499999999998</c:v>
                </c:pt>
                <c:pt idx="8">
                  <c:v>4.1500000000000004</c:v>
                </c:pt>
                <c:pt idx="9">
                  <c:v>3.7974999999999999</c:v>
                </c:pt>
              </c:numCache>
            </c:numRef>
          </c:val>
          <c:smooth val="1"/>
          <c:extLst>
            <c:ext xmlns:c16="http://schemas.microsoft.com/office/drawing/2014/chart" uri="{C3380CC4-5D6E-409C-BE32-E72D297353CC}">
              <c16:uniqueId val="{00000007-09B7-4557-A8F0-45AECD5E5526}"/>
            </c:ext>
          </c:extLst>
        </c:ser>
        <c:ser>
          <c:idx val="8"/>
          <c:order val="8"/>
          <c:tx>
            <c:strRef>
              <c:f>Sheet1!$J$1</c:f>
              <c:strCache>
                <c:ptCount val="1"/>
                <c:pt idx="0">
                  <c:v>The Baltics</c:v>
                </c:pt>
              </c:strCache>
            </c:strRef>
          </c:tx>
          <c:spPr>
            <a:ln w="28575" cap="rnd">
              <a:solidFill>
                <a:srgbClr val="AA0032"/>
              </a:solidFill>
              <a:round/>
            </a:ln>
            <a:effectLst/>
          </c:spPr>
          <c:marker>
            <c:symbol val="none"/>
          </c:marker>
          <c:cat>
            <c:numRef>
              <c:f>Sheet1!$A$2:$A$11</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Sheet1!$J$2:$J$11</c:f>
              <c:numCache>
                <c:formatCode>#,##0.00;\-#,##0.00;@</c:formatCode>
                <c:ptCount val="10"/>
                <c:pt idx="0">
                  <c:v>6.5</c:v>
                </c:pt>
                <c:pt idx="1">
                  <c:v>9.1666666666666661</c:v>
                </c:pt>
                <c:pt idx="2">
                  <c:v>10.833333333333334</c:v>
                </c:pt>
                <c:pt idx="3">
                  <c:v>9.7000000000000011</c:v>
                </c:pt>
                <c:pt idx="4">
                  <c:v>8.2666666666666657</c:v>
                </c:pt>
                <c:pt idx="5">
                  <c:v>8</c:v>
                </c:pt>
                <c:pt idx="6">
                  <c:v>7.9333333333333336</c:v>
                </c:pt>
                <c:pt idx="7">
                  <c:v>7.4666666666666659</c:v>
                </c:pt>
                <c:pt idx="8">
                  <c:v>6.9833333333333334</c:v>
                </c:pt>
                <c:pt idx="9">
                  <c:v>6.75</c:v>
                </c:pt>
              </c:numCache>
            </c:numRef>
          </c:val>
          <c:smooth val="1"/>
          <c:extLst>
            <c:ext xmlns:c16="http://schemas.microsoft.com/office/drawing/2014/chart" uri="{C3380CC4-5D6E-409C-BE32-E72D297353CC}">
              <c16:uniqueId val="{00000008-09B7-4557-A8F0-45AECD5E5526}"/>
            </c:ext>
          </c:extLst>
        </c:ser>
        <c:dLbls>
          <c:showLegendKey val="0"/>
          <c:showVal val="0"/>
          <c:showCatName val="0"/>
          <c:showSerName val="0"/>
          <c:showPercent val="0"/>
          <c:showBubbleSize val="0"/>
        </c:dLbls>
        <c:smooth val="0"/>
        <c:axId val="343958944"/>
        <c:axId val="343959504"/>
      </c:lineChart>
      <c:catAx>
        <c:axId val="343958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Gill Sans MT Pro Book" panose="020B0502020104020203" pitchFamily="34" charset="0"/>
                <a:ea typeface="+mn-ea"/>
                <a:cs typeface="+mn-cs"/>
              </a:defRPr>
            </a:pPr>
            <a:endParaRPr lang="en-US"/>
          </a:p>
        </c:txPr>
        <c:crossAx val="343959504"/>
        <c:crosses val="autoZero"/>
        <c:auto val="1"/>
        <c:lblAlgn val="ctr"/>
        <c:lblOffset val="100"/>
        <c:noMultiLvlLbl val="0"/>
      </c:catAx>
      <c:valAx>
        <c:axId val="343959504"/>
        <c:scaling>
          <c:orientation val="minMax"/>
          <c:min val="3"/>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Gill Sans MT Pro Book" panose="020B0502020104020203" pitchFamily="34" charset="0"/>
                <a:ea typeface="+mn-ea"/>
                <a:cs typeface="+mn-cs"/>
              </a:defRPr>
            </a:pPr>
            <a:endParaRPr lang="en-US"/>
          </a:p>
        </c:txPr>
        <c:crossAx val="343958944"/>
        <c:crosses val="autoZero"/>
        <c:crossBetween val="between"/>
      </c:valAx>
      <c:spPr>
        <a:noFill/>
        <a:ln>
          <a:noFill/>
        </a:ln>
        <a:effectLst/>
      </c:spPr>
    </c:plotArea>
    <c:legend>
      <c:legendPos val="b"/>
      <c:layout>
        <c:manualLayout>
          <c:xMode val="edge"/>
          <c:yMode val="edge"/>
          <c:x val="0.10326074214988688"/>
          <c:y val="0.90160434138205714"/>
          <c:w val="0.79082008584007235"/>
          <c:h val="7.1372280784695444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Gill Sans MT Pro Book" panose="020B0502020104020203" pitchFamily="34" charset="0"/>
              <a:ea typeface="+mn-ea"/>
              <a:cs typeface="+mn-cs"/>
            </a:defRPr>
          </a:pPr>
          <a:endParaRPr lang="en-US"/>
        </a:p>
      </c:txPr>
    </c:legend>
    <c:plotVisOnly val="1"/>
    <c:dispBlanksAs val="gap"/>
    <c:showDLblsOverMax val="0"/>
  </c:chart>
  <c:spPr>
    <a:noFill/>
    <a:ln>
      <a:noFill/>
    </a:ln>
    <a:effectLst/>
  </c:spPr>
  <c:txPr>
    <a:bodyPr/>
    <a:lstStyle/>
    <a:p>
      <a:pPr>
        <a:defRPr sz="800">
          <a:solidFill>
            <a:schemeClr val="tx1"/>
          </a:solidFill>
          <a:latin typeface="Gill Sans MT Pro Book" panose="020B0502020104020203"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Diagrams!$A$41</c:f>
              <c:strCache>
                <c:ptCount val="1"/>
                <c:pt idx="0">
                  <c:v>Office</c:v>
                </c:pt>
              </c:strCache>
            </c:strRef>
          </c:tx>
          <c:spPr>
            <a:ln w="28575" cap="rnd">
              <a:solidFill>
                <a:srgbClr val="02497D"/>
              </a:solidFill>
              <a:round/>
            </a:ln>
            <a:effectLst/>
          </c:spPr>
          <c:marker>
            <c:symbol val="none"/>
          </c:marker>
          <c:cat>
            <c:strRef>
              <c:f>Diagrams!$B$40:$K$40</c:f>
              <c:strCache>
                <c:ptCount val="10"/>
                <c:pt idx="0">
                  <c:v>2007</c:v>
                </c:pt>
                <c:pt idx="1">
                  <c:v>2008</c:v>
                </c:pt>
                <c:pt idx="2">
                  <c:v>2009</c:v>
                </c:pt>
                <c:pt idx="3">
                  <c:v>2010</c:v>
                </c:pt>
                <c:pt idx="4">
                  <c:v>2011</c:v>
                </c:pt>
                <c:pt idx="5">
                  <c:v>2012</c:v>
                </c:pt>
                <c:pt idx="6">
                  <c:v>2013</c:v>
                </c:pt>
                <c:pt idx="7">
                  <c:v>2014</c:v>
                </c:pt>
                <c:pt idx="8">
                  <c:v>2015</c:v>
                </c:pt>
                <c:pt idx="9">
                  <c:v>2016F</c:v>
                </c:pt>
              </c:strCache>
            </c:strRef>
          </c:cat>
          <c:val>
            <c:numRef>
              <c:f>Diagrams!$B$41:$K$41</c:f>
              <c:numCache>
                <c:formatCode>#\ ##0;\-#\ ##0;@</c:formatCode>
                <c:ptCount val="10"/>
                <c:pt idx="0">
                  <c:v>18.589743589743591</c:v>
                </c:pt>
                <c:pt idx="1">
                  <c:v>16.475490196078432</c:v>
                </c:pt>
                <c:pt idx="2">
                  <c:v>10.940265486725664</c:v>
                </c:pt>
                <c:pt idx="3">
                  <c:v>10.933333333333334</c:v>
                </c:pt>
                <c:pt idx="4">
                  <c:v>11.430327868852459</c:v>
                </c:pt>
                <c:pt idx="5">
                  <c:v>11.540650406504065</c:v>
                </c:pt>
                <c:pt idx="6">
                  <c:v>12.646825396825397</c:v>
                </c:pt>
                <c:pt idx="7">
                  <c:v>13.48076923076923</c:v>
                </c:pt>
                <c:pt idx="8">
                  <c:v>13.78710644677661</c:v>
                </c:pt>
                <c:pt idx="9">
                  <c:v>14.099337748344372</c:v>
                </c:pt>
              </c:numCache>
            </c:numRef>
          </c:val>
          <c:smooth val="1"/>
          <c:extLst>
            <c:ext xmlns:c16="http://schemas.microsoft.com/office/drawing/2014/chart" uri="{C3380CC4-5D6E-409C-BE32-E72D297353CC}">
              <c16:uniqueId val="{00000000-2E76-440E-91D5-C569B6CB20E3}"/>
            </c:ext>
          </c:extLst>
        </c:ser>
        <c:ser>
          <c:idx val="1"/>
          <c:order val="1"/>
          <c:tx>
            <c:strRef>
              <c:f>Diagrams!$A$42</c:f>
              <c:strCache>
                <c:ptCount val="1"/>
                <c:pt idx="0">
                  <c:v>Retail</c:v>
                </c:pt>
              </c:strCache>
            </c:strRef>
          </c:tx>
          <c:spPr>
            <a:ln w="28575" cap="rnd">
              <a:solidFill>
                <a:srgbClr val="AA0032"/>
              </a:solidFill>
              <a:round/>
            </a:ln>
            <a:effectLst/>
          </c:spPr>
          <c:marker>
            <c:symbol val="none"/>
          </c:marker>
          <c:cat>
            <c:strRef>
              <c:f>Diagrams!$B$40:$K$40</c:f>
              <c:strCache>
                <c:ptCount val="10"/>
                <c:pt idx="0">
                  <c:v>2007</c:v>
                </c:pt>
                <c:pt idx="1">
                  <c:v>2008</c:v>
                </c:pt>
                <c:pt idx="2">
                  <c:v>2009</c:v>
                </c:pt>
                <c:pt idx="3">
                  <c:v>2010</c:v>
                </c:pt>
                <c:pt idx="4">
                  <c:v>2011</c:v>
                </c:pt>
                <c:pt idx="5">
                  <c:v>2012</c:v>
                </c:pt>
                <c:pt idx="6">
                  <c:v>2013</c:v>
                </c:pt>
                <c:pt idx="7">
                  <c:v>2014</c:v>
                </c:pt>
                <c:pt idx="8">
                  <c:v>2015</c:v>
                </c:pt>
                <c:pt idx="9">
                  <c:v>2016F</c:v>
                </c:pt>
              </c:strCache>
            </c:strRef>
          </c:cat>
          <c:val>
            <c:numRef>
              <c:f>Diagrams!$B$42:$K$42</c:f>
              <c:numCache>
                <c:formatCode>#\ ##0;\-#\ ##0;@</c:formatCode>
                <c:ptCount val="10"/>
                <c:pt idx="0">
                  <c:v>23.650234741784036</c:v>
                </c:pt>
                <c:pt idx="1">
                  <c:v>21.701787994891443</c:v>
                </c:pt>
                <c:pt idx="2">
                  <c:v>16.496212121212125</c:v>
                </c:pt>
                <c:pt idx="3">
                  <c:v>18.255190311418687</c:v>
                </c:pt>
                <c:pt idx="4">
                  <c:v>19.850597643097643</c:v>
                </c:pt>
                <c:pt idx="5">
                  <c:v>20.121252408637872</c:v>
                </c:pt>
                <c:pt idx="6">
                  <c:v>20.485647359341826</c:v>
                </c:pt>
                <c:pt idx="7">
                  <c:v>21.472033747124232</c:v>
                </c:pt>
                <c:pt idx="8">
                  <c:v>21.588858822133876</c:v>
                </c:pt>
                <c:pt idx="9">
                  <c:v>21.793593448940268</c:v>
                </c:pt>
              </c:numCache>
            </c:numRef>
          </c:val>
          <c:smooth val="1"/>
          <c:extLst>
            <c:ext xmlns:c16="http://schemas.microsoft.com/office/drawing/2014/chart" uri="{C3380CC4-5D6E-409C-BE32-E72D297353CC}">
              <c16:uniqueId val="{00000001-2E76-440E-91D5-C569B6CB20E3}"/>
            </c:ext>
          </c:extLst>
        </c:ser>
        <c:dLbls>
          <c:showLegendKey val="0"/>
          <c:showVal val="0"/>
          <c:showCatName val="0"/>
          <c:showSerName val="0"/>
          <c:showPercent val="0"/>
          <c:showBubbleSize val="0"/>
        </c:dLbls>
        <c:smooth val="0"/>
        <c:axId val="343962304"/>
        <c:axId val="341972784"/>
      </c:lineChart>
      <c:catAx>
        <c:axId val="343962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41972784"/>
        <c:crosses val="autoZero"/>
        <c:auto val="1"/>
        <c:lblAlgn val="ctr"/>
        <c:lblOffset val="100"/>
        <c:noMultiLvlLbl val="0"/>
      </c:catAx>
      <c:valAx>
        <c:axId val="341972784"/>
        <c:scaling>
          <c:orientation val="minMax"/>
        </c:scaling>
        <c:delete val="0"/>
        <c:axPos val="l"/>
        <c:majorGridlines>
          <c:spPr>
            <a:ln w="9525" cap="flat" cmpd="sng" algn="ctr">
              <a:solidFill>
                <a:schemeClr val="tx1">
                  <a:lumMod val="15000"/>
                  <a:lumOff val="85000"/>
                </a:schemeClr>
              </a:solidFill>
              <a:round/>
            </a:ln>
            <a:effectLst/>
          </c:spPr>
        </c:majorGridlines>
        <c:numFmt formatCode="#\ ##0;\-#\ ##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439623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8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Diagrams!$A$52</c:f>
              <c:strCache>
                <c:ptCount val="1"/>
                <c:pt idx="0">
                  <c:v>Office</c:v>
                </c:pt>
              </c:strCache>
            </c:strRef>
          </c:tx>
          <c:spPr>
            <a:ln w="28575" cap="rnd">
              <a:solidFill>
                <a:srgbClr val="02497D"/>
              </a:solidFill>
              <a:round/>
            </a:ln>
            <a:effectLst/>
          </c:spPr>
          <c:marker>
            <c:symbol val="none"/>
          </c:marker>
          <c:cat>
            <c:strRef>
              <c:f>Diagrams!$B$51:$K$51</c:f>
              <c:strCache>
                <c:ptCount val="10"/>
                <c:pt idx="0">
                  <c:v>2007</c:v>
                </c:pt>
                <c:pt idx="1">
                  <c:v>2008</c:v>
                </c:pt>
                <c:pt idx="2">
                  <c:v>2009</c:v>
                </c:pt>
                <c:pt idx="3">
                  <c:v>2010</c:v>
                </c:pt>
                <c:pt idx="4">
                  <c:v>2011</c:v>
                </c:pt>
                <c:pt idx="5">
                  <c:v>2012</c:v>
                </c:pt>
                <c:pt idx="6">
                  <c:v>2013</c:v>
                </c:pt>
                <c:pt idx="7">
                  <c:v>2014</c:v>
                </c:pt>
                <c:pt idx="8">
                  <c:v>2015</c:v>
                </c:pt>
                <c:pt idx="9">
                  <c:v>2016F</c:v>
                </c:pt>
              </c:strCache>
            </c:strRef>
          </c:cat>
          <c:val>
            <c:numRef>
              <c:f>Diagrams!$B$52:$K$52</c:f>
              <c:numCache>
                <c:formatCode>#\ ##0;\-#\ ##0;@</c:formatCode>
                <c:ptCount val="10"/>
                <c:pt idx="0">
                  <c:v>3188.9380811496194</c:v>
                </c:pt>
                <c:pt idx="1">
                  <c:v>2363.0055147058824</c:v>
                </c:pt>
                <c:pt idx="2">
                  <c:v>1229.6382743362833</c:v>
                </c:pt>
                <c:pt idx="3">
                  <c:v>1421.4892156862745</c:v>
                </c:pt>
                <c:pt idx="4">
                  <c:v>1618.3006117405978</c:v>
                </c:pt>
                <c:pt idx="5">
                  <c:v>1677.310975609756</c:v>
                </c:pt>
                <c:pt idx="6">
                  <c:v>1926.3425499231953</c:v>
                </c:pt>
                <c:pt idx="7">
                  <c:v>2132.0369230769234</c:v>
                </c:pt>
                <c:pt idx="8">
                  <c:v>2233.1515276844334</c:v>
                </c:pt>
                <c:pt idx="9">
                  <c:v>2309.4182331256316</c:v>
                </c:pt>
              </c:numCache>
            </c:numRef>
          </c:val>
          <c:smooth val="1"/>
          <c:extLst>
            <c:ext xmlns:c16="http://schemas.microsoft.com/office/drawing/2014/chart" uri="{C3380CC4-5D6E-409C-BE32-E72D297353CC}">
              <c16:uniqueId val="{00000000-5392-407B-818F-03F3D7F0AC6A}"/>
            </c:ext>
          </c:extLst>
        </c:ser>
        <c:ser>
          <c:idx val="1"/>
          <c:order val="1"/>
          <c:tx>
            <c:strRef>
              <c:f>Diagrams!$A$53</c:f>
              <c:strCache>
                <c:ptCount val="1"/>
                <c:pt idx="0">
                  <c:v>Retail</c:v>
                </c:pt>
              </c:strCache>
            </c:strRef>
          </c:tx>
          <c:spPr>
            <a:ln w="28575" cap="rnd">
              <a:solidFill>
                <a:srgbClr val="AA0032"/>
              </a:solidFill>
              <a:round/>
            </a:ln>
            <a:effectLst/>
          </c:spPr>
          <c:marker>
            <c:symbol val="none"/>
          </c:marker>
          <c:cat>
            <c:strRef>
              <c:f>Diagrams!$B$51:$K$51</c:f>
              <c:strCache>
                <c:ptCount val="10"/>
                <c:pt idx="0">
                  <c:v>2007</c:v>
                </c:pt>
                <c:pt idx="1">
                  <c:v>2008</c:v>
                </c:pt>
                <c:pt idx="2">
                  <c:v>2009</c:v>
                </c:pt>
                <c:pt idx="3">
                  <c:v>2010</c:v>
                </c:pt>
                <c:pt idx="4">
                  <c:v>2011</c:v>
                </c:pt>
                <c:pt idx="5">
                  <c:v>2012</c:v>
                </c:pt>
                <c:pt idx="6">
                  <c:v>2013</c:v>
                </c:pt>
                <c:pt idx="7">
                  <c:v>2014</c:v>
                </c:pt>
                <c:pt idx="8">
                  <c:v>2015</c:v>
                </c:pt>
                <c:pt idx="9">
                  <c:v>2016F</c:v>
                </c:pt>
              </c:strCache>
            </c:strRef>
          </c:cat>
          <c:val>
            <c:numRef>
              <c:f>Diagrams!$B$53:$K$53</c:f>
              <c:numCache>
                <c:formatCode>#\ ##0;\-#\ ##0;@</c:formatCode>
                <c:ptCount val="10"/>
                <c:pt idx="0">
                  <c:v>3894.546840301065</c:v>
                </c:pt>
                <c:pt idx="1">
                  <c:v>3029.763697318007</c:v>
                </c:pt>
                <c:pt idx="2">
                  <c:v>1734.1811988011987</c:v>
                </c:pt>
                <c:pt idx="3">
                  <c:v>2320.705346166148</c:v>
                </c:pt>
                <c:pt idx="4">
                  <c:v>2639.0678043957096</c:v>
                </c:pt>
                <c:pt idx="5">
                  <c:v>2802.9420773359634</c:v>
                </c:pt>
                <c:pt idx="6">
                  <c:v>2919.6536027840561</c:v>
                </c:pt>
                <c:pt idx="7">
                  <c:v>3208.5736199390803</c:v>
                </c:pt>
                <c:pt idx="8">
                  <c:v>3341.8520739181758</c:v>
                </c:pt>
                <c:pt idx="9">
                  <c:v>3407.9857135975772</c:v>
                </c:pt>
              </c:numCache>
            </c:numRef>
          </c:val>
          <c:smooth val="1"/>
          <c:extLst>
            <c:ext xmlns:c16="http://schemas.microsoft.com/office/drawing/2014/chart" uri="{C3380CC4-5D6E-409C-BE32-E72D297353CC}">
              <c16:uniqueId val="{00000001-5392-407B-818F-03F3D7F0AC6A}"/>
            </c:ext>
          </c:extLst>
        </c:ser>
        <c:dLbls>
          <c:showLegendKey val="0"/>
          <c:showVal val="0"/>
          <c:showCatName val="0"/>
          <c:showSerName val="0"/>
          <c:showPercent val="0"/>
          <c:showBubbleSize val="0"/>
        </c:dLbls>
        <c:smooth val="0"/>
        <c:axId val="341975584"/>
        <c:axId val="341976144"/>
      </c:lineChart>
      <c:catAx>
        <c:axId val="341975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41976144"/>
        <c:crosses val="autoZero"/>
        <c:auto val="1"/>
        <c:lblAlgn val="ctr"/>
        <c:lblOffset val="100"/>
        <c:noMultiLvlLbl val="0"/>
      </c:catAx>
      <c:valAx>
        <c:axId val="3419761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419755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8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'Diagrams Colliers'!$A$3</c:f>
              <c:strCache>
                <c:ptCount val="1"/>
                <c:pt idx="0">
                  <c:v>Lithuania</c:v>
                </c:pt>
              </c:strCache>
            </c:strRef>
          </c:tx>
          <c:spPr>
            <a:solidFill>
              <a:schemeClr val="accent1"/>
            </a:solidFill>
            <a:ln>
              <a:noFill/>
            </a:ln>
            <a:effectLst/>
          </c:spPr>
          <c:invertIfNegative val="0"/>
          <c:cat>
            <c:numRef>
              <c:f>'Diagrams Colliers'!$B$2:$K$2</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'Diagrams Colliers'!$B$3:$K$3</c:f>
              <c:numCache>
                <c:formatCode>General</c:formatCode>
                <c:ptCount val="10"/>
                <c:pt idx="0">
                  <c:v>285</c:v>
                </c:pt>
                <c:pt idx="1">
                  <c:v>320</c:v>
                </c:pt>
                <c:pt idx="2">
                  <c:v>10</c:v>
                </c:pt>
                <c:pt idx="3">
                  <c:v>138</c:v>
                </c:pt>
                <c:pt idx="4">
                  <c:v>145</c:v>
                </c:pt>
                <c:pt idx="5">
                  <c:v>115</c:v>
                </c:pt>
                <c:pt idx="6">
                  <c:v>240</c:v>
                </c:pt>
                <c:pt idx="7">
                  <c:v>298</c:v>
                </c:pt>
                <c:pt idx="8">
                  <c:v>444</c:v>
                </c:pt>
                <c:pt idx="9">
                  <c:v>430</c:v>
                </c:pt>
              </c:numCache>
            </c:numRef>
          </c:val>
          <c:extLst>
            <c:ext xmlns:c16="http://schemas.microsoft.com/office/drawing/2014/chart" uri="{C3380CC4-5D6E-409C-BE32-E72D297353CC}">
              <c16:uniqueId val="{00000000-73F9-49EA-A31A-A87BABE067D7}"/>
            </c:ext>
          </c:extLst>
        </c:ser>
        <c:ser>
          <c:idx val="1"/>
          <c:order val="1"/>
          <c:tx>
            <c:strRef>
              <c:f>'Diagrams Colliers'!$A$4</c:f>
              <c:strCache>
                <c:ptCount val="1"/>
                <c:pt idx="0">
                  <c:v>Latvia</c:v>
                </c:pt>
              </c:strCache>
            </c:strRef>
          </c:tx>
          <c:spPr>
            <a:solidFill>
              <a:schemeClr val="accent2"/>
            </a:solidFill>
            <a:ln>
              <a:noFill/>
            </a:ln>
            <a:effectLst/>
          </c:spPr>
          <c:invertIfNegative val="0"/>
          <c:cat>
            <c:numRef>
              <c:f>'Diagrams Colliers'!$B$2:$K$2</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'Diagrams Colliers'!$B$4:$K$4</c:f>
              <c:numCache>
                <c:formatCode>General</c:formatCode>
                <c:ptCount val="10"/>
                <c:pt idx="0">
                  <c:v>418</c:v>
                </c:pt>
                <c:pt idx="1">
                  <c:v>82</c:v>
                </c:pt>
                <c:pt idx="2">
                  <c:v>20</c:v>
                </c:pt>
                <c:pt idx="3">
                  <c:v>100</c:v>
                </c:pt>
                <c:pt idx="4">
                  <c:v>255</c:v>
                </c:pt>
                <c:pt idx="5">
                  <c:v>155</c:v>
                </c:pt>
                <c:pt idx="6">
                  <c:v>332</c:v>
                </c:pt>
                <c:pt idx="7">
                  <c:v>317</c:v>
                </c:pt>
                <c:pt idx="8">
                  <c:v>394</c:v>
                </c:pt>
                <c:pt idx="9">
                  <c:v>341</c:v>
                </c:pt>
              </c:numCache>
            </c:numRef>
          </c:val>
          <c:extLst>
            <c:ext xmlns:c16="http://schemas.microsoft.com/office/drawing/2014/chart" uri="{C3380CC4-5D6E-409C-BE32-E72D297353CC}">
              <c16:uniqueId val="{00000001-73F9-49EA-A31A-A87BABE067D7}"/>
            </c:ext>
          </c:extLst>
        </c:ser>
        <c:ser>
          <c:idx val="2"/>
          <c:order val="2"/>
          <c:tx>
            <c:strRef>
              <c:f>'Diagrams Colliers'!$A$5</c:f>
              <c:strCache>
                <c:ptCount val="1"/>
                <c:pt idx="0">
                  <c:v>Estonia</c:v>
                </c:pt>
              </c:strCache>
            </c:strRef>
          </c:tx>
          <c:spPr>
            <a:solidFill>
              <a:schemeClr val="accent3"/>
            </a:solidFill>
            <a:ln>
              <a:noFill/>
            </a:ln>
            <a:effectLst/>
          </c:spPr>
          <c:invertIfNegative val="0"/>
          <c:cat>
            <c:numRef>
              <c:f>'Diagrams Colliers'!$B$2:$K$2</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'Diagrams Colliers'!$B$5:$K$5</c:f>
              <c:numCache>
                <c:formatCode>General</c:formatCode>
                <c:ptCount val="10"/>
                <c:pt idx="0">
                  <c:v>318</c:v>
                </c:pt>
                <c:pt idx="1">
                  <c:v>93</c:v>
                </c:pt>
                <c:pt idx="2">
                  <c:v>15</c:v>
                </c:pt>
                <c:pt idx="3">
                  <c:v>31</c:v>
                </c:pt>
                <c:pt idx="4">
                  <c:v>155</c:v>
                </c:pt>
                <c:pt idx="5">
                  <c:v>214</c:v>
                </c:pt>
                <c:pt idx="6">
                  <c:v>213</c:v>
                </c:pt>
                <c:pt idx="7">
                  <c:v>240</c:v>
                </c:pt>
                <c:pt idx="8">
                  <c:v>544</c:v>
                </c:pt>
                <c:pt idx="9">
                  <c:v>420</c:v>
                </c:pt>
              </c:numCache>
            </c:numRef>
          </c:val>
          <c:extLst>
            <c:ext xmlns:c16="http://schemas.microsoft.com/office/drawing/2014/chart" uri="{C3380CC4-5D6E-409C-BE32-E72D297353CC}">
              <c16:uniqueId val="{00000002-73F9-49EA-A31A-A87BABE067D7}"/>
            </c:ext>
          </c:extLst>
        </c:ser>
        <c:ser>
          <c:idx val="3"/>
          <c:order val="3"/>
          <c:tx>
            <c:strRef>
              <c:f>'Diagrams Colliers'!$A$6</c:f>
              <c:strCache>
                <c:ptCount val="1"/>
                <c:pt idx="0">
                  <c:v>Total</c:v>
                </c:pt>
              </c:strCache>
            </c:strRef>
          </c:tx>
          <c:spPr>
            <a:solidFill>
              <a:srgbClr val="AA0032"/>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'Diagrams Colliers'!$B$2:$K$2</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'Diagrams Colliers'!$B$6:$K$6</c:f>
              <c:numCache>
                <c:formatCode>General</c:formatCode>
                <c:ptCount val="10"/>
                <c:pt idx="0">
                  <c:v>1021</c:v>
                </c:pt>
                <c:pt idx="1">
                  <c:v>495</c:v>
                </c:pt>
                <c:pt idx="2">
                  <c:v>45</c:v>
                </c:pt>
                <c:pt idx="3">
                  <c:v>269</c:v>
                </c:pt>
                <c:pt idx="4">
                  <c:v>555</c:v>
                </c:pt>
                <c:pt idx="5">
                  <c:v>484</c:v>
                </c:pt>
                <c:pt idx="6">
                  <c:v>785</c:v>
                </c:pt>
                <c:pt idx="7">
                  <c:v>855</c:v>
                </c:pt>
                <c:pt idx="8">
                  <c:v>1382</c:v>
                </c:pt>
                <c:pt idx="9">
                  <c:v>1191</c:v>
                </c:pt>
              </c:numCache>
            </c:numRef>
          </c:val>
          <c:extLst>
            <c:ext xmlns:c16="http://schemas.microsoft.com/office/drawing/2014/chart" uri="{C3380CC4-5D6E-409C-BE32-E72D297353CC}">
              <c16:uniqueId val="{00000003-73F9-49EA-A31A-A87BABE067D7}"/>
            </c:ext>
          </c:extLst>
        </c:ser>
        <c:dLbls>
          <c:showLegendKey val="0"/>
          <c:showVal val="0"/>
          <c:showCatName val="0"/>
          <c:showSerName val="0"/>
          <c:showPercent val="0"/>
          <c:showBubbleSize val="0"/>
        </c:dLbls>
        <c:gapWidth val="219"/>
        <c:overlap val="-27"/>
        <c:axId val="341980064"/>
        <c:axId val="342987808"/>
      </c:barChart>
      <c:catAx>
        <c:axId val="341980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42987808"/>
        <c:crosses val="autoZero"/>
        <c:auto val="1"/>
        <c:lblAlgn val="ctr"/>
        <c:lblOffset val="100"/>
        <c:noMultiLvlLbl val="0"/>
      </c:catAx>
      <c:valAx>
        <c:axId val="3429878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419800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8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'Diagrams Colliers'!$A$21</c:f>
              <c:strCache>
                <c:ptCount val="1"/>
                <c:pt idx="0">
                  <c:v>Office</c:v>
                </c:pt>
              </c:strCache>
            </c:strRef>
          </c:tx>
          <c:spPr>
            <a:ln w="28575" cap="rnd">
              <a:solidFill>
                <a:srgbClr val="02497D"/>
              </a:solidFill>
              <a:round/>
            </a:ln>
            <a:effectLst/>
          </c:spPr>
          <c:marker>
            <c:symbol val="none"/>
          </c:marker>
          <c:cat>
            <c:numRef>
              <c:f>'Diagrams Colliers'!$B$20:$K$20</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'Diagrams Colliers'!$B$21:$K$21</c:f>
              <c:numCache>
                <c:formatCode>#,##0.0%;\-#,##0.0%;@</c:formatCode>
                <c:ptCount val="10"/>
                <c:pt idx="0">
                  <c:v>6.483333333333334E-2</c:v>
                </c:pt>
                <c:pt idx="1">
                  <c:v>9.0666666666666673E-2</c:v>
                </c:pt>
                <c:pt idx="2">
                  <c:v>0.10816666666666667</c:v>
                </c:pt>
                <c:pt idx="3">
                  <c:v>9.6499999999999989E-2</c:v>
                </c:pt>
                <c:pt idx="4">
                  <c:v>8.3333333333333329E-2</c:v>
                </c:pt>
                <c:pt idx="5">
                  <c:v>7.8833333333333325E-2</c:v>
                </c:pt>
                <c:pt idx="6">
                  <c:v>7.9333333333333325E-2</c:v>
                </c:pt>
                <c:pt idx="7">
                  <c:v>7.3333333333333334E-2</c:v>
                </c:pt>
                <c:pt idx="8">
                  <c:v>7.0000000000000007E-2</c:v>
                </c:pt>
                <c:pt idx="9">
                  <c:v>6.7166666666666666E-2</c:v>
                </c:pt>
              </c:numCache>
            </c:numRef>
          </c:val>
          <c:smooth val="1"/>
          <c:extLst>
            <c:ext xmlns:c16="http://schemas.microsoft.com/office/drawing/2014/chart" uri="{C3380CC4-5D6E-409C-BE32-E72D297353CC}">
              <c16:uniqueId val="{00000000-E4E7-4669-A84A-75CFE145E31B}"/>
            </c:ext>
          </c:extLst>
        </c:ser>
        <c:ser>
          <c:idx val="1"/>
          <c:order val="1"/>
          <c:tx>
            <c:strRef>
              <c:f>'Diagrams Colliers'!$A$22</c:f>
              <c:strCache>
                <c:ptCount val="1"/>
                <c:pt idx="0">
                  <c:v>Retail</c:v>
                </c:pt>
              </c:strCache>
            </c:strRef>
          </c:tx>
          <c:spPr>
            <a:ln w="28575" cap="rnd">
              <a:solidFill>
                <a:srgbClr val="AA0032"/>
              </a:solidFill>
              <a:round/>
            </a:ln>
            <a:effectLst/>
          </c:spPr>
          <c:marker>
            <c:symbol val="none"/>
          </c:marker>
          <c:cat>
            <c:numRef>
              <c:f>'Diagrams Colliers'!$B$20:$K$20</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'Diagrams Colliers'!$B$22:$K$22</c:f>
              <c:numCache>
                <c:formatCode>#,##0.0%;\-#,##0.0%;@</c:formatCode>
                <c:ptCount val="10"/>
                <c:pt idx="0">
                  <c:v>6.3E-2</c:v>
                </c:pt>
                <c:pt idx="1">
                  <c:v>9.7666666666666666E-2</c:v>
                </c:pt>
                <c:pt idx="2">
                  <c:v>0.11383333333333334</c:v>
                </c:pt>
                <c:pt idx="3">
                  <c:v>9.7166666666666665E-2</c:v>
                </c:pt>
                <c:pt idx="4">
                  <c:v>8.2333333333333328E-2</c:v>
                </c:pt>
                <c:pt idx="5">
                  <c:v>7.9500000000000001E-2</c:v>
                </c:pt>
                <c:pt idx="6">
                  <c:v>7.6999999999999999E-2</c:v>
                </c:pt>
                <c:pt idx="7">
                  <c:v>7.2666666666666671E-2</c:v>
                </c:pt>
                <c:pt idx="8">
                  <c:v>6.9333333333333344E-2</c:v>
                </c:pt>
                <c:pt idx="9">
                  <c:v>6.7500000000000004E-2</c:v>
                </c:pt>
              </c:numCache>
            </c:numRef>
          </c:val>
          <c:smooth val="1"/>
          <c:extLst>
            <c:ext xmlns:c16="http://schemas.microsoft.com/office/drawing/2014/chart" uri="{C3380CC4-5D6E-409C-BE32-E72D297353CC}">
              <c16:uniqueId val="{00000001-E4E7-4669-A84A-75CFE145E31B}"/>
            </c:ext>
          </c:extLst>
        </c:ser>
        <c:dLbls>
          <c:showLegendKey val="0"/>
          <c:showVal val="0"/>
          <c:showCatName val="0"/>
          <c:showSerName val="0"/>
          <c:showPercent val="0"/>
          <c:showBubbleSize val="0"/>
        </c:dLbls>
        <c:smooth val="0"/>
        <c:axId val="342990608"/>
        <c:axId val="342991168"/>
      </c:lineChart>
      <c:catAx>
        <c:axId val="342990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42991168"/>
        <c:crosses val="autoZero"/>
        <c:auto val="1"/>
        <c:lblAlgn val="ctr"/>
        <c:lblOffset val="100"/>
        <c:noMultiLvlLbl val="0"/>
      </c:catAx>
      <c:valAx>
        <c:axId val="342991168"/>
        <c:scaling>
          <c:orientation val="minMax"/>
          <c:min val="4.0000000000000008E-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429906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8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'Tenants Mar 2017'!$L$3</c:f>
              <c:strCache>
                <c:ptCount val="1"/>
                <c:pt idx="0">
                  <c:v>% of total</c:v>
                </c:pt>
              </c:strCache>
            </c:strRef>
          </c:tx>
          <c:spPr>
            <a:solidFill>
              <a:schemeClr val="accent1"/>
            </a:solidFill>
          </c:spPr>
          <c:invertIfNegative val="0"/>
          <c:cat>
            <c:numRef>
              <c:f>'Tenants Mar 2017'!$B$45:$B$54</c:f>
              <c:numCache>
                <c:formatCode>General</c:formatCode>
                <c:ptCount val="10"/>
                <c:pt idx="0">
                  <c:v>2017</c:v>
                </c:pt>
                <c:pt idx="1">
                  <c:v>2018</c:v>
                </c:pt>
                <c:pt idx="2">
                  <c:v>2019</c:v>
                </c:pt>
                <c:pt idx="3">
                  <c:v>2020</c:v>
                </c:pt>
                <c:pt idx="4">
                  <c:v>2021</c:v>
                </c:pt>
                <c:pt idx="5">
                  <c:v>2022</c:v>
                </c:pt>
                <c:pt idx="6">
                  <c:v>2023</c:v>
                </c:pt>
                <c:pt idx="7">
                  <c:v>2024</c:v>
                </c:pt>
                <c:pt idx="8">
                  <c:v>2025</c:v>
                </c:pt>
                <c:pt idx="9">
                  <c:v>2026</c:v>
                </c:pt>
              </c:numCache>
            </c:numRef>
          </c:cat>
          <c:val>
            <c:numRef>
              <c:f>'Tenants Mar 2017'!$L$45:$L$54</c:f>
              <c:numCache>
                <c:formatCode>0.0%</c:formatCode>
                <c:ptCount val="10"/>
                <c:pt idx="0">
                  <c:v>5.2680594669980978E-2</c:v>
                </c:pt>
                <c:pt idx="1">
                  <c:v>5.3055323655658036E-2</c:v>
                </c:pt>
                <c:pt idx="2">
                  <c:v>0.11421634561126257</c:v>
                </c:pt>
                <c:pt idx="3">
                  <c:v>6.4014012667086007E-2</c:v>
                </c:pt>
                <c:pt idx="4">
                  <c:v>7.978446440520974E-2</c:v>
                </c:pt>
                <c:pt idx="5">
                  <c:v>0.2655602202876246</c:v>
                </c:pt>
                <c:pt idx="6">
                  <c:v>0.1008116048510138</c:v>
                </c:pt>
                <c:pt idx="7">
                  <c:v>0.1047602155104323</c:v>
                </c:pt>
                <c:pt idx="8">
                  <c:v>8.5038718094427201E-2</c:v>
                </c:pt>
                <c:pt idx="9">
                  <c:v>4.1773677698667404E-2</c:v>
                </c:pt>
              </c:numCache>
            </c:numRef>
          </c:val>
          <c:extLst>
            <c:ext xmlns:c16="http://schemas.microsoft.com/office/drawing/2014/chart" uri="{C3380CC4-5D6E-409C-BE32-E72D297353CC}">
              <c16:uniqueId val="{00000000-A974-47A7-B42B-5A1FF9F58F1D}"/>
            </c:ext>
          </c:extLst>
        </c:ser>
        <c:dLbls>
          <c:showLegendKey val="0"/>
          <c:showVal val="0"/>
          <c:showCatName val="0"/>
          <c:showSerName val="0"/>
          <c:showPercent val="0"/>
          <c:showBubbleSize val="0"/>
        </c:dLbls>
        <c:gapWidth val="150"/>
        <c:axId val="344675856"/>
        <c:axId val="344676416"/>
      </c:barChart>
      <c:catAx>
        <c:axId val="344675856"/>
        <c:scaling>
          <c:orientation val="minMax"/>
        </c:scaling>
        <c:delete val="0"/>
        <c:axPos val="b"/>
        <c:numFmt formatCode="General" sourceLinked="1"/>
        <c:majorTickMark val="out"/>
        <c:minorTickMark val="none"/>
        <c:tickLblPos val="nextTo"/>
        <c:crossAx val="344676416"/>
        <c:crosses val="autoZero"/>
        <c:auto val="1"/>
        <c:lblAlgn val="ctr"/>
        <c:lblOffset val="100"/>
        <c:noMultiLvlLbl val="0"/>
      </c:catAx>
      <c:valAx>
        <c:axId val="344676416"/>
        <c:scaling>
          <c:orientation val="minMax"/>
        </c:scaling>
        <c:delete val="0"/>
        <c:axPos val="l"/>
        <c:majorGridlines>
          <c:spPr>
            <a:ln>
              <a:solidFill>
                <a:schemeClr val="bg1">
                  <a:lumMod val="85000"/>
                </a:schemeClr>
              </a:solidFill>
            </a:ln>
          </c:spPr>
        </c:majorGridlines>
        <c:numFmt formatCode="0%" sourceLinked="0"/>
        <c:majorTickMark val="out"/>
        <c:minorTickMark val="none"/>
        <c:tickLblPos val="nextTo"/>
        <c:crossAx val="344675856"/>
        <c:crosses val="autoZero"/>
        <c:crossBetween val="between"/>
      </c:valAx>
    </c:plotArea>
    <c:plotVisOnly val="1"/>
    <c:dispBlanksAs val="gap"/>
    <c:showDLblsOverMax val="0"/>
  </c:chart>
  <c:spPr>
    <a:ln>
      <a:noFill/>
    </a:ln>
  </c:spPr>
  <c:txPr>
    <a:bodyPr/>
    <a:lstStyle/>
    <a:p>
      <a:pPr>
        <a:defRPr sz="9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743049479926106E-2"/>
          <c:y val="4.5662100456621002E-2"/>
          <c:w val="0.88713303198211335"/>
          <c:h val="0.74620492187692844"/>
        </c:manualLayout>
      </c:layout>
      <c:lineChart>
        <c:grouping val="standard"/>
        <c:varyColors val="0"/>
        <c:ser>
          <c:idx val="0"/>
          <c:order val="0"/>
          <c:tx>
            <c:strRef>
              <c:f>Sheet2!$B$10</c:f>
              <c:strCache>
                <c:ptCount val="1"/>
                <c:pt idx="0">
                  <c:v>Net lettable area</c:v>
                </c:pt>
              </c:strCache>
            </c:strRef>
          </c:tx>
          <c:spPr>
            <a:ln w="28575" cap="rnd">
              <a:solidFill>
                <a:schemeClr val="accent1"/>
              </a:solidFill>
              <a:round/>
            </a:ln>
            <a:effectLst/>
          </c:spPr>
          <c:marker>
            <c:symbol val="none"/>
          </c:marker>
          <c:cat>
            <c:numRef>
              <c:f>Sheet2!$A$11:$A$40</c:f>
              <c:numCache>
                <c:formatCode>yyyy\-mm\-dd</c:formatCode>
                <c:ptCount val="30"/>
                <c:pt idx="0">
                  <c:v>40543</c:v>
                </c:pt>
                <c:pt idx="1">
                  <c:v>40713</c:v>
                </c:pt>
                <c:pt idx="2">
                  <c:v>40714</c:v>
                </c:pt>
                <c:pt idx="3">
                  <c:v>40908</c:v>
                </c:pt>
                <c:pt idx="4">
                  <c:v>41274</c:v>
                </c:pt>
                <c:pt idx="5">
                  <c:v>41284</c:v>
                </c:pt>
                <c:pt idx="6">
                  <c:v>41285</c:v>
                </c:pt>
                <c:pt idx="7">
                  <c:v>41351</c:v>
                </c:pt>
                <c:pt idx="8">
                  <c:v>41352</c:v>
                </c:pt>
                <c:pt idx="9">
                  <c:v>41393</c:v>
                </c:pt>
                <c:pt idx="10">
                  <c:v>41394</c:v>
                </c:pt>
                <c:pt idx="11">
                  <c:v>41639</c:v>
                </c:pt>
                <c:pt idx="12">
                  <c:v>42004</c:v>
                </c:pt>
                <c:pt idx="13">
                  <c:v>42064</c:v>
                </c:pt>
                <c:pt idx="14">
                  <c:v>42065</c:v>
                </c:pt>
                <c:pt idx="15">
                  <c:v>42368</c:v>
                </c:pt>
                <c:pt idx="16">
                  <c:v>42369</c:v>
                </c:pt>
                <c:pt idx="17">
                  <c:v>42490</c:v>
                </c:pt>
                <c:pt idx="18">
                  <c:v>42491</c:v>
                </c:pt>
                <c:pt idx="19">
                  <c:v>42558</c:v>
                </c:pt>
                <c:pt idx="20">
                  <c:v>42559</c:v>
                </c:pt>
                <c:pt idx="21">
                  <c:v>42611</c:v>
                </c:pt>
                <c:pt idx="22" formatCode="m/d/yyyy">
                  <c:v>42612</c:v>
                </c:pt>
                <c:pt idx="23" formatCode="m/d/yyyy">
                  <c:v>42719</c:v>
                </c:pt>
                <c:pt idx="24" formatCode="m/d/yyyy">
                  <c:v>42720</c:v>
                </c:pt>
                <c:pt idx="25" formatCode="m/d/yyyy">
                  <c:v>42735</c:v>
                </c:pt>
                <c:pt idx="26" formatCode="m/d/yyyy">
                  <c:v>42735</c:v>
                </c:pt>
                <c:pt idx="27" formatCode="m/d/yyyy">
                  <c:v>42826</c:v>
                </c:pt>
                <c:pt idx="28" formatCode="m/d/yyyy">
                  <c:v>42827</c:v>
                </c:pt>
                <c:pt idx="29" formatCode="m/d/yyyy">
                  <c:v>42853</c:v>
                </c:pt>
              </c:numCache>
            </c:numRef>
          </c:cat>
          <c:val>
            <c:numRef>
              <c:f>Sheet2!$B$11:$B$40</c:f>
              <c:numCache>
                <c:formatCode>#,##0;\-#,##0;@</c:formatCode>
                <c:ptCount val="30"/>
                <c:pt idx="0">
                  <c:v>0</c:v>
                </c:pt>
                <c:pt idx="1">
                  <c:v>0</c:v>
                </c:pt>
                <c:pt idx="2">
                  <c:v>10859</c:v>
                </c:pt>
                <c:pt idx="3">
                  <c:v>10859</c:v>
                </c:pt>
                <c:pt idx="4">
                  <c:v>10859</c:v>
                </c:pt>
                <c:pt idx="5">
                  <c:v>10859</c:v>
                </c:pt>
                <c:pt idx="6">
                  <c:v>14122</c:v>
                </c:pt>
                <c:pt idx="7">
                  <c:v>14122</c:v>
                </c:pt>
                <c:pt idx="8">
                  <c:v>22786</c:v>
                </c:pt>
                <c:pt idx="9">
                  <c:v>22786</c:v>
                </c:pt>
                <c:pt idx="10">
                  <c:v>30319</c:v>
                </c:pt>
                <c:pt idx="11">
                  <c:v>30319</c:v>
                </c:pt>
                <c:pt idx="12">
                  <c:v>30319</c:v>
                </c:pt>
                <c:pt idx="13">
                  <c:v>30319</c:v>
                </c:pt>
                <c:pt idx="14">
                  <c:v>47175</c:v>
                </c:pt>
                <c:pt idx="15">
                  <c:v>47175</c:v>
                </c:pt>
                <c:pt idx="16">
                  <c:v>48660</c:v>
                </c:pt>
                <c:pt idx="17">
                  <c:v>48660</c:v>
                </c:pt>
                <c:pt idx="18">
                  <c:v>50889</c:v>
                </c:pt>
                <c:pt idx="19">
                  <c:v>50889</c:v>
                </c:pt>
                <c:pt idx="20">
                  <c:v>59252</c:v>
                </c:pt>
                <c:pt idx="21">
                  <c:v>59252</c:v>
                </c:pt>
                <c:pt idx="22">
                  <c:v>69671</c:v>
                </c:pt>
                <c:pt idx="23">
                  <c:v>69671</c:v>
                </c:pt>
                <c:pt idx="24">
                  <c:v>75107</c:v>
                </c:pt>
                <c:pt idx="25">
                  <c:v>75107</c:v>
                </c:pt>
                <c:pt idx="26">
                  <c:v>75107</c:v>
                </c:pt>
                <c:pt idx="27">
                  <c:v>75107</c:v>
                </c:pt>
                <c:pt idx="28">
                  <c:v>83434</c:v>
                </c:pt>
                <c:pt idx="29">
                  <c:v>83434</c:v>
                </c:pt>
              </c:numCache>
            </c:numRef>
          </c:val>
          <c:smooth val="0"/>
          <c:extLst>
            <c:ext xmlns:c16="http://schemas.microsoft.com/office/drawing/2014/chart" uri="{C3380CC4-5D6E-409C-BE32-E72D297353CC}">
              <c16:uniqueId val="{00000000-11E8-4C83-AF76-B326BA3B302E}"/>
            </c:ext>
          </c:extLst>
        </c:ser>
        <c:dLbls>
          <c:showLegendKey val="0"/>
          <c:showVal val="0"/>
          <c:showCatName val="0"/>
          <c:showSerName val="0"/>
          <c:showPercent val="0"/>
          <c:showBubbleSize val="0"/>
        </c:dLbls>
        <c:marker val="1"/>
        <c:smooth val="0"/>
        <c:axId val="345161984"/>
        <c:axId val="345162544"/>
      </c:lineChart>
      <c:lineChart>
        <c:grouping val="standard"/>
        <c:varyColors val="0"/>
        <c:ser>
          <c:idx val="1"/>
          <c:order val="1"/>
          <c:tx>
            <c:strRef>
              <c:f>Sheet2!$H$10</c:f>
              <c:strCache>
                <c:ptCount val="1"/>
                <c:pt idx="0">
                  <c:v>Operating income*</c:v>
                </c:pt>
              </c:strCache>
            </c:strRef>
          </c:tx>
          <c:spPr>
            <a:ln w="28575" cap="rnd">
              <a:noFill/>
              <a:round/>
            </a:ln>
            <a:effectLst/>
          </c:spPr>
          <c:marker>
            <c:symbol val="dash"/>
            <c:size val="12"/>
            <c:spPr>
              <a:solidFill>
                <a:srgbClr val="AA0032"/>
              </a:solidFill>
              <a:ln w="9525">
                <a:solidFill>
                  <a:srgbClr val="AA0032"/>
                </a:solidFill>
              </a:ln>
              <a:effectLst/>
            </c:spPr>
          </c:marker>
          <c:cat>
            <c:numRef>
              <c:f>Sheet2!$A$11:$A$40</c:f>
              <c:numCache>
                <c:formatCode>yyyy\-mm\-dd</c:formatCode>
                <c:ptCount val="30"/>
                <c:pt idx="0">
                  <c:v>40543</c:v>
                </c:pt>
                <c:pt idx="1">
                  <c:v>40713</c:v>
                </c:pt>
                <c:pt idx="2">
                  <c:v>40714</c:v>
                </c:pt>
                <c:pt idx="3">
                  <c:v>40908</c:v>
                </c:pt>
                <c:pt idx="4">
                  <c:v>41274</c:v>
                </c:pt>
                <c:pt idx="5">
                  <c:v>41284</c:v>
                </c:pt>
                <c:pt idx="6">
                  <c:v>41285</c:v>
                </c:pt>
                <c:pt idx="7">
                  <c:v>41351</c:v>
                </c:pt>
                <c:pt idx="8">
                  <c:v>41352</c:v>
                </c:pt>
                <c:pt idx="9">
                  <c:v>41393</c:v>
                </c:pt>
                <c:pt idx="10">
                  <c:v>41394</c:v>
                </c:pt>
                <c:pt idx="11">
                  <c:v>41639</c:v>
                </c:pt>
                <c:pt idx="12">
                  <c:v>42004</c:v>
                </c:pt>
                <c:pt idx="13">
                  <c:v>42064</c:v>
                </c:pt>
                <c:pt idx="14">
                  <c:v>42065</c:v>
                </c:pt>
                <c:pt idx="15">
                  <c:v>42368</c:v>
                </c:pt>
                <c:pt idx="16">
                  <c:v>42369</c:v>
                </c:pt>
                <c:pt idx="17">
                  <c:v>42490</c:v>
                </c:pt>
                <c:pt idx="18">
                  <c:v>42491</c:v>
                </c:pt>
                <c:pt idx="19">
                  <c:v>42558</c:v>
                </c:pt>
                <c:pt idx="20">
                  <c:v>42559</c:v>
                </c:pt>
                <c:pt idx="21">
                  <c:v>42611</c:v>
                </c:pt>
                <c:pt idx="22" formatCode="m/d/yyyy">
                  <c:v>42612</c:v>
                </c:pt>
                <c:pt idx="23" formatCode="m/d/yyyy">
                  <c:v>42719</c:v>
                </c:pt>
                <c:pt idx="24" formatCode="m/d/yyyy">
                  <c:v>42720</c:v>
                </c:pt>
                <c:pt idx="25" formatCode="m/d/yyyy">
                  <c:v>42735</c:v>
                </c:pt>
                <c:pt idx="26" formatCode="m/d/yyyy">
                  <c:v>42735</c:v>
                </c:pt>
                <c:pt idx="27" formatCode="m/d/yyyy">
                  <c:v>42826</c:v>
                </c:pt>
                <c:pt idx="28" formatCode="m/d/yyyy">
                  <c:v>42827</c:v>
                </c:pt>
                <c:pt idx="29" formatCode="m/d/yyyy">
                  <c:v>42853</c:v>
                </c:pt>
              </c:numCache>
            </c:numRef>
          </c:cat>
          <c:val>
            <c:numRef>
              <c:f>Sheet2!$H$11:$H$40</c:f>
              <c:numCache>
                <c:formatCode>General</c:formatCode>
                <c:ptCount val="30"/>
                <c:pt idx="3" formatCode="#,##0;\-#,##0;@">
                  <c:v>277.48450531400948</c:v>
                </c:pt>
                <c:pt idx="4" formatCode="#,##0;\-#,##0;@">
                  <c:v>905</c:v>
                </c:pt>
                <c:pt idx="11" formatCode="#,##0;\-#,##0;@">
                  <c:v>1619</c:v>
                </c:pt>
                <c:pt idx="12" formatCode="#,##0;\-#,##0;@">
                  <c:v>1658</c:v>
                </c:pt>
                <c:pt idx="16" formatCode="#,##0;\-#,##0;@">
                  <c:v>3904</c:v>
                </c:pt>
                <c:pt idx="25">
                  <c:v>5450</c:v>
                </c:pt>
              </c:numCache>
            </c:numRef>
          </c:val>
          <c:smooth val="0"/>
          <c:extLst>
            <c:ext xmlns:c16="http://schemas.microsoft.com/office/drawing/2014/chart" uri="{C3380CC4-5D6E-409C-BE32-E72D297353CC}">
              <c16:uniqueId val="{00000001-11E8-4C83-AF76-B326BA3B302E}"/>
            </c:ext>
          </c:extLst>
        </c:ser>
        <c:dLbls>
          <c:showLegendKey val="0"/>
          <c:showVal val="0"/>
          <c:showCatName val="0"/>
          <c:showSerName val="0"/>
          <c:showPercent val="0"/>
          <c:showBubbleSize val="0"/>
        </c:dLbls>
        <c:marker val="1"/>
        <c:smooth val="0"/>
        <c:axId val="345163664"/>
        <c:axId val="345163104"/>
      </c:lineChart>
      <c:dateAx>
        <c:axId val="345161984"/>
        <c:scaling>
          <c:orientation val="minMax"/>
          <c:max val="42853"/>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Gill Sans MT Pro Book" panose="020B0502020104020203" pitchFamily="34" charset="0"/>
                <a:ea typeface="+mn-ea"/>
                <a:cs typeface="+mn-cs"/>
              </a:defRPr>
            </a:pPr>
            <a:endParaRPr lang="en-US"/>
          </a:p>
        </c:txPr>
        <c:crossAx val="345162544"/>
        <c:crosses val="autoZero"/>
        <c:auto val="1"/>
        <c:lblOffset val="100"/>
        <c:baseTimeUnit val="days"/>
        <c:majorUnit val="12"/>
        <c:majorTimeUnit val="months"/>
      </c:dateAx>
      <c:valAx>
        <c:axId val="34516254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Gill Sans MT Pro Book" panose="020B0502020104020203" pitchFamily="34" charset="0"/>
                <a:ea typeface="+mn-ea"/>
                <a:cs typeface="+mn-cs"/>
              </a:defRPr>
            </a:pPr>
            <a:endParaRPr lang="en-US"/>
          </a:p>
        </c:txPr>
        <c:crossAx val="345161984"/>
        <c:crosses val="autoZero"/>
        <c:crossBetween val="between"/>
      </c:valAx>
      <c:valAx>
        <c:axId val="345163104"/>
        <c:scaling>
          <c:orientation val="minMax"/>
          <c:max val="800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Gill Sans MT Pro Book" panose="020B0502020104020203" pitchFamily="34" charset="0"/>
                <a:ea typeface="+mn-ea"/>
                <a:cs typeface="+mn-cs"/>
              </a:defRPr>
            </a:pPr>
            <a:endParaRPr lang="en-US"/>
          </a:p>
        </c:txPr>
        <c:crossAx val="345163664"/>
        <c:crosses val="max"/>
        <c:crossBetween val="between"/>
      </c:valAx>
      <c:dateAx>
        <c:axId val="345163664"/>
        <c:scaling>
          <c:orientation val="minMax"/>
        </c:scaling>
        <c:delete val="1"/>
        <c:axPos val="b"/>
        <c:numFmt formatCode="yyyy\-mm\-dd" sourceLinked="1"/>
        <c:majorTickMark val="out"/>
        <c:minorTickMark val="none"/>
        <c:tickLblPos val="nextTo"/>
        <c:crossAx val="345163104"/>
        <c:crosses val="autoZero"/>
        <c:auto val="1"/>
        <c:lblOffset val="100"/>
        <c:baseTimeUnit val="days"/>
      </c:date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Gill Sans MT Pro Book" panose="020B0502020104020203" pitchFamily="34" charset="0"/>
              <a:ea typeface="+mn-ea"/>
              <a:cs typeface="+mn-cs"/>
            </a:defRPr>
          </a:pPr>
          <a:endParaRPr lang="en-US"/>
        </a:p>
      </c:txPr>
    </c:legend>
    <c:plotVisOnly val="1"/>
    <c:dispBlanksAs val="gap"/>
    <c:showDLblsOverMax val="0"/>
  </c:chart>
  <c:spPr>
    <a:noFill/>
    <a:ln>
      <a:noFill/>
    </a:ln>
    <a:effectLst/>
  </c:spPr>
  <c:txPr>
    <a:bodyPr/>
    <a:lstStyle/>
    <a:p>
      <a:pPr>
        <a:defRPr sz="800">
          <a:solidFill>
            <a:schemeClr val="tx1"/>
          </a:solidFill>
          <a:latin typeface="Gill Sans MT Pro Book" panose="020B0502020104020203"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3169920" cy="480060"/>
          </a:xfrm>
          <a:prstGeom prst="rect">
            <a:avLst/>
          </a:prstGeom>
        </p:spPr>
        <p:txBody>
          <a:bodyPr vert="horz" lIns="95676" tIns="47837" rIns="95676" bIns="47837" rtlCol="0"/>
          <a:lstStyle>
            <a:lvl1pPr algn="l">
              <a:defRPr sz="1300"/>
            </a:lvl1pPr>
          </a:lstStyle>
          <a:p>
            <a:endParaRPr lang="en-US" dirty="0"/>
          </a:p>
        </p:txBody>
      </p:sp>
      <p:sp>
        <p:nvSpPr>
          <p:cNvPr id="3" name="Date Placeholder 2"/>
          <p:cNvSpPr>
            <a:spLocks noGrp="1"/>
          </p:cNvSpPr>
          <p:nvPr>
            <p:ph type="dt" sz="quarter" idx="1"/>
          </p:nvPr>
        </p:nvSpPr>
        <p:spPr>
          <a:xfrm>
            <a:off x="4143594" y="3"/>
            <a:ext cx="3169920" cy="480060"/>
          </a:xfrm>
          <a:prstGeom prst="rect">
            <a:avLst/>
          </a:prstGeom>
        </p:spPr>
        <p:txBody>
          <a:bodyPr vert="horz" lIns="95676" tIns="47837" rIns="95676" bIns="47837" rtlCol="0"/>
          <a:lstStyle>
            <a:lvl1pPr algn="r">
              <a:defRPr sz="1300"/>
            </a:lvl1pPr>
          </a:lstStyle>
          <a:p>
            <a:fld id="{1C9EDEE5-FAB7-4FCC-A9CA-A43183757475}" type="datetimeFigureOut">
              <a:rPr lang="en-US" smtClean="0"/>
              <a:pPr/>
              <a:t>6/13/2017</a:t>
            </a:fld>
            <a:endParaRPr lang="en-US" dirty="0"/>
          </a:p>
        </p:txBody>
      </p:sp>
      <p:sp>
        <p:nvSpPr>
          <p:cNvPr id="4" name="Footer Placeholder 3"/>
          <p:cNvSpPr>
            <a:spLocks noGrp="1"/>
          </p:cNvSpPr>
          <p:nvPr>
            <p:ph type="ftr" sz="quarter" idx="2"/>
          </p:nvPr>
        </p:nvSpPr>
        <p:spPr>
          <a:xfrm>
            <a:off x="4" y="9119477"/>
            <a:ext cx="3169920" cy="480060"/>
          </a:xfrm>
          <a:prstGeom prst="rect">
            <a:avLst/>
          </a:prstGeom>
        </p:spPr>
        <p:txBody>
          <a:bodyPr vert="horz" lIns="95676" tIns="47837" rIns="95676" bIns="47837"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94" y="9119477"/>
            <a:ext cx="3169920" cy="480060"/>
          </a:xfrm>
          <a:prstGeom prst="rect">
            <a:avLst/>
          </a:prstGeom>
        </p:spPr>
        <p:txBody>
          <a:bodyPr vert="horz" lIns="95676" tIns="47837" rIns="95676" bIns="47837" rtlCol="0" anchor="b"/>
          <a:lstStyle>
            <a:lvl1pPr algn="r">
              <a:defRPr sz="1300"/>
            </a:lvl1pPr>
          </a:lstStyle>
          <a:p>
            <a:fld id="{B81FE1D3-8ADA-4DAB-A9ED-BA0786E42F72}" type="slidenum">
              <a:rPr lang="en-US" smtClean="0"/>
              <a:pPr/>
              <a:t>‹#›</a:t>
            </a:fld>
            <a:endParaRPr lang="en-US" dirty="0"/>
          </a:p>
        </p:txBody>
      </p:sp>
    </p:spTree>
    <p:extLst>
      <p:ext uri="{BB962C8B-B14F-4D97-AF65-F5344CB8AC3E}">
        <p14:creationId xmlns:p14="http://schemas.microsoft.com/office/powerpoint/2010/main" val="34477694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3169920" cy="480060"/>
          </a:xfrm>
          <a:prstGeom prst="rect">
            <a:avLst/>
          </a:prstGeom>
        </p:spPr>
        <p:txBody>
          <a:bodyPr vert="horz" lIns="95676" tIns="47837" rIns="95676" bIns="47837" rtlCol="0"/>
          <a:lstStyle>
            <a:lvl1pPr algn="l">
              <a:defRPr sz="1300"/>
            </a:lvl1pPr>
          </a:lstStyle>
          <a:p>
            <a:endParaRPr lang="en-US" dirty="0"/>
          </a:p>
        </p:txBody>
      </p:sp>
      <p:sp>
        <p:nvSpPr>
          <p:cNvPr id="3" name="Date Placeholder 2"/>
          <p:cNvSpPr>
            <a:spLocks noGrp="1"/>
          </p:cNvSpPr>
          <p:nvPr>
            <p:ph type="dt" idx="1"/>
          </p:nvPr>
        </p:nvSpPr>
        <p:spPr>
          <a:xfrm>
            <a:off x="4143594" y="3"/>
            <a:ext cx="3169920" cy="480060"/>
          </a:xfrm>
          <a:prstGeom prst="rect">
            <a:avLst/>
          </a:prstGeom>
        </p:spPr>
        <p:txBody>
          <a:bodyPr vert="horz" lIns="95676" tIns="47837" rIns="95676" bIns="47837" rtlCol="0"/>
          <a:lstStyle>
            <a:lvl1pPr algn="r">
              <a:defRPr sz="1300"/>
            </a:lvl1pPr>
          </a:lstStyle>
          <a:p>
            <a:fld id="{BBD5DADF-A65C-4296-9644-9B499B919CAA}" type="datetimeFigureOut">
              <a:rPr lang="en-US" smtClean="0"/>
              <a:pPr/>
              <a:t>6/13/2017</a:t>
            </a:fld>
            <a:endParaRPr lang="en-US" dirty="0"/>
          </a:p>
        </p:txBody>
      </p:sp>
      <p:sp>
        <p:nvSpPr>
          <p:cNvPr id="4" name="Slide Image Placeholder 3"/>
          <p:cNvSpPr>
            <a:spLocks noGrp="1" noRot="1" noChangeAspect="1"/>
          </p:cNvSpPr>
          <p:nvPr>
            <p:ph type="sldImg" idx="2"/>
          </p:nvPr>
        </p:nvSpPr>
        <p:spPr>
          <a:xfrm>
            <a:off x="1112838" y="720725"/>
            <a:ext cx="5089525" cy="3600450"/>
          </a:xfrm>
          <a:prstGeom prst="rect">
            <a:avLst/>
          </a:prstGeom>
          <a:noFill/>
          <a:ln w="12700">
            <a:solidFill>
              <a:prstClr val="black"/>
            </a:solidFill>
          </a:ln>
        </p:spPr>
        <p:txBody>
          <a:bodyPr vert="horz" lIns="95676" tIns="47837" rIns="95676" bIns="47837" rtlCol="0" anchor="ctr"/>
          <a:lstStyle/>
          <a:p>
            <a:endParaRPr lang="en-US" dirty="0"/>
          </a:p>
        </p:txBody>
      </p:sp>
      <p:sp>
        <p:nvSpPr>
          <p:cNvPr id="5" name="Notes Placeholder 4"/>
          <p:cNvSpPr>
            <a:spLocks noGrp="1"/>
          </p:cNvSpPr>
          <p:nvPr>
            <p:ph type="body" sz="quarter" idx="3"/>
          </p:nvPr>
        </p:nvSpPr>
        <p:spPr>
          <a:xfrm>
            <a:off x="731521" y="4560572"/>
            <a:ext cx="5852160" cy="4320540"/>
          </a:xfrm>
          <a:prstGeom prst="rect">
            <a:avLst/>
          </a:prstGeom>
        </p:spPr>
        <p:txBody>
          <a:bodyPr vert="horz" lIns="95676" tIns="47837" rIns="95676" bIns="4783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9119477"/>
            <a:ext cx="3169920" cy="480060"/>
          </a:xfrm>
          <a:prstGeom prst="rect">
            <a:avLst/>
          </a:prstGeom>
        </p:spPr>
        <p:txBody>
          <a:bodyPr vert="horz" lIns="95676" tIns="47837" rIns="95676" bIns="47837"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94" y="9119477"/>
            <a:ext cx="3169920" cy="480060"/>
          </a:xfrm>
          <a:prstGeom prst="rect">
            <a:avLst/>
          </a:prstGeom>
        </p:spPr>
        <p:txBody>
          <a:bodyPr vert="horz" lIns="95676" tIns="47837" rIns="95676" bIns="47837" rtlCol="0" anchor="b"/>
          <a:lstStyle>
            <a:lvl1pPr algn="r">
              <a:defRPr sz="1300"/>
            </a:lvl1pPr>
          </a:lstStyle>
          <a:p>
            <a:fld id="{957EB4C1-0307-4AA1-A91A-6A0B2D8B6403}" type="slidenum">
              <a:rPr lang="en-US" smtClean="0"/>
              <a:pPr/>
              <a:t>‹#›</a:t>
            </a:fld>
            <a:endParaRPr lang="en-US" dirty="0"/>
          </a:p>
        </p:txBody>
      </p:sp>
    </p:spTree>
    <p:extLst>
      <p:ext uri="{BB962C8B-B14F-4D97-AF65-F5344CB8AC3E}">
        <p14:creationId xmlns:p14="http://schemas.microsoft.com/office/powerpoint/2010/main" val="391683085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7EB4C1-0307-4AA1-A91A-6A0B2D8B6403}" type="slidenum">
              <a:rPr lang="en-GB" smtClean="0"/>
              <a:pPr/>
              <a:t>1</a:t>
            </a:fld>
            <a:endParaRPr lang="en-GB" dirty="0"/>
          </a:p>
        </p:txBody>
      </p:sp>
    </p:spTree>
    <p:extLst>
      <p:ext uri="{BB962C8B-B14F-4D97-AF65-F5344CB8AC3E}">
        <p14:creationId xmlns:p14="http://schemas.microsoft.com/office/powerpoint/2010/main" val="410112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7EB4C1-0307-4AA1-A91A-6A0B2D8B6403}" type="slidenum">
              <a:rPr lang="en-GB" smtClean="0"/>
              <a:pPr/>
              <a:t>10</a:t>
            </a:fld>
            <a:endParaRPr lang="en-GB" dirty="0"/>
          </a:p>
        </p:txBody>
      </p:sp>
    </p:spTree>
    <p:extLst>
      <p:ext uri="{BB962C8B-B14F-4D97-AF65-F5344CB8AC3E}">
        <p14:creationId xmlns:p14="http://schemas.microsoft.com/office/powerpoint/2010/main" val="2254020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10"/>
          </p:nvPr>
        </p:nvSpPr>
        <p:spPr/>
        <p:txBody>
          <a:bodyPr/>
          <a:lstStyle/>
          <a:p>
            <a:fld id="{957EB4C1-0307-4AA1-A91A-6A0B2D8B6403}" type="slidenum">
              <a:rPr lang="en-GB" smtClean="0"/>
              <a:pPr/>
              <a:t>11</a:t>
            </a:fld>
            <a:endParaRPr lang="en-GB" dirty="0"/>
          </a:p>
        </p:txBody>
      </p:sp>
    </p:spTree>
    <p:extLst>
      <p:ext uri="{BB962C8B-B14F-4D97-AF65-F5344CB8AC3E}">
        <p14:creationId xmlns:p14="http://schemas.microsoft.com/office/powerpoint/2010/main" val="222534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7EB4C1-0307-4AA1-A91A-6A0B2D8B6403}" type="slidenum">
              <a:rPr lang="en-GB" smtClean="0"/>
              <a:pPr/>
              <a:t>12</a:t>
            </a:fld>
            <a:endParaRPr lang="en-GB" dirty="0"/>
          </a:p>
        </p:txBody>
      </p:sp>
    </p:spTree>
    <p:extLst>
      <p:ext uri="{BB962C8B-B14F-4D97-AF65-F5344CB8AC3E}">
        <p14:creationId xmlns:p14="http://schemas.microsoft.com/office/powerpoint/2010/main" val="1332832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7EB4C1-0307-4AA1-A91A-6A0B2D8B6403}" type="slidenum">
              <a:rPr lang="en-GB" smtClean="0"/>
              <a:pPr/>
              <a:t>13</a:t>
            </a:fld>
            <a:endParaRPr lang="en-GB" dirty="0"/>
          </a:p>
        </p:txBody>
      </p:sp>
    </p:spTree>
    <p:extLst>
      <p:ext uri="{BB962C8B-B14F-4D97-AF65-F5344CB8AC3E}">
        <p14:creationId xmlns:p14="http://schemas.microsoft.com/office/powerpoint/2010/main" val="3478003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7EB4C1-0307-4AA1-A91A-6A0B2D8B6403}" type="slidenum">
              <a:rPr lang="en-GB" smtClean="0"/>
              <a:pPr/>
              <a:t>14</a:t>
            </a:fld>
            <a:endParaRPr lang="en-GB" dirty="0"/>
          </a:p>
        </p:txBody>
      </p:sp>
    </p:spTree>
    <p:extLst>
      <p:ext uri="{BB962C8B-B14F-4D97-AF65-F5344CB8AC3E}">
        <p14:creationId xmlns:p14="http://schemas.microsoft.com/office/powerpoint/2010/main" val="2183275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7EB4C1-0307-4AA1-A91A-6A0B2D8B6403}" type="slidenum">
              <a:rPr lang="en-GB" smtClean="0"/>
              <a:pPr/>
              <a:t>15</a:t>
            </a:fld>
            <a:endParaRPr lang="en-GB" dirty="0"/>
          </a:p>
        </p:txBody>
      </p:sp>
    </p:spTree>
    <p:extLst>
      <p:ext uri="{BB962C8B-B14F-4D97-AF65-F5344CB8AC3E}">
        <p14:creationId xmlns:p14="http://schemas.microsoft.com/office/powerpoint/2010/main" val="2034775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7EB4C1-0307-4AA1-A91A-6A0B2D8B6403}" type="slidenum">
              <a:rPr lang="en-GB" smtClean="0"/>
              <a:pPr/>
              <a:t>16</a:t>
            </a:fld>
            <a:endParaRPr lang="en-GB" dirty="0"/>
          </a:p>
        </p:txBody>
      </p:sp>
    </p:spTree>
    <p:extLst>
      <p:ext uri="{BB962C8B-B14F-4D97-AF65-F5344CB8AC3E}">
        <p14:creationId xmlns:p14="http://schemas.microsoft.com/office/powerpoint/2010/main" val="1117403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7EB4C1-0307-4AA1-A91A-6A0B2D8B6403}" type="slidenum">
              <a:rPr lang="en-GB" smtClean="0"/>
              <a:pPr/>
              <a:t>17</a:t>
            </a:fld>
            <a:endParaRPr lang="en-GB" dirty="0"/>
          </a:p>
        </p:txBody>
      </p:sp>
    </p:spTree>
    <p:extLst>
      <p:ext uri="{BB962C8B-B14F-4D97-AF65-F5344CB8AC3E}">
        <p14:creationId xmlns:p14="http://schemas.microsoft.com/office/powerpoint/2010/main" val="3463043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7EB4C1-0307-4AA1-A91A-6A0B2D8B6403}" type="slidenum">
              <a:rPr lang="en-GB" smtClean="0"/>
              <a:pPr/>
              <a:t>18</a:t>
            </a:fld>
            <a:endParaRPr lang="en-GB" dirty="0"/>
          </a:p>
        </p:txBody>
      </p:sp>
    </p:spTree>
    <p:extLst>
      <p:ext uri="{BB962C8B-B14F-4D97-AF65-F5344CB8AC3E}">
        <p14:creationId xmlns:p14="http://schemas.microsoft.com/office/powerpoint/2010/main" val="4166275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7EB4C1-0307-4AA1-A91A-6A0B2D8B6403}" type="slidenum">
              <a:rPr lang="en-GB" smtClean="0"/>
              <a:pPr/>
              <a:t>19</a:t>
            </a:fld>
            <a:endParaRPr lang="en-GB" dirty="0"/>
          </a:p>
        </p:txBody>
      </p:sp>
    </p:spTree>
    <p:extLst>
      <p:ext uri="{BB962C8B-B14F-4D97-AF65-F5344CB8AC3E}">
        <p14:creationId xmlns:p14="http://schemas.microsoft.com/office/powerpoint/2010/main" val="1087066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7EB4C1-0307-4AA1-A91A-6A0B2D8B6403}" type="slidenum">
              <a:rPr lang="en-GB" smtClean="0"/>
              <a:pPr/>
              <a:t>2</a:t>
            </a:fld>
            <a:endParaRPr lang="en-GB" dirty="0"/>
          </a:p>
        </p:txBody>
      </p:sp>
    </p:spTree>
    <p:extLst>
      <p:ext uri="{BB962C8B-B14F-4D97-AF65-F5344CB8AC3E}">
        <p14:creationId xmlns:p14="http://schemas.microsoft.com/office/powerpoint/2010/main" val="3107851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7EB4C1-0307-4AA1-A91A-6A0B2D8B6403}" type="slidenum">
              <a:rPr lang="en-GB" smtClean="0"/>
              <a:pPr/>
              <a:t>20</a:t>
            </a:fld>
            <a:endParaRPr lang="en-GB" dirty="0"/>
          </a:p>
        </p:txBody>
      </p:sp>
    </p:spTree>
    <p:extLst>
      <p:ext uri="{BB962C8B-B14F-4D97-AF65-F5344CB8AC3E}">
        <p14:creationId xmlns:p14="http://schemas.microsoft.com/office/powerpoint/2010/main" val="512646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7EB4C1-0307-4AA1-A91A-6A0B2D8B6403}" type="slidenum">
              <a:rPr lang="en-GB" smtClean="0"/>
              <a:pPr/>
              <a:t>21</a:t>
            </a:fld>
            <a:endParaRPr lang="en-GB" dirty="0"/>
          </a:p>
        </p:txBody>
      </p:sp>
    </p:spTree>
    <p:extLst>
      <p:ext uri="{BB962C8B-B14F-4D97-AF65-F5344CB8AC3E}">
        <p14:creationId xmlns:p14="http://schemas.microsoft.com/office/powerpoint/2010/main" val="12833104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7EB4C1-0307-4AA1-A91A-6A0B2D8B6403}" type="slidenum">
              <a:rPr lang="en-GB" smtClean="0"/>
              <a:pPr/>
              <a:t>22</a:t>
            </a:fld>
            <a:endParaRPr lang="en-GB" dirty="0"/>
          </a:p>
        </p:txBody>
      </p:sp>
    </p:spTree>
    <p:extLst>
      <p:ext uri="{BB962C8B-B14F-4D97-AF65-F5344CB8AC3E}">
        <p14:creationId xmlns:p14="http://schemas.microsoft.com/office/powerpoint/2010/main" val="2473602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7EB4C1-0307-4AA1-A91A-6A0B2D8B6403}" type="slidenum">
              <a:rPr lang="en-GB" smtClean="0"/>
              <a:pPr/>
              <a:t>23</a:t>
            </a:fld>
            <a:endParaRPr lang="en-GB" dirty="0"/>
          </a:p>
        </p:txBody>
      </p:sp>
    </p:spTree>
    <p:extLst>
      <p:ext uri="{BB962C8B-B14F-4D97-AF65-F5344CB8AC3E}">
        <p14:creationId xmlns:p14="http://schemas.microsoft.com/office/powerpoint/2010/main" val="924531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7EB4C1-0307-4AA1-A91A-6A0B2D8B6403}" type="slidenum">
              <a:rPr lang="en-GB" smtClean="0"/>
              <a:pPr/>
              <a:t>24</a:t>
            </a:fld>
            <a:endParaRPr lang="en-GB" dirty="0"/>
          </a:p>
        </p:txBody>
      </p:sp>
    </p:spTree>
    <p:extLst>
      <p:ext uri="{BB962C8B-B14F-4D97-AF65-F5344CB8AC3E}">
        <p14:creationId xmlns:p14="http://schemas.microsoft.com/office/powerpoint/2010/main" val="40871402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7EB4C1-0307-4AA1-A91A-6A0B2D8B6403}" type="slidenum">
              <a:rPr lang="en-GB" smtClean="0"/>
              <a:pPr/>
              <a:t>25</a:t>
            </a:fld>
            <a:endParaRPr lang="en-GB" dirty="0"/>
          </a:p>
        </p:txBody>
      </p:sp>
    </p:spTree>
    <p:extLst>
      <p:ext uri="{BB962C8B-B14F-4D97-AF65-F5344CB8AC3E}">
        <p14:creationId xmlns:p14="http://schemas.microsoft.com/office/powerpoint/2010/main" val="39555242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7EB4C1-0307-4AA1-A91A-6A0B2D8B6403}" type="slidenum">
              <a:rPr lang="en-GB" smtClean="0"/>
              <a:pPr/>
              <a:t>26</a:t>
            </a:fld>
            <a:endParaRPr lang="en-GB" dirty="0"/>
          </a:p>
        </p:txBody>
      </p:sp>
    </p:spTree>
    <p:extLst>
      <p:ext uri="{BB962C8B-B14F-4D97-AF65-F5344CB8AC3E}">
        <p14:creationId xmlns:p14="http://schemas.microsoft.com/office/powerpoint/2010/main" val="31677901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7EB4C1-0307-4AA1-A91A-6A0B2D8B6403}" type="slidenum">
              <a:rPr lang="en-GB" smtClean="0"/>
              <a:pPr/>
              <a:t>27</a:t>
            </a:fld>
            <a:endParaRPr lang="en-GB" dirty="0"/>
          </a:p>
        </p:txBody>
      </p:sp>
    </p:spTree>
    <p:extLst>
      <p:ext uri="{BB962C8B-B14F-4D97-AF65-F5344CB8AC3E}">
        <p14:creationId xmlns:p14="http://schemas.microsoft.com/office/powerpoint/2010/main" val="35507313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7EB4C1-0307-4AA1-A91A-6A0B2D8B6403}" type="slidenum">
              <a:rPr lang="en-GB" smtClean="0"/>
              <a:pPr/>
              <a:t>28</a:t>
            </a:fld>
            <a:endParaRPr lang="en-GB" dirty="0"/>
          </a:p>
        </p:txBody>
      </p:sp>
    </p:spTree>
    <p:extLst>
      <p:ext uri="{BB962C8B-B14F-4D97-AF65-F5344CB8AC3E}">
        <p14:creationId xmlns:p14="http://schemas.microsoft.com/office/powerpoint/2010/main" val="33929107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7EB4C1-0307-4AA1-A91A-6A0B2D8B6403}" type="slidenum">
              <a:rPr lang="en-GB" smtClean="0"/>
              <a:pPr/>
              <a:t>29</a:t>
            </a:fld>
            <a:endParaRPr lang="en-GB" dirty="0"/>
          </a:p>
        </p:txBody>
      </p:sp>
    </p:spTree>
    <p:extLst>
      <p:ext uri="{BB962C8B-B14F-4D97-AF65-F5344CB8AC3E}">
        <p14:creationId xmlns:p14="http://schemas.microsoft.com/office/powerpoint/2010/main" val="1183049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7EB4C1-0307-4AA1-A91A-6A0B2D8B6403}" type="slidenum">
              <a:rPr lang="en-GB" smtClean="0"/>
              <a:pPr/>
              <a:t>3</a:t>
            </a:fld>
            <a:endParaRPr lang="en-GB" dirty="0"/>
          </a:p>
        </p:txBody>
      </p:sp>
    </p:spTree>
    <p:extLst>
      <p:ext uri="{BB962C8B-B14F-4D97-AF65-F5344CB8AC3E}">
        <p14:creationId xmlns:p14="http://schemas.microsoft.com/office/powerpoint/2010/main" val="5165076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7EB4C1-0307-4AA1-A91A-6A0B2D8B6403}" type="slidenum">
              <a:rPr lang="en-GB" smtClean="0"/>
              <a:pPr/>
              <a:t>30</a:t>
            </a:fld>
            <a:endParaRPr lang="en-GB" dirty="0"/>
          </a:p>
        </p:txBody>
      </p:sp>
    </p:spTree>
    <p:extLst>
      <p:ext uri="{BB962C8B-B14F-4D97-AF65-F5344CB8AC3E}">
        <p14:creationId xmlns:p14="http://schemas.microsoft.com/office/powerpoint/2010/main" val="23514442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7EB4C1-0307-4AA1-A91A-6A0B2D8B6403}" type="slidenum">
              <a:rPr lang="en-GB" smtClean="0"/>
              <a:pPr/>
              <a:t>31</a:t>
            </a:fld>
            <a:endParaRPr lang="en-GB" dirty="0"/>
          </a:p>
        </p:txBody>
      </p:sp>
    </p:spTree>
    <p:extLst>
      <p:ext uri="{BB962C8B-B14F-4D97-AF65-F5344CB8AC3E}">
        <p14:creationId xmlns:p14="http://schemas.microsoft.com/office/powerpoint/2010/main" val="114169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7EB4C1-0307-4AA1-A91A-6A0B2D8B6403}" type="slidenum">
              <a:rPr lang="en-GB" smtClean="0"/>
              <a:pPr/>
              <a:t>32</a:t>
            </a:fld>
            <a:endParaRPr lang="en-GB" dirty="0"/>
          </a:p>
        </p:txBody>
      </p:sp>
    </p:spTree>
    <p:extLst>
      <p:ext uri="{BB962C8B-B14F-4D97-AF65-F5344CB8AC3E}">
        <p14:creationId xmlns:p14="http://schemas.microsoft.com/office/powerpoint/2010/main" val="6384864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7EB4C1-0307-4AA1-A91A-6A0B2D8B6403}" type="slidenum">
              <a:rPr lang="en-GB" smtClean="0"/>
              <a:pPr/>
              <a:t>33</a:t>
            </a:fld>
            <a:endParaRPr lang="en-GB" dirty="0"/>
          </a:p>
        </p:txBody>
      </p:sp>
    </p:spTree>
    <p:extLst>
      <p:ext uri="{BB962C8B-B14F-4D97-AF65-F5344CB8AC3E}">
        <p14:creationId xmlns:p14="http://schemas.microsoft.com/office/powerpoint/2010/main" val="1691925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7EB4C1-0307-4AA1-A91A-6A0B2D8B6403}" type="slidenum">
              <a:rPr lang="en-GB" smtClean="0"/>
              <a:pPr/>
              <a:t>34</a:t>
            </a:fld>
            <a:endParaRPr lang="en-GB" dirty="0"/>
          </a:p>
        </p:txBody>
      </p:sp>
    </p:spTree>
    <p:extLst>
      <p:ext uri="{BB962C8B-B14F-4D97-AF65-F5344CB8AC3E}">
        <p14:creationId xmlns:p14="http://schemas.microsoft.com/office/powerpoint/2010/main" val="41909822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7EB4C1-0307-4AA1-A91A-6A0B2D8B6403}" type="slidenum">
              <a:rPr lang="en-GB" smtClean="0"/>
              <a:pPr/>
              <a:t>35</a:t>
            </a:fld>
            <a:endParaRPr lang="en-GB" dirty="0"/>
          </a:p>
        </p:txBody>
      </p:sp>
    </p:spTree>
    <p:extLst>
      <p:ext uri="{BB962C8B-B14F-4D97-AF65-F5344CB8AC3E}">
        <p14:creationId xmlns:p14="http://schemas.microsoft.com/office/powerpoint/2010/main" val="227781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7EB4C1-0307-4AA1-A91A-6A0B2D8B6403}" type="slidenum">
              <a:rPr lang="en-GB" smtClean="0"/>
              <a:pPr/>
              <a:t>4</a:t>
            </a:fld>
            <a:endParaRPr lang="en-GB" dirty="0"/>
          </a:p>
        </p:txBody>
      </p:sp>
    </p:spTree>
    <p:extLst>
      <p:ext uri="{BB962C8B-B14F-4D97-AF65-F5344CB8AC3E}">
        <p14:creationId xmlns:p14="http://schemas.microsoft.com/office/powerpoint/2010/main" val="2152294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7EB4C1-0307-4AA1-A91A-6A0B2D8B6403}" type="slidenum">
              <a:rPr lang="en-GB" smtClean="0"/>
              <a:pPr/>
              <a:t>5</a:t>
            </a:fld>
            <a:endParaRPr lang="en-GB" dirty="0"/>
          </a:p>
        </p:txBody>
      </p:sp>
    </p:spTree>
    <p:extLst>
      <p:ext uri="{BB962C8B-B14F-4D97-AF65-F5344CB8AC3E}">
        <p14:creationId xmlns:p14="http://schemas.microsoft.com/office/powerpoint/2010/main" val="1604226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7EB4C1-0307-4AA1-A91A-6A0B2D8B6403}" type="slidenum">
              <a:rPr lang="en-GB" smtClean="0"/>
              <a:pPr/>
              <a:t>6</a:t>
            </a:fld>
            <a:endParaRPr lang="en-GB" dirty="0"/>
          </a:p>
        </p:txBody>
      </p:sp>
    </p:spTree>
    <p:extLst>
      <p:ext uri="{BB962C8B-B14F-4D97-AF65-F5344CB8AC3E}">
        <p14:creationId xmlns:p14="http://schemas.microsoft.com/office/powerpoint/2010/main" val="818417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7EB4C1-0307-4AA1-A91A-6A0B2D8B6403}" type="slidenum">
              <a:rPr lang="en-GB" smtClean="0"/>
              <a:pPr/>
              <a:t>7</a:t>
            </a:fld>
            <a:endParaRPr lang="en-GB" dirty="0"/>
          </a:p>
        </p:txBody>
      </p:sp>
    </p:spTree>
    <p:extLst>
      <p:ext uri="{BB962C8B-B14F-4D97-AF65-F5344CB8AC3E}">
        <p14:creationId xmlns:p14="http://schemas.microsoft.com/office/powerpoint/2010/main" val="21619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7EB4C1-0307-4AA1-A91A-6A0B2D8B6403}" type="slidenum">
              <a:rPr lang="en-GB" smtClean="0"/>
              <a:pPr/>
              <a:t>8</a:t>
            </a:fld>
            <a:endParaRPr lang="en-GB" dirty="0"/>
          </a:p>
        </p:txBody>
      </p:sp>
    </p:spTree>
    <p:extLst>
      <p:ext uri="{BB962C8B-B14F-4D97-AF65-F5344CB8AC3E}">
        <p14:creationId xmlns:p14="http://schemas.microsoft.com/office/powerpoint/2010/main" val="3849082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7EB4C1-0307-4AA1-A91A-6A0B2D8B6403}" type="slidenum">
              <a:rPr lang="en-GB" smtClean="0"/>
              <a:pPr/>
              <a:t>9</a:t>
            </a:fld>
            <a:endParaRPr lang="en-GB" dirty="0"/>
          </a:p>
        </p:txBody>
      </p:sp>
    </p:spTree>
    <p:extLst>
      <p:ext uri="{BB962C8B-B14F-4D97-AF65-F5344CB8AC3E}">
        <p14:creationId xmlns:p14="http://schemas.microsoft.com/office/powerpoint/2010/main" val="40782791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3.emf"/><Relationship Id="rId4" Type="http://schemas.openxmlformats.org/officeDocument/2006/relationships/oleObject" Target="../embeddings/oleObject5.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3 pictures">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9138622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5938"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Picture Placeholder 9"/>
          <p:cNvSpPr>
            <a:spLocks noGrp="1"/>
          </p:cNvSpPr>
          <p:nvPr>
            <p:ph type="pic" sz="quarter" idx="16"/>
          </p:nvPr>
        </p:nvSpPr>
        <p:spPr>
          <a:xfrm>
            <a:off x="252000" y="252003"/>
            <a:ext cx="6300000" cy="7056000"/>
          </a:xfrm>
        </p:spPr>
        <p:txBody>
          <a:bodyPr/>
          <a:lstStyle/>
          <a:p>
            <a:r>
              <a:rPr lang="en-GB" dirty="0" smtClean="0"/>
              <a:t>Click icon to add picture</a:t>
            </a:r>
            <a:endParaRPr lang="en-GB" dirty="0"/>
          </a:p>
        </p:txBody>
      </p:sp>
      <p:sp>
        <p:nvSpPr>
          <p:cNvPr id="8" name="Picture Placeholder 9"/>
          <p:cNvSpPr>
            <a:spLocks noGrp="1"/>
          </p:cNvSpPr>
          <p:nvPr>
            <p:ph type="pic" sz="quarter" idx="17"/>
          </p:nvPr>
        </p:nvSpPr>
        <p:spPr>
          <a:xfrm>
            <a:off x="6298228" y="3241429"/>
            <a:ext cx="4392000" cy="1079999"/>
          </a:xfrm>
          <a:solidFill>
            <a:srgbClr val="7A7673"/>
          </a:solidFill>
        </p:spPr>
        <p:txBody>
          <a:bodyPr/>
          <a:lstStyle>
            <a:lvl1pPr marL="0" indent="0">
              <a:buFontTx/>
              <a:buNone/>
              <a:defRPr>
                <a:solidFill>
                  <a:srgbClr val="7A7673"/>
                </a:solidFill>
              </a:defRPr>
            </a:lvl1pPr>
          </a:lstStyle>
          <a:p>
            <a:r>
              <a:rPr lang="en-GB" dirty="0" smtClean="0"/>
              <a:t>Click icon to add picture</a:t>
            </a:r>
            <a:endParaRPr lang="en-GB" dirty="0"/>
          </a:p>
        </p:txBody>
      </p:sp>
      <p:sp>
        <p:nvSpPr>
          <p:cNvPr id="10" name="Picture Placeholder 9"/>
          <p:cNvSpPr>
            <a:spLocks noGrp="1"/>
          </p:cNvSpPr>
          <p:nvPr>
            <p:ph type="pic" sz="quarter" idx="14"/>
          </p:nvPr>
        </p:nvSpPr>
        <p:spPr>
          <a:xfrm>
            <a:off x="6552000" y="252000"/>
            <a:ext cx="3888000" cy="2991600"/>
          </a:xfrm>
        </p:spPr>
        <p:txBody>
          <a:bodyPr/>
          <a:lstStyle/>
          <a:p>
            <a:r>
              <a:rPr lang="en-GB" dirty="0" smtClean="0"/>
              <a:t>Click icon to add picture</a:t>
            </a:r>
            <a:endParaRPr lang="en-GB" dirty="0"/>
          </a:p>
        </p:txBody>
      </p:sp>
      <p:sp>
        <p:nvSpPr>
          <p:cNvPr id="11" name="Picture Placeholder 9"/>
          <p:cNvSpPr>
            <a:spLocks noGrp="1"/>
          </p:cNvSpPr>
          <p:nvPr>
            <p:ph type="pic" sz="quarter" idx="15"/>
          </p:nvPr>
        </p:nvSpPr>
        <p:spPr>
          <a:xfrm>
            <a:off x="6552000" y="4320003"/>
            <a:ext cx="3888000" cy="2988000"/>
          </a:xfrm>
        </p:spPr>
        <p:txBody>
          <a:bodyPr/>
          <a:lstStyle/>
          <a:p>
            <a:r>
              <a:rPr lang="en-GB" dirty="0" smtClean="0"/>
              <a:t>Click icon to add picture</a:t>
            </a:r>
            <a:endParaRPr lang="en-GB" dirty="0"/>
          </a:p>
        </p:txBody>
      </p:sp>
      <p:sp>
        <p:nvSpPr>
          <p:cNvPr id="2" name="Title 1"/>
          <p:cNvSpPr>
            <a:spLocks noGrp="1"/>
          </p:cNvSpPr>
          <p:nvPr>
            <p:ph type="ctrTitle"/>
          </p:nvPr>
        </p:nvSpPr>
        <p:spPr>
          <a:xfrm>
            <a:off x="6300000" y="3240000"/>
            <a:ext cx="4140000" cy="540000"/>
          </a:xfrm>
        </p:spPr>
        <p:txBody>
          <a:bodyPr lIns="251867" anchor="b" anchorCtr="0">
            <a:normAutofit/>
          </a:bodyPr>
          <a:lstStyle>
            <a:lvl1pPr>
              <a:defRPr sz="2100">
                <a:solidFill>
                  <a:schemeClr val="bg1"/>
                </a:solidFill>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6300000" y="3780000"/>
            <a:ext cx="4140000" cy="540000"/>
          </a:xfrm>
        </p:spPr>
        <p:txBody>
          <a:bodyPr lIns="251867" tIns="35981">
            <a:normAutofit/>
          </a:bodyPr>
          <a:lstStyle>
            <a:lvl1pPr marL="0" indent="0" algn="l">
              <a:buNone/>
              <a:defRPr sz="1200">
                <a:solidFill>
                  <a:schemeClr val="bg1"/>
                </a:solidFill>
              </a:defRPr>
            </a:lvl1pPr>
            <a:lvl2pPr marL="521252" indent="0" algn="ctr">
              <a:buNone/>
              <a:defRPr>
                <a:solidFill>
                  <a:schemeClr val="tx1">
                    <a:tint val="75000"/>
                  </a:schemeClr>
                </a:solidFill>
              </a:defRPr>
            </a:lvl2pPr>
            <a:lvl3pPr marL="1042504" indent="0" algn="ctr">
              <a:buNone/>
              <a:defRPr>
                <a:solidFill>
                  <a:schemeClr val="tx1">
                    <a:tint val="75000"/>
                  </a:schemeClr>
                </a:solidFill>
              </a:defRPr>
            </a:lvl3pPr>
            <a:lvl4pPr marL="1563756" indent="0" algn="ctr">
              <a:buNone/>
              <a:defRPr>
                <a:solidFill>
                  <a:schemeClr val="tx1">
                    <a:tint val="75000"/>
                  </a:schemeClr>
                </a:solidFill>
              </a:defRPr>
            </a:lvl4pPr>
            <a:lvl5pPr marL="2085008" indent="0" algn="ctr">
              <a:buNone/>
              <a:defRPr>
                <a:solidFill>
                  <a:schemeClr val="tx1">
                    <a:tint val="75000"/>
                  </a:schemeClr>
                </a:solidFill>
              </a:defRPr>
            </a:lvl5pPr>
            <a:lvl6pPr marL="2606259" indent="0" algn="ctr">
              <a:buNone/>
              <a:defRPr>
                <a:solidFill>
                  <a:schemeClr val="tx1">
                    <a:tint val="75000"/>
                  </a:schemeClr>
                </a:solidFill>
              </a:defRPr>
            </a:lvl6pPr>
            <a:lvl7pPr marL="3127512" indent="0" algn="ctr">
              <a:buNone/>
              <a:defRPr>
                <a:solidFill>
                  <a:schemeClr val="tx1">
                    <a:tint val="75000"/>
                  </a:schemeClr>
                </a:solidFill>
              </a:defRPr>
            </a:lvl7pPr>
            <a:lvl8pPr marL="3648764" indent="0" algn="ctr">
              <a:buNone/>
              <a:defRPr>
                <a:solidFill>
                  <a:schemeClr val="tx1">
                    <a:tint val="75000"/>
                  </a:schemeClr>
                </a:solidFill>
              </a:defRPr>
            </a:lvl8pPr>
            <a:lvl9pPr marL="4170015" indent="0" algn="ctr">
              <a:buNone/>
              <a:defRPr>
                <a:solidFill>
                  <a:schemeClr val="tx1">
                    <a:tint val="75000"/>
                  </a:schemeClr>
                </a:solidFill>
              </a:defRPr>
            </a:lvl9pPr>
          </a:lstStyle>
          <a:p>
            <a:r>
              <a:rPr lang="en-GB" dirty="0" smtClean="0"/>
              <a:t>Click to edit Master subtitle style</a:t>
            </a:r>
            <a:endParaRPr lang="en-GB" dirty="0"/>
          </a:p>
        </p:txBody>
      </p:sp>
      <p:sp>
        <p:nvSpPr>
          <p:cNvPr id="9" name="Platshållare för bild 4"/>
          <p:cNvSpPr>
            <a:spLocks noGrp="1" noChangeAspect="1"/>
          </p:cNvSpPr>
          <p:nvPr>
            <p:ph type="pic" sz="quarter" idx="18" hasCustomPrompt="1"/>
          </p:nvPr>
        </p:nvSpPr>
        <p:spPr>
          <a:xfrm>
            <a:off x="3042000" y="3421428"/>
            <a:ext cx="756000" cy="720000"/>
          </a:xfrm>
          <a:blipFill>
            <a:blip r:embed="rId6" cstate="email">
              <a:extLst>
                <a:ext uri="{28A0092B-C50C-407E-A947-70E740481C1C}">
                  <a14:useLocalDpi xmlns:a14="http://schemas.microsoft.com/office/drawing/2010/main"/>
                </a:ext>
              </a:extLst>
            </a:blip>
            <a:stretch>
              <a:fillRect/>
            </a:stretch>
          </a:blipFill>
        </p:spPr>
        <p:txBody>
          <a:bodyPr/>
          <a:lstStyle>
            <a:lvl1pPr marL="0" indent="0">
              <a:buFontTx/>
              <a:buNone/>
              <a:defRPr/>
            </a:lvl1pPr>
          </a:lstStyle>
          <a:p>
            <a:r>
              <a:rPr lang="en-GB" dirty="0" smtClean="0"/>
              <a:t>   </a:t>
            </a:r>
            <a:endParaRPr lang="en-GB" dirty="0"/>
          </a:p>
        </p:txBody>
      </p:sp>
    </p:spTree>
    <p:extLst>
      <p:ext uri="{BB962C8B-B14F-4D97-AF65-F5344CB8AC3E}">
        <p14:creationId xmlns:p14="http://schemas.microsoft.com/office/powerpoint/2010/main" val="19319268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Multi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6" name="Content Placeholder 5"/>
          <p:cNvSpPr>
            <a:spLocks noGrp="1"/>
          </p:cNvSpPr>
          <p:nvPr>
            <p:ph sz="quarter" idx="13"/>
          </p:nvPr>
        </p:nvSpPr>
        <p:spPr>
          <a:xfrm>
            <a:off x="540000" y="1620004"/>
            <a:ext cx="2268000" cy="5399999"/>
          </a:xfrm>
        </p:spPr>
        <p:txBody>
          <a:bodyPr/>
          <a:lstStyle>
            <a:lvl1pPr>
              <a:defRPr/>
            </a:lvl1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 name="Content Placeholder 4"/>
          <p:cNvSpPr>
            <a:spLocks noGrp="1"/>
          </p:cNvSpPr>
          <p:nvPr>
            <p:ph sz="quarter" idx="14"/>
          </p:nvPr>
        </p:nvSpPr>
        <p:spPr>
          <a:xfrm>
            <a:off x="2987999" y="1620004"/>
            <a:ext cx="2268000" cy="5399999"/>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2" name="Picture Placeholder 11"/>
          <p:cNvSpPr>
            <a:spLocks noGrp="1"/>
          </p:cNvSpPr>
          <p:nvPr>
            <p:ph type="pic" sz="quarter" idx="21"/>
          </p:nvPr>
        </p:nvSpPr>
        <p:spPr>
          <a:xfrm>
            <a:off x="5436001" y="1621430"/>
            <a:ext cx="4716000" cy="3420001"/>
          </a:xfrm>
        </p:spPr>
        <p:txBody>
          <a:bodyPr/>
          <a:lstStyle/>
          <a:p>
            <a:r>
              <a:rPr lang="en-GB" dirty="0" smtClean="0"/>
              <a:t>Click icon to add picture</a:t>
            </a:r>
            <a:endParaRPr lang="en-GB" dirty="0"/>
          </a:p>
        </p:txBody>
      </p:sp>
      <p:sp>
        <p:nvSpPr>
          <p:cNvPr id="16" name="Chart Placeholder 15"/>
          <p:cNvSpPr>
            <a:spLocks noGrp="1"/>
          </p:cNvSpPr>
          <p:nvPr>
            <p:ph type="chart" sz="quarter" idx="22"/>
          </p:nvPr>
        </p:nvSpPr>
        <p:spPr>
          <a:xfrm>
            <a:off x="5436000" y="5220003"/>
            <a:ext cx="2268000" cy="1800225"/>
          </a:xfrm>
        </p:spPr>
        <p:txBody>
          <a:bodyPr/>
          <a:lstStyle/>
          <a:p>
            <a:r>
              <a:rPr lang="en-GB" dirty="0" smtClean="0"/>
              <a:t>Click icon to add chart</a:t>
            </a:r>
            <a:endParaRPr lang="en-GB" dirty="0"/>
          </a:p>
        </p:txBody>
      </p:sp>
      <p:sp>
        <p:nvSpPr>
          <p:cNvPr id="19" name="Chart Placeholder 18"/>
          <p:cNvSpPr>
            <a:spLocks noGrp="1"/>
          </p:cNvSpPr>
          <p:nvPr>
            <p:ph type="chart" sz="quarter" idx="23"/>
          </p:nvPr>
        </p:nvSpPr>
        <p:spPr>
          <a:xfrm>
            <a:off x="7884000" y="5220003"/>
            <a:ext cx="2268000" cy="1800225"/>
          </a:xfrm>
        </p:spPr>
        <p:txBody>
          <a:bodyPr/>
          <a:lstStyle/>
          <a:p>
            <a:r>
              <a:rPr lang="en-GB" dirty="0" smtClean="0"/>
              <a:t>Click icon to add chart</a:t>
            </a:r>
            <a:endParaRPr lang="en-GB" dirty="0"/>
          </a:p>
        </p:txBody>
      </p:sp>
      <p:sp>
        <p:nvSpPr>
          <p:cNvPr id="10" name="Slide Number Placeholder 9"/>
          <p:cNvSpPr>
            <a:spLocks noGrp="1"/>
          </p:cNvSpPr>
          <p:nvPr>
            <p:ph type="sldNum" sz="quarter" idx="26"/>
          </p:nvPr>
        </p:nvSpPr>
        <p:spPr/>
        <p:txBody>
          <a:bodyPr/>
          <a:lstStyle/>
          <a:p>
            <a:fld id="{AD2C836C-F085-46B1-A79E-84257391B124}" type="slidenum">
              <a:rPr lang="en-GB" smtClean="0"/>
              <a:pPr/>
              <a:t>‹#›</a:t>
            </a:fld>
            <a:endParaRPr lang="en-GB" dirty="0"/>
          </a:p>
        </p:txBody>
      </p:sp>
      <p:sp>
        <p:nvSpPr>
          <p:cNvPr id="3" name="Date Placeholder 2"/>
          <p:cNvSpPr>
            <a:spLocks noGrp="1"/>
          </p:cNvSpPr>
          <p:nvPr>
            <p:ph type="dt" sz="half" idx="24"/>
          </p:nvPr>
        </p:nvSpPr>
        <p:spPr/>
        <p:txBody>
          <a:bodyPr/>
          <a:lstStyle/>
          <a:p>
            <a:endParaRPr lang="en-GB" dirty="0"/>
          </a:p>
        </p:txBody>
      </p:sp>
      <p:sp>
        <p:nvSpPr>
          <p:cNvPr id="9" name="Footer Placeholder 8"/>
          <p:cNvSpPr>
            <a:spLocks noGrp="1"/>
          </p:cNvSpPr>
          <p:nvPr>
            <p:ph type="ftr" sz="quarter" idx="25"/>
          </p:nvPr>
        </p:nvSpPr>
        <p:spPr/>
        <p:txBody>
          <a:bodyPr/>
          <a:lstStyle/>
          <a:p>
            <a:endParaRPr lang="en-GB" dirty="0"/>
          </a:p>
        </p:txBody>
      </p:sp>
    </p:spTree>
    <p:extLst>
      <p:ext uri="{BB962C8B-B14F-4D97-AF65-F5344CB8AC3E}">
        <p14:creationId xmlns:p14="http://schemas.microsoft.com/office/powerpoint/2010/main" val="14704517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Multi content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6" name="Content Placeholder 5"/>
          <p:cNvSpPr>
            <a:spLocks noGrp="1"/>
          </p:cNvSpPr>
          <p:nvPr>
            <p:ph sz="quarter" idx="13"/>
          </p:nvPr>
        </p:nvSpPr>
        <p:spPr>
          <a:xfrm>
            <a:off x="540000" y="1620004"/>
            <a:ext cx="2268000" cy="3060000"/>
          </a:xfrm>
        </p:spPr>
        <p:txBody>
          <a:bodyPr/>
          <a:lstStyle>
            <a:lvl1pPr>
              <a:defRPr/>
            </a:lvl1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 name="Content Placeholder 4"/>
          <p:cNvSpPr>
            <a:spLocks noGrp="1"/>
          </p:cNvSpPr>
          <p:nvPr>
            <p:ph sz="quarter" idx="14"/>
          </p:nvPr>
        </p:nvSpPr>
        <p:spPr>
          <a:xfrm>
            <a:off x="2987999" y="1620004"/>
            <a:ext cx="2268000" cy="3060000"/>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6" name="Table Placeholder 15"/>
          <p:cNvSpPr>
            <a:spLocks noGrp="1"/>
          </p:cNvSpPr>
          <p:nvPr>
            <p:ph type="tbl" sz="quarter" idx="15"/>
          </p:nvPr>
        </p:nvSpPr>
        <p:spPr>
          <a:xfrm>
            <a:off x="540000" y="4860003"/>
            <a:ext cx="2268000" cy="2160000"/>
          </a:xfrm>
        </p:spPr>
        <p:txBody>
          <a:bodyPr/>
          <a:lstStyle/>
          <a:p>
            <a:r>
              <a:rPr lang="en-GB" dirty="0" smtClean="0"/>
              <a:t>Click icon to add table</a:t>
            </a:r>
            <a:endParaRPr lang="en-GB" dirty="0"/>
          </a:p>
        </p:txBody>
      </p:sp>
      <p:sp>
        <p:nvSpPr>
          <p:cNvPr id="19" name="Table Placeholder 18"/>
          <p:cNvSpPr>
            <a:spLocks noGrp="1"/>
          </p:cNvSpPr>
          <p:nvPr>
            <p:ph type="tbl" sz="quarter" idx="16"/>
          </p:nvPr>
        </p:nvSpPr>
        <p:spPr>
          <a:xfrm>
            <a:off x="2987999" y="4860003"/>
            <a:ext cx="2268000" cy="2160000"/>
          </a:xfrm>
        </p:spPr>
        <p:txBody>
          <a:bodyPr/>
          <a:lstStyle/>
          <a:p>
            <a:r>
              <a:rPr lang="en-GB" dirty="0" smtClean="0"/>
              <a:t>Click icon to add table</a:t>
            </a:r>
            <a:endParaRPr lang="en-GB" dirty="0"/>
          </a:p>
        </p:txBody>
      </p:sp>
      <p:sp>
        <p:nvSpPr>
          <p:cNvPr id="21" name="Picture Placeholder 20"/>
          <p:cNvSpPr>
            <a:spLocks noGrp="1"/>
          </p:cNvSpPr>
          <p:nvPr>
            <p:ph type="pic" sz="quarter" idx="17"/>
          </p:nvPr>
        </p:nvSpPr>
        <p:spPr>
          <a:xfrm>
            <a:off x="5436001" y="1621429"/>
            <a:ext cx="4716000" cy="5399999"/>
          </a:xfrm>
        </p:spPr>
        <p:txBody>
          <a:bodyPr/>
          <a:lstStyle/>
          <a:p>
            <a:r>
              <a:rPr lang="en-GB" dirty="0" smtClean="0"/>
              <a:t>Click icon to add picture</a:t>
            </a:r>
            <a:endParaRPr lang="en-GB" dirty="0"/>
          </a:p>
        </p:txBody>
      </p:sp>
      <p:sp>
        <p:nvSpPr>
          <p:cNvPr id="10" name="Slide Number Placeholder 9"/>
          <p:cNvSpPr>
            <a:spLocks noGrp="1"/>
          </p:cNvSpPr>
          <p:nvPr>
            <p:ph type="sldNum" sz="quarter" idx="20"/>
          </p:nvPr>
        </p:nvSpPr>
        <p:spPr/>
        <p:txBody>
          <a:bodyPr/>
          <a:lstStyle/>
          <a:p>
            <a:fld id="{AD2C836C-F085-46B1-A79E-84257391B124}" type="slidenum">
              <a:rPr lang="en-GB" smtClean="0"/>
              <a:pPr/>
              <a:t>‹#›</a:t>
            </a:fld>
            <a:endParaRPr lang="en-GB" dirty="0"/>
          </a:p>
        </p:txBody>
      </p:sp>
      <p:sp>
        <p:nvSpPr>
          <p:cNvPr id="3" name="Date Placeholder 2"/>
          <p:cNvSpPr>
            <a:spLocks noGrp="1"/>
          </p:cNvSpPr>
          <p:nvPr>
            <p:ph type="dt" sz="half" idx="18"/>
          </p:nvPr>
        </p:nvSpPr>
        <p:spPr/>
        <p:txBody>
          <a:bodyPr/>
          <a:lstStyle/>
          <a:p>
            <a:endParaRPr lang="en-GB" dirty="0"/>
          </a:p>
        </p:txBody>
      </p:sp>
      <p:sp>
        <p:nvSpPr>
          <p:cNvPr id="9" name="Footer Placeholder 8"/>
          <p:cNvSpPr>
            <a:spLocks noGrp="1"/>
          </p:cNvSpPr>
          <p:nvPr>
            <p:ph type="ftr" sz="quarter" idx="19"/>
          </p:nvPr>
        </p:nvSpPr>
        <p:spPr/>
        <p:txBody>
          <a:bodyPr/>
          <a:lstStyle/>
          <a:p>
            <a:endParaRPr lang="en-GB" dirty="0"/>
          </a:p>
        </p:txBody>
      </p:sp>
    </p:spTree>
    <p:extLst>
      <p:ext uri="{BB962C8B-B14F-4D97-AF65-F5344CB8AC3E}">
        <p14:creationId xmlns:p14="http://schemas.microsoft.com/office/powerpoint/2010/main" val="413513860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Multi content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6" name="Content Placeholder 5"/>
          <p:cNvSpPr>
            <a:spLocks noGrp="1"/>
          </p:cNvSpPr>
          <p:nvPr>
            <p:ph sz="quarter" idx="13"/>
          </p:nvPr>
        </p:nvSpPr>
        <p:spPr>
          <a:xfrm>
            <a:off x="540000" y="1620004"/>
            <a:ext cx="2268000" cy="5399999"/>
          </a:xfrm>
        </p:spPr>
        <p:txBody>
          <a:bodyPr/>
          <a:lstStyle>
            <a:lvl1pPr>
              <a:defRPr/>
            </a:lvl1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 name="Content Placeholder 4"/>
          <p:cNvSpPr>
            <a:spLocks noGrp="1"/>
          </p:cNvSpPr>
          <p:nvPr>
            <p:ph sz="quarter" idx="14"/>
          </p:nvPr>
        </p:nvSpPr>
        <p:spPr>
          <a:xfrm>
            <a:off x="2987999" y="1620004"/>
            <a:ext cx="2268000" cy="5399999"/>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21" name="Picture Placeholder 20"/>
          <p:cNvSpPr>
            <a:spLocks noGrp="1"/>
          </p:cNvSpPr>
          <p:nvPr>
            <p:ph type="pic" sz="quarter" idx="17"/>
          </p:nvPr>
        </p:nvSpPr>
        <p:spPr>
          <a:xfrm>
            <a:off x="5436001" y="1621426"/>
            <a:ext cx="4716000" cy="2610000"/>
          </a:xfrm>
        </p:spPr>
        <p:txBody>
          <a:bodyPr/>
          <a:lstStyle/>
          <a:p>
            <a:r>
              <a:rPr lang="en-GB" dirty="0" smtClean="0"/>
              <a:t>Click icon to add picture</a:t>
            </a:r>
            <a:endParaRPr lang="en-GB" dirty="0"/>
          </a:p>
        </p:txBody>
      </p:sp>
      <p:sp>
        <p:nvSpPr>
          <p:cNvPr id="9" name="Picture Placeholder 8"/>
          <p:cNvSpPr>
            <a:spLocks noGrp="1"/>
          </p:cNvSpPr>
          <p:nvPr>
            <p:ph type="pic" sz="quarter" idx="18"/>
          </p:nvPr>
        </p:nvSpPr>
        <p:spPr>
          <a:xfrm>
            <a:off x="5436000" y="4410000"/>
            <a:ext cx="2268000" cy="2610000"/>
          </a:xfrm>
        </p:spPr>
        <p:txBody>
          <a:bodyPr/>
          <a:lstStyle/>
          <a:p>
            <a:r>
              <a:rPr lang="en-GB" dirty="0" smtClean="0"/>
              <a:t>Click icon to add picture</a:t>
            </a:r>
            <a:endParaRPr lang="en-GB" dirty="0"/>
          </a:p>
        </p:txBody>
      </p:sp>
      <p:sp>
        <p:nvSpPr>
          <p:cNvPr id="11" name="Picture Placeholder 10"/>
          <p:cNvSpPr>
            <a:spLocks noGrp="1"/>
          </p:cNvSpPr>
          <p:nvPr>
            <p:ph type="pic" sz="quarter" idx="19"/>
          </p:nvPr>
        </p:nvSpPr>
        <p:spPr>
          <a:xfrm>
            <a:off x="7884000" y="4410000"/>
            <a:ext cx="2268000" cy="2610000"/>
          </a:xfrm>
        </p:spPr>
        <p:txBody>
          <a:bodyPr/>
          <a:lstStyle/>
          <a:p>
            <a:r>
              <a:rPr lang="en-GB" dirty="0" smtClean="0"/>
              <a:t>Click icon to add picture</a:t>
            </a:r>
            <a:endParaRPr lang="en-GB" dirty="0"/>
          </a:p>
        </p:txBody>
      </p:sp>
      <p:sp>
        <p:nvSpPr>
          <p:cNvPr id="12" name="Slide Number Placeholder 11"/>
          <p:cNvSpPr>
            <a:spLocks noGrp="1"/>
          </p:cNvSpPr>
          <p:nvPr>
            <p:ph type="sldNum" sz="quarter" idx="22"/>
          </p:nvPr>
        </p:nvSpPr>
        <p:spPr/>
        <p:txBody>
          <a:bodyPr/>
          <a:lstStyle/>
          <a:p>
            <a:fld id="{AD2C836C-F085-46B1-A79E-84257391B124}" type="slidenum">
              <a:rPr lang="en-GB" smtClean="0"/>
              <a:pPr/>
              <a:t>‹#›</a:t>
            </a:fld>
            <a:endParaRPr lang="en-GB" dirty="0"/>
          </a:p>
        </p:txBody>
      </p:sp>
      <p:sp>
        <p:nvSpPr>
          <p:cNvPr id="3" name="Date Placeholder 2"/>
          <p:cNvSpPr>
            <a:spLocks noGrp="1"/>
          </p:cNvSpPr>
          <p:nvPr>
            <p:ph type="dt" sz="half" idx="20"/>
          </p:nvPr>
        </p:nvSpPr>
        <p:spPr/>
        <p:txBody>
          <a:bodyPr/>
          <a:lstStyle/>
          <a:p>
            <a:endParaRPr lang="en-GB" dirty="0"/>
          </a:p>
        </p:txBody>
      </p:sp>
      <p:sp>
        <p:nvSpPr>
          <p:cNvPr id="10" name="Footer Placeholder 9"/>
          <p:cNvSpPr>
            <a:spLocks noGrp="1"/>
          </p:cNvSpPr>
          <p:nvPr>
            <p:ph type="ftr" sz="quarter" idx="21"/>
          </p:nvPr>
        </p:nvSpPr>
        <p:spPr/>
        <p:txBody>
          <a:bodyPr/>
          <a:lstStyle/>
          <a:p>
            <a:endParaRPr lang="en-GB" dirty="0"/>
          </a:p>
        </p:txBody>
      </p:sp>
    </p:spTree>
    <p:extLst>
      <p:ext uri="{BB962C8B-B14F-4D97-AF65-F5344CB8AC3E}">
        <p14:creationId xmlns:p14="http://schemas.microsoft.com/office/powerpoint/2010/main" val="202662652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Multi content 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6" name="Content Placeholder 5"/>
          <p:cNvSpPr>
            <a:spLocks noGrp="1"/>
          </p:cNvSpPr>
          <p:nvPr>
            <p:ph sz="quarter" idx="13"/>
          </p:nvPr>
        </p:nvSpPr>
        <p:spPr>
          <a:xfrm>
            <a:off x="540000" y="1620005"/>
            <a:ext cx="2268000" cy="3420001"/>
          </a:xfrm>
        </p:spPr>
        <p:txBody>
          <a:bodyPr/>
          <a:lstStyle>
            <a:lvl1pPr>
              <a:defRPr/>
            </a:lvl1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 name="Content Placeholder 4"/>
          <p:cNvSpPr>
            <a:spLocks noGrp="1"/>
          </p:cNvSpPr>
          <p:nvPr>
            <p:ph sz="quarter" idx="14"/>
          </p:nvPr>
        </p:nvSpPr>
        <p:spPr>
          <a:xfrm>
            <a:off x="2987999" y="1620005"/>
            <a:ext cx="2268000" cy="3420001"/>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9" name="Table Placeholder 8"/>
          <p:cNvSpPr>
            <a:spLocks noGrp="1"/>
          </p:cNvSpPr>
          <p:nvPr>
            <p:ph type="tbl" sz="quarter" idx="24"/>
          </p:nvPr>
        </p:nvSpPr>
        <p:spPr>
          <a:xfrm>
            <a:off x="540000" y="5220002"/>
            <a:ext cx="2268000" cy="1800000"/>
          </a:xfrm>
        </p:spPr>
        <p:txBody>
          <a:bodyPr/>
          <a:lstStyle/>
          <a:p>
            <a:r>
              <a:rPr lang="en-GB" dirty="0" smtClean="0"/>
              <a:t>Click icon to add table</a:t>
            </a:r>
            <a:endParaRPr lang="en-GB" dirty="0"/>
          </a:p>
        </p:txBody>
      </p:sp>
      <p:sp>
        <p:nvSpPr>
          <p:cNvPr id="11" name="Table Placeholder 10"/>
          <p:cNvSpPr>
            <a:spLocks noGrp="1"/>
          </p:cNvSpPr>
          <p:nvPr>
            <p:ph type="tbl" sz="quarter" idx="25"/>
          </p:nvPr>
        </p:nvSpPr>
        <p:spPr>
          <a:xfrm>
            <a:off x="2987999" y="5220002"/>
            <a:ext cx="2268000" cy="1800000"/>
          </a:xfrm>
        </p:spPr>
        <p:txBody>
          <a:bodyPr/>
          <a:lstStyle/>
          <a:p>
            <a:r>
              <a:rPr lang="en-GB" dirty="0" smtClean="0"/>
              <a:t>Click icon to add table</a:t>
            </a:r>
            <a:endParaRPr lang="en-GB" dirty="0"/>
          </a:p>
        </p:txBody>
      </p:sp>
      <p:sp>
        <p:nvSpPr>
          <p:cNvPr id="12" name="Picture Placeholder 11"/>
          <p:cNvSpPr>
            <a:spLocks noGrp="1"/>
          </p:cNvSpPr>
          <p:nvPr>
            <p:ph type="pic" sz="quarter" idx="21"/>
          </p:nvPr>
        </p:nvSpPr>
        <p:spPr>
          <a:xfrm>
            <a:off x="5436001" y="1621430"/>
            <a:ext cx="4716000" cy="3420001"/>
          </a:xfrm>
        </p:spPr>
        <p:txBody>
          <a:bodyPr/>
          <a:lstStyle/>
          <a:p>
            <a:r>
              <a:rPr lang="en-GB" dirty="0" smtClean="0"/>
              <a:t>Click icon to add picture</a:t>
            </a:r>
            <a:endParaRPr lang="en-GB" dirty="0"/>
          </a:p>
        </p:txBody>
      </p:sp>
      <p:sp>
        <p:nvSpPr>
          <p:cNvPr id="16" name="Chart Placeholder 15"/>
          <p:cNvSpPr>
            <a:spLocks noGrp="1"/>
          </p:cNvSpPr>
          <p:nvPr>
            <p:ph type="chart" sz="quarter" idx="22"/>
          </p:nvPr>
        </p:nvSpPr>
        <p:spPr>
          <a:xfrm>
            <a:off x="5436000" y="5220003"/>
            <a:ext cx="2268000" cy="1800225"/>
          </a:xfrm>
        </p:spPr>
        <p:txBody>
          <a:bodyPr/>
          <a:lstStyle/>
          <a:p>
            <a:r>
              <a:rPr lang="en-GB" dirty="0" smtClean="0"/>
              <a:t>Click icon to add chart</a:t>
            </a:r>
            <a:endParaRPr lang="en-GB" dirty="0"/>
          </a:p>
        </p:txBody>
      </p:sp>
      <p:sp>
        <p:nvSpPr>
          <p:cNvPr id="19" name="Chart Placeholder 18"/>
          <p:cNvSpPr>
            <a:spLocks noGrp="1"/>
          </p:cNvSpPr>
          <p:nvPr>
            <p:ph type="chart" sz="quarter" idx="23"/>
          </p:nvPr>
        </p:nvSpPr>
        <p:spPr>
          <a:xfrm>
            <a:off x="7884000" y="5220003"/>
            <a:ext cx="2268000" cy="1800225"/>
          </a:xfrm>
        </p:spPr>
        <p:txBody>
          <a:bodyPr/>
          <a:lstStyle/>
          <a:p>
            <a:r>
              <a:rPr lang="en-GB" dirty="0" smtClean="0"/>
              <a:t>Click icon to add chart</a:t>
            </a:r>
            <a:endParaRPr lang="en-GB" dirty="0"/>
          </a:p>
        </p:txBody>
      </p:sp>
      <p:sp>
        <p:nvSpPr>
          <p:cNvPr id="13" name="Slide Number Placeholder 12"/>
          <p:cNvSpPr>
            <a:spLocks noGrp="1"/>
          </p:cNvSpPr>
          <p:nvPr>
            <p:ph type="sldNum" sz="quarter" idx="28"/>
          </p:nvPr>
        </p:nvSpPr>
        <p:spPr/>
        <p:txBody>
          <a:bodyPr/>
          <a:lstStyle/>
          <a:p>
            <a:fld id="{AD2C836C-F085-46B1-A79E-84257391B124}" type="slidenum">
              <a:rPr lang="en-GB" smtClean="0"/>
              <a:pPr/>
              <a:t>‹#›</a:t>
            </a:fld>
            <a:endParaRPr lang="en-GB" dirty="0"/>
          </a:p>
        </p:txBody>
      </p:sp>
      <p:sp>
        <p:nvSpPr>
          <p:cNvPr id="3" name="Date Placeholder 2"/>
          <p:cNvSpPr>
            <a:spLocks noGrp="1"/>
          </p:cNvSpPr>
          <p:nvPr>
            <p:ph type="dt" sz="half" idx="26"/>
          </p:nvPr>
        </p:nvSpPr>
        <p:spPr/>
        <p:txBody>
          <a:bodyPr/>
          <a:lstStyle/>
          <a:p>
            <a:endParaRPr lang="en-GB" dirty="0"/>
          </a:p>
        </p:txBody>
      </p:sp>
      <p:sp>
        <p:nvSpPr>
          <p:cNvPr id="10" name="Footer Placeholder 9"/>
          <p:cNvSpPr>
            <a:spLocks noGrp="1"/>
          </p:cNvSpPr>
          <p:nvPr>
            <p:ph type="ftr" sz="quarter" idx="27"/>
          </p:nvPr>
        </p:nvSpPr>
        <p:spPr/>
        <p:txBody>
          <a:bodyPr/>
          <a:lstStyle/>
          <a:p>
            <a:endParaRPr lang="en-GB" dirty="0"/>
          </a:p>
        </p:txBody>
      </p:sp>
    </p:spTree>
    <p:extLst>
      <p:ext uri="{BB962C8B-B14F-4D97-AF65-F5344CB8AC3E}">
        <p14:creationId xmlns:p14="http://schemas.microsoft.com/office/powerpoint/2010/main" val="22178955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Multi content 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6" name="Content Placeholder 5"/>
          <p:cNvSpPr>
            <a:spLocks noGrp="1"/>
          </p:cNvSpPr>
          <p:nvPr>
            <p:ph sz="quarter" idx="13"/>
          </p:nvPr>
        </p:nvSpPr>
        <p:spPr>
          <a:xfrm>
            <a:off x="540000" y="1620004"/>
            <a:ext cx="2268000" cy="5399999"/>
          </a:xfrm>
        </p:spPr>
        <p:txBody>
          <a:bodyPr/>
          <a:lstStyle>
            <a:lvl1pPr>
              <a:defRPr/>
            </a:lvl1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6" name="Chart Placeholder 15"/>
          <p:cNvSpPr>
            <a:spLocks noGrp="1"/>
          </p:cNvSpPr>
          <p:nvPr>
            <p:ph type="chart" sz="quarter" idx="22"/>
          </p:nvPr>
        </p:nvSpPr>
        <p:spPr>
          <a:xfrm>
            <a:off x="2987999" y="1620004"/>
            <a:ext cx="2268000" cy="1691999"/>
          </a:xfrm>
        </p:spPr>
        <p:txBody>
          <a:bodyPr/>
          <a:lstStyle/>
          <a:p>
            <a:r>
              <a:rPr lang="en-GB" dirty="0" smtClean="0"/>
              <a:t>Click icon to add chart</a:t>
            </a:r>
            <a:endParaRPr lang="en-GB" dirty="0"/>
          </a:p>
        </p:txBody>
      </p:sp>
      <p:sp>
        <p:nvSpPr>
          <p:cNvPr id="19" name="Chart Placeholder 18"/>
          <p:cNvSpPr>
            <a:spLocks noGrp="1"/>
          </p:cNvSpPr>
          <p:nvPr>
            <p:ph type="chart" sz="quarter" idx="23"/>
          </p:nvPr>
        </p:nvSpPr>
        <p:spPr>
          <a:xfrm>
            <a:off x="2987999" y="3474004"/>
            <a:ext cx="2268000" cy="1691999"/>
          </a:xfrm>
        </p:spPr>
        <p:txBody>
          <a:bodyPr/>
          <a:lstStyle/>
          <a:p>
            <a:r>
              <a:rPr lang="en-GB" dirty="0" smtClean="0"/>
              <a:t>Click icon to add chart</a:t>
            </a:r>
            <a:endParaRPr lang="en-GB" dirty="0"/>
          </a:p>
        </p:txBody>
      </p:sp>
      <p:sp>
        <p:nvSpPr>
          <p:cNvPr id="10" name="Chart Placeholder 9"/>
          <p:cNvSpPr>
            <a:spLocks noGrp="1"/>
          </p:cNvSpPr>
          <p:nvPr>
            <p:ph type="chart" sz="quarter" idx="25"/>
          </p:nvPr>
        </p:nvSpPr>
        <p:spPr>
          <a:xfrm>
            <a:off x="2987999" y="5328004"/>
            <a:ext cx="2268000" cy="1691999"/>
          </a:xfrm>
        </p:spPr>
        <p:txBody>
          <a:bodyPr/>
          <a:lstStyle/>
          <a:p>
            <a:r>
              <a:rPr lang="en-GB" dirty="0" smtClean="0"/>
              <a:t>Click icon to add chart</a:t>
            </a:r>
            <a:endParaRPr lang="en-GB" dirty="0"/>
          </a:p>
        </p:txBody>
      </p:sp>
      <p:sp>
        <p:nvSpPr>
          <p:cNvPr id="12" name="Picture Placeholder 11"/>
          <p:cNvSpPr>
            <a:spLocks noGrp="1"/>
          </p:cNvSpPr>
          <p:nvPr>
            <p:ph type="pic" sz="quarter" idx="21"/>
          </p:nvPr>
        </p:nvSpPr>
        <p:spPr>
          <a:xfrm>
            <a:off x="5436001" y="1621426"/>
            <a:ext cx="4716000" cy="2610000"/>
          </a:xfrm>
        </p:spPr>
        <p:txBody>
          <a:bodyPr/>
          <a:lstStyle/>
          <a:p>
            <a:r>
              <a:rPr lang="en-GB" dirty="0" smtClean="0"/>
              <a:t>Click icon to add picture</a:t>
            </a:r>
            <a:endParaRPr lang="en-GB" dirty="0"/>
          </a:p>
        </p:txBody>
      </p:sp>
      <p:sp>
        <p:nvSpPr>
          <p:cNvPr id="14" name="Picture Placeholder 13"/>
          <p:cNvSpPr>
            <a:spLocks noGrp="1"/>
          </p:cNvSpPr>
          <p:nvPr>
            <p:ph type="pic" sz="quarter" idx="26"/>
          </p:nvPr>
        </p:nvSpPr>
        <p:spPr>
          <a:xfrm>
            <a:off x="5436000" y="4410000"/>
            <a:ext cx="2268000" cy="2610000"/>
          </a:xfrm>
        </p:spPr>
        <p:txBody>
          <a:bodyPr/>
          <a:lstStyle/>
          <a:p>
            <a:r>
              <a:rPr lang="en-GB" dirty="0" smtClean="0"/>
              <a:t>Click icon to add picture</a:t>
            </a:r>
            <a:endParaRPr lang="en-GB" dirty="0"/>
          </a:p>
        </p:txBody>
      </p:sp>
      <p:sp>
        <p:nvSpPr>
          <p:cNvPr id="17" name="Picture Placeholder 16"/>
          <p:cNvSpPr>
            <a:spLocks noGrp="1"/>
          </p:cNvSpPr>
          <p:nvPr>
            <p:ph type="pic" sz="quarter" idx="27"/>
          </p:nvPr>
        </p:nvSpPr>
        <p:spPr>
          <a:xfrm>
            <a:off x="7884000" y="4410000"/>
            <a:ext cx="2268000" cy="2610000"/>
          </a:xfrm>
        </p:spPr>
        <p:txBody>
          <a:bodyPr/>
          <a:lstStyle/>
          <a:p>
            <a:r>
              <a:rPr lang="en-GB" dirty="0" smtClean="0"/>
              <a:t>Click icon to add picture</a:t>
            </a:r>
            <a:endParaRPr lang="en-GB" dirty="0"/>
          </a:p>
        </p:txBody>
      </p:sp>
      <p:sp>
        <p:nvSpPr>
          <p:cNvPr id="9" name="Slide Number Placeholder 8"/>
          <p:cNvSpPr>
            <a:spLocks noGrp="1"/>
          </p:cNvSpPr>
          <p:nvPr>
            <p:ph type="sldNum" sz="quarter" idx="30"/>
          </p:nvPr>
        </p:nvSpPr>
        <p:spPr/>
        <p:txBody>
          <a:bodyPr/>
          <a:lstStyle/>
          <a:p>
            <a:fld id="{AD2C836C-F085-46B1-A79E-84257391B124}" type="slidenum">
              <a:rPr lang="en-GB" smtClean="0"/>
              <a:pPr/>
              <a:t>‹#›</a:t>
            </a:fld>
            <a:endParaRPr lang="en-GB" dirty="0"/>
          </a:p>
        </p:txBody>
      </p:sp>
      <p:sp>
        <p:nvSpPr>
          <p:cNvPr id="3" name="Date Placeholder 2"/>
          <p:cNvSpPr>
            <a:spLocks noGrp="1"/>
          </p:cNvSpPr>
          <p:nvPr>
            <p:ph type="dt" sz="half" idx="28"/>
          </p:nvPr>
        </p:nvSpPr>
        <p:spPr/>
        <p:txBody>
          <a:bodyPr/>
          <a:lstStyle/>
          <a:p>
            <a:endParaRPr lang="en-GB" dirty="0"/>
          </a:p>
        </p:txBody>
      </p:sp>
      <p:sp>
        <p:nvSpPr>
          <p:cNvPr id="5" name="Footer Placeholder 4"/>
          <p:cNvSpPr>
            <a:spLocks noGrp="1"/>
          </p:cNvSpPr>
          <p:nvPr>
            <p:ph type="ftr" sz="quarter" idx="29"/>
          </p:nvPr>
        </p:nvSpPr>
        <p:spPr/>
        <p:txBody>
          <a:bodyPr/>
          <a:lstStyle/>
          <a:p>
            <a:endParaRPr lang="en-GB" noProof="0" dirty="0"/>
          </a:p>
        </p:txBody>
      </p:sp>
    </p:spTree>
    <p:extLst>
      <p:ext uri="{BB962C8B-B14F-4D97-AF65-F5344CB8AC3E}">
        <p14:creationId xmlns:p14="http://schemas.microsoft.com/office/powerpoint/2010/main" val="312493283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graphs + 2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16" name="Chart Placeholder 15"/>
          <p:cNvSpPr>
            <a:spLocks noGrp="1"/>
          </p:cNvSpPr>
          <p:nvPr>
            <p:ph type="chart" sz="quarter" idx="22"/>
          </p:nvPr>
        </p:nvSpPr>
        <p:spPr>
          <a:xfrm>
            <a:off x="540000" y="1620005"/>
            <a:ext cx="4721516" cy="3601287"/>
          </a:xfrm>
        </p:spPr>
        <p:txBody>
          <a:bodyPr/>
          <a:lstStyle/>
          <a:p>
            <a:r>
              <a:rPr lang="en-GB" dirty="0" smtClean="0"/>
              <a:t>Click icon to add chart</a:t>
            </a:r>
            <a:endParaRPr lang="en-GB" dirty="0"/>
          </a:p>
        </p:txBody>
      </p:sp>
      <p:sp>
        <p:nvSpPr>
          <p:cNvPr id="6" name="Content Placeholder 5"/>
          <p:cNvSpPr>
            <a:spLocks noGrp="1"/>
          </p:cNvSpPr>
          <p:nvPr>
            <p:ph sz="quarter" idx="13"/>
          </p:nvPr>
        </p:nvSpPr>
        <p:spPr>
          <a:xfrm>
            <a:off x="540000" y="5520909"/>
            <a:ext cx="4716000" cy="1499319"/>
          </a:xfrm>
        </p:spPr>
        <p:txBody>
          <a:bodyPr/>
          <a:lstStyle>
            <a:lvl1pPr>
              <a:defRPr/>
            </a:lvl1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9" name="Chart Placeholder 18"/>
          <p:cNvSpPr>
            <a:spLocks noGrp="1"/>
          </p:cNvSpPr>
          <p:nvPr>
            <p:ph type="chart" sz="quarter" idx="23"/>
          </p:nvPr>
        </p:nvSpPr>
        <p:spPr>
          <a:xfrm>
            <a:off x="5436000" y="1621430"/>
            <a:ext cx="4721516" cy="3601287"/>
          </a:xfrm>
        </p:spPr>
        <p:txBody>
          <a:bodyPr/>
          <a:lstStyle/>
          <a:p>
            <a:r>
              <a:rPr lang="en-GB" dirty="0" smtClean="0"/>
              <a:t>Click icon to add chart</a:t>
            </a:r>
            <a:endParaRPr lang="en-GB" dirty="0"/>
          </a:p>
        </p:txBody>
      </p:sp>
      <p:sp>
        <p:nvSpPr>
          <p:cNvPr id="5" name="Content Placeholder 4"/>
          <p:cNvSpPr>
            <a:spLocks noGrp="1"/>
          </p:cNvSpPr>
          <p:nvPr>
            <p:ph sz="quarter" idx="14"/>
          </p:nvPr>
        </p:nvSpPr>
        <p:spPr>
          <a:xfrm>
            <a:off x="5436001" y="5523784"/>
            <a:ext cx="4716000" cy="1499319"/>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3" name="Date Placeholder 2"/>
          <p:cNvSpPr>
            <a:spLocks noGrp="1"/>
          </p:cNvSpPr>
          <p:nvPr>
            <p:ph type="dt" sz="half" idx="24"/>
          </p:nvPr>
        </p:nvSpPr>
        <p:spPr/>
        <p:txBody>
          <a:bodyPr/>
          <a:lstStyle/>
          <a:p>
            <a:endParaRPr lang="en-GB" dirty="0"/>
          </a:p>
        </p:txBody>
      </p:sp>
      <p:sp>
        <p:nvSpPr>
          <p:cNvPr id="9" name="Footer Placeholder 8"/>
          <p:cNvSpPr>
            <a:spLocks noGrp="1"/>
          </p:cNvSpPr>
          <p:nvPr>
            <p:ph type="ftr" sz="quarter" idx="25"/>
          </p:nvPr>
        </p:nvSpPr>
        <p:spPr/>
        <p:txBody>
          <a:bodyPr/>
          <a:lstStyle/>
          <a:p>
            <a:endParaRPr lang="en-GB" dirty="0"/>
          </a:p>
        </p:txBody>
      </p:sp>
      <p:sp>
        <p:nvSpPr>
          <p:cNvPr id="10" name="Slide Number Placeholder 9"/>
          <p:cNvSpPr>
            <a:spLocks noGrp="1"/>
          </p:cNvSpPr>
          <p:nvPr>
            <p:ph type="sldNum" sz="quarter" idx="26"/>
          </p:nvPr>
        </p:nvSpPr>
        <p:spPr/>
        <p:txBody>
          <a:bodyPr/>
          <a:lstStyle/>
          <a:p>
            <a:fld id="{AD2C836C-F085-46B1-A79E-84257391B124}" type="slidenum">
              <a:rPr lang="en-GB" smtClean="0"/>
              <a:pPr/>
              <a:t>‹#›</a:t>
            </a:fld>
            <a:endParaRPr lang="en-GB" dirty="0"/>
          </a:p>
        </p:txBody>
      </p:sp>
    </p:spTree>
    <p:extLst>
      <p:ext uri="{BB962C8B-B14F-4D97-AF65-F5344CB8AC3E}">
        <p14:creationId xmlns:p14="http://schemas.microsoft.com/office/powerpoint/2010/main" val="204100023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ortraits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15" name="Picture Placeholder 9"/>
          <p:cNvSpPr>
            <a:spLocks noGrp="1"/>
          </p:cNvSpPr>
          <p:nvPr>
            <p:ph type="pic" sz="quarter" idx="19"/>
          </p:nvPr>
        </p:nvSpPr>
        <p:spPr>
          <a:xfrm>
            <a:off x="540000" y="1620000"/>
            <a:ext cx="1440000" cy="1980000"/>
          </a:xfrm>
        </p:spPr>
        <p:txBody>
          <a:bodyPr/>
          <a:lstStyle/>
          <a:p>
            <a:r>
              <a:rPr lang="en-GB" dirty="0" smtClean="0"/>
              <a:t>Click icon to add picture</a:t>
            </a:r>
            <a:endParaRPr lang="en-GB" dirty="0"/>
          </a:p>
        </p:txBody>
      </p:sp>
      <p:sp>
        <p:nvSpPr>
          <p:cNvPr id="20" name="Text Placeholder 19"/>
          <p:cNvSpPr>
            <a:spLocks noGrp="1"/>
          </p:cNvSpPr>
          <p:nvPr>
            <p:ph type="body" sz="quarter" idx="23" hasCustomPrompt="1"/>
          </p:nvPr>
        </p:nvSpPr>
        <p:spPr>
          <a:xfrm>
            <a:off x="2160000" y="1614805"/>
            <a:ext cx="1440000" cy="152172"/>
          </a:xfrm>
        </p:spPr>
        <p:txBody>
          <a:bodyPr/>
          <a:lstStyle>
            <a:lvl1pPr marL="0" indent="0">
              <a:lnSpc>
                <a:spcPts val="1250"/>
              </a:lnSpc>
              <a:buFontTx/>
              <a:buNone/>
              <a:defRPr sz="1000" baseline="0">
                <a:solidFill>
                  <a:schemeClr val="tx1"/>
                </a:solidFill>
                <a:latin typeface="Gill Sans MT Pro Medium" pitchFamily="34" charset="0"/>
              </a:defRPr>
            </a:lvl1pPr>
            <a:lvl2pPr marL="0" indent="0">
              <a:lnSpc>
                <a:spcPct val="100000"/>
              </a:lnSpc>
              <a:buFontTx/>
              <a:buNone/>
              <a:defRPr sz="900">
                <a:solidFill>
                  <a:schemeClr val="tx1"/>
                </a:solidFill>
              </a:defRPr>
            </a:lvl2pPr>
            <a:lvl3pPr marL="0" indent="0">
              <a:lnSpc>
                <a:spcPct val="100000"/>
              </a:lnSpc>
              <a:buFontTx/>
              <a:buNone/>
              <a:defRPr sz="900" i="0">
                <a:solidFill>
                  <a:schemeClr val="tx1"/>
                </a:solidFill>
                <a:latin typeface="+mn-lt"/>
              </a:defRPr>
            </a:lvl3pPr>
            <a:lvl4pPr>
              <a:lnSpc>
                <a:spcPct val="100000"/>
              </a:lnSpc>
              <a:buFontTx/>
              <a:buNone/>
              <a:defRPr sz="900">
                <a:solidFill>
                  <a:schemeClr val="tx1"/>
                </a:solidFill>
              </a:defRPr>
            </a:lvl4pPr>
            <a:lvl5pPr>
              <a:lnSpc>
                <a:spcPct val="100000"/>
              </a:lnSpc>
              <a:buFontTx/>
              <a:buNone/>
              <a:defRPr sz="900">
                <a:solidFill>
                  <a:schemeClr val="tx1"/>
                </a:solidFill>
              </a:defRPr>
            </a:lvl5pPr>
          </a:lstStyle>
          <a:p>
            <a:pPr lvl="0"/>
            <a:r>
              <a:rPr lang="en-GB" dirty="0" smtClean="0"/>
              <a:t>Name</a:t>
            </a:r>
            <a:endParaRPr lang="en-GB" dirty="0"/>
          </a:p>
        </p:txBody>
      </p:sp>
      <p:sp>
        <p:nvSpPr>
          <p:cNvPr id="22" name="Text Placeholder 19"/>
          <p:cNvSpPr>
            <a:spLocks noGrp="1"/>
          </p:cNvSpPr>
          <p:nvPr>
            <p:ph type="body" sz="quarter" idx="41" hasCustomPrompt="1"/>
          </p:nvPr>
        </p:nvSpPr>
        <p:spPr>
          <a:xfrm>
            <a:off x="2160000" y="1778409"/>
            <a:ext cx="1440000" cy="1825402"/>
          </a:xfrm>
        </p:spPr>
        <p:txBody>
          <a:bodyPr/>
          <a:lstStyle>
            <a:lvl1pPr marL="0" indent="0">
              <a:lnSpc>
                <a:spcPts val="1250"/>
              </a:lnSpc>
              <a:buFontTx/>
              <a:buNone/>
              <a:defRPr sz="900" baseline="0">
                <a:solidFill>
                  <a:schemeClr val="tx1"/>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Bio</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1" name="Text Placeholder 19"/>
          <p:cNvSpPr>
            <a:spLocks noGrp="1"/>
          </p:cNvSpPr>
          <p:nvPr>
            <p:ph type="body" sz="quarter" idx="69" hasCustomPrompt="1"/>
          </p:nvPr>
        </p:nvSpPr>
        <p:spPr>
          <a:xfrm>
            <a:off x="3776751" y="1614803"/>
            <a:ext cx="336700" cy="150892"/>
          </a:xfrm>
        </p:spPr>
        <p:txBody>
          <a:bodyPr/>
          <a:lstStyle>
            <a:lvl1pPr marL="0" indent="0">
              <a:lnSpc>
                <a:spcPts val="1250"/>
              </a:lnSpc>
              <a:buFontTx/>
              <a:buNone/>
              <a:defRPr sz="900" baseline="0">
                <a:solidFill>
                  <a:schemeClr val="tx1"/>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Mobile</a:t>
            </a:r>
            <a:endParaRPr lang="en-GB" dirty="0"/>
          </a:p>
        </p:txBody>
      </p:sp>
      <p:sp>
        <p:nvSpPr>
          <p:cNvPr id="24" name="Text Placeholder 19"/>
          <p:cNvSpPr>
            <a:spLocks noGrp="1"/>
          </p:cNvSpPr>
          <p:nvPr>
            <p:ph type="body" sz="quarter" idx="43" hasCustomPrompt="1"/>
          </p:nvPr>
        </p:nvSpPr>
        <p:spPr>
          <a:xfrm>
            <a:off x="4124528" y="1614803"/>
            <a:ext cx="1092224" cy="151201"/>
          </a:xfrm>
        </p:spPr>
        <p:txBody>
          <a:bodyPr/>
          <a:lstStyle>
            <a:lvl1pPr marL="0" indent="0">
              <a:lnSpc>
                <a:spcPts val="1250"/>
              </a:lnSpc>
              <a:buFontTx/>
              <a:buNone/>
              <a:defRPr sz="900" baseline="0">
                <a:solidFill>
                  <a:schemeClr val="tx1"/>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+46 70 123456 78</a:t>
            </a:r>
            <a:endParaRPr lang="en-GB" dirty="0"/>
          </a:p>
        </p:txBody>
      </p:sp>
      <p:sp>
        <p:nvSpPr>
          <p:cNvPr id="52" name="Text Placeholder 19"/>
          <p:cNvSpPr>
            <a:spLocks noGrp="1"/>
          </p:cNvSpPr>
          <p:nvPr>
            <p:ph type="body" sz="quarter" idx="70" hasCustomPrompt="1"/>
          </p:nvPr>
        </p:nvSpPr>
        <p:spPr>
          <a:xfrm>
            <a:off x="3776751" y="1779269"/>
            <a:ext cx="336700" cy="150892"/>
          </a:xfrm>
        </p:spPr>
        <p:txBody>
          <a:bodyPr/>
          <a:lstStyle>
            <a:lvl1pPr marL="0" indent="0">
              <a:lnSpc>
                <a:spcPts val="1250"/>
              </a:lnSpc>
              <a:buFontTx/>
              <a:buNone/>
              <a:defRPr sz="900" baseline="0">
                <a:solidFill>
                  <a:schemeClr val="tx1"/>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Direct</a:t>
            </a:r>
            <a:endParaRPr lang="en-GB" dirty="0"/>
          </a:p>
        </p:txBody>
      </p:sp>
      <p:sp>
        <p:nvSpPr>
          <p:cNvPr id="23" name="Text Placeholder 19"/>
          <p:cNvSpPr>
            <a:spLocks noGrp="1"/>
          </p:cNvSpPr>
          <p:nvPr>
            <p:ph type="body" sz="quarter" idx="55" hasCustomPrompt="1"/>
          </p:nvPr>
        </p:nvSpPr>
        <p:spPr>
          <a:xfrm>
            <a:off x="4124528" y="1779271"/>
            <a:ext cx="1092224" cy="151201"/>
          </a:xfrm>
        </p:spPr>
        <p:txBody>
          <a:bodyPr/>
          <a:lstStyle>
            <a:lvl1pPr marL="0" indent="0">
              <a:lnSpc>
                <a:spcPts val="1250"/>
              </a:lnSpc>
              <a:buFontTx/>
              <a:buNone/>
              <a:defRPr sz="900" baseline="0">
                <a:solidFill>
                  <a:schemeClr val="tx1"/>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+46 8 123 456 78</a:t>
            </a:r>
            <a:endParaRPr lang="en-GB" dirty="0"/>
          </a:p>
        </p:txBody>
      </p:sp>
      <p:sp>
        <p:nvSpPr>
          <p:cNvPr id="27" name="Text Placeholder 19"/>
          <p:cNvSpPr>
            <a:spLocks noGrp="1"/>
          </p:cNvSpPr>
          <p:nvPr>
            <p:ph type="body" sz="quarter" idx="56" hasCustomPrompt="1"/>
          </p:nvPr>
        </p:nvSpPr>
        <p:spPr>
          <a:xfrm>
            <a:off x="3776752" y="1946263"/>
            <a:ext cx="1440000" cy="151201"/>
          </a:xfrm>
        </p:spPr>
        <p:txBody>
          <a:bodyPr/>
          <a:lstStyle>
            <a:lvl1pPr marL="0" indent="0">
              <a:lnSpc>
                <a:spcPts val="1250"/>
              </a:lnSpc>
              <a:buFontTx/>
              <a:buNone/>
              <a:defRPr sz="900" u="sng" baseline="0">
                <a:solidFill>
                  <a:srgbClr val="AA0032"/>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name.nameson@catella.se</a:t>
            </a:r>
          </a:p>
        </p:txBody>
      </p:sp>
      <p:sp>
        <p:nvSpPr>
          <p:cNvPr id="54" name="Picture Placeholder 9"/>
          <p:cNvSpPr>
            <a:spLocks noGrp="1"/>
          </p:cNvSpPr>
          <p:nvPr>
            <p:ph type="pic" sz="quarter" idx="71"/>
          </p:nvPr>
        </p:nvSpPr>
        <p:spPr>
          <a:xfrm>
            <a:off x="540000" y="3780000"/>
            <a:ext cx="1440000" cy="1980000"/>
          </a:xfrm>
        </p:spPr>
        <p:txBody>
          <a:bodyPr/>
          <a:lstStyle/>
          <a:p>
            <a:r>
              <a:rPr lang="en-GB" dirty="0" smtClean="0"/>
              <a:t>Click icon to add picture</a:t>
            </a:r>
            <a:endParaRPr lang="en-GB" dirty="0"/>
          </a:p>
        </p:txBody>
      </p:sp>
      <p:sp>
        <p:nvSpPr>
          <p:cNvPr id="55" name="Text Placeholder 19"/>
          <p:cNvSpPr>
            <a:spLocks noGrp="1"/>
          </p:cNvSpPr>
          <p:nvPr>
            <p:ph type="body" sz="quarter" idx="72" hasCustomPrompt="1"/>
          </p:nvPr>
        </p:nvSpPr>
        <p:spPr>
          <a:xfrm>
            <a:off x="2160000" y="3781428"/>
            <a:ext cx="1440000" cy="152172"/>
          </a:xfrm>
        </p:spPr>
        <p:txBody>
          <a:bodyPr/>
          <a:lstStyle>
            <a:lvl1pPr marL="0" indent="0">
              <a:lnSpc>
                <a:spcPts val="1250"/>
              </a:lnSpc>
              <a:buFontTx/>
              <a:buNone/>
              <a:defRPr sz="1000" baseline="0">
                <a:solidFill>
                  <a:schemeClr val="tx1"/>
                </a:solidFill>
                <a:latin typeface="Gill Sans MT Pro Medium" pitchFamily="34" charset="0"/>
              </a:defRPr>
            </a:lvl1pPr>
            <a:lvl2pPr marL="0" indent="0">
              <a:lnSpc>
                <a:spcPct val="100000"/>
              </a:lnSpc>
              <a:buFontTx/>
              <a:buNone/>
              <a:defRPr sz="900">
                <a:solidFill>
                  <a:schemeClr val="tx1"/>
                </a:solidFill>
              </a:defRPr>
            </a:lvl2pPr>
            <a:lvl3pPr marL="0" indent="0">
              <a:lnSpc>
                <a:spcPct val="100000"/>
              </a:lnSpc>
              <a:buFontTx/>
              <a:buNone/>
              <a:defRPr sz="900" i="0">
                <a:solidFill>
                  <a:schemeClr val="tx1"/>
                </a:solidFill>
                <a:latin typeface="+mn-lt"/>
              </a:defRPr>
            </a:lvl3pPr>
            <a:lvl4pPr>
              <a:lnSpc>
                <a:spcPct val="100000"/>
              </a:lnSpc>
              <a:buFontTx/>
              <a:buNone/>
              <a:defRPr sz="900">
                <a:solidFill>
                  <a:schemeClr val="tx1"/>
                </a:solidFill>
              </a:defRPr>
            </a:lvl4pPr>
            <a:lvl5pPr>
              <a:lnSpc>
                <a:spcPct val="100000"/>
              </a:lnSpc>
              <a:buFontTx/>
              <a:buNone/>
              <a:defRPr sz="900">
                <a:solidFill>
                  <a:schemeClr val="tx1"/>
                </a:solidFill>
              </a:defRPr>
            </a:lvl5pPr>
          </a:lstStyle>
          <a:p>
            <a:pPr lvl="0"/>
            <a:r>
              <a:rPr lang="en-GB" dirty="0" smtClean="0"/>
              <a:t>Name</a:t>
            </a:r>
            <a:endParaRPr lang="en-GB" dirty="0"/>
          </a:p>
        </p:txBody>
      </p:sp>
      <p:sp>
        <p:nvSpPr>
          <p:cNvPr id="56" name="Text Placeholder 19"/>
          <p:cNvSpPr>
            <a:spLocks noGrp="1"/>
          </p:cNvSpPr>
          <p:nvPr>
            <p:ph type="body" sz="quarter" idx="73" hasCustomPrompt="1"/>
          </p:nvPr>
        </p:nvSpPr>
        <p:spPr>
          <a:xfrm>
            <a:off x="2160000" y="3936023"/>
            <a:ext cx="1440000" cy="1825402"/>
          </a:xfrm>
        </p:spPr>
        <p:txBody>
          <a:bodyPr/>
          <a:lstStyle>
            <a:lvl1pPr marL="0" indent="0">
              <a:lnSpc>
                <a:spcPts val="1250"/>
              </a:lnSpc>
              <a:buFontTx/>
              <a:buNone/>
              <a:defRPr sz="900" baseline="0">
                <a:solidFill>
                  <a:schemeClr val="tx1"/>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Bio</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0" name="Text Placeholder 19"/>
          <p:cNvSpPr>
            <a:spLocks noGrp="1"/>
          </p:cNvSpPr>
          <p:nvPr>
            <p:ph type="body" sz="quarter" idx="77" hasCustomPrompt="1"/>
          </p:nvPr>
        </p:nvSpPr>
        <p:spPr>
          <a:xfrm>
            <a:off x="3776751" y="3776780"/>
            <a:ext cx="336700" cy="150892"/>
          </a:xfrm>
        </p:spPr>
        <p:txBody>
          <a:bodyPr/>
          <a:lstStyle>
            <a:lvl1pPr marL="0" indent="0">
              <a:lnSpc>
                <a:spcPts val="1250"/>
              </a:lnSpc>
              <a:buFontTx/>
              <a:buNone/>
              <a:defRPr sz="900" baseline="0">
                <a:solidFill>
                  <a:schemeClr val="tx1"/>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Mobile</a:t>
            </a:r>
            <a:endParaRPr lang="en-GB" dirty="0"/>
          </a:p>
        </p:txBody>
      </p:sp>
      <p:sp>
        <p:nvSpPr>
          <p:cNvPr id="57" name="Text Placeholder 19"/>
          <p:cNvSpPr>
            <a:spLocks noGrp="1"/>
          </p:cNvSpPr>
          <p:nvPr>
            <p:ph type="body" sz="quarter" idx="74" hasCustomPrompt="1"/>
          </p:nvPr>
        </p:nvSpPr>
        <p:spPr>
          <a:xfrm>
            <a:off x="4131843" y="3776782"/>
            <a:ext cx="1092224" cy="151201"/>
          </a:xfrm>
        </p:spPr>
        <p:txBody>
          <a:bodyPr/>
          <a:lstStyle>
            <a:lvl1pPr marL="0" indent="0">
              <a:lnSpc>
                <a:spcPts val="1250"/>
              </a:lnSpc>
              <a:buFontTx/>
              <a:buNone/>
              <a:defRPr sz="900" baseline="0">
                <a:solidFill>
                  <a:schemeClr val="tx1"/>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+46 70 123456 78</a:t>
            </a:r>
            <a:endParaRPr lang="en-GB" dirty="0"/>
          </a:p>
        </p:txBody>
      </p:sp>
      <p:sp>
        <p:nvSpPr>
          <p:cNvPr id="61" name="Text Placeholder 19"/>
          <p:cNvSpPr>
            <a:spLocks noGrp="1"/>
          </p:cNvSpPr>
          <p:nvPr>
            <p:ph type="body" sz="quarter" idx="78" hasCustomPrompt="1"/>
          </p:nvPr>
        </p:nvSpPr>
        <p:spPr>
          <a:xfrm>
            <a:off x="3776751" y="3942522"/>
            <a:ext cx="336700" cy="150892"/>
          </a:xfrm>
        </p:spPr>
        <p:txBody>
          <a:bodyPr/>
          <a:lstStyle>
            <a:lvl1pPr marL="0" indent="0">
              <a:lnSpc>
                <a:spcPts val="1250"/>
              </a:lnSpc>
              <a:buFontTx/>
              <a:buNone/>
              <a:defRPr sz="900" baseline="0">
                <a:solidFill>
                  <a:schemeClr val="tx1"/>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Direct</a:t>
            </a:r>
            <a:endParaRPr lang="en-GB" dirty="0"/>
          </a:p>
        </p:txBody>
      </p:sp>
      <p:sp>
        <p:nvSpPr>
          <p:cNvPr id="58" name="Text Placeholder 19"/>
          <p:cNvSpPr>
            <a:spLocks noGrp="1"/>
          </p:cNvSpPr>
          <p:nvPr>
            <p:ph type="body" sz="quarter" idx="75" hasCustomPrompt="1"/>
          </p:nvPr>
        </p:nvSpPr>
        <p:spPr>
          <a:xfrm>
            <a:off x="4131843" y="3942368"/>
            <a:ext cx="1092224" cy="151201"/>
          </a:xfrm>
        </p:spPr>
        <p:txBody>
          <a:bodyPr/>
          <a:lstStyle>
            <a:lvl1pPr marL="0" indent="0">
              <a:lnSpc>
                <a:spcPts val="1250"/>
              </a:lnSpc>
              <a:buFontTx/>
              <a:buNone/>
              <a:defRPr sz="900" baseline="0">
                <a:solidFill>
                  <a:schemeClr val="tx1"/>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+46 8 123 456 78</a:t>
            </a:r>
            <a:endParaRPr lang="en-GB" dirty="0"/>
          </a:p>
        </p:txBody>
      </p:sp>
      <p:sp>
        <p:nvSpPr>
          <p:cNvPr id="59" name="Text Placeholder 19"/>
          <p:cNvSpPr>
            <a:spLocks noGrp="1"/>
          </p:cNvSpPr>
          <p:nvPr>
            <p:ph type="body" sz="quarter" idx="76" hasCustomPrompt="1"/>
          </p:nvPr>
        </p:nvSpPr>
        <p:spPr>
          <a:xfrm>
            <a:off x="3784066" y="4108237"/>
            <a:ext cx="1440000" cy="151201"/>
          </a:xfrm>
        </p:spPr>
        <p:txBody>
          <a:bodyPr/>
          <a:lstStyle>
            <a:lvl1pPr marL="0" indent="0">
              <a:lnSpc>
                <a:spcPts val="1250"/>
              </a:lnSpc>
              <a:buFontTx/>
              <a:buNone/>
              <a:defRPr sz="900" u="sng" baseline="0">
                <a:solidFill>
                  <a:srgbClr val="AA0032"/>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name.nameson@catella.se</a:t>
            </a:r>
          </a:p>
        </p:txBody>
      </p:sp>
      <p:sp>
        <p:nvSpPr>
          <p:cNvPr id="62" name="Picture Placeholder 9"/>
          <p:cNvSpPr>
            <a:spLocks noGrp="1"/>
          </p:cNvSpPr>
          <p:nvPr>
            <p:ph type="pic" sz="quarter" idx="79"/>
          </p:nvPr>
        </p:nvSpPr>
        <p:spPr>
          <a:xfrm>
            <a:off x="5436000" y="1620000"/>
            <a:ext cx="1440000" cy="1980000"/>
          </a:xfrm>
        </p:spPr>
        <p:txBody>
          <a:bodyPr/>
          <a:lstStyle/>
          <a:p>
            <a:r>
              <a:rPr lang="en-GB" dirty="0" smtClean="0"/>
              <a:t>Click icon to add picture</a:t>
            </a:r>
            <a:endParaRPr lang="en-GB" dirty="0"/>
          </a:p>
        </p:txBody>
      </p:sp>
      <p:sp>
        <p:nvSpPr>
          <p:cNvPr id="63" name="Text Placeholder 19"/>
          <p:cNvSpPr>
            <a:spLocks noGrp="1"/>
          </p:cNvSpPr>
          <p:nvPr>
            <p:ph type="body" sz="quarter" idx="80" hasCustomPrompt="1"/>
          </p:nvPr>
        </p:nvSpPr>
        <p:spPr>
          <a:xfrm>
            <a:off x="7056000" y="1620005"/>
            <a:ext cx="1440000" cy="152172"/>
          </a:xfrm>
        </p:spPr>
        <p:txBody>
          <a:bodyPr/>
          <a:lstStyle>
            <a:lvl1pPr marL="0" indent="0">
              <a:lnSpc>
                <a:spcPts val="1250"/>
              </a:lnSpc>
              <a:buFontTx/>
              <a:buNone/>
              <a:defRPr sz="1000" baseline="0">
                <a:solidFill>
                  <a:schemeClr val="tx1"/>
                </a:solidFill>
                <a:latin typeface="Gill Sans MT Pro Medium" pitchFamily="34" charset="0"/>
              </a:defRPr>
            </a:lvl1pPr>
            <a:lvl2pPr marL="0" indent="0">
              <a:lnSpc>
                <a:spcPct val="100000"/>
              </a:lnSpc>
              <a:buFontTx/>
              <a:buNone/>
              <a:defRPr sz="900">
                <a:solidFill>
                  <a:schemeClr val="tx1"/>
                </a:solidFill>
              </a:defRPr>
            </a:lvl2pPr>
            <a:lvl3pPr marL="0" indent="0">
              <a:lnSpc>
                <a:spcPct val="100000"/>
              </a:lnSpc>
              <a:buFontTx/>
              <a:buNone/>
              <a:defRPr sz="900" i="0">
                <a:solidFill>
                  <a:schemeClr val="tx1"/>
                </a:solidFill>
                <a:latin typeface="+mn-lt"/>
              </a:defRPr>
            </a:lvl3pPr>
            <a:lvl4pPr>
              <a:lnSpc>
                <a:spcPct val="100000"/>
              </a:lnSpc>
              <a:buFontTx/>
              <a:buNone/>
              <a:defRPr sz="900">
                <a:solidFill>
                  <a:schemeClr val="tx1"/>
                </a:solidFill>
              </a:defRPr>
            </a:lvl4pPr>
            <a:lvl5pPr>
              <a:lnSpc>
                <a:spcPct val="100000"/>
              </a:lnSpc>
              <a:buFontTx/>
              <a:buNone/>
              <a:defRPr sz="900">
                <a:solidFill>
                  <a:schemeClr val="tx1"/>
                </a:solidFill>
              </a:defRPr>
            </a:lvl5pPr>
          </a:lstStyle>
          <a:p>
            <a:pPr lvl="0"/>
            <a:r>
              <a:rPr lang="en-GB" dirty="0" smtClean="0"/>
              <a:t>Name</a:t>
            </a:r>
            <a:endParaRPr lang="en-GB" dirty="0"/>
          </a:p>
        </p:txBody>
      </p:sp>
      <p:sp>
        <p:nvSpPr>
          <p:cNvPr id="64" name="Text Placeholder 19"/>
          <p:cNvSpPr>
            <a:spLocks noGrp="1"/>
          </p:cNvSpPr>
          <p:nvPr>
            <p:ph type="body" sz="quarter" idx="81" hasCustomPrompt="1"/>
          </p:nvPr>
        </p:nvSpPr>
        <p:spPr>
          <a:xfrm>
            <a:off x="7056000" y="1774598"/>
            <a:ext cx="1440000" cy="1825402"/>
          </a:xfrm>
        </p:spPr>
        <p:txBody>
          <a:bodyPr/>
          <a:lstStyle>
            <a:lvl1pPr marL="0" indent="0">
              <a:lnSpc>
                <a:spcPts val="1250"/>
              </a:lnSpc>
              <a:buFontTx/>
              <a:buNone/>
              <a:defRPr sz="900" baseline="0">
                <a:solidFill>
                  <a:schemeClr val="tx1"/>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Bio</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8" name="Text Placeholder 19"/>
          <p:cNvSpPr>
            <a:spLocks noGrp="1"/>
          </p:cNvSpPr>
          <p:nvPr>
            <p:ph type="body" sz="quarter" idx="85" hasCustomPrompt="1"/>
          </p:nvPr>
        </p:nvSpPr>
        <p:spPr>
          <a:xfrm>
            <a:off x="8674758" y="1605515"/>
            <a:ext cx="336700" cy="150892"/>
          </a:xfrm>
        </p:spPr>
        <p:txBody>
          <a:bodyPr/>
          <a:lstStyle>
            <a:lvl1pPr marL="0" indent="0">
              <a:lnSpc>
                <a:spcPts val="1250"/>
              </a:lnSpc>
              <a:buFontTx/>
              <a:buNone/>
              <a:defRPr sz="900" baseline="0">
                <a:solidFill>
                  <a:schemeClr val="tx1"/>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Mobile</a:t>
            </a:r>
            <a:endParaRPr lang="en-GB" dirty="0"/>
          </a:p>
        </p:txBody>
      </p:sp>
      <p:sp>
        <p:nvSpPr>
          <p:cNvPr id="65" name="Text Placeholder 19"/>
          <p:cNvSpPr>
            <a:spLocks noGrp="1"/>
          </p:cNvSpPr>
          <p:nvPr>
            <p:ph type="body" sz="quarter" idx="82" hasCustomPrompt="1"/>
          </p:nvPr>
        </p:nvSpPr>
        <p:spPr>
          <a:xfrm>
            <a:off x="9023776" y="1605517"/>
            <a:ext cx="1092224" cy="151201"/>
          </a:xfrm>
        </p:spPr>
        <p:txBody>
          <a:bodyPr/>
          <a:lstStyle>
            <a:lvl1pPr marL="0" indent="0">
              <a:lnSpc>
                <a:spcPts val="1250"/>
              </a:lnSpc>
              <a:buFontTx/>
              <a:buNone/>
              <a:defRPr sz="900" baseline="0">
                <a:solidFill>
                  <a:schemeClr val="tx1"/>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+46 70 123456 78</a:t>
            </a:r>
            <a:endParaRPr lang="en-GB" dirty="0"/>
          </a:p>
        </p:txBody>
      </p:sp>
      <p:sp>
        <p:nvSpPr>
          <p:cNvPr id="69" name="Text Placeholder 19"/>
          <p:cNvSpPr>
            <a:spLocks noGrp="1"/>
          </p:cNvSpPr>
          <p:nvPr>
            <p:ph type="body" sz="quarter" idx="86" hasCustomPrompt="1"/>
          </p:nvPr>
        </p:nvSpPr>
        <p:spPr>
          <a:xfrm>
            <a:off x="8674758" y="1769981"/>
            <a:ext cx="336700" cy="150892"/>
          </a:xfrm>
        </p:spPr>
        <p:txBody>
          <a:bodyPr/>
          <a:lstStyle>
            <a:lvl1pPr marL="0" indent="0">
              <a:lnSpc>
                <a:spcPts val="1250"/>
              </a:lnSpc>
              <a:buFontTx/>
              <a:buNone/>
              <a:defRPr sz="900" baseline="0">
                <a:solidFill>
                  <a:schemeClr val="tx1"/>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Direct</a:t>
            </a:r>
            <a:endParaRPr lang="en-GB" dirty="0"/>
          </a:p>
        </p:txBody>
      </p:sp>
      <p:sp>
        <p:nvSpPr>
          <p:cNvPr id="66" name="Text Placeholder 19"/>
          <p:cNvSpPr>
            <a:spLocks noGrp="1"/>
          </p:cNvSpPr>
          <p:nvPr>
            <p:ph type="body" sz="quarter" idx="83" hasCustomPrompt="1"/>
          </p:nvPr>
        </p:nvSpPr>
        <p:spPr>
          <a:xfrm>
            <a:off x="9023776" y="1769981"/>
            <a:ext cx="1092224" cy="151201"/>
          </a:xfrm>
        </p:spPr>
        <p:txBody>
          <a:bodyPr/>
          <a:lstStyle>
            <a:lvl1pPr marL="0" indent="0">
              <a:lnSpc>
                <a:spcPts val="1250"/>
              </a:lnSpc>
              <a:buFontTx/>
              <a:buNone/>
              <a:defRPr sz="900" baseline="0">
                <a:solidFill>
                  <a:schemeClr val="tx1"/>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+46 8 123 456 78</a:t>
            </a:r>
            <a:endParaRPr lang="en-GB" dirty="0"/>
          </a:p>
        </p:txBody>
      </p:sp>
      <p:sp>
        <p:nvSpPr>
          <p:cNvPr id="67" name="Text Placeholder 19"/>
          <p:cNvSpPr>
            <a:spLocks noGrp="1"/>
          </p:cNvSpPr>
          <p:nvPr>
            <p:ph type="body" sz="quarter" idx="84" hasCustomPrompt="1"/>
          </p:nvPr>
        </p:nvSpPr>
        <p:spPr>
          <a:xfrm>
            <a:off x="8676000" y="1936973"/>
            <a:ext cx="1440000" cy="151201"/>
          </a:xfrm>
        </p:spPr>
        <p:txBody>
          <a:bodyPr/>
          <a:lstStyle>
            <a:lvl1pPr marL="0" indent="0">
              <a:lnSpc>
                <a:spcPts val="1250"/>
              </a:lnSpc>
              <a:buFontTx/>
              <a:buNone/>
              <a:defRPr sz="900" u="sng" baseline="0">
                <a:solidFill>
                  <a:srgbClr val="AA0032"/>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name.nameson@catella.se</a:t>
            </a:r>
          </a:p>
        </p:txBody>
      </p:sp>
      <p:sp>
        <p:nvSpPr>
          <p:cNvPr id="70" name="Picture Placeholder 9"/>
          <p:cNvSpPr>
            <a:spLocks noGrp="1"/>
          </p:cNvSpPr>
          <p:nvPr>
            <p:ph type="pic" sz="quarter" idx="87"/>
          </p:nvPr>
        </p:nvSpPr>
        <p:spPr>
          <a:xfrm>
            <a:off x="5436000" y="3780000"/>
            <a:ext cx="1440000" cy="1980000"/>
          </a:xfrm>
        </p:spPr>
        <p:txBody>
          <a:bodyPr/>
          <a:lstStyle/>
          <a:p>
            <a:r>
              <a:rPr lang="en-GB" dirty="0" smtClean="0"/>
              <a:t>Click icon to add picture</a:t>
            </a:r>
            <a:endParaRPr lang="en-GB" dirty="0"/>
          </a:p>
        </p:txBody>
      </p:sp>
      <p:sp>
        <p:nvSpPr>
          <p:cNvPr id="71" name="Text Placeholder 19"/>
          <p:cNvSpPr>
            <a:spLocks noGrp="1"/>
          </p:cNvSpPr>
          <p:nvPr>
            <p:ph type="body" sz="quarter" idx="88" hasCustomPrompt="1"/>
          </p:nvPr>
        </p:nvSpPr>
        <p:spPr>
          <a:xfrm>
            <a:off x="7056000" y="3781428"/>
            <a:ext cx="1440000" cy="152172"/>
          </a:xfrm>
        </p:spPr>
        <p:txBody>
          <a:bodyPr/>
          <a:lstStyle>
            <a:lvl1pPr marL="0" indent="0">
              <a:lnSpc>
                <a:spcPts val="1250"/>
              </a:lnSpc>
              <a:buFontTx/>
              <a:buNone/>
              <a:defRPr sz="1000" baseline="0">
                <a:solidFill>
                  <a:schemeClr val="tx1"/>
                </a:solidFill>
                <a:latin typeface="Gill Sans MT Pro Medium" pitchFamily="34" charset="0"/>
              </a:defRPr>
            </a:lvl1pPr>
            <a:lvl2pPr marL="0" indent="0">
              <a:lnSpc>
                <a:spcPct val="100000"/>
              </a:lnSpc>
              <a:buFontTx/>
              <a:buNone/>
              <a:defRPr sz="900">
                <a:solidFill>
                  <a:schemeClr val="tx1"/>
                </a:solidFill>
              </a:defRPr>
            </a:lvl2pPr>
            <a:lvl3pPr marL="0" indent="0">
              <a:lnSpc>
                <a:spcPct val="100000"/>
              </a:lnSpc>
              <a:buFontTx/>
              <a:buNone/>
              <a:defRPr sz="900" i="0">
                <a:solidFill>
                  <a:schemeClr val="tx1"/>
                </a:solidFill>
                <a:latin typeface="+mn-lt"/>
              </a:defRPr>
            </a:lvl3pPr>
            <a:lvl4pPr>
              <a:lnSpc>
                <a:spcPct val="100000"/>
              </a:lnSpc>
              <a:buFontTx/>
              <a:buNone/>
              <a:defRPr sz="900">
                <a:solidFill>
                  <a:schemeClr val="tx1"/>
                </a:solidFill>
              </a:defRPr>
            </a:lvl4pPr>
            <a:lvl5pPr>
              <a:lnSpc>
                <a:spcPct val="100000"/>
              </a:lnSpc>
              <a:buFontTx/>
              <a:buNone/>
              <a:defRPr sz="900">
                <a:solidFill>
                  <a:schemeClr val="tx1"/>
                </a:solidFill>
              </a:defRPr>
            </a:lvl5pPr>
          </a:lstStyle>
          <a:p>
            <a:pPr lvl="0"/>
            <a:r>
              <a:rPr lang="en-GB" dirty="0" smtClean="0"/>
              <a:t>Name</a:t>
            </a:r>
            <a:endParaRPr lang="en-GB" dirty="0"/>
          </a:p>
        </p:txBody>
      </p:sp>
      <p:sp>
        <p:nvSpPr>
          <p:cNvPr id="72" name="Text Placeholder 19"/>
          <p:cNvSpPr>
            <a:spLocks noGrp="1"/>
          </p:cNvSpPr>
          <p:nvPr>
            <p:ph type="body" sz="quarter" idx="89" hasCustomPrompt="1"/>
          </p:nvPr>
        </p:nvSpPr>
        <p:spPr>
          <a:xfrm>
            <a:off x="7056000" y="3936023"/>
            <a:ext cx="1440000" cy="1825402"/>
          </a:xfrm>
        </p:spPr>
        <p:txBody>
          <a:bodyPr/>
          <a:lstStyle>
            <a:lvl1pPr marL="0" indent="0">
              <a:lnSpc>
                <a:spcPts val="1250"/>
              </a:lnSpc>
              <a:buFontTx/>
              <a:buNone/>
              <a:defRPr sz="900" baseline="0">
                <a:solidFill>
                  <a:schemeClr val="tx1"/>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Bio</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6" name="Text Placeholder 19"/>
          <p:cNvSpPr>
            <a:spLocks noGrp="1"/>
          </p:cNvSpPr>
          <p:nvPr>
            <p:ph type="body" sz="quarter" idx="93" hasCustomPrompt="1"/>
          </p:nvPr>
        </p:nvSpPr>
        <p:spPr>
          <a:xfrm>
            <a:off x="8674758" y="3776780"/>
            <a:ext cx="336700" cy="150892"/>
          </a:xfrm>
        </p:spPr>
        <p:txBody>
          <a:bodyPr/>
          <a:lstStyle>
            <a:lvl1pPr marL="0" indent="0">
              <a:lnSpc>
                <a:spcPts val="1250"/>
              </a:lnSpc>
              <a:buFontTx/>
              <a:buNone/>
              <a:defRPr sz="900" baseline="0">
                <a:solidFill>
                  <a:schemeClr val="tx1"/>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Mobile</a:t>
            </a:r>
            <a:endParaRPr lang="en-GB" dirty="0"/>
          </a:p>
        </p:txBody>
      </p:sp>
      <p:sp>
        <p:nvSpPr>
          <p:cNvPr id="73" name="Text Placeholder 19"/>
          <p:cNvSpPr>
            <a:spLocks noGrp="1"/>
          </p:cNvSpPr>
          <p:nvPr>
            <p:ph type="body" sz="quarter" idx="90" hasCustomPrompt="1"/>
          </p:nvPr>
        </p:nvSpPr>
        <p:spPr>
          <a:xfrm>
            <a:off x="9024790" y="3776782"/>
            <a:ext cx="1092224" cy="151201"/>
          </a:xfrm>
        </p:spPr>
        <p:txBody>
          <a:bodyPr/>
          <a:lstStyle>
            <a:lvl1pPr marL="0" indent="0">
              <a:lnSpc>
                <a:spcPts val="1250"/>
              </a:lnSpc>
              <a:buFontTx/>
              <a:buNone/>
              <a:defRPr sz="900" baseline="0">
                <a:solidFill>
                  <a:schemeClr val="tx1"/>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+46 70 123456 78</a:t>
            </a:r>
            <a:endParaRPr lang="en-GB" dirty="0"/>
          </a:p>
        </p:txBody>
      </p:sp>
      <p:sp>
        <p:nvSpPr>
          <p:cNvPr id="77" name="Text Placeholder 19"/>
          <p:cNvSpPr>
            <a:spLocks noGrp="1"/>
          </p:cNvSpPr>
          <p:nvPr>
            <p:ph type="body" sz="quarter" idx="94" hasCustomPrompt="1"/>
          </p:nvPr>
        </p:nvSpPr>
        <p:spPr>
          <a:xfrm>
            <a:off x="8674758" y="3940630"/>
            <a:ext cx="336700" cy="150892"/>
          </a:xfrm>
        </p:spPr>
        <p:txBody>
          <a:bodyPr/>
          <a:lstStyle>
            <a:lvl1pPr marL="0" indent="0">
              <a:lnSpc>
                <a:spcPts val="1250"/>
              </a:lnSpc>
              <a:buFontTx/>
              <a:buNone/>
              <a:defRPr sz="900" baseline="0">
                <a:solidFill>
                  <a:schemeClr val="tx1"/>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Direct</a:t>
            </a:r>
            <a:endParaRPr lang="en-GB" dirty="0"/>
          </a:p>
        </p:txBody>
      </p:sp>
      <p:sp>
        <p:nvSpPr>
          <p:cNvPr id="74" name="Text Placeholder 19"/>
          <p:cNvSpPr>
            <a:spLocks noGrp="1"/>
          </p:cNvSpPr>
          <p:nvPr>
            <p:ph type="body" sz="quarter" idx="91" hasCustomPrompt="1"/>
          </p:nvPr>
        </p:nvSpPr>
        <p:spPr>
          <a:xfrm>
            <a:off x="9024790" y="3940632"/>
            <a:ext cx="1092224" cy="151201"/>
          </a:xfrm>
        </p:spPr>
        <p:txBody>
          <a:bodyPr/>
          <a:lstStyle>
            <a:lvl1pPr marL="0" indent="0">
              <a:lnSpc>
                <a:spcPts val="1250"/>
              </a:lnSpc>
              <a:buFontTx/>
              <a:buNone/>
              <a:defRPr sz="900" baseline="0">
                <a:solidFill>
                  <a:schemeClr val="tx1"/>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+46 8 123 456 78</a:t>
            </a:r>
            <a:endParaRPr lang="en-GB" dirty="0"/>
          </a:p>
        </p:txBody>
      </p:sp>
      <p:sp>
        <p:nvSpPr>
          <p:cNvPr id="75" name="Text Placeholder 19"/>
          <p:cNvSpPr>
            <a:spLocks noGrp="1"/>
          </p:cNvSpPr>
          <p:nvPr>
            <p:ph type="body" sz="quarter" idx="92" hasCustomPrompt="1"/>
          </p:nvPr>
        </p:nvSpPr>
        <p:spPr>
          <a:xfrm>
            <a:off x="8677015" y="4108236"/>
            <a:ext cx="1440000" cy="151201"/>
          </a:xfrm>
        </p:spPr>
        <p:txBody>
          <a:bodyPr/>
          <a:lstStyle>
            <a:lvl1pPr marL="0" indent="0">
              <a:lnSpc>
                <a:spcPts val="1250"/>
              </a:lnSpc>
              <a:buFontTx/>
              <a:buNone/>
              <a:defRPr sz="900" u="sng" baseline="0">
                <a:solidFill>
                  <a:srgbClr val="AA0032"/>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name.nameson@catella.se</a:t>
            </a:r>
          </a:p>
        </p:txBody>
      </p:sp>
      <p:sp>
        <p:nvSpPr>
          <p:cNvPr id="9" name="Slide Number Placeholder 8"/>
          <p:cNvSpPr>
            <a:spLocks noGrp="1"/>
          </p:cNvSpPr>
          <p:nvPr>
            <p:ph type="sldNum" sz="quarter" idx="68"/>
          </p:nvPr>
        </p:nvSpPr>
        <p:spPr/>
        <p:txBody>
          <a:bodyPr/>
          <a:lstStyle/>
          <a:p>
            <a:fld id="{AD2C836C-F085-46B1-A79E-84257391B124}" type="slidenum">
              <a:rPr lang="en-GB" smtClean="0"/>
              <a:pPr/>
              <a:t>‹#›</a:t>
            </a:fld>
            <a:endParaRPr lang="en-GB" dirty="0"/>
          </a:p>
        </p:txBody>
      </p:sp>
      <p:sp>
        <p:nvSpPr>
          <p:cNvPr id="7" name="Date Placeholder 6"/>
          <p:cNvSpPr>
            <a:spLocks noGrp="1"/>
          </p:cNvSpPr>
          <p:nvPr>
            <p:ph type="dt" sz="half" idx="66"/>
          </p:nvPr>
        </p:nvSpPr>
        <p:spPr/>
        <p:txBody>
          <a:bodyPr/>
          <a:lstStyle/>
          <a:p>
            <a:endParaRPr lang="en-GB" dirty="0"/>
          </a:p>
        </p:txBody>
      </p:sp>
      <p:sp>
        <p:nvSpPr>
          <p:cNvPr id="8" name="Footer Placeholder 7"/>
          <p:cNvSpPr>
            <a:spLocks noGrp="1"/>
          </p:cNvSpPr>
          <p:nvPr>
            <p:ph type="ftr" sz="quarter" idx="67"/>
          </p:nvPr>
        </p:nvSpPr>
        <p:spPr/>
        <p:txBody>
          <a:bodyPr/>
          <a:lstStyle/>
          <a:p>
            <a:endParaRPr lang="en-GB" dirty="0"/>
          </a:p>
        </p:txBody>
      </p:sp>
    </p:spTree>
    <p:extLst>
      <p:ext uri="{BB962C8B-B14F-4D97-AF65-F5344CB8AC3E}">
        <p14:creationId xmlns:p14="http://schemas.microsoft.com/office/powerpoint/2010/main" val="49184403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ortraits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15" name="Picture Placeholder 9"/>
          <p:cNvSpPr>
            <a:spLocks noGrp="1"/>
          </p:cNvSpPr>
          <p:nvPr>
            <p:ph type="pic" sz="quarter" idx="19"/>
          </p:nvPr>
        </p:nvSpPr>
        <p:spPr>
          <a:xfrm>
            <a:off x="540000" y="1620002"/>
            <a:ext cx="1080000" cy="1216800"/>
          </a:xfrm>
        </p:spPr>
        <p:txBody>
          <a:bodyPr/>
          <a:lstStyle/>
          <a:p>
            <a:r>
              <a:rPr lang="en-GB" dirty="0" smtClean="0"/>
              <a:t>Click icon to add picture</a:t>
            </a:r>
            <a:endParaRPr lang="en-GB" dirty="0"/>
          </a:p>
        </p:txBody>
      </p:sp>
      <p:sp>
        <p:nvSpPr>
          <p:cNvPr id="20" name="Text Placeholder 19"/>
          <p:cNvSpPr>
            <a:spLocks noGrp="1"/>
          </p:cNvSpPr>
          <p:nvPr>
            <p:ph type="body" sz="quarter" idx="23" hasCustomPrompt="1"/>
          </p:nvPr>
        </p:nvSpPr>
        <p:spPr>
          <a:xfrm>
            <a:off x="1799999" y="1620005"/>
            <a:ext cx="1800001" cy="152172"/>
          </a:xfrm>
        </p:spPr>
        <p:txBody>
          <a:bodyPr/>
          <a:lstStyle>
            <a:lvl1pPr marL="0" indent="0">
              <a:lnSpc>
                <a:spcPts val="1250"/>
              </a:lnSpc>
              <a:buFontTx/>
              <a:buNone/>
              <a:defRPr sz="1000" baseline="0">
                <a:solidFill>
                  <a:schemeClr val="tx1"/>
                </a:solidFill>
                <a:latin typeface="Gill Sans MT Pro Medium" pitchFamily="34" charset="0"/>
              </a:defRPr>
            </a:lvl1pPr>
            <a:lvl2pPr marL="0" indent="0">
              <a:lnSpc>
                <a:spcPct val="100000"/>
              </a:lnSpc>
              <a:buFontTx/>
              <a:buNone/>
              <a:defRPr sz="900">
                <a:solidFill>
                  <a:schemeClr val="tx1"/>
                </a:solidFill>
              </a:defRPr>
            </a:lvl2pPr>
            <a:lvl3pPr marL="0" indent="0">
              <a:lnSpc>
                <a:spcPct val="100000"/>
              </a:lnSpc>
              <a:buFontTx/>
              <a:buNone/>
              <a:defRPr sz="900" i="0">
                <a:solidFill>
                  <a:schemeClr val="tx1"/>
                </a:solidFill>
                <a:latin typeface="+mn-lt"/>
              </a:defRPr>
            </a:lvl3pPr>
            <a:lvl4pPr>
              <a:lnSpc>
                <a:spcPct val="100000"/>
              </a:lnSpc>
              <a:buFontTx/>
              <a:buNone/>
              <a:defRPr sz="900">
                <a:solidFill>
                  <a:schemeClr val="tx1"/>
                </a:solidFill>
              </a:defRPr>
            </a:lvl4pPr>
            <a:lvl5pPr>
              <a:lnSpc>
                <a:spcPct val="100000"/>
              </a:lnSpc>
              <a:buFontTx/>
              <a:buNone/>
              <a:defRPr sz="900">
                <a:solidFill>
                  <a:schemeClr val="tx1"/>
                </a:solidFill>
              </a:defRPr>
            </a:lvl5pPr>
          </a:lstStyle>
          <a:p>
            <a:pPr lvl="0"/>
            <a:r>
              <a:rPr lang="en-GB" dirty="0" smtClean="0"/>
              <a:t>Name</a:t>
            </a:r>
            <a:endParaRPr lang="en-GB" dirty="0"/>
          </a:p>
        </p:txBody>
      </p:sp>
      <p:sp>
        <p:nvSpPr>
          <p:cNvPr id="22" name="Text Placeholder 19"/>
          <p:cNvSpPr>
            <a:spLocks noGrp="1"/>
          </p:cNvSpPr>
          <p:nvPr>
            <p:ph type="body" sz="quarter" idx="41" hasCustomPrompt="1"/>
          </p:nvPr>
        </p:nvSpPr>
        <p:spPr>
          <a:xfrm>
            <a:off x="1799999" y="1789334"/>
            <a:ext cx="1800001" cy="1040943"/>
          </a:xfrm>
        </p:spPr>
        <p:txBody>
          <a:bodyPr/>
          <a:lstStyle>
            <a:lvl1pPr marL="0" indent="0">
              <a:lnSpc>
                <a:spcPts val="1250"/>
              </a:lnSpc>
              <a:buFontTx/>
              <a:buNone/>
              <a:defRPr sz="900" baseline="0">
                <a:solidFill>
                  <a:schemeClr val="tx1"/>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Bio</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1" name="Text Placeholder 19"/>
          <p:cNvSpPr>
            <a:spLocks noGrp="1"/>
          </p:cNvSpPr>
          <p:nvPr>
            <p:ph type="body" sz="quarter" idx="69" hasCustomPrompt="1"/>
          </p:nvPr>
        </p:nvSpPr>
        <p:spPr>
          <a:xfrm>
            <a:off x="3776751" y="1614803"/>
            <a:ext cx="336700" cy="150892"/>
          </a:xfrm>
        </p:spPr>
        <p:txBody>
          <a:bodyPr/>
          <a:lstStyle>
            <a:lvl1pPr marL="0" indent="0">
              <a:lnSpc>
                <a:spcPts val="1250"/>
              </a:lnSpc>
              <a:buFontTx/>
              <a:buNone/>
              <a:defRPr sz="900" baseline="0">
                <a:solidFill>
                  <a:schemeClr val="tx1"/>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Mobile</a:t>
            </a:r>
            <a:endParaRPr lang="en-GB" dirty="0"/>
          </a:p>
        </p:txBody>
      </p:sp>
      <p:sp>
        <p:nvSpPr>
          <p:cNvPr id="24" name="Text Placeholder 19"/>
          <p:cNvSpPr>
            <a:spLocks noGrp="1"/>
          </p:cNvSpPr>
          <p:nvPr>
            <p:ph type="body" sz="quarter" idx="43" hasCustomPrompt="1"/>
          </p:nvPr>
        </p:nvSpPr>
        <p:spPr>
          <a:xfrm>
            <a:off x="4124528" y="1614803"/>
            <a:ext cx="1092224" cy="151201"/>
          </a:xfrm>
        </p:spPr>
        <p:txBody>
          <a:bodyPr/>
          <a:lstStyle>
            <a:lvl1pPr marL="0" indent="0">
              <a:lnSpc>
                <a:spcPts val="1250"/>
              </a:lnSpc>
              <a:buFontTx/>
              <a:buNone/>
              <a:defRPr sz="900" baseline="0">
                <a:solidFill>
                  <a:schemeClr val="tx1"/>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+46 70 123456 78</a:t>
            </a:r>
            <a:endParaRPr lang="en-GB" dirty="0"/>
          </a:p>
        </p:txBody>
      </p:sp>
      <p:sp>
        <p:nvSpPr>
          <p:cNvPr id="52" name="Text Placeholder 19"/>
          <p:cNvSpPr>
            <a:spLocks noGrp="1"/>
          </p:cNvSpPr>
          <p:nvPr>
            <p:ph type="body" sz="quarter" idx="70" hasCustomPrompt="1"/>
          </p:nvPr>
        </p:nvSpPr>
        <p:spPr>
          <a:xfrm>
            <a:off x="3776751" y="1779269"/>
            <a:ext cx="336700" cy="150892"/>
          </a:xfrm>
        </p:spPr>
        <p:txBody>
          <a:bodyPr/>
          <a:lstStyle>
            <a:lvl1pPr marL="0" indent="0">
              <a:lnSpc>
                <a:spcPts val="1250"/>
              </a:lnSpc>
              <a:buFontTx/>
              <a:buNone/>
              <a:defRPr sz="900" baseline="0">
                <a:solidFill>
                  <a:schemeClr val="tx1"/>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Direct</a:t>
            </a:r>
            <a:endParaRPr lang="en-GB" dirty="0"/>
          </a:p>
        </p:txBody>
      </p:sp>
      <p:sp>
        <p:nvSpPr>
          <p:cNvPr id="23" name="Text Placeholder 19"/>
          <p:cNvSpPr>
            <a:spLocks noGrp="1"/>
          </p:cNvSpPr>
          <p:nvPr>
            <p:ph type="body" sz="quarter" idx="55" hasCustomPrompt="1"/>
          </p:nvPr>
        </p:nvSpPr>
        <p:spPr>
          <a:xfrm>
            <a:off x="4124528" y="1779271"/>
            <a:ext cx="1092224" cy="151201"/>
          </a:xfrm>
        </p:spPr>
        <p:txBody>
          <a:bodyPr/>
          <a:lstStyle>
            <a:lvl1pPr marL="0" indent="0">
              <a:lnSpc>
                <a:spcPts val="1250"/>
              </a:lnSpc>
              <a:buFontTx/>
              <a:buNone/>
              <a:defRPr sz="900" baseline="0">
                <a:solidFill>
                  <a:schemeClr val="tx1"/>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+46 8 123 456 78</a:t>
            </a:r>
            <a:endParaRPr lang="en-GB" dirty="0"/>
          </a:p>
        </p:txBody>
      </p:sp>
      <p:sp>
        <p:nvSpPr>
          <p:cNvPr id="27" name="Text Placeholder 19"/>
          <p:cNvSpPr>
            <a:spLocks noGrp="1"/>
          </p:cNvSpPr>
          <p:nvPr>
            <p:ph type="body" sz="quarter" idx="56" hasCustomPrompt="1"/>
          </p:nvPr>
        </p:nvSpPr>
        <p:spPr>
          <a:xfrm>
            <a:off x="3776752" y="1946263"/>
            <a:ext cx="1440000" cy="151201"/>
          </a:xfrm>
        </p:spPr>
        <p:txBody>
          <a:bodyPr/>
          <a:lstStyle>
            <a:lvl1pPr marL="0" indent="0">
              <a:lnSpc>
                <a:spcPts val="1250"/>
              </a:lnSpc>
              <a:buFontTx/>
              <a:buNone/>
              <a:defRPr sz="900" u="sng" baseline="0">
                <a:solidFill>
                  <a:srgbClr val="AA0032"/>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name.nameson@catella.se</a:t>
            </a:r>
          </a:p>
        </p:txBody>
      </p:sp>
      <p:sp>
        <p:nvSpPr>
          <p:cNvPr id="54" name="Picture Placeholder 9"/>
          <p:cNvSpPr>
            <a:spLocks noGrp="1"/>
          </p:cNvSpPr>
          <p:nvPr>
            <p:ph type="pic" sz="quarter" idx="71"/>
          </p:nvPr>
        </p:nvSpPr>
        <p:spPr>
          <a:xfrm>
            <a:off x="540000" y="3016800"/>
            <a:ext cx="1080000" cy="1216800"/>
          </a:xfrm>
        </p:spPr>
        <p:txBody>
          <a:bodyPr/>
          <a:lstStyle/>
          <a:p>
            <a:r>
              <a:rPr lang="en-GB" dirty="0" smtClean="0"/>
              <a:t>Click icon to add picture</a:t>
            </a:r>
            <a:endParaRPr lang="en-GB" dirty="0"/>
          </a:p>
        </p:txBody>
      </p:sp>
      <p:sp>
        <p:nvSpPr>
          <p:cNvPr id="55" name="Text Placeholder 19"/>
          <p:cNvSpPr>
            <a:spLocks noGrp="1"/>
          </p:cNvSpPr>
          <p:nvPr>
            <p:ph type="body" sz="quarter" idx="72" hasCustomPrompt="1"/>
          </p:nvPr>
        </p:nvSpPr>
        <p:spPr>
          <a:xfrm>
            <a:off x="1799999" y="3019225"/>
            <a:ext cx="1800001" cy="152172"/>
          </a:xfrm>
        </p:spPr>
        <p:txBody>
          <a:bodyPr/>
          <a:lstStyle>
            <a:lvl1pPr marL="0" indent="0">
              <a:lnSpc>
                <a:spcPts val="1250"/>
              </a:lnSpc>
              <a:buFontTx/>
              <a:buNone/>
              <a:defRPr sz="1000" baseline="0">
                <a:solidFill>
                  <a:schemeClr val="tx1"/>
                </a:solidFill>
                <a:latin typeface="Gill Sans MT Pro Medium" pitchFamily="34" charset="0"/>
              </a:defRPr>
            </a:lvl1pPr>
            <a:lvl2pPr marL="0" indent="0">
              <a:lnSpc>
                <a:spcPct val="100000"/>
              </a:lnSpc>
              <a:buFontTx/>
              <a:buNone/>
              <a:defRPr sz="900">
                <a:solidFill>
                  <a:schemeClr val="tx1"/>
                </a:solidFill>
              </a:defRPr>
            </a:lvl2pPr>
            <a:lvl3pPr marL="0" indent="0">
              <a:lnSpc>
                <a:spcPct val="100000"/>
              </a:lnSpc>
              <a:buFontTx/>
              <a:buNone/>
              <a:defRPr sz="900" i="0">
                <a:solidFill>
                  <a:schemeClr val="tx1"/>
                </a:solidFill>
                <a:latin typeface="+mn-lt"/>
              </a:defRPr>
            </a:lvl3pPr>
            <a:lvl4pPr>
              <a:lnSpc>
                <a:spcPct val="100000"/>
              </a:lnSpc>
              <a:buFontTx/>
              <a:buNone/>
              <a:defRPr sz="900">
                <a:solidFill>
                  <a:schemeClr val="tx1"/>
                </a:solidFill>
              </a:defRPr>
            </a:lvl4pPr>
            <a:lvl5pPr>
              <a:lnSpc>
                <a:spcPct val="100000"/>
              </a:lnSpc>
              <a:buFontTx/>
              <a:buNone/>
              <a:defRPr sz="900">
                <a:solidFill>
                  <a:schemeClr val="tx1"/>
                </a:solidFill>
              </a:defRPr>
            </a:lvl5pPr>
          </a:lstStyle>
          <a:p>
            <a:pPr lvl="0"/>
            <a:r>
              <a:rPr lang="en-GB" dirty="0" smtClean="0"/>
              <a:t>Name</a:t>
            </a:r>
            <a:endParaRPr lang="en-GB" dirty="0"/>
          </a:p>
        </p:txBody>
      </p:sp>
      <p:sp>
        <p:nvSpPr>
          <p:cNvPr id="56" name="Text Placeholder 19"/>
          <p:cNvSpPr>
            <a:spLocks noGrp="1"/>
          </p:cNvSpPr>
          <p:nvPr>
            <p:ph type="body" sz="quarter" idx="73" hasCustomPrompt="1"/>
          </p:nvPr>
        </p:nvSpPr>
        <p:spPr>
          <a:xfrm>
            <a:off x="1799999" y="3188557"/>
            <a:ext cx="1800001" cy="1040943"/>
          </a:xfrm>
        </p:spPr>
        <p:txBody>
          <a:bodyPr/>
          <a:lstStyle>
            <a:lvl1pPr marL="0" indent="0">
              <a:lnSpc>
                <a:spcPts val="1250"/>
              </a:lnSpc>
              <a:buFontTx/>
              <a:buNone/>
              <a:defRPr sz="900" baseline="0">
                <a:solidFill>
                  <a:schemeClr val="tx1"/>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Bio</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0" name="Text Placeholder 19"/>
          <p:cNvSpPr>
            <a:spLocks noGrp="1"/>
          </p:cNvSpPr>
          <p:nvPr>
            <p:ph type="body" sz="quarter" idx="77" hasCustomPrompt="1"/>
          </p:nvPr>
        </p:nvSpPr>
        <p:spPr>
          <a:xfrm>
            <a:off x="3776751" y="3013711"/>
            <a:ext cx="336700" cy="150892"/>
          </a:xfrm>
        </p:spPr>
        <p:txBody>
          <a:bodyPr/>
          <a:lstStyle>
            <a:lvl1pPr marL="0" indent="0">
              <a:lnSpc>
                <a:spcPts val="1250"/>
              </a:lnSpc>
              <a:buFontTx/>
              <a:buNone/>
              <a:defRPr sz="900" baseline="0">
                <a:solidFill>
                  <a:schemeClr val="tx1"/>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Mobile</a:t>
            </a:r>
            <a:endParaRPr lang="en-GB" dirty="0"/>
          </a:p>
        </p:txBody>
      </p:sp>
      <p:sp>
        <p:nvSpPr>
          <p:cNvPr id="57" name="Text Placeholder 19"/>
          <p:cNvSpPr>
            <a:spLocks noGrp="1"/>
          </p:cNvSpPr>
          <p:nvPr>
            <p:ph type="body" sz="quarter" idx="74" hasCustomPrompt="1"/>
          </p:nvPr>
        </p:nvSpPr>
        <p:spPr>
          <a:xfrm>
            <a:off x="4131843" y="3013711"/>
            <a:ext cx="1092224" cy="151201"/>
          </a:xfrm>
        </p:spPr>
        <p:txBody>
          <a:bodyPr/>
          <a:lstStyle>
            <a:lvl1pPr marL="0" indent="0">
              <a:lnSpc>
                <a:spcPts val="1250"/>
              </a:lnSpc>
              <a:buFontTx/>
              <a:buNone/>
              <a:defRPr sz="900" baseline="0">
                <a:solidFill>
                  <a:schemeClr val="tx1"/>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+46 70 123456 78</a:t>
            </a:r>
            <a:endParaRPr lang="en-GB" dirty="0"/>
          </a:p>
        </p:txBody>
      </p:sp>
      <p:sp>
        <p:nvSpPr>
          <p:cNvPr id="61" name="Text Placeholder 19"/>
          <p:cNvSpPr>
            <a:spLocks noGrp="1"/>
          </p:cNvSpPr>
          <p:nvPr>
            <p:ph type="body" sz="quarter" idx="78" hasCustomPrompt="1"/>
          </p:nvPr>
        </p:nvSpPr>
        <p:spPr>
          <a:xfrm>
            <a:off x="3776751" y="3179454"/>
            <a:ext cx="336700" cy="150892"/>
          </a:xfrm>
        </p:spPr>
        <p:txBody>
          <a:bodyPr/>
          <a:lstStyle>
            <a:lvl1pPr marL="0" indent="0">
              <a:lnSpc>
                <a:spcPts val="1250"/>
              </a:lnSpc>
              <a:buFontTx/>
              <a:buNone/>
              <a:defRPr sz="900" baseline="0">
                <a:solidFill>
                  <a:schemeClr val="tx1"/>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Direct</a:t>
            </a:r>
            <a:endParaRPr lang="en-GB" dirty="0"/>
          </a:p>
        </p:txBody>
      </p:sp>
      <p:sp>
        <p:nvSpPr>
          <p:cNvPr id="58" name="Text Placeholder 19"/>
          <p:cNvSpPr>
            <a:spLocks noGrp="1"/>
          </p:cNvSpPr>
          <p:nvPr>
            <p:ph type="body" sz="quarter" idx="75" hasCustomPrompt="1"/>
          </p:nvPr>
        </p:nvSpPr>
        <p:spPr>
          <a:xfrm>
            <a:off x="4131843" y="3179302"/>
            <a:ext cx="1092224" cy="151201"/>
          </a:xfrm>
        </p:spPr>
        <p:txBody>
          <a:bodyPr/>
          <a:lstStyle>
            <a:lvl1pPr marL="0" indent="0">
              <a:lnSpc>
                <a:spcPts val="1250"/>
              </a:lnSpc>
              <a:buFontTx/>
              <a:buNone/>
              <a:defRPr sz="900" baseline="0">
                <a:solidFill>
                  <a:schemeClr val="tx1"/>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+46 8 123 456 78</a:t>
            </a:r>
            <a:endParaRPr lang="en-GB" dirty="0"/>
          </a:p>
        </p:txBody>
      </p:sp>
      <p:sp>
        <p:nvSpPr>
          <p:cNvPr id="59" name="Text Placeholder 19"/>
          <p:cNvSpPr>
            <a:spLocks noGrp="1"/>
          </p:cNvSpPr>
          <p:nvPr>
            <p:ph type="body" sz="quarter" idx="76" hasCustomPrompt="1"/>
          </p:nvPr>
        </p:nvSpPr>
        <p:spPr>
          <a:xfrm>
            <a:off x="3784066" y="3345169"/>
            <a:ext cx="1440000" cy="151201"/>
          </a:xfrm>
        </p:spPr>
        <p:txBody>
          <a:bodyPr/>
          <a:lstStyle>
            <a:lvl1pPr marL="0" indent="0">
              <a:lnSpc>
                <a:spcPts val="1250"/>
              </a:lnSpc>
              <a:buFontTx/>
              <a:buNone/>
              <a:defRPr sz="900" u="sng" baseline="0">
                <a:solidFill>
                  <a:srgbClr val="AA0032"/>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name.nameson@catella.se</a:t>
            </a:r>
          </a:p>
        </p:txBody>
      </p:sp>
      <p:sp>
        <p:nvSpPr>
          <p:cNvPr id="62" name="Picture Placeholder 9"/>
          <p:cNvSpPr>
            <a:spLocks noGrp="1"/>
          </p:cNvSpPr>
          <p:nvPr>
            <p:ph type="pic" sz="quarter" idx="79"/>
          </p:nvPr>
        </p:nvSpPr>
        <p:spPr>
          <a:xfrm>
            <a:off x="540000" y="4413600"/>
            <a:ext cx="1080000" cy="1216800"/>
          </a:xfrm>
        </p:spPr>
        <p:txBody>
          <a:bodyPr/>
          <a:lstStyle/>
          <a:p>
            <a:r>
              <a:rPr lang="en-GB" dirty="0" smtClean="0"/>
              <a:t>Click icon to add picture</a:t>
            </a:r>
            <a:endParaRPr lang="en-GB" dirty="0"/>
          </a:p>
        </p:txBody>
      </p:sp>
      <p:sp>
        <p:nvSpPr>
          <p:cNvPr id="63" name="Text Placeholder 19"/>
          <p:cNvSpPr>
            <a:spLocks noGrp="1"/>
          </p:cNvSpPr>
          <p:nvPr>
            <p:ph type="body" sz="quarter" idx="80" hasCustomPrompt="1"/>
          </p:nvPr>
        </p:nvSpPr>
        <p:spPr>
          <a:xfrm>
            <a:off x="1799999" y="4413580"/>
            <a:ext cx="1800001" cy="152172"/>
          </a:xfrm>
        </p:spPr>
        <p:txBody>
          <a:bodyPr/>
          <a:lstStyle>
            <a:lvl1pPr marL="0" indent="0">
              <a:lnSpc>
                <a:spcPts val="1250"/>
              </a:lnSpc>
              <a:buFontTx/>
              <a:buNone/>
              <a:defRPr sz="1000" baseline="0">
                <a:solidFill>
                  <a:schemeClr val="tx1"/>
                </a:solidFill>
                <a:latin typeface="Gill Sans MT Pro Medium" pitchFamily="34" charset="0"/>
              </a:defRPr>
            </a:lvl1pPr>
            <a:lvl2pPr marL="0" indent="0">
              <a:lnSpc>
                <a:spcPct val="100000"/>
              </a:lnSpc>
              <a:buFontTx/>
              <a:buNone/>
              <a:defRPr sz="900">
                <a:solidFill>
                  <a:schemeClr val="tx1"/>
                </a:solidFill>
              </a:defRPr>
            </a:lvl2pPr>
            <a:lvl3pPr marL="0" indent="0">
              <a:lnSpc>
                <a:spcPct val="100000"/>
              </a:lnSpc>
              <a:buFontTx/>
              <a:buNone/>
              <a:defRPr sz="900" i="0">
                <a:solidFill>
                  <a:schemeClr val="tx1"/>
                </a:solidFill>
                <a:latin typeface="+mn-lt"/>
              </a:defRPr>
            </a:lvl3pPr>
            <a:lvl4pPr>
              <a:lnSpc>
                <a:spcPct val="100000"/>
              </a:lnSpc>
              <a:buFontTx/>
              <a:buNone/>
              <a:defRPr sz="900">
                <a:solidFill>
                  <a:schemeClr val="tx1"/>
                </a:solidFill>
              </a:defRPr>
            </a:lvl4pPr>
            <a:lvl5pPr>
              <a:lnSpc>
                <a:spcPct val="100000"/>
              </a:lnSpc>
              <a:buFontTx/>
              <a:buNone/>
              <a:defRPr sz="900">
                <a:solidFill>
                  <a:schemeClr val="tx1"/>
                </a:solidFill>
              </a:defRPr>
            </a:lvl5pPr>
          </a:lstStyle>
          <a:p>
            <a:pPr lvl="0"/>
            <a:r>
              <a:rPr lang="en-GB" dirty="0" smtClean="0"/>
              <a:t>Name</a:t>
            </a:r>
            <a:endParaRPr lang="en-GB" dirty="0"/>
          </a:p>
        </p:txBody>
      </p:sp>
      <p:sp>
        <p:nvSpPr>
          <p:cNvPr id="64" name="Text Placeholder 19"/>
          <p:cNvSpPr>
            <a:spLocks noGrp="1"/>
          </p:cNvSpPr>
          <p:nvPr>
            <p:ph type="body" sz="quarter" idx="81" hasCustomPrompt="1"/>
          </p:nvPr>
        </p:nvSpPr>
        <p:spPr>
          <a:xfrm>
            <a:off x="1799999" y="4582910"/>
            <a:ext cx="1800001" cy="1040943"/>
          </a:xfrm>
        </p:spPr>
        <p:txBody>
          <a:bodyPr/>
          <a:lstStyle>
            <a:lvl1pPr marL="0" indent="0">
              <a:lnSpc>
                <a:spcPts val="1250"/>
              </a:lnSpc>
              <a:buFontTx/>
              <a:buNone/>
              <a:defRPr sz="900" baseline="0">
                <a:solidFill>
                  <a:schemeClr val="tx1"/>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Bio</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8" name="Text Placeholder 19"/>
          <p:cNvSpPr>
            <a:spLocks noGrp="1"/>
          </p:cNvSpPr>
          <p:nvPr>
            <p:ph type="body" sz="quarter" idx="85" hasCustomPrompt="1"/>
          </p:nvPr>
        </p:nvSpPr>
        <p:spPr>
          <a:xfrm>
            <a:off x="3786498" y="4415959"/>
            <a:ext cx="336700" cy="150892"/>
          </a:xfrm>
        </p:spPr>
        <p:txBody>
          <a:bodyPr/>
          <a:lstStyle>
            <a:lvl1pPr marL="0" indent="0">
              <a:lnSpc>
                <a:spcPts val="1250"/>
              </a:lnSpc>
              <a:buFontTx/>
              <a:buNone/>
              <a:defRPr sz="900" baseline="0">
                <a:solidFill>
                  <a:schemeClr val="tx1"/>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Mobile</a:t>
            </a:r>
            <a:endParaRPr lang="en-GB" dirty="0"/>
          </a:p>
        </p:txBody>
      </p:sp>
      <p:sp>
        <p:nvSpPr>
          <p:cNvPr id="65" name="Text Placeholder 19"/>
          <p:cNvSpPr>
            <a:spLocks noGrp="1"/>
          </p:cNvSpPr>
          <p:nvPr>
            <p:ph type="body" sz="quarter" idx="82" hasCustomPrompt="1"/>
          </p:nvPr>
        </p:nvSpPr>
        <p:spPr>
          <a:xfrm>
            <a:off x="4135517" y="4415959"/>
            <a:ext cx="1092224" cy="151201"/>
          </a:xfrm>
        </p:spPr>
        <p:txBody>
          <a:bodyPr/>
          <a:lstStyle>
            <a:lvl1pPr marL="0" indent="0">
              <a:lnSpc>
                <a:spcPts val="1250"/>
              </a:lnSpc>
              <a:buFontTx/>
              <a:buNone/>
              <a:defRPr sz="900" baseline="0">
                <a:solidFill>
                  <a:schemeClr val="tx1"/>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+46 70 123456 78</a:t>
            </a:r>
            <a:endParaRPr lang="en-GB" dirty="0"/>
          </a:p>
        </p:txBody>
      </p:sp>
      <p:sp>
        <p:nvSpPr>
          <p:cNvPr id="69" name="Text Placeholder 19"/>
          <p:cNvSpPr>
            <a:spLocks noGrp="1"/>
          </p:cNvSpPr>
          <p:nvPr>
            <p:ph type="body" sz="quarter" idx="86" hasCustomPrompt="1"/>
          </p:nvPr>
        </p:nvSpPr>
        <p:spPr>
          <a:xfrm>
            <a:off x="3786498" y="4580426"/>
            <a:ext cx="336700" cy="150892"/>
          </a:xfrm>
        </p:spPr>
        <p:txBody>
          <a:bodyPr/>
          <a:lstStyle>
            <a:lvl1pPr marL="0" indent="0">
              <a:lnSpc>
                <a:spcPts val="1250"/>
              </a:lnSpc>
              <a:buFontTx/>
              <a:buNone/>
              <a:defRPr sz="900" baseline="0">
                <a:solidFill>
                  <a:schemeClr val="tx1"/>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Direct</a:t>
            </a:r>
            <a:endParaRPr lang="en-GB" dirty="0"/>
          </a:p>
        </p:txBody>
      </p:sp>
      <p:sp>
        <p:nvSpPr>
          <p:cNvPr id="66" name="Text Placeholder 19"/>
          <p:cNvSpPr>
            <a:spLocks noGrp="1"/>
          </p:cNvSpPr>
          <p:nvPr>
            <p:ph type="body" sz="quarter" idx="83" hasCustomPrompt="1"/>
          </p:nvPr>
        </p:nvSpPr>
        <p:spPr>
          <a:xfrm>
            <a:off x="4135517" y="4580428"/>
            <a:ext cx="1092224" cy="151201"/>
          </a:xfrm>
        </p:spPr>
        <p:txBody>
          <a:bodyPr/>
          <a:lstStyle>
            <a:lvl1pPr marL="0" indent="0">
              <a:lnSpc>
                <a:spcPts val="1250"/>
              </a:lnSpc>
              <a:buFontTx/>
              <a:buNone/>
              <a:defRPr sz="900" baseline="0">
                <a:solidFill>
                  <a:schemeClr val="tx1"/>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+46 8 123 456 78</a:t>
            </a:r>
            <a:endParaRPr lang="en-GB" dirty="0"/>
          </a:p>
        </p:txBody>
      </p:sp>
      <p:sp>
        <p:nvSpPr>
          <p:cNvPr id="67" name="Text Placeholder 19"/>
          <p:cNvSpPr>
            <a:spLocks noGrp="1"/>
          </p:cNvSpPr>
          <p:nvPr>
            <p:ph type="body" sz="quarter" idx="84" hasCustomPrompt="1"/>
          </p:nvPr>
        </p:nvSpPr>
        <p:spPr>
          <a:xfrm>
            <a:off x="3787741" y="4747418"/>
            <a:ext cx="1440000" cy="151201"/>
          </a:xfrm>
        </p:spPr>
        <p:txBody>
          <a:bodyPr/>
          <a:lstStyle>
            <a:lvl1pPr marL="0" indent="0">
              <a:lnSpc>
                <a:spcPts val="1250"/>
              </a:lnSpc>
              <a:buFontTx/>
              <a:buNone/>
              <a:defRPr sz="900" u="sng" baseline="0">
                <a:solidFill>
                  <a:srgbClr val="AA0032"/>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name.nameson@catella.se</a:t>
            </a:r>
          </a:p>
        </p:txBody>
      </p:sp>
      <p:sp>
        <p:nvSpPr>
          <p:cNvPr id="70" name="Picture Placeholder 9"/>
          <p:cNvSpPr>
            <a:spLocks noGrp="1"/>
          </p:cNvSpPr>
          <p:nvPr>
            <p:ph type="pic" sz="quarter" idx="87"/>
          </p:nvPr>
        </p:nvSpPr>
        <p:spPr>
          <a:xfrm>
            <a:off x="540000" y="5810400"/>
            <a:ext cx="1080000" cy="1216800"/>
          </a:xfrm>
        </p:spPr>
        <p:txBody>
          <a:bodyPr/>
          <a:lstStyle/>
          <a:p>
            <a:r>
              <a:rPr lang="en-GB" dirty="0" smtClean="0"/>
              <a:t>Click icon to add picture</a:t>
            </a:r>
            <a:endParaRPr lang="en-GB" dirty="0"/>
          </a:p>
        </p:txBody>
      </p:sp>
      <p:sp>
        <p:nvSpPr>
          <p:cNvPr id="71" name="Text Placeholder 19"/>
          <p:cNvSpPr>
            <a:spLocks noGrp="1"/>
          </p:cNvSpPr>
          <p:nvPr>
            <p:ph type="body" sz="quarter" idx="88" hasCustomPrompt="1"/>
          </p:nvPr>
        </p:nvSpPr>
        <p:spPr>
          <a:xfrm>
            <a:off x="1799999" y="5811459"/>
            <a:ext cx="1800001" cy="152172"/>
          </a:xfrm>
        </p:spPr>
        <p:txBody>
          <a:bodyPr/>
          <a:lstStyle>
            <a:lvl1pPr marL="0" indent="0">
              <a:lnSpc>
                <a:spcPts val="1250"/>
              </a:lnSpc>
              <a:buFontTx/>
              <a:buNone/>
              <a:defRPr sz="1000" baseline="0">
                <a:solidFill>
                  <a:schemeClr val="tx1"/>
                </a:solidFill>
                <a:latin typeface="Gill Sans MT Pro Medium" pitchFamily="34" charset="0"/>
              </a:defRPr>
            </a:lvl1pPr>
            <a:lvl2pPr marL="0" indent="0">
              <a:lnSpc>
                <a:spcPct val="100000"/>
              </a:lnSpc>
              <a:buFontTx/>
              <a:buNone/>
              <a:defRPr sz="900">
                <a:solidFill>
                  <a:schemeClr val="tx1"/>
                </a:solidFill>
              </a:defRPr>
            </a:lvl2pPr>
            <a:lvl3pPr marL="0" indent="0">
              <a:lnSpc>
                <a:spcPct val="100000"/>
              </a:lnSpc>
              <a:buFontTx/>
              <a:buNone/>
              <a:defRPr sz="900" i="0">
                <a:solidFill>
                  <a:schemeClr val="tx1"/>
                </a:solidFill>
                <a:latin typeface="+mn-lt"/>
              </a:defRPr>
            </a:lvl3pPr>
            <a:lvl4pPr>
              <a:lnSpc>
                <a:spcPct val="100000"/>
              </a:lnSpc>
              <a:buFontTx/>
              <a:buNone/>
              <a:defRPr sz="900">
                <a:solidFill>
                  <a:schemeClr val="tx1"/>
                </a:solidFill>
              </a:defRPr>
            </a:lvl4pPr>
            <a:lvl5pPr>
              <a:lnSpc>
                <a:spcPct val="100000"/>
              </a:lnSpc>
              <a:buFontTx/>
              <a:buNone/>
              <a:defRPr sz="900">
                <a:solidFill>
                  <a:schemeClr val="tx1"/>
                </a:solidFill>
              </a:defRPr>
            </a:lvl5pPr>
          </a:lstStyle>
          <a:p>
            <a:pPr lvl="0"/>
            <a:r>
              <a:rPr lang="en-GB" dirty="0" smtClean="0"/>
              <a:t>Name</a:t>
            </a:r>
            <a:endParaRPr lang="en-GB" dirty="0"/>
          </a:p>
        </p:txBody>
      </p:sp>
      <p:sp>
        <p:nvSpPr>
          <p:cNvPr id="72" name="Text Placeholder 19"/>
          <p:cNvSpPr>
            <a:spLocks noGrp="1"/>
          </p:cNvSpPr>
          <p:nvPr>
            <p:ph type="body" sz="quarter" idx="89" hasCustomPrompt="1"/>
          </p:nvPr>
        </p:nvSpPr>
        <p:spPr>
          <a:xfrm>
            <a:off x="1799999" y="5980790"/>
            <a:ext cx="1800001" cy="1040943"/>
          </a:xfrm>
        </p:spPr>
        <p:txBody>
          <a:bodyPr/>
          <a:lstStyle>
            <a:lvl1pPr marL="0" indent="0">
              <a:lnSpc>
                <a:spcPts val="1250"/>
              </a:lnSpc>
              <a:buFontTx/>
              <a:buNone/>
              <a:defRPr sz="900" baseline="0">
                <a:solidFill>
                  <a:schemeClr val="tx1"/>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Bio</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6" name="Text Placeholder 19"/>
          <p:cNvSpPr>
            <a:spLocks noGrp="1"/>
          </p:cNvSpPr>
          <p:nvPr>
            <p:ph type="body" sz="quarter" idx="93" hasCustomPrompt="1"/>
          </p:nvPr>
        </p:nvSpPr>
        <p:spPr>
          <a:xfrm>
            <a:off x="3786262" y="5815518"/>
            <a:ext cx="336700" cy="150892"/>
          </a:xfrm>
        </p:spPr>
        <p:txBody>
          <a:bodyPr/>
          <a:lstStyle>
            <a:lvl1pPr marL="0" indent="0">
              <a:lnSpc>
                <a:spcPts val="1250"/>
              </a:lnSpc>
              <a:buFontTx/>
              <a:buNone/>
              <a:defRPr sz="900" baseline="0">
                <a:solidFill>
                  <a:schemeClr val="tx1"/>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Mobile</a:t>
            </a:r>
            <a:endParaRPr lang="en-GB" dirty="0"/>
          </a:p>
        </p:txBody>
      </p:sp>
      <p:sp>
        <p:nvSpPr>
          <p:cNvPr id="73" name="Text Placeholder 19"/>
          <p:cNvSpPr>
            <a:spLocks noGrp="1"/>
          </p:cNvSpPr>
          <p:nvPr>
            <p:ph type="body" sz="quarter" idx="90" hasCustomPrompt="1"/>
          </p:nvPr>
        </p:nvSpPr>
        <p:spPr>
          <a:xfrm>
            <a:off x="4136294" y="5815518"/>
            <a:ext cx="1092224" cy="151201"/>
          </a:xfrm>
        </p:spPr>
        <p:txBody>
          <a:bodyPr/>
          <a:lstStyle>
            <a:lvl1pPr marL="0" indent="0">
              <a:lnSpc>
                <a:spcPts val="1250"/>
              </a:lnSpc>
              <a:buFontTx/>
              <a:buNone/>
              <a:defRPr sz="900" baseline="0">
                <a:solidFill>
                  <a:schemeClr val="tx1"/>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+46 70 123456 78</a:t>
            </a:r>
            <a:endParaRPr lang="en-GB" dirty="0"/>
          </a:p>
        </p:txBody>
      </p:sp>
      <p:sp>
        <p:nvSpPr>
          <p:cNvPr id="77" name="Text Placeholder 19"/>
          <p:cNvSpPr>
            <a:spLocks noGrp="1"/>
          </p:cNvSpPr>
          <p:nvPr>
            <p:ph type="body" sz="quarter" idx="94" hasCustomPrompt="1"/>
          </p:nvPr>
        </p:nvSpPr>
        <p:spPr>
          <a:xfrm>
            <a:off x="3786262" y="5979368"/>
            <a:ext cx="336700" cy="150892"/>
          </a:xfrm>
        </p:spPr>
        <p:txBody>
          <a:bodyPr/>
          <a:lstStyle>
            <a:lvl1pPr marL="0" indent="0">
              <a:lnSpc>
                <a:spcPts val="1250"/>
              </a:lnSpc>
              <a:buFontTx/>
              <a:buNone/>
              <a:defRPr sz="900" baseline="0">
                <a:solidFill>
                  <a:schemeClr val="tx1"/>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Direct</a:t>
            </a:r>
            <a:endParaRPr lang="en-GB" dirty="0"/>
          </a:p>
        </p:txBody>
      </p:sp>
      <p:sp>
        <p:nvSpPr>
          <p:cNvPr id="74" name="Text Placeholder 19"/>
          <p:cNvSpPr>
            <a:spLocks noGrp="1"/>
          </p:cNvSpPr>
          <p:nvPr>
            <p:ph type="body" sz="quarter" idx="91" hasCustomPrompt="1"/>
          </p:nvPr>
        </p:nvSpPr>
        <p:spPr>
          <a:xfrm>
            <a:off x="4136294" y="5979368"/>
            <a:ext cx="1092224" cy="151201"/>
          </a:xfrm>
        </p:spPr>
        <p:txBody>
          <a:bodyPr/>
          <a:lstStyle>
            <a:lvl1pPr marL="0" indent="0">
              <a:lnSpc>
                <a:spcPts val="1250"/>
              </a:lnSpc>
              <a:buFontTx/>
              <a:buNone/>
              <a:defRPr sz="900" baseline="0">
                <a:solidFill>
                  <a:schemeClr val="tx1"/>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+46 8 123 456 78</a:t>
            </a:r>
            <a:endParaRPr lang="en-GB" dirty="0"/>
          </a:p>
        </p:txBody>
      </p:sp>
      <p:sp>
        <p:nvSpPr>
          <p:cNvPr id="75" name="Text Placeholder 19"/>
          <p:cNvSpPr>
            <a:spLocks noGrp="1"/>
          </p:cNvSpPr>
          <p:nvPr>
            <p:ph type="body" sz="quarter" idx="92" hasCustomPrompt="1"/>
          </p:nvPr>
        </p:nvSpPr>
        <p:spPr>
          <a:xfrm>
            <a:off x="3788519" y="6146977"/>
            <a:ext cx="1440000" cy="151201"/>
          </a:xfrm>
        </p:spPr>
        <p:txBody>
          <a:bodyPr/>
          <a:lstStyle>
            <a:lvl1pPr marL="0" indent="0">
              <a:lnSpc>
                <a:spcPts val="1250"/>
              </a:lnSpc>
              <a:buFontTx/>
              <a:buNone/>
              <a:defRPr sz="900" u="sng" baseline="0">
                <a:solidFill>
                  <a:srgbClr val="AA0032"/>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name.nameson@catella.se</a:t>
            </a:r>
          </a:p>
        </p:txBody>
      </p:sp>
      <p:sp>
        <p:nvSpPr>
          <p:cNvPr id="46" name="Picture Placeholder 9"/>
          <p:cNvSpPr>
            <a:spLocks noGrp="1"/>
          </p:cNvSpPr>
          <p:nvPr>
            <p:ph type="pic" sz="quarter" idx="95"/>
          </p:nvPr>
        </p:nvSpPr>
        <p:spPr>
          <a:xfrm>
            <a:off x="5439279" y="1620338"/>
            <a:ext cx="1080000" cy="1216800"/>
          </a:xfrm>
        </p:spPr>
        <p:txBody>
          <a:bodyPr/>
          <a:lstStyle/>
          <a:p>
            <a:r>
              <a:rPr lang="en-GB" dirty="0" smtClean="0"/>
              <a:t>Click icon to add picture</a:t>
            </a:r>
            <a:endParaRPr lang="en-GB" dirty="0"/>
          </a:p>
        </p:txBody>
      </p:sp>
      <p:sp>
        <p:nvSpPr>
          <p:cNvPr id="47" name="Text Placeholder 19"/>
          <p:cNvSpPr>
            <a:spLocks noGrp="1"/>
          </p:cNvSpPr>
          <p:nvPr>
            <p:ph type="body" sz="quarter" idx="96" hasCustomPrompt="1"/>
          </p:nvPr>
        </p:nvSpPr>
        <p:spPr>
          <a:xfrm>
            <a:off x="6699280" y="1620339"/>
            <a:ext cx="1800001" cy="152172"/>
          </a:xfrm>
        </p:spPr>
        <p:txBody>
          <a:bodyPr/>
          <a:lstStyle>
            <a:lvl1pPr marL="0" indent="0">
              <a:lnSpc>
                <a:spcPts val="1250"/>
              </a:lnSpc>
              <a:buFontTx/>
              <a:buNone/>
              <a:defRPr sz="1000" baseline="0">
                <a:solidFill>
                  <a:schemeClr val="tx1"/>
                </a:solidFill>
                <a:latin typeface="Gill Sans MT Pro Medium" pitchFamily="34" charset="0"/>
              </a:defRPr>
            </a:lvl1pPr>
            <a:lvl2pPr marL="0" indent="0">
              <a:lnSpc>
                <a:spcPct val="100000"/>
              </a:lnSpc>
              <a:buFontTx/>
              <a:buNone/>
              <a:defRPr sz="900">
                <a:solidFill>
                  <a:schemeClr val="tx1"/>
                </a:solidFill>
              </a:defRPr>
            </a:lvl2pPr>
            <a:lvl3pPr marL="0" indent="0">
              <a:lnSpc>
                <a:spcPct val="100000"/>
              </a:lnSpc>
              <a:buFontTx/>
              <a:buNone/>
              <a:defRPr sz="900" i="0">
                <a:solidFill>
                  <a:schemeClr val="tx1"/>
                </a:solidFill>
                <a:latin typeface="+mn-lt"/>
              </a:defRPr>
            </a:lvl3pPr>
            <a:lvl4pPr>
              <a:lnSpc>
                <a:spcPct val="100000"/>
              </a:lnSpc>
              <a:buFontTx/>
              <a:buNone/>
              <a:defRPr sz="900">
                <a:solidFill>
                  <a:schemeClr val="tx1"/>
                </a:solidFill>
              </a:defRPr>
            </a:lvl4pPr>
            <a:lvl5pPr>
              <a:lnSpc>
                <a:spcPct val="100000"/>
              </a:lnSpc>
              <a:buFontTx/>
              <a:buNone/>
              <a:defRPr sz="900">
                <a:solidFill>
                  <a:schemeClr val="tx1"/>
                </a:solidFill>
              </a:defRPr>
            </a:lvl5pPr>
          </a:lstStyle>
          <a:p>
            <a:pPr lvl="0"/>
            <a:r>
              <a:rPr lang="en-GB" dirty="0" smtClean="0"/>
              <a:t>Name</a:t>
            </a:r>
            <a:endParaRPr lang="en-GB" dirty="0"/>
          </a:p>
        </p:txBody>
      </p:sp>
      <p:sp>
        <p:nvSpPr>
          <p:cNvPr id="48" name="Text Placeholder 19"/>
          <p:cNvSpPr>
            <a:spLocks noGrp="1"/>
          </p:cNvSpPr>
          <p:nvPr>
            <p:ph type="body" sz="quarter" idx="97" hasCustomPrompt="1"/>
          </p:nvPr>
        </p:nvSpPr>
        <p:spPr>
          <a:xfrm>
            <a:off x="6699280" y="1789669"/>
            <a:ext cx="1800001" cy="1040943"/>
          </a:xfrm>
        </p:spPr>
        <p:txBody>
          <a:bodyPr/>
          <a:lstStyle>
            <a:lvl1pPr marL="0" indent="0">
              <a:lnSpc>
                <a:spcPts val="1250"/>
              </a:lnSpc>
              <a:buFontTx/>
              <a:buNone/>
              <a:defRPr sz="900" baseline="0">
                <a:solidFill>
                  <a:schemeClr val="tx1"/>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Bio</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8" name="Text Placeholder 19"/>
          <p:cNvSpPr>
            <a:spLocks noGrp="1"/>
          </p:cNvSpPr>
          <p:nvPr>
            <p:ph type="body" sz="quarter" idx="101" hasCustomPrompt="1"/>
          </p:nvPr>
        </p:nvSpPr>
        <p:spPr>
          <a:xfrm>
            <a:off x="8676029" y="1615140"/>
            <a:ext cx="336700" cy="150892"/>
          </a:xfrm>
        </p:spPr>
        <p:txBody>
          <a:bodyPr/>
          <a:lstStyle>
            <a:lvl1pPr marL="0" indent="0">
              <a:lnSpc>
                <a:spcPts val="1250"/>
              </a:lnSpc>
              <a:buFontTx/>
              <a:buNone/>
              <a:defRPr sz="900" baseline="0">
                <a:solidFill>
                  <a:schemeClr val="tx1"/>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Mobile</a:t>
            </a:r>
            <a:endParaRPr lang="en-GB" dirty="0"/>
          </a:p>
        </p:txBody>
      </p:sp>
      <p:sp>
        <p:nvSpPr>
          <p:cNvPr id="49" name="Text Placeholder 19"/>
          <p:cNvSpPr>
            <a:spLocks noGrp="1"/>
          </p:cNvSpPr>
          <p:nvPr>
            <p:ph type="body" sz="quarter" idx="98" hasCustomPrompt="1"/>
          </p:nvPr>
        </p:nvSpPr>
        <p:spPr>
          <a:xfrm>
            <a:off x="9023807" y="1615142"/>
            <a:ext cx="1092224" cy="151201"/>
          </a:xfrm>
        </p:spPr>
        <p:txBody>
          <a:bodyPr/>
          <a:lstStyle>
            <a:lvl1pPr marL="0" indent="0">
              <a:lnSpc>
                <a:spcPts val="1250"/>
              </a:lnSpc>
              <a:buFontTx/>
              <a:buNone/>
              <a:defRPr sz="900" baseline="0">
                <a:solidFill>
                  <a:schemeClr val="tx1"/>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+46 70 123456 78</a:t>
            </a:r>
            <a:endParaRPr lang="en-GB" dirty="0"/>
          </a:p>
        </p:txBody>
      </p:sp>
      <p:sp>
        <p:nvSpPr>
          <p:cNvPr id="79" name="Text Placeholder 19"/>
          <p:cNvSpPr>
            <a:spLocks noGrp="1"/>
          </p:cNvSpPr>
          <p:nvPr>
            <p:ph type="body" sz="quarter" idx="102" hasCustomPrompt="1"/>
          </p:nvPr>
        </p:nvSpPr>
        <p:spPr>
          <a:xfrm>
            <a:off x="8676029" y="1779605"/>
            <a:ext cx="336700" cy="150892"/>
          </a:xfrm>
        </p:spPr>
        <p:txBody>
          <a:bodyPr/>
          <a:lstStyle>
            <a:lvl1pPr marL="0" indent="0">
              <a:lnSpc>
                <a:spcPts val="1250"/>
              </a:lnSpc>
              <a:buFontTx/>
              <a:buNone/>
              <a:defRPr sz="900" baseline="0">
                <a:solidFill>
                  <a:schemeClr val="tx1"/>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Direct</a:t>
            </a:r>
            <a:endParaRPr lang="en-GB" dirty="0"/>
          </a:p>
        </p:txBody>
      </p:sp>
      <p:sp>
        <p:nvSpPr>
          <p:cNvPr id="50" name="Text Placeholder 19"/>
          <p:cNvSpPr>
            <a:spLocks noGrp="1"/>
          </p:cNvSpPr>
          <p:nvPr>
            <p:ph type="body" sz="quarter" idx="99" hasCustomPrompt="1"/>
          </p:nvPr>
        </p:nvSpPr>
        <p:spPr>
          <a:xfrm>
            <a:off x="9023807" y="1779606"/>
            <a:ext cx="1092224" cy="151201"/>
          </a:xfrm>
        </p:spPr>
        <p:txBody>
          <a:bodyPr/>
          <a:lstStyle>
            <a:lvl1pPr marL="0" indent="0">
              <a:lnSpc>
                <a:spcPts val="1250"/>
              </a:lnSpc>
              <a:buFontTx/>
              <a:buNone/>
              <a:defRPr sz="900" baseline="0">
                <a:solidFill>
                  <a:schemeClr val="tx1"/>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+46 8 123 456 78</a:t>
            </a:r>
            <a:endParaRPr lang="en-GB" dirty="0"/>
          </a:p>
        </p:txBody>
      </p:sp>
      <p:sp>
        <p:nvSpPr>
          <p:cNvPr id="53" name="Text Placeholder 19"/>
          <p:cNvSpPr>
            <a:spLocks noGrp="1"/>
          </p:cNvSpPr>
          <p:nvPr>
            <p:ph type="body" sz="quarter" idx="100" hasCustomPrompt="1"/>
          </p:nvPr>
        </p:nvSpPr>
        <p:spPr>
          <a:xfrm>
            <a:off x="8676031" y="1946598"/>
            <a:ext cx="1440000" cy="151201"/>
          </a:xfrm>
        </p:spPr>
        <p:txBody>
          <a:bodyPr/>
          <a:lstStyle>
            <a:lvl1pPr marL="0" indent="0">
              <a:lnSpc>
                <a:spcPts val="1250"/>
              </a:lnSpc>
              <a:buFontTx/>
              <a:buNone/>
              <a:defRPr sz="900" u="sng" baseline="0">
                <a:solidFill>
                  <a:srgbClr val="AA0032"/>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name.nameson@catella.se</a:t>
            </a:r>
          </a:p>
        </p:txBody>
      </p:sp>
      <p:sp>
        <p:nvSpPr>
          <p:cNvPr id="80" name="Picture Placeholder 9"/>
          <p:cNvSpPr>
            <a:spLocks noGrp="1"/>
          </p:cNvSpPr>
          <p:nvPr>
            <p:ph type="pic" sz="quarter" idx="103"/>
          </p:nvPr>
        </p:nvSpPr>
        <p:spPr>
          <a:xfrm>
            <a:off x="5439279" y="3017137"/>
            <a:ext cx="1080000" cy="1216800"/>
          </a:xfrm>
        </p:spPr>
        <p:txBody>
          <a:bodyPr/>
          <a:lstStyle/>
          <a:p>
            <a:r>
              <a:rPr lang="en-GB" dirty="0" smtClean="0"/>
              <a:t>Click icon to add picture</a:t>
            </a:r>
            <a:endParaRPr lang="en-GB" dirty="0"/>
          </a:p>
        </p:txBody>
      </p:sp>
      <p:sp>
        <p:nvSpPr>
          <p:cNvPr id="81" name="Text Placeholder 19"/>
          <p:cNvSpPr>
            <a:spLocks noGrp="1"/>
          </p:cNvSpPr>
          <p:nvPr>
            <p:ph type="body" sz="quarter" idx="104" hasCustomPrompt="1"/>
          </p:nvPr>
        </p:nvSpPr>
        <p:spPr>
          <a:xfrm>
            <a:off x="6699280" y="3019564"/>
            <a:ext cx="1800001" cy="152172"/>
          </a:xfrm>
        </p:spPr>
        <p:txBody>
          <a:bodyPr/>
          <a:lstStyle>
            <a:lvl1pPr marL="0" indent="0">
              <a:lnSpc>
                <a:spcPts val="1250"/>
              </a:lnSpc>
              <a:buFontTx/>
              <a:buNone/>
              <a:defRPr sz="1000" baseline="0">
                <a:solidFill>
                  <a:schemeClr val="tx1"/>
                </a:solidFill>
                <a:latin typeface="Gill Sans MT Pro Medium" pitchFamily="34" charset="0"/>
              </a:defRPr>
            </a:lvl1pPr>
            <a:lvl2pPr marL="0" indent="0">
              <a:lnSpc>
                <a:spcPct val="100000"/>
              </a:lnSpc>
              <a:buFontTx/>
              <a:buNone/>
              <a:defRPr sz="900">
                <a:solidFill>
                  <a:schemeClr val="tx1"/>
                </a:solidFill>
              </a:defRPr>
            </a:lvl2pPr>
            <a:lvl3pPr marL="0" indent="0">
              <a:lnSpc>
                <a:spcPct val="100000"/>
              </a:lnSpc>
              <a:buFontTx/>
              <a:buNone/>
              <a:defRPr sz="900" i="0">
                <a:solidFill>
                  <a:schemeClr val="tx1"/>
                </a:solidFill>
                <a:latin typeface="+mn-lt"/>
              </a:defRPr>
            </a:lvl3pPr>
            <a:lvl4pPr>
              <a:lnSpc>
                <a:spcPct val="100000"/>
              </a:lnSpc>
              <a:buFontTx/>
              <a:buNone/>
              <a:defRPr sz="900">
                <a:solidFill>
                  <a:schemeClr val="tx1"/>
                </a:solidFill>
              </a:defRPr>
            </a:lvl4pPr>
            <a:lvl5pPr>
              <a:lnSpc>
                <a:spcPct val="100000"/>
              </a:lnSpc>
              <a:buFontTx/>
              <a:buNone/>
              <a:defRPr sz="900">
                <a:solidFill>
                  <a:schemeClr val="tx1"/>
                </a:solidFill>
              </a:defRPr>
            </a:lvl5pPr>
          </a:lstStyle>
          <a:p>
            <a:pPr lvl="0"/>
            <a:r>
              <a:rPr lang="en-GB" dirty="0" smtClean="0"/>
              <a:t>Name</a:t>
            </a:r>
            <a:endParaRPr lang="en-GB" dirty="0"/>
          </a:p>
        </p:txBody>
      </p:sp>
      <p:sp>
        <p:nvSpPr>
          <p:cNvPr id="82" name="Text Placeholder 19"/>
          <p:cNvSpPr>
            <a:spLocks noGrp="1"/>
          </p:cNvSpPr>
          <p:nvPr>
            <p:ph type="body" sz="quarter" idx="105" hasCustomPrompt="1"/>
          </p:nvPr>
        </p:nvSpPr>
        <p:spPr>
          <a:xfrm>
            <a:off x="6699280" y="3188896"/>
            <a:ext cx="1800001" cy="1040943"/>
          </a:xfrm>
        </p:spPr>
        <p:txBody>
          <a:bodyPr/>
          <a:lstStyle>
            <a:lvl1pPr marL="0" indent="0">
              <a:lnSpc>
                <a:spcPts val="1250"/>
              </a:lnSpc>
              <a:buFontTx/>
              <a:buNone/>
              <a:defRPr sz="900" baseline="0">
                <a:solidFill>
                  <a:schemeClr val="tx1"/>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Bio</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86" name="Text Placeholder 19"/>
          <p:cNvSpPr>
            <a:spLocks noGrp="1"/>
          </p:cNvSpPr>
          <p:nvPr>
            <p:ph type="body" sz="quarter" idx="109" hasCustomPrompt="1"/>
          </p:nvPr>
        </p:nvSpPr>
        <p:spPr>
          <a:xfrm>
            <a:off x="8676029" y="3014048"/>
            <a:ext cx="336700" cy="150892"/>
          </a:xfrm>
        </p:spPr>
        <p:txBody>
          <a:bodyPr/>
          <a:lstStyle>
            <a:lvl1pPr marL="0" indent="0">
              <a:lnSpc>
                <a:spcPts val="1250"/>
              </a:lnSpc>
              <a:buFontTx/>
              <a:buNone/>
              <a:defRPr sz="900" baseline="0">
                <a:solidFill>
                  <a:schemeClr val="tx1"/>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Mobile</a:t>
            </a:r>
            <a:endParaRPr lang="en-GB" dirty="0"/>
          </a:p>
        </p:txBody>
      </p:sp>
      <p:sp>
        <p:nvSpPr>
          <p:cNvPr id="83" name="Text Placeholder 19"/>
          <p:cNvSpPr>
            <a:spLocks noGrp="1"/>
          </p:cNvSpPr>
          <p:nvPr>
            <p:ph type="body" sz="quarter" idx="106" hasCustomPrompt="1"/>
          </p:nvPr>
        </p:nvSpPr>
        <p:spPr>
          <a:xfrm>
            <a:off x="9031122" y="3014050"/>
            <a:ext cx="1092224" cy="151201"/>
          </a:xfrm>
        </p:spPr>
        <p:txBody>
          <a:bodyPr/>
          <a:lstStyle>
            <a:lvl1pPr marL="0" indent="0">
              <a:lnSpc>
                <a:spcPts val="1250"/>
              </a:lnSpc>
              <a:buFontTx/>
              <a:buNone/>
              <a:defRPr sz="900" baseline="0">
                <a:solidFill>
                  <a:schemeClr val="tx1"/>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+46 70 123456 78</a:t>
            </a:r>
            <a:endParaRPr lang="en-GB" dirty="0"/>
          </a:p>
        </p:txBody>
      </p:sp>
      <p:sp>
        <p:nvSpPr>
          <p:cNvPr id="87" name="Text Placeholder 19"/>
          <p:cNvSpPr>
            <a:spLocks noGrp="1"/>
          </p:cNvSpPr>
          <p:nvPr>
            <p:ph type="body" sz="quarter" idx="110" hasCustomPrompt="1"/>
          </p:nvPr>
        </p:nvSpPr>
        <p:spPr>
          <a:xfrm>
            <a:off x="8676029" y="3179790"/>
            <a:ext cx="336700" cy="150892"/>
          </a:xfrm>
        </p:spPr>
        <p:txBody>
          <a:bodyPr/>
          <a:lstStyle>
            <a:lvl1pPr marL="0" indent="0">
              <a:lnSpc>
                <a:spcPts val="1250"/>
              </a:lnSpc>
              <a:buFontTx/>
              <a:buNone/>
              <a:defRPr sz="900" baseline="0">
                <a:solidFill>
                  <a:schemeClr val="tx1"/>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Direct</a:t>
            </a:r>
            <a:endParaRPr lang="en-GB" dirty="0"/>
          </a:p>
        </p:txBody>
      </p:sp>
      <p:sp>
        <p:nvSpPr>
          <p:cNvPr id="84" name="Text Placeholder 19"/>
          <p:cNvSpPr>
            <a:spLocks noGrp="1"/>
          </p:cNvSpPr>
          <p:nvPr>
            <p:ph type="body" sz="quarter" idx="107" hasCustomPrompt="1"/>
          </p:nvPr>
        </p:nvSpPr>
        <p:spPr>
          <a:xfrm>
            <a:off x="9031122" y="3179637"/>
            <a:ext cx="1092224" cy="151201"/>
          </a:xfrm>
        </p:spPr>
        <p:txBody>
          <a:bodyPr/>
          <a:lstStyle>
            <a:lvl1pPr marL="0" indent="0">
              <a:lnSpc>
                <a:spcPts val="1250"/>
              </a:lnSpc>
              <a:buFontTx/>
              <a:buNone/>
              <a:defRPr sz="900" baseline="0">
                <a:solidFill>
                  <a:schemeClr val="tx1"/>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+46 8 123 456 78</a:t>
            </a:r>
            <a:endParaRPr lang="en-GB" dirty="0"/>
          </a:p>
        </p:txBody>
      </p:sp>
      <p:sp>
        <p:nvSpPr>
          <p:cNvPr id="85" name="Text Placeholder 19"/>
          <p:cNvSpPr>
            <a:spLocks noGrp="1"/>
          </p:cNvSpPr>
          <p:nvPr>
            <p:ph type="body" sz="quarter" idx="108" hasCustomPrompt="1"/>
          </p:nvPr>
        </p:nvSpPr>
        <p:spPr>
          <a:xfrm>
            <a:off x="8683345" y="3345505"/>
            <a:ext cx="1440000" cy="151201"/>
          </a:xfrm>
        </p:spPr>
        <p:txBody>
          <a:bodyPr/>
          <a:lstStyle>
            <a:lvl1pPr marL="0" indent="0">
              <a:lnSpc>
                <a:spcPts val="1250"/>
              </a:lnSpc>
              <a:buFontTx/>
              <a:buNone/>
              <a:defRPr sz="900" u="sng" baseline="0">
                <a:solidFill>
                  <a:srgbClr val="AA0032"/>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name.nameson@catella.se</a:t>
            </a:r>
          </a:p>
        </p:txBody>
      </p:sp>
      <p:sp>
        <p:nvSpPr>
          <p:cNvPr id="88" name="Picture Placeholder 9"/>
          <p:cNvSpPr>
            <a:spLocks noGrp="1"/>
          </p:cNvSpPr>
          <p:nvPr>
            <p:ph type="pic" sz="quarter" idx="111"/>
          </p:nvPr>
        </p:nvSpPr>
        <p:spPr>
          <a:xfrm>
            <a:off x="5439279" y="4413937"/>
            <a:ext cx="1080000" cy="1216800"/>
          </a:xfrm>
        </p:spPr>
        <p:txBody>
          <a:bodyPr/>
          <a:lstStyle/>
          <a:p>
            <a:r>
              <a:rPr lang="en-GB" dirty="0" smtClean="0"/>
              <a:t>Click icon to add picture</a:t>
            </a:r>
            <a:endParaRPr lang="en-GB" dirty="0"/>
          </a:p>
        </p:txBody>
      </p:sp>
      <p:sp>
        <p:nvSpPr>
          <p:cNvPr id="89" name="Text Placeholder 19"/>
          <p:cNvSpPr>
            <a:spLocks noGrp="1"/>
          </p:cNvSpPr>
          <p:nvPr>
            <p:ph type="body" sz="quarter" idx="112" hasCustomPrompt="1"/>
          </p:nvPr>
        </p:nvSpPr>
        <p:spPr>
          <a:xfrm>
            <a:off x="6699280" y="4413914"/>
            <a:ext cx="1800001" cy="152172"/>
          </a:xfrm>
        </p:spPr>
        <p:txBody>
          <a:bodyPr/>
          <a:lstStyle>
            <a:lvl1pPr marL="0" indent="0">
              <a:lnSpc>
                <a:spcPts val="1250"/>
              </a:lnSpc>
              <a:buFontTx/>
              <a:buNone/>
              <a:defRPr sz="1000" baseline="0">
                <a:solidFill>
                  <a:schemeClr val="tx1"/>
                </a:solidFill>
                <a:latin typeface="Gill Sans MT Pro Medium" pitchFamily="34" charset="0"/>
              </a:defRPr>
            </a:lvl1pPr>
            <a:lvl2pPr marL="0" indent="0">
              <a:lnSpc>
                <a:spcPct val="100000"/>
              </a:lnSpc>
              <a:buFontTx/>
              <a:buNone/>
              <a:defRPr sz="900">
                <a:solidFill>
                  <a:schemeClr val="tx1"/>
                </a:solidFill>
              </a:defRPr>
            </a:lvl2pPr>
            <a:lvl3pPr marL="0" indent="0">
              <a:lnSpc>
                <a:spcPct val="100000"/>
              </a:lnSpc>
              <a:buFontTx/>
              <a:buNone/>
              <a:defRPr sz="900" i="0">
                <a:solidFill>
                  <a:schemeClr val="tx1"/>
                </a:solidFill>
                <a:latin typeface="+mn-lt"/>
              </a:defRPr>
            </a:lvl3pPr>
            <a:lvl4pPr>
              <a:lnSpc>
                <a:spcPct val="100000"/>
              </a:lnSpc>
              <a:buFontTx/>
              <a:buNone/>
              <a:defRPr sz="900">
                <a:solidFill>
                  <a:schemeClr val="tx1"/>
                </a:solidFill>
              </a:defRPr>
            </a:lvl4pPr>
            <a:lvl5pPr>
              <a:lnSpc>
                <a:spcPct val="100000"/>
              </a:lnSpc>
              <a:buFontTx/>
              <a:buNone/>
              <a:defRPr sz="900">
                <a:solidFill>
                  <a:schemeClr val="tx1"/>
                </a:solidFill>
              </a:defRPr>
            </a:lvl5pPr>
          </a:lstStyle>
          <a:p>
            <a:pPr lvl="0"/>
            <a:r>
              <a:rPr lang="en-GB" dirty="0" smtClean="0"/>
              <a:t>Name</a:t>
            </a:r>
            <a:endParaRPr lang="en-GB" dirty="0"/>
          </a:p>
        </p:txBody>
      </p:sp>
      <p:sp>
        <p:nvSpPr>
          <p:cNvPr id="90" name="Text Placeholder 19"/>
          <p:cNvSpPr>
            <a:spLocks noGrp="1"/>
          </p:cNvSpPr>
          <p:nvPr>
            <p:ph type="body" sz="quarter" idx="113" hasCustomPrompt="1"/>
          </p:nvPr>
        </p:nvSpPr>
        <p:spPr>
          <a:xfrm>
            <a:off x="6699280" y="4583245"/>
            <a:ext cx="1800001" cy="1040943"/>
          </a:xfrm>
        </p:spPr>
        <p:txBody>
          <a:bodyPr/>
          <a:lstStyle>
            <a:lvl1pPr marL="0" indent="0">
              <a:lnSpc>
                <a:spcPts val="1250"/>
              </a:lnSpc>
              <a:buFontTx/>
              <a:buNone/>
              <a:defRPr sz="900" baseline="0">
                <a:solidFill>
                  <a:schemeClr val="tx1"/>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Bio</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94" name="Text Placeholder 19"/>
          <p:cNvSpPr>
            <a:spLocks noGrp="1"/>
          </p:cNvSpPr>
          <p:nvPr>
            <p:ph type="body" sz="quarter" idx="117" hasCustomPrompt="1"/>
          </p:nvPr>
        </p:nvSpPr>
        <p:spPr>
          <a:xfrm>
            <a:off x="8685776" y="4416296"/>
            <a:ext cx="336700" cy="150892"/>
          </a:xfrm>
        </p:spPr>
        <p:txBody>
          <a:bodyPr/>
          <a:lstStyle>
            <a:lvl1pPr marL="0" indent="0">
              <a:lnSpc>
                <a:spcPts val="1250"/>
              </a:lnSpc>
              <a:buFontTx/>
              <a:buNone/>
              <a:defRPr sz="900" baseline="0">
                <a:solidFill>
                  <a:schemeClr val="tx1"/>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Mobile</a:t>
            </a:r>
            <a:endParaRPr lang="en-GB" dirty="0"/>
          </a:p>
        </p:txBody>
      </p:sp>
      <p:sp>
        <p:nvSpPr>
          <p:cNvPr id="91" name="Text Placeholder 19"/>
          <p:cNvSpPr>
            <a:spLocks noGrp="1"/>
          </p:cNvSpPr>
          <p:nvPr>
            <p:ph type="body" sz="quarter" idx="114" hasCustomPrompt="1"/>
          </p:nvPr>
        </p:nvSpPr>
        <p:spPr>
          <a:xfrm>
            <a:off x="9034795" y="4416298"/>
            <a:ext cx="1092224" cy="151201"/>
          </a:xfrm>
        </p:spPr>
        <p:txBody>
          <a:bodyPr/>
          <a:lstStyle>
            <a:lvl1pPr marL="0" indent="0">
              <a:lnSpc>
                <a:spcPts val="1250"/>
              </a:lnSpc>
              <a:buFontTx/>
              <a:buNone/>
              <a:defRPr sz="900" baseline="0">
                <a:solidFill>
                  <a:schemeClr val="tx1"/>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+46 70 123456 78</a:t>
            </a:r>
            <a:endParaRPr lang="en-GB" dirty="0"/>
          </a:p>
        </p:txBody>
      </p:sp>
      <p:sp>
        <p:nvSpPr>
          <p:cNvPr id="95" name="Text Placeholder 19"/>
          <p:cNvSpPr>
            <a:spLocks noGrp="1"/>
          </p:cNvSpPr>
          <p:nvPr>
            <p:ph type="body" sz="quarter" idx="118" hasCustomPrompt="1"/>
          </p:nvPr>
        </p:nvSpPr>
        <p:spPr>
          <a:xfrm>
            <a:off x="8685776" y="4580762"/>
            <a:ext cx="336700" cy="150892"/>
          </a:xfrm>
        </p:spPr>
        <p:txBody>
          <a:bodyPr/>
          <a:lstStyle>
            <a:lvl1pPr marL="0" indent="0">
              <a:lnSpc>
                <a:spcPts val="1250"/>
              </a:lnSpc>
              <a:buFontTx/>
              <a:buNone/>
              <a:defRPr sz="900" baseline="0">
                <a:solidFill>
                  <a:schemeClr val="tx1"/>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Direct</a:t>
            </a:r>
            <a:endParaRPr lang="en-GB" dirty="0"/>
          </a:p>
        </p:txBody>
      </p:sp>
      <p:sp>
        <p:nvSpPr>
          <p:cNvPr id="92" name="Text Placeholder 19"/>
          <p:cNvSpPr>
            <a:spLocks noGrp="1"/>
          </p:cNvSpPr>
          <p:nvPr>
            <p:ph type="body" sz="quarter" idx="115" hasCustomPrompt="1"/>
          </p:nvPr>
        </p:nvSpPr>
        <p:spPr>
          <a:xfrm>
            <a:off x="9034795" y="4580762"/>
            <a:ext cx="1092224" cy="151201"/>
          </a:xfrm>
        </p:spPr>
        <p:txBody>
          <a:bodyPr/>
          <a:lstStyle>
            <a:lvl1pPr marL="0" indent="0">
              <a:lnSpc>
                <a:spcPts val="1250"/>
              </a:lnSpc>
              <a:buFontTx/>
              <a:buNone/>
              <a:defRPr sz="900" baseline="0">
                <a:solidFill>
                  <a:schemeClr val="tx1"/>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+46 8 123 456 78</a:t>
            </a:r>
            <a:endParaRPr lang="en-GB" dirty="0"/>
          </a:p>
        </p:txBody>
      </p:sp>
      <p:sp>
        <p:nvSpPr>
          <p:cNvPr id="93" name="Text Placeholder 19"/>
          <p:cNvSpPr>
            <a:spLocks noGrp="1"/>
          </p:cNvSpPr>
          <p:nvPr>
            <p:ph type="body" sz="quarter" idx="116" hasCustomPrompt="1"/>
          </p:nvPr>
        </p:nvSpPr>
        <p:spPr>
          <a:xfrm>
            <a:off x="8687019" y="4747757"/>
            <a:ext cx="1440000" cy="151201"/>
          </a:xfrm>
        </p:spPr>
        <p:txBody>
          <a:bodyPr/>
          <a:lstStyle>
            <a:lvl1pPr marL="0" indent="0">
              <a:lnSpc>
                <a:spcPts val="1250"/>
              </a:lnSpc>
              <a:buFontTx/>
              <a:buNone/>
              <a:defRPr sz="900" u="sng" baseline="0">
                <a:solidFill>
                  <a:srgbClr val="AA0032"/>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name.nameson@catella.se</a:t>
            </a:r>
          </a:p>
        </p:txBody>
      </p:sp>
      <p:sp>
        <p:nvSpPr>
          <p:cNvPr id="96" name="Picture Placeholder 9"/>
          <p:cNvSpPr>
            <a:spLocks noGrp="1"/>
          </p:cNvSpPr>
          <p:nvPr>
            <p:ph type="pic" sz="quarter" idx="119"/>
          </p:nvPr>
        </p:nvSpPr>
        <p:spPr>
          <a:xfrm>
            <a:off x="5439279" y="5810736"/>
            <a:ext cx="1080000" cy="1216800"/>
          </a:xfrm>
        </p:spPr>
        <p:txBody>
          <a:bodyPr/>
          <a:lstStyle/>
          <a:p>
            <a:r>
              <a:rPr lang="en-GB" dirty="0" smtClean="0"/>
              <a:t>Click icon to add picture</a:t>
            </a:r>
            <a:endParaRPr lang="en-GB" dirty="0"/>
          </a:p>
        </p:txBody>
      </p:sp>
      <p:sp>
        <p:nvSpPr>
          <p:cNvPr id="97" name="Text Placeholder 19"/>
          <p:cNvSpPr>
            <a:spLocks noGrp="1"/>
          </p:cNvSpPr>
          <p:nvPr>
            <p:ph type="body" sz="quarter" idx="120" hasCustomPrompt="1"/>
          </p:nvPr>
        </p:nvSpPr>
        <p:spPr>
          <a:xfrm>
            <a:off x="6699280" y="5811795"/>
            <a:ext cx="1800001" cy="152172"/>
          </a:xfrm>
        </p:spPr>
        <p:txBody>
          <a:bodyPr/>
          <a:lstStyle>
            <a:lvl1pPr marL="0" indent="0">
              <a:lnSpc>
                <a:spcPts val="1250"/>
              </a:lnSpc>
              <a:buFontTx/>
              <a:buNone/>
              <a:defRPr sz="1000" baseline="0">
                <a:solidFill>
                  <a:schemeClr val="tx1"/>
                </a:solidFill>
                <a:latin typeface="Gill Sans MT Pro Medium" pitchFamily="34" charset="0"/>
              </a:defRPr>
            </a:lvl1pPr>
            <a:lvl2pPr marL="0" indent="0">
              <a:lnSpc>
                <a:spcPct val="100000"/>
              </a:lnSpc>
              <a:buFontTx/>
              <a:buNone/>
              <a:defRPr sz="900">
                <a:solidFill>
                  <a:schemeClr val="tx1"/>
                </a:solidFill>
              </a:defRPr>
            </a:lvl2pPr>
            <a:lvl3pPr marL="0" indent="0">
              <a:lnSpc>
                <a:spcPct val="100000"/>
              </a:lnSpc>
              <a:buFontTx/>
              <a:buNone/>
              <a:defRPr sz="900" i="0">
                <a:solidFill>
                  <a:schemeClr val="tx1"/>
                </a:solidFill>
                <a:latin typeface="+mn-lt"/>
              </a:defRPr>
            </a:lvl3pPr>
            <a:lvl4pPr>
              <a:lnSpc>
                <a:spcPct val="100000"/>
              </a:lnSpc>
              <a:buFontTx/>
              <a:buNone/>
              <a:defRPr sz="900">
                <a:solidFill>
                  <a:schemeClr val="tx1"/>
                </a:solidFill>
              </a:defRPr>
            </a:lvl4pPr>
            <a:lvl5pPr>
              <a:lnSpc>
                <a:spcPct val="100000"/>
              </a:lnSpc>
              <a:buFontTx/>
              <a:buNone/>
              <a:defRPr sz="900">
                <a:solidFill>
                  <a:schemeClr val="tx1"/>
                </a:solidFill>
              </a:defRPr>
            </a:lvl5pPr>
          </a:lstStyle>
          <a:p>
            <a:pPr lvl="0"/>
            <a:r>
              <a:rPr lang="en-GB" dirty="0" smtClean="0"/>
              <a:t>Name</a:t>
            </a:r>
            <a:endParaRPr lang="en-GB" dirty="0"/>
          </a:p>
        </p:txBody>
      </p:sp>
      <p:sp>
        <p:nvSpPr>
          <p:cNvPr id="98" name="Text Placeholder 19"/>
          <p:cNvSpPr>
            <a:spLocks noGrp="1"/>
          </p:cNvSpPr>
          <p:nvPr>
            <p:ph type="body" sz="quarter" idx="121" hasCustomPrompt="1"/>
          </p:nvPr>
        </p:nvSpPr>
        <p:spPr>
          <a:xfrm>
            <a:off x="6699280" y="5981129"/>
            <a:ext cx="1800001" cy="1040943"/>
          </a:xfrm>
        </p:spPr>
        <p:txBody>
          <a:bodyPr/>
          <a:lstStyle>
            <a:lvl1pPr marL="0" indent="0">
              <a:lnSpc>
                <a:spcPts val="1250"/>
              </a:lnSpc>
              <a:buFontTx/>
              <a:buNone/>
              <a:defRPr sz="900" baseline="0">
                <a:solidFill>
                  <a:schemeClr val="tx1"/>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Bio</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02" name="Text Placeholder 19"/>
          <p:cNvSpPr>
            <a:spLocks noGrp="1"/>
          </p:cNvSpPr>
          <p:nvPr>
            <p:ph type="body" sz="quarter" idx="125" hasCustomPrompt="1"/>
          </p:nvPr>
        </p:nvSpPr>
        <p:spPr>
          <a:xfrm>
            <a:off x="8685540" y="5815855"/>
            <a:ext cx="336700" cy="150892"/>
          </a:xfrm>
        </p:spPr>
        <p:txBody>
          <a:bodyPr/>
          <a:lstStyle>
            <a:lvl1pPr marL="0" indent="0">
              <a:lnSpc>
                <a:spcPts val="1250"/>
              </a:lnSpc>
              <a:buFontTx/>
              <a:buNone/>
              <a:defRPr sz="900" baseline="0">
                <a:solidFill>
                  <a:schemeClr val="tx1"/>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Mobile</a:t>
            </a:r>
            <a:endParaRPr lang="en-GB" dirty="0"/>
          </a:p>
        </p:txBody>
      </p:sp>
      <p:sp>
        <p:nvSpPr>
          <p:cNvPr id="99" name="Text Placeholder 19"/>
          <p:cNvSpPr>
            <a:spLocks noGrp="1"/>
          </p:cNvSpPr>
          <p:nvPr>
            <p:ph type="body" sz="quarter" idx="122" hasCustomPrompt="1"/>
          </p:nvPr>
        </p:nvSpPr>
        <p:spPr>
          <a:xfrm>
            <a:off x="9035573" y="5815857"/>
            <a:ext cx="1092224" cy="151201"/>
          </a:xfrm>
        </p:spPr>
        <p:txBody>
          <a:bodyPr/>
          <a:lstStyle>
            <a:lvl1pPr marL="0" indent="0">
              <a:lnSpc>
                <a:spcPts val="1250"/>
              </a:lnSpc>
              <a:buFontTx/>
              <a:buNone/>
              <a:defRPr sz="900" baseline="0">
                <a:solidFill>
                  <a:schemeClr val="tx1"/>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+46 70 123456 78</a:t>
            </a:r>
            <a:endParaRPr lang="en-GB" dirty="0"/>
          </a:p>
        </p:txBody>
      </p:sp>
      <p:sp>
        <p:nvSpPr>
          <p:cNvPr id="103" name="Text Placeholder 19"/>
          <p:cNvSpPr>
            <a:spLocks noGrp="1"/>
          </p:cNvSpPr>
          <p:nvPr>
            <p:ph type="body" sz="quarter" idx="126" hasCustomPrompt="1"/>
          </p:nvPr>
        </p:nvSpPr>
        <p:spPr>
          <a:xfrm>
            <a:off x="8685540" y="5979705"/>
            <a:ext cx="336700" cy="150892"/>
          </a:xfrm>
        </p:spPr>
        <p:txBody>
          <a:bodyPr/>
          <a:lstStyle>
            <a:lvl1pPr marL="0" indent="0">
              <a:lnSpc>
                <a:spcPts val="1250"/>
              </a:lnSpc>
              <a:buFontTx/>
              <a:buNone/>
              <a:defRPr sz="900" baseline="0">
                <a:solidFill>
                  <a:schemeClr val="tx1"/>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Direct</a:t>
            </a:r>
            <a:endParaRPr lang="en-GB" dirty="0"/>
          </a:p>
        </p:txBody>
      </p:sp>
      <p:sp>
        <p:nvSpPr>
          <p:cNvPr id="100" name="Text Placeholder 19"/>
          <p:cNvSpPr>
            <a:spLocks noGrp="1"/>
          </p:cNvSpPr>
          <p:nvPr>
            <p:ph type="body" sz="quarter" idx="123" hasCustomPrompt="1"/>
          </p:nvPr>
        </p:nvSpPr>
        <p:spPr>
          <a:xfrm>
            <a:off x="9035573" y="5979707"/>
            <a:ext cx="1092224" cy="151201"/>
          </a:xfrm>
        </p:spPr>
        <p:txBody>
          <a:bodyPr/>
          <a:lstStyle>
            <a:lvl1pPr marL="0" indent="0">
              <a:lnSpc>
                <a:spcPts val="1250"/>
              </a:lnSpc>
              <a:buFontTx/>
              <a:buNone/>
              <a:defRPr sz="900" baseline="0">
                <a:solidFill>
                  <a:schemeClr val="tx1"/>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+46 8 123 456 78</a:t>
            </a:r>
            <a:endParaRPr lang="en-GB" dirty="0"/>
          </a:p>
        </p:txBody>
      </p:sp>
      <p:sp>
        <p:nvSpPr>
          <p:cNvPr id="101" name="Text Placeholder 19"/>
          <p:cNvSpPr>
            <a:spLocks noGrp="1"/>
          </p:cNvSpPr>
          <p:nvPr>
            <p:ph type="body" sz="quarter" idx="124" hasCustomPrompt="1"/>
          </p:nvPr>
        </p:nvSpPr>
        <p:spPr>
          <a:xfrm>
            <a:off x="8687798" y="6147311"/>
            <a:ext cx="1440000" cy="151201"/>
          </a:xfrm>
        </p:spPr>
        <p:txBody>
          <a:bodyPr/>
          <a:lstStyle>
            <a:lvl1pPr marL="0" indent="0">
              <a:lnSpc>
                <a:spcPts val="1250"/>
              </a:lnSpc>
              <a:buFontTx/>
              <a:buNone/>
              <a:defRPr sz="900" u="sng" baseline="0">
                <a:solidFill>
                  <a:srgbClr val="AA0032"/>
                </a:solidFill>
                <a:latin typeface="+mn-lt"/>
              </a:defRPr>
            </a:lvl1pPr>
            <a:lvl2pPr marL="0" indent="0">
              <a:lnSpc>
                <a:spcPts val="1250"/>
              </a:lnSpc>
              <a:buFontTx/>
              <a:buNone/>
              <a:defRPr sz="900">
                <a:solidFill>
                  <a:schemeClr val="tx1"/>
                </a:solidFill>
                <a:latin typeface="+mn-lt"/>
              </a:defRPr>
            </a:lvl2pPr>
            <a:lvl3pPr marL="0" indent="0">
              <a:lnSpc>
                <a:spcPts val="1250"/>
              </a:lnSpc>
              <a:buFontTx/>
              <a:buNone/>
              <a:defRPr sz="900" i="0">
                <a:solidFill>
                  <a:schemeClr val="tx1"/>
                </a:solidFill>
                <a:latin typeface="+mn-lt"/>
              </a:defRPr>
            </a:lvl3pPr>
            <a:lvl4pPr>
              <a:lnSpc>
                <a:spcPts val="1250"/>
              </a:lnSpc>
              <a:buFontTx/>
              <a:buNone/>
              <a:defRPr sz="900">
                <a:solidFill>
                  <a:schemeClr val="tx1"/>
                </a:solidFill>
              </a:defRPr>
            </a:lvl4pPr>
            <a:lvl5pPr>
              <a:lnSpc>
                <a:spcPts val="1250"/>
              </a:lnSpc>
              <a:buFontTx/>
              <a:buNone/>
              <a:defRPr sz="900">
                <a:solidFill>
                  <a:schemeClr val="tx1"/>
                </a:solidFill>
              </a:defRPr>
            </a:lvl5pPr>
          </a:lstStyle>
          <a:p>
            <a:pPr lvl="0"/>
            <a:r>
              <a:rPr lang="en-GB" dirty="0" smtClean="0"/>
              <a:t>name.nameson@catella.se</a:t>
            </a:r>
          </a:p>
        </p:txBody>
      </p:sp>
      <p:sp>
        <p:nvSpPr>
          <p:cNvPr id="9" name="Slide Number Placeholder 8"/>
          <p:cNvSpPr>
            <a:spLocks noGrp="1"/>
          </p:cNvSpPr>
          <p:nvPr>
            <p:ph type="sldNum" sz="quarter" idx="68"/>
          </p:nvPr>
        </p:nvSpPr>
        <p:spPr/>
        <p:txBody>
          <a:bodyPr/>
          <a:lstStyle/>
          <a:p>
            <a:fld id="{AD2C836C-F085-46B1-A79E-84257391B124}" type="slidenum">
              <a:rPr lang="en-GB" smtClean="0"/>
              <a:pPr/>
              <a:t>‹#›</a:t>
            </a:fld>
            <a:endParaRPr lang="en-GB" dirty="0"/>
          </a:p>
        </p:txBody>
      </p:sp>
      <p:sp>
        <p:nvSpPr>
          <p:cNvPr id="7" name="Date Placeholder 6"/>
          <p:cNvSpPr>
            <a:spLocks noGrp="1"/>
          </p:cNvSpPr>
          <p:nvPr>
            <p:ph type="dt" sz="half" idx="66"/>
          </p:nvPr>
        </p:nvSpPr>
        <p:spPr/>
        <p:txBody>
          <a:bodyPr/>
          <a:lstStyle/>
          <a:p>
            <a:endParaRPr lang="en-GB" dirty="0"/>
          </a:p>
        </p:txBody>
      </p:sp>
      <p:sp>
        <p:nvSpPr>
          <p:cNvPr id="8" name="Footer Placeholder 7"/>
          <p:cNvSpPr>
            <a:spLocks noGrp="1"/>
          </p:cNvSpPr>
          <p:nvPr>
            <p:ph type="ftr" sz="quarter" idx="67"/>
          </p:nvPr>
        </p:nvSpPr>
        <p:spPr/>
        <p:txBody>
          <a:bodyPr/>
          <a:lstStyle/>
          <a:p>
            <a:endParaRPr lang="en-GB" dirty="0"/>
          </a:p>
        </p:txBody>
      </p:sp>
    </p:spTree>
    <p:extLst>
      <p:ext uri="{BB962C8B-B14F-4D97-AF65-F5344CB8AC3E}">
        <p14:creationId xmlns:p14="http://schemas.microsoft.com/office/powerpoint/2010/main" val="287191249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4 pictures">
    <p:spTree>
      <p:nvGrpSpPr>
        <p:cNvPr id="1" name=""/>
        <p:cNvGrpSpPr/>
        <p:nvPr/>
      </p:nvGrpSpPr>
      <p:grpSpPr>
        <a:xfrm>
          <a:off x="0" y="0"/>
          <a:ext cx="0" cy="0"/>
          <a:chOff x="0" y="0"/>
          <a:chExt cx="0" cy="0"/>
        </a:xfrm>
      </p:grpSpPr>
      <p:sp>
        <p:nvSpPr>
          <p:cNvPr id="12" name="Picture Placeholder 9"/>
          <p:cNvSpPr>
            <a:spLocks noGrp="1"/>
          </p:cNvSpPr>
          <p:nvPr>
            <p:ph type="pic" sz="quarter" idx="16"/>
          </p:nvPr>
        </p:nvSpPr>
        <p:spPr>
          <a:xfrm>
            <a:off x="252000" y="252003"/>
            <a:ext cx="6300000" cy="7056000"/>
          </a:xfrm>
        </p:spPr>
        <p:txBody>
          <a:bodyPr/>
          <a:lstStyle/>
          <a:p>
            <a:r>
              <a:rPr lang="en-GB" dirty="0" smtClean="0"/>
              <a:t>Click icon to add picture</a:t>
            </a:r>
            <a:endParaRPr lang="en-GB" dirty="0"/>
          </a:p>
        </p:txBody>
      </p:sp>
      <p:sp>
        <p:nvSpPr>
          <p:cNvPr id="8" name="Picture Placeholder 9"/>
          <p:cNvSpPr>
            <a:spLocks noGrp="1"/>
          </p:cNvSpPr>
          <p:nvPr>
            <p:ph type="pic" sz="quarter" idx="17"/>
          </p:nvPr>
        </p:nvSpPr>
        <p:spPr>
          <a:xfrm>
            <a:off x="6298228" y="3241429"/>
            <a:ext cx="4392000" cy="1079999"/>
          </a:xfrm>
          <a:solidFill>
            <a:srgbClr val="7A7673"/>
          </a:solidFill>
        </p:spPr>
        <p:txBody>
          <a:bodyPr/>
          <a:lstStyle>
            <a:lvl1pPr marL="0" indent="0">
              <a:buFontTx/>
              <a:buNone/>
              <a:defRPr>
                <a:solidFill>
                  <a:srgbClr val="7A7673"/>
                </a:solidFill>
              </a:defRPr>
            </a:lvl1pPr>
          </a:lstStyle>
          <a:p>
            <a:r>
              <a:rPr lang="en-GB" dirty="0" smtClean="0"/>
              <a:t>Click icon to add picture</a:t>
            </a:r>
            <a:endParaRPr lang="en-GB" dirty="0"/>
          </a:p>
        </p:txBody>
      </p:sp>
      <p:sp>
        <p:nvSpPr>
          <p:cNvPr id="10" name="Picture Placeholder 9"/>
          <p:cNvSpPr>
            <a:spLocks noGrp="1"/>
          </p:cNvSpPr>
          <p:nvPr>
            <p:ph type="pic" sz="quarter" idx="14"/>
          </p:nvPr>
        </p:nvSpPr>
        <p:spPr>
          <a:xfrm>
            <a:off x="6552000" y="252000"/>
            <a:ext cx="3888000" cy="2991600"/>
          </a:xfrm>
        </p:spPr>
        <p:txBody>
          <a:bodyPr/>
          <a:lstStyle/>
          <a:p>
            <a:r>
              <a:rPr lang="en-GB" dirty="0" smtClean="0"/>
              <a:t>Click icon to add picture</a:t>
            </a:r>
            <a:endParaRPr lang="en-GB" dirty="0"/>
          </a:p>
        </p:txBody>
      </p:sp>
      <p:sp>
        <p:nvSpPr>
          <p:cNvPr id="11" name="Picture Placeholder 9"/>
          <p:cNvSpPr>
            <a:spLocks noGrp="1"/>
          </p:cNvSpPr>
          <p:nvPr>
            <p:ph type="pic" sz="quarter" idx="15"/>
          </p:nvPr>
        </p:nvSpPr>
        <p:spPr>
          <a:xfrm>
            <a:off x="6552001" y="4320003"/>
            <a:ext cx="3888001" cy="1494001"/>
          </a:xfrm>
        </p:spPr>
        <p:txBody>
          <a:bodyPr/>
          <a:lstStyle/>
          <a:p>
            <a:r>
              <a:rPr lang="en-GB" dirty="0" smtClean="0"/>
              <a:t>Click icon to add picture</a:t>
            </a:r>
            <a:endParaRPr lang="en-GB" dirty="0"/>
          </a:p>
        </p:txBody>
      </p:sp>
      <p:sp>
        <p:nvSpPr>
          <p:cNvPr id="2" name="Title 1"/>
          <p:cNvSpPr>
            <a:spLocks noGrp="1"/>
          </p:cNvSpPr>
          <p:nvPr>
            <p:ph type="ctrTitle"/>
          </p:nvPr>
        </p:nvSpPr>
        <p:spPr>
          <a:xfrm>
            <a:off x="6300000" y="3240000"/>
            <a:ext cx="4140000" cy="540000"/>
          </a:xfrm>
        </p:spPr>
        <p:txBody>
          <a:bodyPr lIns="251867" anchor="b" anchorCtr="0">
            <a:normAutofit/>
          </a:bodyPr>
          <a:lstStyle>
            <a:lvl1pPr>
              <a:defRPr sz="2100">
                <a:solidFill>
                  <a:schemeClr val="bg1"/>
                </a:solidFill>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6300000" y="3780000"/>
            <a:ext cx="4140000" cy="540000"/>
          </a:xfrm>
        </p:spPr>
        <p:txBody>
          <a:bodyPr lIns="251867" tIns="35981">
            <a:normAutofit/>
          </a:bodyPr>
          <a:lstStyle>
            <a:lvl1pPr marL="0" indent="0" algn="l">
              <a:buNone/>
              <a:defRPr sz="1200">
                <a:solidFill>
                  <a:schemeClr val="bg1"/>
                </a:solidFill>
              </a:defRPr>
            </a:lvl1pPr>
            <a:lvl2pPr marL="521252" indent="0" algn="ctr">
              <a:buNone/>
              <a:defRPr>
                <a:solidFill>
                  <a:schemeClr val="tx1">
                    <a:tint val="75000"/>
                  </a:schemeClr>
                </a:solidFill>
              </a:defRPr>
            </a:lvl2pPr>
            <a:lvl3pPr marL="1042504" indent="0" algn="ctr">
              <a:buNone/>
              <a:defRPr>
                <a:solidFill>
                  <a:schemeClr val="tx1">
                    <a:tint val="75000"/>
                  </a:schemeClr>
                </a:solidFill>
              </a:defRPr>
            </a:lvl3pPr>
            <a:lvl4pPr marL="1563756" indent="0" algn="ctr">
              <a:buNone/>
              <a:defRPr>
                <a:solidFill>
                  <a:schemeClr val="tx1">
                    <a:tint val="75000"/>
                  </a:schemeClr>
                </a:solidFill>
              </a:defRPr>
            </a:lvl4pPr>
            <a:lvl5pPr marL="2085008" indent="0" algn="ctr">
              <a:buNone/>
              <a:defRPr>
                <a:solidFill>
                  <a:schemeClr val="tx1">
                    <a:tint val="75000"/>
                  </a:schemeClr>
                </a:solidFill>
              </a:defRPr>
            </a:lvl5pPr>
            <a:lvl6pPr marL="2606259" indent="0" algn="ctr">
              <a:buNone/>
              <a:defRPr>
                <a:solidFill>
                  <a:schemeClr val="tx1">
                    <a:tint val="75000"/>
                  </a:schemeClr>
                </a:solidFill>
              </a:defRPr>
            </a:lvl6pPr>
            <a:lvl7pPr marL="3127512" indent="0" algn="ctr">
              <a:buNone/>
              <a:defRPr>
                <a:solidFill>
                  <a:schemeClr val="tx1">
                    <a:tint val="75000"/>
                  </a:schemeClr>
                </a:solidFill>
              </a:defRPr>
            </a:lvl7pPr>
            <a:lvl8pPr marL="3648764" indent="0" algn="ctr">
              <a:buNone/>
              <a:defRPr>
                <a:solidFill>
                  <a:schemeClr val="tx1">
                    <a:tint val="75000"/>
                  </a:schemeClr>
                </a:solidFill>
              </a:defRPr>
            </a:lvl8pPr>
            <a:lvl9pPr marL="4170015" indent="0" algn="ctr">
              <a:buNone/>
              <a:defRPr>
                <a:solidFill>
                  <a:schemeClr val="tx1">
                    <a:tint val="75000"/>
                  </a:schemeClr>
                </a:solidFill>
              </a:defRPr>
            </a:lvl9pPr>
          </a:lstStyle>
          <a:p>
            <a:r>
              <a:rPr lang="en-GB" dirty="0" smtClean="0"/>
              <a:t>Click to edit Master subtitle style</a:t>
            </a:r>
            <a:endParaRPr lang="en-GB" dirty="0"/>
          </a:p>
        </p:txBody>
      </p:sp>
      <p:sp>
        <p:nvSpPr>
          <p:cNvPr id="5" name="Picture Placeholder 4"/>
          <p:cNvSpPr>
            <a:spLocks noGrp="1"/>
          </p:cNvSpPr>
          <p:nvPr>
            <p:ph type="pic" sz="quarter" idx="18"/>
          </p:nvPr>
        </p:nvSpPr>
        <p:spPr>
          <a:xfrm>
            <a:off x="6552001" y="5814003"/>
            <a:ext cx="3888001" cy="1494001"/>
          </a:xfrm>
        </p:spPr>
        <p:txBody>
          <a:bodyPr/>
          <a:lstStyle/>
          <a:p>
            <a:r>
              <a:rPr lang="en-GB" dirty="0" smtClean="0"/>
              <a:t>Click icon to add picture</a:t>
            </a:r>
            <a:endParaRPr lang="en-GB" dirty="0"/>
          </a:p>
        </p:txBody>
      </p:sp>
    </p:spTree>
    <p:extLst>
      <p:ext uri="{BB962C8B-B14F-4D97-AF65-F5344CB8AC3E}">
        <p14:creationId xmlns:p14="http://schemas.microsoft.com/office/powerpoint/2010/main" val="248474302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5 pictures">
    <p:spTree>
      <p:nvGrpSpPr>
        <p:cNvPr id="1" name=""/>
        <p:cNvGrpSpPr/>
        <p:nvPr/>
      </p:nvGrpSpPr>
      <p:grpSpPr>
        <a:xfrm>
          <a:off x="0" y="0"/>
          <a:ext cx="0" cy="0"/>
          <a:chOff x="0" y="0"/>
          <a:chExt cx="0" cy="0"/>
        </a:xfrm>
      </p:grpSpPr>
      <p:sp>
        <p:nvSpPr>
          <p:cNvPr id="12" name="Picture Placeholder 9"/>
          <p:cNvSpPr>
            <a:spLocks noGrp="1"/>
          </p:cNvSpPr>
          <p:nvPr>
            <p:ph type="pic" sz="quarter" idx="16"/>
          </p:nvPr>
        </p:nvSpPr>
        <p:spPr>
          <a:xfrm>
            <a:off x="252000" y="252003"/>
            <a:ext cx="6300000" cy="7056000"/>
          </a:xfrm>
        </p:spPr>
        <p:txBody>
          <a:bodyPr/>
          <a:lstStyle/>
          <a:p>
            <a:r>
              <a:rPr lang="en-GB" dirty="0" smtClean="0"/>
              <a:t>Click icon to add picture</a:t>
            </a:r>
            <a:endParaRPr lang="en-GB" dirty="0"/>
          </a:p>
        </p:txBody>
      </p:sp>
      <p:sp>
        <p:nvSpPr>
          <p:cNvPr id="8" name="Picture Placeholder 9"/>
          <p:cNvSpPr>
            <a:spLocks noGrp="1"/>
          </p:cNvSpPr>
          <p:nvPr>
            <p:ph type="pic" sz="quarter" idx="17"/>
          </p:nvPr>
        </p:nvSpPr>
        <p:spPr>
          <a:xfrm>
            <a:off x="6298228" y="3241429"/>
            <a:ext cx="4392000" cy="1079999"/>
          </a:xfrm>
          <a:solidFill>
            <a:srgbClr val="7A7673"/>
          </a:solidFill>
        </p:spPr>
        <p:txBody>
          <a:bodyPr/>
          <a:lstStyle>
            <a:lvl1pPr marL="0" indent="0">
              <a:buFontTx/>
              <a:buNone/>
              <a:defRPr>
                <a:solidFill>
                  <a:srgbClr val="7A7673"/>
                </a:solidFill>
              </a:defRPr>
            </a:lvl1pPr>
          </a:lstStyle>
          <a:p>
            <a:r>
              <a:rPr lang="en-GB" dirty="0" smtClean="0"/>
              <a:t>Click icon to add picture</a:t>
            </a:r>
            <a:endParaRPr lang="en-GB" dirty="0"/>
          </a:p>
        </p:txBody>
      </p:sp>
      <p:sp>
        <p:nvSpPr>
          <p:cNvPr id="10" name="Picture Placeholder 9"/>
          <p:cNvSpPr>
            <a:spLocks noGrp="1"/>
          </p:cNvSpPr>
          <p:nvPr>
            <p:ph type="pic" sz="quarter" idx="14"/>
          </p:nvPr>
        </p:nvSpPr>
        <p:spPr>
          <a:xfrm>
            <a:off x="6552001" y="252003"/>
            <a:ext cx="3888001" cy="1494001"/>
          </a:xfrm>
        </p:spPr>
        <p:txBody>
          <a:bodyPr/>
          <a:lstStyle/>
          <a:p>
            <a:r>
              <a:rPr lang="en-GB" dirty="0" smtClean="0"/>
              <a:t>Click icon to add picture</a:t>
            </a:r>
            <a:endParaRPr lang="en-GB" dirty="0"/>
          </a:p>
        </p:txBody>
      </p:sp>
      <p:sp>
        <p:nvSpPr>
          <p:cNvPr id="11" name="Picture Placeholder 9"/>
          <p:cNvSpPr>
            <a:spLocks noGrp="1"/>
          </p:cNvSpPr>
          <p:nvPr>
            <p:ph type="pic" sz="quarter" idx="15"/>
          </p:nvPr>
        </p:nvSpPr>
        <p:spPr>
          <a:xfrm>
            <a:off x="6552001" y="1746002"/>
            <a:ext cx="3888001" cy="1494001"/>
          </a:xfrm>
        </p:spPr>
        <p:txBody>
          <a:bodyPr/>
          <a:lstStyle/>
          <a:p>
            <a:r>
              <a:rPr lang="en-GB" dirty="0" smtClean="0"/>
              <a:t>Click icon to add picture</a:t>
            </a:r>
            <a:endParaRPr lang="en-GB" dirty="0"/>
          </a:p>
        </p:txBody>
      </p:sp>
      <p:sp>
        <p:nvSpPr>
          <p:cNvPr id="2" name="Title 1"/>
          <p:cNvSpPr>
            <a:spLocks noGrp="1"/>
          </p:cNvSpPr>
          <p:nvPr>
            <p:ph type="ctrTitle"/>
          </p:nvPr>
        </p:nvSpPr>
        <p:spPr>
          <a:xfrm>
            <a:off x="6300000" y="3240000"/>
            <a:ext cx="4140000" cy="540000"/>
          </a:xfrm>
        </p:spPr>
        <p:txBody>
          <a:bodyPr lIns="251867" anchor="b" anchorCtr="0">
            <a:normAutofit/>
          </a:bodyPr>
          <a:lstStyle>
            <a:lvl1pPr>
              <a:defRPr sz="2100">
                <a:solidFill>
                  <a:schemeClr val="bg1"/>
                </a:solidFill>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6300000" y="3780000"/>
            <a:ext cx="4140000" cy="540000"/>
          </a:xfrm>
        </p:spPr>
        <p:txBody>
          <a:bodyPr lIns="251867" tIns="35981">
            <a:normAutofit/>
          </a:bodyPr>
          <a:lstStyle>
            <a:lvl1pPr marL="0" indent="0" algn="l">
              <a:buNone/>
              <a:defRPr sz="1200">
                <a:solidFill>
                  <a:schemeClr val="bg1"/>
                </a:solidFill>
              </a:defRPr>
            </a:lvl1pPr>
            <a:lvl2pPr marL="521252" indent="0" algn="ctr">
              <a:buNone/>
              <a:defRPr>
                <a:solidFill>
                  <a:schemeClr val="tx1">
                    <a:tint val="75000"/>
                  </a:schemeClr>
                </a:solidFill>
              </a:defRPr>
            </a:lvl2pPr>
            <a:lvl3pPr marL="1042504" indent="0" algn="ctr">
              <a:buNone/>
              <a:defRPr>
                <a:solidFill>
                  <a:schemeClr val="tx1">
                    <a:tint val="75000"/>
                  </a:schemeClr>
                </a:solidFill>
              </a:defRPr>
            </a:lvl3pPr>
            <a:lvl4pPr marL="1563756" indent="0" algn="ctr">
              <a:buNone/>
              <a:defRPr>
                <a:solidFill>
                  <a:schemeClr val="tx1">
                    <a:tint val="75000"/>
                  </a:schemeClr>
                </a:solidFill>
              </a:defRPr>
            </a:lvl4pPr>
            <a:lvl5pPr marL="2085008" indent="0" algn="ctr">
              <a:buNone/>
              <a:defRPr>
                <a:solidFill>
                  <a:schemeClr val="tx1">
                    <a:tint val="75000"/>
                  </a:schemeClr>
                </a:solidFill>
              </a:defRPr>
            </a:lvl5pPr>
            <a:lvl6pPr marL="2606259" indent="0" algn="ctr">
              <a:buNone/>
              <a:defRPr>
                <a:solidFill>
                  <a:schemeClr val="tx1">
                    <a:tint val="75000"/>
                  </a:schemeClr>
                </a:solidFill>
              </a:defRPr>
            </a:lvl6pPr>
            <a:lvl7pPr marL="3127512" indent="0" algn="ctr">
              <a:buNone/>
              <a:defRPr>
                <a:solidFill>
                  <a:schemeClr val="tx1">
                    <a:tint val="75000"/>
                  </a:schemeClr>
                </a:solidFill>
              </a:defRPr>
            </a:lvl7pPr>
            <a:lvl8pPr marL="3648764" indent="0" algn="ctr">
              <a:buNone/>
              <a:defRPr>
                <a:solidFill>
                  <a:schemeClr val="tx1">
                    <a:tint val="75000"/>
                  </a:schemeClr>
                </a:solidFill>
              </a:defRPr>
            </a:lvl8pPr>
            <a:lvl9pPr marL="4170015" indent="0" algn="ctr">
              <a:buNone/>
              <a:defRPr>
                <a:solidFill>
                  <a:schemeClr val="tx1">
                    <a:tint val="75000"/>
                  </a:schemeClr>
                </a:solidFill>
              </a:defRPr>
            </a:lvl9pPr>
          </a:lstStyle>
          <a:p>
            <a:r>
              <a:rPr lang="en-GB" dirty="0" smtClean="0"/>
              <a:t>Click to edit Master subtitle style</a:t>
            </a:r>
            <a:endParaRPr lang="en-GB" dirty="0"/>
          </a:p>
        </p:txBody>
      </p:sp>
      <p:sp>
        <p:nvSpPr>
          <p:cNvPr id="5" name="Picture Placeholder 4"/>
          <p:cNvSpPr>
            <a:spLocks noGrp="1"/>
          </p:cNvSpPr>
          <p:nvPr>
            <p:ph type="pic" sz="quarter" idx="18"/>
          </p:nvPr>
        </p:nvSpPr>
        <p:spPr>
          <a:xfrm>
            <a:off x="6552001" y="4320003"/>
            <a:ext cx="3888001" cy="1494001"/>
          </a:xfrm>
        </p:spPr>
        <p:txBody>
          <a:bodyPr/>
          <a:lstStyle/>
          <a:p>
            <a:r>
              <a:rPr lang="en-GB" dirty="0" smtClean="0"/>
              <a:t>Click icon to add picture</a:t>
            </a:r>
            <a:endParaRPr lang="en-GB" dirty="0"/>
          </a:p>
        </p:txBody>
      </p:sp>
      <p:sp>
        <p:nvSpPr>
          <p:cNvPr id="6" name="Picture Placeholder 5"/>
          <p:cNvSpPr>
            <a:spLocks noGrp="1"/>
          </p:cNvSpPr>
          <p:nvPr>
            <p:ph type="pic" sz="quarter" idx="19"/>
          </p:nvPr>
        </p:nvSpPr>
        <p:spPr>
          <a:xfrm>
            <a:off x="6552001" y="5814003"/>
            <a:ext cx="3888001" cy="1494001"/>
          </a:xfrm>
        </p:spPr>
        <p:txBody>
          <a:bodyPr/>
          <a:lstStyle/>
          <a:p>
            <a:r>
              <a:rPr lang="en-GB" dirty="0" smtClean="0"/>
              <a:t>Click icon to add picture</a:t>
            </a:r>
            <a:endParaRPr lang="en-GB" dirty="0"/>
          </a:p>
        </p:txBody>
      </p:sp>
    </p:spTree>
    <p:extLst>
      <p:ext uri="{BB962C8B-B14F-4D97-AF65-F5344CB8AC3E}">
        <p14:creationId xmlns:p14="http://schemas.microsoft.com/office/powerpoint/2010/main" val="13888214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pictur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8495934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1522"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Picture Placeholder 9"/>
          <p:cNvSpPr>
            <a:spLocks noGrp="1"/>
          </p:cNvSpPr>
          <p:nvPr>
            <p:ph type="pic" sz="quarter" idx="16"/>
          </p:nvPr>
        </p:nvSpPr>
        <p:spPr>
          <a:xfrm>
            <a:off x="252000" y="252003"/>
            <a:ext cx="10188000" cy="7056000"/>
          </a:xfrm>
        </p:spPr>
        <p:txBody>
          <a:bodyPr/>
          <a:lstStyle/>
          <a:p>
            <a:r>
              <a:rPr lang="en-GB" dirty="0" smtClean="0"/>
              <a:t>Click icon to add picture</a:t>
            </a:r>
            <a:endParaRPr lang="en-GB" dirty="0"/>
          </a:p>
        </p:txBody>
      </p:sp>
      <p:sp>
        <p:nvSpPr>
          <p:cNvPr id="7" name="Picture Placeholder 9"/>
          <p:cNvSpPr>
            <a:spLocks noGrp="1"/>
          </p:cNvSpPr>
          <p:nvPr>
            <p:ph type="pic" sz="quarter" idx="17"/>
          </p:nvPr>
        </p:nvSpPr>
        <p:spPr>
          <a:xfrm>
            <a:off x="6298228" y="3241429"/>
            <a:ext cx="4392000" cy="1079999"/>
          </a:xfrm>
          <a:solidFill>
            <a:srgbClr val="7A7673"/>
          </a:solidFill>
        </p:spPr>
        <p:txBody>
          <a:bodyPr/>
          <a:lstStyle>
            <a:lvl1pPr marL="0" indent="0">
              <a:buFontTx/>
              <a:buNone/>
              <a:defRPr>
                <a:solidFill>
                  <a:srgbClr val="7A7673"/>
                </a:solidFill>
              </a:defRPr>
            </a:lvl1pPr>
          </a:lstStyle>
          <a:p>
            <a:r>
              <a:rPr lang="en-GB" dirty="0" smtClean="0"/>
              <a:t>Click icon to add picture</a:t>
            </a:r>
            <a:endParaRPr lang="en-GB" dirty="0"/>
          </a:p>
        </p:txBody>
      </p:sp>
      <p:sp>
        <p:nvSpPr>
          <p:cNvPr id="2" name="Title 1"/>
          <p:cNvSpPr>
            <a:spLocks noGrp="1"/>
          </p:cNvSpPr>
          <p:nvPr>
            <p:ph type="ctrTitle"/>
          </p:nvPr>
        </p:nvSpPr>
        <p:spPr>
          <a:xfrm>
            <a:off x="6300000" y="3240000"/>
            <a:ext cx="4140000" cy="540000"/>
          </a:xfrm>
        </p:spPr>
        <p:txBody>
          <a:bodyPr lIns="251867" anchor="b" anchorCtr="0">
            <a:normAutofit/>
          </a:bodyPr>
          <a:lstStyle>
            <a:lvl1pPr>
              <a:defRPr sz="2100">
                <a:solidFill>
                  <a:schemeClr val="bg1"/>
                </a:solidFill>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6300000" y="3780000"/>
            <a:ext cx="4140000" cy="540000"/>
          </a:xfrm>
        </p:spPr>
        <p:txBody>
          <a:bodyPr lIns="251867" tIns="35981">
            <a:normAutofit/>
          </a:bodyPr>
          <a:lstStyle>
            <a:lvl1pPr marL="0" indent="0" algn="l">
              <a:buNone/>
              <a:defRPr sz="1200">
                <a:solidFill>
                  <a:schemeClr val="bg1"/>
                </a:solidFill>
              </a:defRPr>
            </a:lvl1pPr>
            <a:lvl2pPr marL="521252" indent="0" algn="ctr">
              <a:buNone/>
              <a:defRPr>
                <a:solidFill>
                  <a:schemeClr val="tx1">
                    <a:tint val="75000"/>
                  </a:schemeClr>
                </a:solidFill>
              </a:defRPr>
            </a:lvl2pPr>
            <a:lvl3pPr marL="1042504" indent="0" algn="ctr">
              <a:buNone/>
              <a:defRPr>
                <a:solidFill>
                  <a:schemeClr val="tx1">
                    <a:tint val="75000"/>
                  </a:schemeClr>
                </a:solidFill>
              </a:defRPr>
            </a:lvl3pPr>
            <a:lvl4pPr marL="1563756" indent="0" algn="ctr">
              <a:buNone/>
              <a:defRPr>
                <a:solidFill>
                  <a:schemeClr val="tx1">
                    <a:tint val="75000"/>
                  </a:schemeClr>
                </a:solidFill>
              </a:defRPr>
            </a:lvl4pPr>
            <a:lvl5pPr marL="2085008" indent="0" algn="ctr">
              <a:buNone/>
              <a:defRPr>
                <a:solidFill>
                  <a:schemeClr val="tx1">
                    <a:tint val="75000"/>
                  </a:schemeClr>
                </a:solidFill>
              </a:defRPr>
            </a:lvl5pPr>
            <a:lvl6pPr marL="2606259" indent="0" algn="ctr">
              <a:buNone/>
              <a:defRPr>
                <a:solidFill>
                  <a:schemeClr val="tx1">
                    <a:tint val="75000"/>
                  </a:schemeClr>
                </a:solidFill>
              </a:defRPr>
            </a:lvl6pPr>
            <a:lvl7pPr marL="3127512" indent="0" algn="ctr">
              <a:buNone/>
              <a:defRPr>
                <a:solidFill>
                  <a:schemeClr val="tx1">
                    <a:tint val="75000"/>
                  </a:schemeClr>
                </a:solidFill>
              </a:defRPr>
            </a:lvl7pPr>
            <a:lvl8pPr marL="3648764" indent="0" algn="ctr">
              <a:buNone/>
              <a:defRPr>
                <a:solidFill>
                  <a:schemeClr val="tx1">
                    <a:tint val="75000"/>
                  </a:schemeClr>
                </a:solidFill>
              </a:defRPr>
            </a:lvl8pPr>
            <a:lvl9pPr marL="4170015" indent="0" algn="ctr">
              <a:buNone/>
              <a:defRPr>
                <a:solidFill>
                  <a:schemeClr val="tx1">
                    <a:tint val="75000"/>
                  </a:schemeClr>
                </a:solidFill>
              </a:defRPr>
            </a:lvl9pPr>
          </a:lstStyle>
          <a:p>
            <a:r>
              <a:rPr lang="en-GB" dirty="0" smtClean="0"/>
              <a:t>Click to edit Master subtitle style</a:t>
            </a:r>
            <a:endParaRPr lang="en-GB" dirty="0"/>
          </a:p>
        </p:txBody>
      </p:sp>
      <p:sp>
        <p:nvSpPr>
          <p:cNvPr id="5" name="Platshållare för bild 4"/>
          <p:cNvSpPr>
            <a:spLocks noGrp="1" noChangeAspect="1"/>
          </p:cNvSpPr>
          <p:nvPr>
            <p:ph type="pic" sz="quarter" idx="18" hasCustomPrompt="1"/>
          </p:nvPr>
        </p:nvSpPr>
        <p:spPr>
          <a:xfrm>
            <a:off x="3042000" y="3421428"/>
            <a:ext cx="756000" cy="720000"/>
          </a:xfrm>
          <a:blipFill>
            <a:blip r:embed="rId6" cstate="email">
              <a:extLst>
                <a:ext uri="{28A0092B-C50C-407E-A947-70E740481C1C}">
                  <a14:useLocalDpi xmlns:a14="http://schemas.microsoft.com/office/drawing/2010/main"/>
                </a:ext>
              </a:extLst>
            </a:blip>
            <a:stretch>
              <a:fillRect/>
            </a:stretch>
          </a:blipFill>
        </p:spPr>
        <p:txBody>
          <a:bodyPr/>
          <a:lstStyle>
            <a:lvl1pPr marL="0" indent="0">
              <a:buFontTx/>
              <a:buNone/>
              <a:defRPr/>
            </a:lvl1pPr>
          </a:lstStyle>
          <a:p>
            <a:r>
              <a:rPr lang="en-GB" dirty="0" smtClean="0"/>
              <a:t>   </a:t>
            </a:r>
            <a:endParaRPr lang="en-GB" dirty="0"/>
          </a:p>
        </p:txBody>
      </p:sp>
    </p:spTree>
    <p:extLst>
      <p:ext uri="{BB962C8B-B14F-4D97-AF65-F5344CB8AC3E}">
        <p14:creationId xmlns:p14="http://schemas.microsoft.com/office/powerpoint/2010/main" val="331766195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D2C836C-F085-46B1-A79E-84257391B124}" type="slidenum">
              <a:rPr lang="en-GB" smtClean="0"/>
              <a:pPr/>
              <a:t>‹#›</a:t>
            </a:fld>
            <a:endParaRPr lang="en-GB" dirty="0"/>
          </a:p>
        </p:txBody>
      </p:sp>
    </p:spTree>
    <p:extLst>
      <p:ext uri="{BB962C8B-B14F-4D97-AF65-F5344CB8AC3E}">
        <p14:creationId xmlns:p14="http://schemas.microsoft.com/office/powerpoint/2010/main" val="307717530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D2C836C-F085-46B1-A79E-84257391B124}" type="slidenum">
              <a:rPr lang="en-GB" smtClean="0"/>
              <a:pPr/>
              <a:t>‹#›</a:t>
            </a:fld>
            <a:endParaRPr lang="en-GB" dirty="0"/>
          </a:p>
        </p:txBody>
      </p:sp>
    </p:spTree>
    <p:extLst>
      <p:ext uri="{BB962C8B-B14F-4D97-AF65-F5344CB8AC3E}">
        <p14:creationId xmlns:p14="http://schemas.microsoft.com/office/powerpoint/2010/main" val="167596979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6278" y="1237977"/>
            <a:ext cx="8017669" cy="2633545"/>
          </a:xfrm>
        </p:spPr>
        <p:txBody>
          <a:bodyPr anchor="b"/>
          <a:lstStyle>
            <a:lvl1pPr algn="ctr">
              <a:defRPr sz="5261"/>
            </a:lvl1pPr>
          </a:lstStyle>
          <a:p>
            <a:r>
              <a:rPr lang="en-US" smtClean="0"/>
              <a:t>Click to edit Master title style</a:t>
            </a:r>
            <a:endParaRPr lang="lt-LT"/>
          </a:p>
        </p:txBody>
      </p:sp>
      <p:sp>
        <p:nvSpPr>
          <p:cNvPr id="3" name="Subtitle 2"/>
          <p:cNvSpPr>
            <a:spLocks noGrp="1"/>
          </p:cNvSpPr>
          <p:nvPr>
            <p:ph type="subTitle" idx="1"/>
          </p:nvPr>
        </p:nvSpPr>
        <p:spPr>
          <a:xfrm>
            <a:off x="1336278" y="3973081"/>
            <a:ext cx="8017669" cy="1826321"/>
          </a:xfrm>
        </p:spPr>
        <p:txBody>
          <a:bodyPr/>
          <a:lstStyle>
            <a:lvl1pPr marL="0" indent="0" algn="ctr">
              <a:buNone/>
              <a:defRPr sz="2104"/>
            </a:lvl1pPr>
            <a:lvl2pPr marL="400873" indent="0" algn="ctr">
              <a:buNone/>
              <a:defRPr sz="1754"/>
            </a:lvl2pPr>
            <a:lvl3pPr marL="801746" indent="0" algn="ctr">
              <a:buNone/>
              <a:defRPr sz="1578"/>
            </a:lvl3pPr>
            <a:lvl4pPr marL="1202619" indent="0" algn="ctr">
              <a:buNone/>
              <a:defRPr sz="1403"/>
            </a:lvl4pPr>
            <a:lvl5pPr marL="1603492" indent="0" algn="ctr">
              <a:buNone/>
              <a:defRPr sz="1403"/>
            </a:lvl5pPr>
            <a:lvl6pPr marL="2004365" indent="0" algn="ctr">
              <a:buNone/>
              <a:defRPr sz="1403"/>
            </a:lvl6pPr>
            <a:lvl7pPr marL="2405238" indent="0" algn="ctr">
              <a:buNone/>
              <a:defRPr sz="1403"/>
            </a:lvl7pPr>
            <a:lvl8pPr marL="2806111" indent="0" algn="ctr">
              <a:buNone/>
              <a:defRPr sz="1403"/>
            </a:lvl8pPr>
            <a:lvl9pPr marL="3206984" indent="0" algn="ctr">
              <a:buNone/>
              <a:defRPr sz="1403"/>
            </a:lvl9pPr>
          </a:lstStyle>
          <a:p>
            <a:r>
              <a:rPr lang="en-US" smtClean="0"/>
              <a:t>Click to edit Master subtitle style</a:t>
            </a:r>
            <a:endParaRPr lang="lt-LT"/>
          </a:p>
        </p:txBody>
      </p:sp>
      <p:sp>
        <p:nvSpPr>
          <p:cNvPr id="4" name="Date Placeholder 3"/>
          <p:cNvSpPr>
            <a:spLocks noGrp="1"/>
          </p:cNvSpPr>
          <p:nvPr>
            <p:ph type="dt" sz="half" idx="10"/>
          </p:nvPr>
        </p:nvSpPr>
        <p:spPr/>
        <p:txBody>
          <a:bodyPr/>
          <a:lstStyle/>
          <a:p>
            <a:fld id="{FB3E73B4-F362-4FE0-8297-C811182AEB6C}" type="datetimeFigureOut">
              <a:rPr lang="lt-LT" smtClean="0"/>
              <a:t>2017-06-13</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FACC9F4C-104E-44B6-936E-09DB43463EC1}" type="slidenum">
              <a:rPr lang="lt-LT" smtClean="0"/>
              <a:t>‹#›</a:t>
            </a:fld>
            <a:endParaRPr lang="lt-LT"/>
          </a:p>
        </p:txBody>
      </p:sp>
    </p:spTree>
    <p:extLst>
      <p:ext uri="{BB962C8B-B14F-4D97-AF65-F5344CB8AC3E}">
        <p14:creationId xmlns:p14="http://schemas.microsoft.com/office/powerpoint/2010/main" val="323476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6" name="Text Placeholder 15"/>
          <p:cNvSpPr>
            <a:spLocks noGrp="1"/>
          </p:cNvSpPr>
          <p:nvPr>
            <p:ph type="body" sz="quarter" idx="15"/>
          </p:nvPr>
        </p:nvSpPr>
        <p:spPr>
          <a:xfrm>
            <a:off x="7884000" y="1620003"/>
            <a:ext cx="2268000" cy="5399999"/>
          </a:xfrm>
        </p:spPr>
        <p:txBody>
          <a:bodyPr/>
          <a:lstStyle>
            <a:lvl1pPr marL="266259" indent="-266259">
              <a:spcBef>
                <a:spcPts val="400"/>
              </a:spcBef>
              <a:buClr>
                <a:schemeClr val="tx1">
                  <a:lumMod val="65000"/>
                  <a:lumOff val="35000"/>
                </a:schemeClr>
              </a:buClr>
              <a:buSzPct val="120000"/>
              <a:buFont typeface="+mj-lt"/>
              <a:buAutoNum type="arabicPeriod"/>
              <a:defRPr/>
            </a:lvl1pPr>
            <a:lvl2pPr marL="537879" marR="0" indent="-179904" algn="l" defTabSz="1042504" rtl="0" eaLnBrk="1" fontAlgn="auto" latinLnBrk="0" hangingPunct="1">
              <a:lnSpc>
                <a:spcPts val="1348"/>
              </a:lnSpc>
              <a:spcBef>
                <a:spcPts val="0"/>
              </a:spcBef>
              <a:spcAft>
                <a:spcPts val="0"/>
              </a:spcAft>
              <a:buClrTx/>
              <a:buSzTx/>
              <a:buFont typeface="+mj-lt"/>
              <a:buAutoNum type="alphaUcPeriod"/>
              <a:tabLst/>
              <a:defRPr/>
            </a:lvl2pPr>
            <a:lvl3pPr marL="719619" indent="-179904">
              <a:defRPr/>
            </a:lvl3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10" name="Picture Placeholder 9"/>
          <p:cNvSpPr>
            <a:spLocks noGrp="1"/>
          </p:cNvSpPr>
          <p:nvPr>
            <p:ph type="pic" sz="quarter" idx="13"/>
          </p:nvPr>
        </p:nvSpPr>
        <p:spPr>
          <a:xfrm>
            <a:off x="252000" y="252003"/>
            <a:ext cx="7056000" cy="7056000"/>
          </a:xfrm>
        </p:spPr>
        <p:txBody>
          <a:bodyPr/>
          <a:lstStyle/>
          <a:p>
            <a:r>
              <a:rPr lang="en-GB" dirty="0" smtClean="0"/>
              <a:t>Click icon to add picture</a:t>
            </a:r>
            <a:endParaRPr lang="en-GB" dirty="0"/>
          </a:p>
        </p:txBody>
      </p:sp>
      <p:sp>
        <p:nvSpPr>
          <p:cNvPr id="2" name="TextBox 1"/>
          <p:cNvSpPr txBox="1"/>
          <p:nvPr userDrawn="1"/>
        </p:nvSpPr>
        <p:spPr>
          <a:xfrm>
            <a:off x="7884001" y="900000"/>
            <a:ext cx="2268000" cy="648000"/>
          </a:xfrm>
          <a:prstGeom prst="rect">
            <a:avLst/>
          </a:prstGeom>
        </p:spPr>
        <p:txBody>
          <a:bodyPr vert="horz" lIns="0" tIns="0" rIns="0" bIns="0" rtlCol="0" anchor="t" anchorCtr="0">
            <a:noAutofit/>
          </a:bodyPr>
          <a:lstStyle>
            <a:lvl1pPr lvl="0" indent="0" defTabSz="914239">
              <a:lnSpc>
                <a:spcPts val="2279"/>
              </a:lnSpc>
              <a:spcBef>
                <a:spcPts val="0"/>
              </a:spcBef>
              <a:buClr>
                <a:srgbClr val="AA0032"/>
              </a:buClr>
              <a:buFontTx/>
              <a:buNone/>
              <a:defRPr sz="2100" baseline="0">
                <a:latin typeface="+mj-lt"/>
              </a:defRPr>
            </a:lvl1pPr>
            <a:lvl2pPr marL="220878" indent="-110439" defTabSz="914239">
              <a:lnSpc>
                <a:spcPts val="1183"/>
              </a:lnSpc>
              <a:spcBef>
                <a:spcPts val="0"/>
              </a:spcBef>
              <a:buClr>
                <a:srgbClr val="BCB8B2"/>
              </a:buClr>
              <a:buFont typeface="Wingdings" panose="05000000000000000000" pitchFamily="2" charset="2"/>
              <a:buChar char="§"/>
              <a:defRPr sz="900"/>
            </a:lvl2pPr>
            <a:lvl3pPr marL="331317" indent="-110439" defTabSz="914239">
              <a:lnSpc>
                <a:spcPts val="1183"/>
              </a:lnSpc>
              <a:spcBef>
                <a:spcPts val="0"/>
              </a:spcBef>
              <a:buFont typeface="Gill Sans MT Pro Light" pitchFamily="34" charset="0"/>
              <a:buChar char="–"/>
              <a:defRPr sz="900" i="1"/>
            </a:lvl3pPr>
            <a:lvl4pPr marL="0" indent="0" defTabSz="914239">
              <a:lnSpc>
                <a:spcPct val="100000"/>
              </a:lnSpc>
              <a:spcBef>
                <a:spcPts val="877"/>
              </a:spcBef>
              <a:buClr>
                <a:schemeClr val="accent1"/>
              </a:buClr>
              <a:buFontTx/>
              <a:buNone/>
              <a:defRPr sz="1000">
                <a:latin typeface="Gill Sans MT Pro Medium" pitchFamily="34" charset="0"/>
              </a:defRPr>
            </a:lvl4pPr>
            <a:lvl5pPr marL="0" indent="0" defTabSz="914239">
              <a:lnSpc>
                <a:spcPct val="100000"/>
              </a:lnSpc>
              <a:spcBef>
                <a:spcPts val="701"/>
              </a:spcBef>
              <a:buFont typeface="Arial" pitchFamily="34" charset="0"/>
              <a:buNone/>
              <a:defRPr sz="1000" i="1">
                <a:latin typeface="Gill Sans MT Pro Medium" pitchFamily="34" charset="0"/>
              </a:defRPr>
            </a:lvl5pPr>
            <a:lvl6pPr marL="0" indent="-109924" defTabSz="914239">
              <a:lnSpc>
                <a:spcPts val="1183"/>
              </a:lnSpc>
              <a:spcBef>
                <a:spcPts val="0"/>
              </a:spcBef>
              <a:buClr>
                <a:schemeClr val="accent1"/>
              </a:buClr>
              <a:buFont typeface="Wingdings" panose="05000000000000000000" pitchFamily="2" charset="2"/>
              <a:buChar char="§"/>
              <a:defRPr sz="900" i="0"/>
            </a:lvl6pPr>
            <a:lvl7pPr marL="220878" indent="-109924" defTabSz="914239">
              <a:lnSpc>
                <a:spcPts val="1183"/>
              </a:lnSpc>
              <a:spcBef>
                <a:spcPts val="0"/>
              </a:spcBef>
              <a:buClr>
                <a:srgbClr val="BCB8B2"/>
              </a:buClr>
              <a:buFont typeface="Wingdings" panose="05000000000000000000" pitchFamily="2" charset="2"/>
              <a:buChar char="§"/>
              <a:defRPr sz="900" i="0"/>
            </a:lvl7pPr>
            <a:lvl8pPr marL="331317" indent="-110439" defTabSz="914239">
              <a:lnSpc>
                <a:spcPts val="1183"/>
              </a:lnSpc>
              <a:spcBef>
                <a:spcPts val="0"/>
              </a:spcBef>
              <a:buFont typeface="Gill Sans MT Pro Light" pitchFamily="34" charset="0"/>
              <a:buChar char="–"/>
              <a:defRPr sz="900" i="1"/>
            </a:lvl8pPr>
            <a:lvl9pPr marL="441756" indent="-110439" defTabSz="914239">
              <a:lnSpc>
                <a:spcPts val="1183"/>
              </a:lnSpc>
              <a:spcBef>
                <a:spcPts val="0"/>
              </a:spcBef>
              <a:buFont typeface="Gill Sans MT Pro Light" pitchFamily="34" charset="0"/>
              <a:buChar char="–"/>
              <a:defRPr sz="900" i="1"/>
            </a:lvl9pPr>
          </a:lstStyle>
          <a:p>
            <a:pPr lvl="0"/>
            <a:r>
              <a:rPr lang="en-GB" dirty="0" smtClean="0"/>
              <a:t>Table of </a:t>
            </a:r>
            <a:br>
              <a:rPr lang="en-GB" dirty="0" smtClean="0"/>
            </a:br>
            <a:r>
              <a:rPr lang="en-GB" dirty="0" smtClean="0"/>
              <a:t>contents</a:t>
            </a:r>
          </a:p>
          <a:p>
            <a:pPr lvl="0"/>
            <a:endParaRPr lang="en-GB" dirty="0" smtClean="0"/>
          </a:p>
        </p:txBody>
      </p:sp>
    </p:spTree>
    <p:extLst>
      <p:ext uri="{BB962C8B-B14F-4D97-AF65-F5344CB8AC3E}">
        <p14:creationId xmlns:p14="http://schemas.microsoft.com/office/powerpoint/2010/main" val="23079720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0652714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7443"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GB" dirty="0" smtClean="0"/>
              <a:t>Click to edit Master title style</a:t>
            </a:r>
            <a:endParaRPr lang="en-GB" dirty="0"/>
          </a:p>
        </p:txBody>
      </p:sp>
      <p:sp>
        <p:nvSpPr>
          <p:cNvPr id="6" name="Content Placeholder 5"/>
          <p:cNvSpPr>
            <a:spLocks noGrp="1"/>
          </p:cNvSpPr>
          <p:nvPr>
            <p:ph sz="quarter" idx="13" hasCustomPrompt="1"/>
          </p:nvPr>
        </p:nvSpPr>
        <p:spPr>
          <a:xfrm>
            <a:off x="540003" y="1620003"/>
            <a:ext cx="9612001" cy="5399999"/>
          </a:xfrm>
        </p:spPr>
        <p:txBody>
          <a:bodyPr/>
          <a:lstStyle/>
          <a:p>
            <a:pPr lvl="0"/>
            <a:r>
              <a:rPr lang="en-GB" dirty="0" smtClean="0"/>
              <a:t>Click to add full page content. For an only text slide – use a layout with two columns or more.</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9" name="Slide Number Placeholder 8"/>
          <p:cNvSpPr>
            <a:spLocks noGrp="1"/>
          </p:cNvSpPr>
          <p:nvPr>
            <p:ph type="sldNum" sz="quarter" idx="16"/>
          </p:nvPr>
        </p:nvSpPr>
        <p:spPr/>
        <p:txBody>
          <a:bodyPr/>
          <a:lstStyle/>
          <a:p>
            <a:fld id="{AD2C836C-F085-46B1-A79E-84257391B124}" type="slidenum">
              <a:rPr lang="en-GB" smtClean="0"/>
              <a:pPr/>
              <a:t>‹#›</a:t>
            </a:fld>
            <a:endParaRPr lang="en-GB" dirty="0"/>
          </a:p>
        </p:txBody>
      </p:sp>
      <p:sp>
        <p:nvSpPr>
          <p:cNvPr id="3" name="Date Placeholder 2"/>
          <p:cNvSpPr>
            <a:spLocks noGrp="1"/>
          </p:cNvSpPr>
          <p:nvPr>
            <p:ph type="dt" sz="half" idx="14"/>
          </p:nvPr>
        </p:nvSpPr>
        <p:spPr/>
        <p:txBody>
          <a:bodyPr/>
          <a:lstStyle/>
          <a:p>
            <a:endParaRPr lang="en-GB" dirty="0"/>
          </a:p>
        </p:txBody>
      </p:sp>
      <p:sp>
        <p:nvSpPr>
          <p:cNvPr id="5" name="Footer Placeholder 4"/>
          <p:cNvSpPr>
            <a:spLocks noGrp="1"/>
          </p:cNvSpPr>
          <p:nvPr>
            <p:ph type="ftr" sz="quarter" idx="15"/>
          </p:nvPr>
        </p:nvSpPr>
        <p:spPr/>
        <p:txBody>
          <a:bodyPr/>
          <a:lstStyle/>
          <a:p>
            <a:endParaRPr lang="en-GB" dirty="0"/>
          </a:p>
        </p:txBody>
      </p:sp>
    </p:spTree>
    <p:extLst>
      <p:ext uri="{BB962C8B-B14F-4D97-AF65-F5344CB8AC3E}">
        <p14:creationId xmlns:p14="http://schemas.microsoft.com/office/powerpoint/2010/main" val="394359155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6477693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894"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GB" dirty="0" smtClean="0"/>
              <a:t>Click to edit Master title style</a:t>
            </a:r>
            <a:endParaRPr lang="en-GB" dirty="0"/>
          </a:p>
        </p:txBody>
      </p:sp>
      <p:sp>
        <p:nvSpPr>
          <p:cNvPr id="6" name="Content Placeholder 5"/>
          <p:cNvSpPr>
            <a:spLocks noGrp="1"/>
          </p:cNvSpPr>
          <p:nvPr>
            <p:ph sz="quarter" idx="13"/>
          </p:nvPr>
        </p:nvSpPr>
        <p:spPr>
          <a:xfrm>
            <a:off x="540000" y="1620004"/>
            <a:ext cx="4721516" cy="5399999"/>
          </a:xfrm>
        </p:spPr>
        <p:txBody>
          <a:bodyPr/>
          <a:lstStyle>
            <a:lvl1pPr>
              <a:defRPr/>
            </a:lvl1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 name="Content Placeholder 4"/>
          <p:cNvSpPr>
            <a:spLocks noGrp="1"/>
          </p:cNvSpPr>
          <p:nvPr>
            <p:ph sz="quarter" idx="14"/>
          </p:nvPr>
        </p:nvSpPr>
        <p:spPr>
          <a:xfrm>
            <a:off x="5436000" y="1620004"/>
            <a:ext cx="4721516" cy="5399999"/>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0" name="Slide Number Placeholder 9"/>
          <p:cNvSpPr>
            <a:spLocks noGrp="1"/>
          </p:cNvSpPr>
          <p:nvPr>
            <p:ph type="sldNum" sz="quarter" idx="17"/>
          </p:nvPr>
        </p:nvSpPr>
        <p:spPr/>
        <p:txBody>
          <a:bodyPr/>
          <a:lstStyle/>
          <a:p>
            <a:fld id="{AD2C836C-F085-46B1-A79E-84257391B124}" type="slidenum">
              <a:rPr lang="en-GB" smtClean="0"/>
              <a:pPr/>
              <a:t>‹#›</a:t>
            </a:fld>
            <a:endParaRPr lang="en-GB" dirty="0"/>
          </a:p>
        </p:txBody>
      </p:sp>
      <p:sp>
        <p:nvSpPr>
          <p:cNvPr id="3" name="Date Placeholder 2"/>
          <p:cNvSpPr>
            <a:spLocks noGrp="1"/>
          </p:cNvSpPr>
          <p:nvPr>
            <p:ph type="dt" sz="half" idx="15"/>
          </p:nvPr>
        </p:nvSpPr>
        <p:spPr/>
        <p:txBody>
          <a:bodyPr/>
          <a:lstStyle/>
          <a:p>
            <a:endParaRPr lang="en-GB" dirty="0"/>
          </a:p>
        </p:txBody>
      </p:sp>
      <p:sp>
        <p:nvSpPr>
          <p:cNvPr id="9" name="Footer Placeholder 8"/>
          <p:cNvSpPr>
            <a:spLocks noGrp="1"/>
          </p:cNvSpPr>
          <p:nvPr>
            <p:ph type="ftr" sz="quarter" idx="16"/>
          </p:nvPr>
        </p:nvSpPr>
        <p:spPr/>
        <p:txBody>
          <a:bodyPr/>
          <a:lstStyle/>
          <a:p>
            <a:endParaRPr lang="en-GB" dirty="0"/>
          </a:p>
        </p:txBody>
      </p:sp>
    </p:spTree>
    <p:extLst>
      <p:ext uri="{BB962C8B-B14F-4D97-AF65-F5344CB8AC3E}">
        <p14:creationId xmlns:p14="http://schemas.microsoft.com/office/powerpoint/2010/main" val="10475968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ntent">
    <p:spTree>
      <p:nvGrpSpPr>
        <p:cNvPr id="1" name=""/>
        <p:cNvGrpSpPr/>
        <p:nvPr/>
      </p:nvGrpSpPr>
      <p:grpSpPr>
        <a:xfrm>
          <a:off x="0" y="0"/>
          <a:ext cx="0" cy="0"/>
          <a:chOff x="0" y="0"/>
          <a:chExt cx="0" cy="0"/>
        </a:xfrm>
      </p:grpSpPr>
      <p:sp>
        <p:nvSpPr>
          <p:cNvPr id="2" name="Title 1"/>
          <p:cNvSpPr>
            <a:spLocks noGrp="1"/>
          </p:cNvSpPr>
          <p:nvPr>
            <p:ph type="title"/>
          </p:nvPr>
        </p:nvSpPr>
        <p:spPr>
          <a:xfrm>
            <a:off x="540002" y="900000"/>
            <a:ext cx="9612001" cy="540000"/>
          </a:xfrm>
        </p:spPr>
        <p:txBody>
          <a:bodyPr/>
          <a:lstStyle/>
          <a:p>
            <a:r>
              <a:rPr lang="en-GB" dirty="0" smtClean="0"/>
              <a:t>Click to edit Master title style</a:t>
            </a:r>
            <a:endParaRPr lang="en-GB" dirty="0"/>
          </a:p>
        </p:txBody>
      </p:sp>
      <p:sp>
        <p:nvSpPr>
          <p:cNvPr id="6" name="Content Placeholder 5"/>
          <p:cNvSpPr>
            <a:spLocks noGrp="1"/>
          </p:cNvSpPr>
          <p:nvPr>
            <p:ph sz="quarter" idx="13"/>
          </p:nvPr>
        </p:nvSpPr>
        <p:spPr>
          <a:xfrm>
            <a:off x="540000" y="1620004"/>
            <a:ext cx="2988000" cy="5399999"/>
          </a:xfrm>
        </p:spPr>
        <p:txBody>
          <a:bodyPr/>
          <a:lstStyle>
            <a:lvl1pPr>
              <a:defRPr baseline="0"/>
            </a:lvl1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 name="Content Placeholder 4"/>
          <p:cNvSpPr>
            <a:spLocks noGrp="1"/>
          </p:cNvSpPr>
          <p:nvPr>
            <p:ph sz="quarter" idx="14"/>
          </p:nvPr>
        </p:nvSpPr>
        <p:spPr>
          <a:xfrm>
            <a:off x="3852002" y="1620004"/>
            <a:ext cx="2988000" cy="5399999"/>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1" name="Content Placeholder 10"/>
          <p:cNvSpPr>
            <a:spLocks noGrp="1"/>
          </p:cNvSpPr>
          <p:nvPr>
            <p:ph sz="quarter" idx="16"/>
          </p:nvPr>
        </p:nvSpPr>
        <p:spPr>
          <a:xfrm>
            <a:off x="7164003" y="1620004"/>
            <a:ext cx="2988000" cy="5399999"/>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2" name="Slide Number Placeholder 11"/>
          <p:cNvSpPr>
            <a:spLocks noGrp="1"/>
          </p:cNvSpPr>
          <p:nvPr>
            <p:ph type="sldNum" sz="quarter" idx="19"/>
          </p:nvPr>
        </p:nvSpPr>
        <p:spPr/>
        <p:txBody>
          <a:bodyPr/>
          <a:lstStyle/>
          <a:p>
            <a:fld id="{AD2C836C-F085-46B1-A79E-84257391B124}" type="slidenum">
              <a:rPr lang="en-GB" smtClean="0"/>
              <a:pPr/>
              <a:t>‹#›</a:t>
            </a:fld>
            <a:endParaRPr lang="en-GB" dirty="0"/>
          </a:p>
        </p:txBody>
      </p:sp>
      <p:sp>
        <p:nvSpPr>
          <p:cNvPr id="3" name="Date Placeholder 2"/>
          <p:cNvSpPr>
            <a:spLocks noGrp="1"/>
          </p:cNvSpPr>
          <p:nvPr>
            <p:ph type="dt" sz="half" idx="17"/>
          </p:nvPr>
        </p:nvSpPr>
        <p:spPr/>
        <p:txBody>
          <a:bodyPr/>
          <a:lstStyle/>
          <a:p>
            <a:endParaRPr lang="en-GB" dirty="0"/>
          </a:p>
        </p:txBody>
      </p:sp>
      <p:sp>
        <p:nvSpPr>
          <p:cNvPr id="10" name="Footer Placeholder 9"/>
          <p:cNvSpPr>
            <a:spLocks noGrp="1"/>
          </p:cNvSpPr>
          <p:nvPr>
            <p:ph type="ftr" sz="quarter" idx="18"/>
          </p:nvPr>
        </p:nvSpPr>
        <p:spPr/>
        <p:txBody>
          <a:bodyPr/>
          <a:lstStyle/>
          <a:p>
            <a:endParaRPr lang="en-GB" dirty="0"/>
          </a:p>
        </p:txBody>
      </p:sp>
    </p:spTree>
    <p:extLst>
      <p:ext uri="{BB962C8B-B14F-4D97-AF65-F5344CB8AC3E}">
        <p14:creationId xmlns:p14="http://schemas.microsoft.com/office/powerpoint/2010/main" val="57137045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6" name="Content Placeholder 5"/>
          <p:cNvSpPr>
            <a:spLocks noGrp="1"/>
          </p:cNvSpPr>
          <p:nvPr>
            <p:ph sz="quarter" idx="13"/>
          </p:nvPr>
        </p:nvSpPr>
        <p:spPr>
          <a:xfrm>
            <a:off x="540000" y="1620004"/>
            <a:ext cx="2268000" cy="5399999"/>
          </a:xfrm>
        </p:spPr>
        <p:txBody>
          <a:bodyPr/>
          <a:lstStyle>
            <a:lvl1pPr>
              <a:defRPr baseline="0"/>
            </a:lvl1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 name="Content Placeholder 4"/>
          <p:cNvSpPr>
            <a:spLocks noGrp="1"/>
          </p:cNvSpPr>
          <p:nvPr>
            <p:ph sz="quarter" idx="14"/>
          </p:nvPr>
        </p:nvSpPr>
        <p:spPr>
          <a:xfrm>
            <a:off x="2990850" y="1620004"/>
            <a:ext cx="2268000" cy="5399999"/>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9" name="Content Placeholder 8"/>
          <p:cNvSpPr>
            <a:spLocks noGrp="1"/>
          </p:cNvSpPr>
          <p:nvPr>
            <p:ph sz="quarter" idx="15"/>
          </p:nvPr>
        </p:nvSpPr>
        <p:spPr>
          <a:xfrm>
            <a:off x="5436000" y="1620004"/>
            <a:ext cx="2268000" cy="5399999"/>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1" name="Content Placeholder 10"/>
          <p:cNvSpPr>
            <a:spLocks noGrp="1"/>
          </p:cNvSpPr>
          <p:nvPr>
            <p:ph sz="quarter" idx="16"/>
          </p:nvPr>
        </p:nvSpPr>
        <p:spPr>
          <a:xfrm>
            <a:off x="7884000" y="1620004"/>
            <a:ext cx="2268000" cy="5399999"/>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2" name="Slide Number Placeholder 11"/>
          <p:cNvSpPr>
            <a:spLocks noGrp="1"/>
          </p:cNvSpPr>
          <p:nvPr>
            <p:ph type="sldNum" sz="quarter" idx="19"/>
          </p:nvPr>
        </p:nvSpPr>
        <p:spPr/>
        <p:txBody>
          <a:bodyPr/>
          <a:lstStyle/>
          <a:p>
            <a:fld id="{AD2C836C-F085-46B1-A79E-84257391B124}" type="slidenum">
              <a:rPr lang="en-GB" smtClean="0"/>
              <a:pPr/>
              <a:t>‹#›</a:t>
            </a:fld>
            <a:endParaRPr lang="en-GB" dirty="0"/>
          </a:p>
        </p:txBody>
      </p:sp>
      <p:sp>
        <p:nvSpPr>
          <p:cNvPr id="3" name="Date Placeholder 2"/>
          <p:cNvSpPr>
            <a:spLocks noGrp="1"/>
          </p:cNvSpPr>
          <p:nvPr>
            <p:ph type="dt" sz="half" idx="17"/>
          </p:nvPr>
        </p:nvSpPr>
        <p:spPr/>
        <p:txBody>
          <a:bodyPr/>
          <a:lstStyle/>
          <a:p>
            <a:endParaRPr lang="en-GB" dirty="0"/>
          </a:p>
        </p:txBody>
      </p:sp>
      <p:sp>
        <p:nvSpPr>
          <p:cNvPr id="10" name="Footer Placeholder 9"/>
          <p:cNvSpPr>
            <a:spLocks noGrp="1"/>
          </p:cNvSpPr>
          <p:nvPr>
            <p:ph type="ftr" sz="quarter" idx="18"/>
          </p:nvPr>
        </p:nvSpPr>
        <p:spPr/>
        <p:txBody>
          <a:bodyPr/>
          <a:lstStyle/>
          <a:p>
            <a:endParaRPr lang="en-GB" dirty="0"/>
          </a:p>
        </p:txBody>
      </p:sp>
    </p:spTree>
    <p:extLst>
      <p:ext uri="{BB962C8B-B14F-4D97-AF65-F5344CB8AC3E}">
        <p14:creationId xmlns:p14="http://schemas.microsoft.com/office/powerpoint/2010/main" val="159669944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 Content">
    <p:spTree>
      <p:nvGrpSpPr>
        <p:cNvPr id="1" name=""/>
        <p:cNvGrpSpPr/>
        <p:nvPr/>
      </p:nvGrpSpPr>
      <p:grpSpPr>
        <a:xfrm>
          <a:off x="0" y="0"/>
          <a:ext cx="0" cy="0"/>
          <a:chOff x="0" y="0"/>
          <a:chExt cx="0" cy="0"/>
        </a:xfrm>
      </p:grpSpPr>
      <p:sp>
        <p:nvSpPr>
          <p:cNvPr id="2" name="Title 1"/>
          <p:cNvSpPr>
            <a:spLocks noGrp="1"/>
          </p:cNvSpPr>
          <p:nvPr>
            <p:ph type="title"/>
          </p:nvPr>
        </p:nvSpPr>
        <p:spPr>
          <a:xfrm>
            <a:off x="540002" y="900000"/>
            <a:ext cx="9612001" cy="540000"/>
          </a:xfrm>
        </p:spPr>
        <p:txBody>
          <a:bodyPr/>
          <a:lstStyle/>
          <a:p>
            <a:r>
              <a:rPr lang="en-GB" dirty="0" smtClean="0"/>
              <a:t>Click to edit Master title style</a:t>
            </a:r>
            <a:endParaRPr lang="en-GB" dirty="0"/>
          </a:p>
        </p:txBody>
      </p:sp>
      <p:sp>
        <p:nvSpPr>
          <p:cNvPr id="6" name="Content Placeholder 5"/>
          <p:cNvSpPr>
            <a:spLocks noGrp="1"/>
          </p:cNvSpPr>
          <p:nvPr>
            <p:ph sz="quarter" idx="13"/>
          </p:nvPr>
        </p:nvSpPr>
        <p:spPr>
          <a:xfrm>
            <a:off x="540000" y="1620004"/>
            <a:ext cx="2988000" cy="2559600"/>
          </a:xfrm>
        </p:spPr>
        <p:txBody>
          <a:bodyPr/>
          <a:lstStyle>
            <a:lvl1pPr>
              <a:defRPr baseline="0"/>
            </a:lvl1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 name="Content Placeholder 4"/>
          <p:cNvSpPr>
            <a:spLocks noGrp="1"/>
          </p:cNvSpPr>
          <p:nvPr>
            <p:ph sz="quarter" idx="14"/>
          </p:nvPr>
        </p:nvSpPr>
        <p:spPr>
          <a:xfrm>
            <a:off x="3852002" y="1620004"/>
            <a:ext cx="2988000" cy="2559600"/>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1" name="Content Placeholder 10"/>
          <p:cNvSpPr>
            <a:spLocks noGrp="1"/>
          </p:cNvSpPr>
          <p:nvPr>
            <p:ph sz="quarter" idx="16"/>
          </p:nvPr>
        </p:nvSpPr>
        <p:spPr>
          <a:xfrm>
            <a:off x="7164003" y="1620004"/>
            <a:ext cx="2988000" cy="2559600"/>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2" name="Slide Number Placeholder 11"/>
          <p:cNvSpPr>
            <a:spLocks noGrp="1"/>
          </p:cNvSpPr>
          <p:nvPr>
            <p:ph type="sldNum" sz="quarter" idx="19"/>
          </p:nvPr>
        </p:nvSpPr>
        <p:spPr/>
        <p:txBody>
          <a:bodyPr/>
          <a:lstStyle/>
          <a:p>
            <a:fld id="{AD2C836C-F085-46B1-A79E-84257391B124}" type="slidenum">
              <a:rPr lang="en-GB" smtClean="0"/>
              <a:pPr/>
              <a:t>‹#›</a:t>
            </a:fld>
            <a:endParaRPr lang="en-GB" dirty="0"/>
          </a:p>
        </p:txBody>
      </p:sp>
      <p:sp>
        <p:nvSpPr>
          <p:cNvPr id="3" name="Date Placeholder 2"/>
          <p:cNvSpPr>
            <a:spLocks noGrp="1"/>
          </p:cNvSpPr>
          <p:nvPr>
            <p:ph type="dt" sz="half" idx="17"/>
          </p:nvPr>
        </p:nvSpPr>
        <p:spPr/>
        <p:txBody>
          <a:bodyPr/>
          <a:lstStyle/>
          <a:p>
            <a:endParaRPr lang="en-GB" dirty="0"/>
          </a:p>
        </p:txBody>
      </p:sp>
      <p:sp>
        <p:nvSpPr>
          <p:cNvPr id="10" name="Footer Placeholder 9"/>
          <p:cNvSpPr>
            <a:spLocks noGrp="1"/>
          </p:cNvSpPr>
          <p:nvPr>
            <p:ph type="ftr" sz="quarter" idx="18"/>
          </p:nvPr>
        </p:nvSpPr>
        <p:spPr/>
        <p:txBody>
          <a:bodyPr/>
          <a:lstStyle/>
          <a:p>
            <a:endParaRPr lang="en-GB" dirty="0"/>
          </a:p>
        </p:txBody>
      </p:sp>
      <p:sp>
        <p:nvSpPr>
          <p:cNvPr id="9" name="Content Placeholder 5"/>
          <p:cNvSpPr>
            <a:spLocks noGrp="1"/>
          </p:cNvSpPr>
          <p:nvPr>
            <p:ph sz="quarter" idx="20"/>
          </p:nvPr>
        </p:nvSpPr>
        <p:spPr>
          <a:xfrm>
            <a:off x="540002" y="4474169"/>
            <a:ext cx="2988000" cy="2559600"/>
          </a:xfrm>
        </p:spPr>
        <p:txBody>
          <a:bodyPr/>
          <a:lstStyle>
            <a:lvl1pPr>
              <a:defRPr baseline="0"/>
            </a:lvl1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3" name="Content Placeholder 5"/>
          <p:cNvSpPr>
            <a:spLocks noGrp="1"/>
          </p:cNvSpPr>
          <p:nvPr>
            <p:ph sz="quarter" idx="21"/>
          </p:nvPr>
        </p:nvSpPr>
        <p:spPr>
          <a:xfrm>
            <a:off x="3852002" y="4474169"/>
            <a:ext cx="2988000" cy="2559600"/>
          </a:xfrm>
        </p:spPr>
        <p:txBody>
          <a:bodyPr/>
          <a:lstStyle>
            <a:lvl1pPr>
              <a:defRPr baseline="0"/>
            </a:lvl1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4" name="Content Placeholder 5"/>
          <p:cNvSpPr>
            <a:spLocks noGrp="1"/>
          </p:cNvSpPr>
          <p:nvPr>
            <p:ph sz="quarter" idx="22"/>
          </p:nvPr>
        </p:nvSpPr>
        <p:spPr>
          <a:xfrm>
            <a:off x="7164003" y="4474169"/>
            <a:ext cx="2988000" cy="2559600"/>
          </a:xfrm>
        </p:spPr>
        <p:txBody>
          <a:bodyPr/>
          <a:lstStyle>
            <a:lvl1pPr>
              <a:defRPr baseline="0"/>
            </a:lvl1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extLst>
      <p:ext uri="{BB962C8B-B14F-4D97-AF65-F5344CB8AC3E}">
        <p14:creationId xmlns:p14="http://schemas.microsoft.com/office/powerpoint/2010/main" val="345030373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Multi conten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6" name="Content Placeholder 5"/>
          <p:cNvSpPr>
            <a:spLocks noGrp="1"/>
          </p:cNvSpPr>
          <p:nvPr>
            <p:ph sz="quarter" idx="13"/>
          </p:nvPr>
        </p:nvSpPr>
        <p:spPr>
          <a:xfrm>
            <a:off x="540000" y="1620005"/>
            <a:ext cx="2268000" cy="3420001"/>
          </a:xfrm>
        </p:spPr>
        <p:txBody>
          <a:bodyPr/>
          <a:lstStyle>
            <a:lvl1pPr>
              <a:defRPr/>
            </a:lvl1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0" name="Content Placeholder 9"/>
          <p:cNvSpPr>
            <a:spLocks noGrp="1"/>
          </p:cNvSpPr>
          <p:nvPr>
            <p:ph sz="quarter" idx="17"/>
          </p:nvPr>
        </p:nvSpPr>
        <p:spPr>
          <a:xfrm>
            <a:off x="540000" y="5220003"/>
            <a:ext cx="2268000" cy="1800225"/>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 name="Content Placeholder 4"/>
          <p:cNvSpPr>
            <a:spLocks noGrp="1"/>
          </p:cNvSpPr>
          <p:nvPr>
            <p:ph sz="quarter" idx="14"/>
          </p:nvPr>
        </p:nvSpPr>
        <p:spPr>
          <a:xfrm>
            <a:off x="2987999" y="1620005"/>
            <a:ext cx="2268000" cy="3420001"/>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3" name="Content Placeholder 12"/>
          <p:cNvSpPr>
            <a:spLocks noGrp="1"/>
          </p:cNvSpPr>
          <p:nvPr>
            <p:ph sz="quarter" idx="18"/>
          </p:nvPr>
        </p:nvSpPr>
        <p:spPr>
          <a:xfrm>
            <a:off x="2987999" y="5220003"/>
            <a:ext cx="2268000" cy="1800225"/>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9" name="Content Placeholder 8"/>
          <p:cNvSpPr>
            <a:spLocks noGrp="1"/>
          </p:cNvSpPr>
          <p:nvPr>
            <p:ph sz="quarter" idx="15"/>
          </p:nvPr>
        </p:nvSpPr>
        <p:spPr>
          <a:xfrm>
            <a:off x="5436000" y="1620005"/>
            <a:ext cx="2268000" cy="3420001"/>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5" name="Content Placeholder 14"/>
          <p:cNvSpPr>
            <a:spLocks noGrp="1"/>
          </p:cNvSpPr>
          <p:nvPr>
            <p:ph sz="quarter" idx="19"/>
          </p:nvPr>
        </p:nvSpPr>
        <p:spPr>
          <a:xfrm>
            <a:off x="5436000" y="5220003"/>
            <a:ext cx="2268000" cy="1800225"/>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1" name="Content Placeholder 10"/>
          <p:cNvSpPr>
            <a:spLocks noGrp="1"/>
          </p:cNvSpPr>
          <p:nvPr>
            <p:ph sz="quarter" idx="16"/>
          </p:nvPr>
        </p:nvSpPr>
        <p:spPr>
          <a:xfrm>
            <a:off x="7884000" y="1620005"/>
            <a:ext cx="2268000" cy="3420001"/>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7" name="Content Placeholder 16"/>
          <p:cNvSpPr>
            <a:spLocks noGrp="1"/>
          </p:cNvSpPr>
          <p:nvPr>
            <p:ph sz="quarter" idx="20"/>
          </p:nvPr>
        </p:nvSpPr>
        <p:spPr>
          <a:xfrm>
            <a:off x="7884000" y="5220003"/>
            <a:ext cx="2268000" cy="1800225"/>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4" name="Slide Number Placeholder 13"/>
          <p:cNvSpPr>
            <a:spLocks noGrp="1"/>
          </p:cNvSpPr>
          <p:nvPr>
            <p:ph type="sldNum" sz="quarter" idx="23"/>
          </p:nvPr>
        </p:nvSpPr>
        <p:spPr/>
        <p:txBody>
          <a:bodyPr/>
          <a:lstStyle/>
          <a:p>
            <a:fld id="{AD2C836C-F085-46B1-A79E-84257391B124}" type="slidenum">
              <a:rPr lang="en-GB" smtClean="0"/>
              <a:pPr/>
              <a:t>‹#›</a:t>
            </a:fld>
            <a:endParaRPr lang="en-GB" dirty="0"/>
          </a:p>
        </p:txBody>
      </p:sp>
      <p:sp>
        <p:nvSpPr>
          <p:cNvPr id="3" name="Date Placeholder 2"/>
          <p:cNvSpPr>
            <a:spLocks noGrp="1"/>
          </p:cNvSpPr>
          <p:nvPr>
            <p:ph type="dt" sz="half" idx="21"/>
          </p:nvPr>
        </p:nvSpPr>
        <p:spPr/>
        <p:txBody>
          <a:bodyPr/>
          <a:lstStyle/>
          <a:p>
            <a:endParaRPr lang="en-GB" dirty="0"/>
          </a:p>
        </p:txBody>
      </p:sp>
      <p:sp>
        <p:nvSpPr>
          <p:cNvPr id="12" name="Footer Placeholder 11"/>
          <p:cNvSpPr>
            <a:spLocks noGrp="1"/>
          </p:cNvSpPr>
          <p:nvPr>
            <p:ph type="ftr" sz="quarter" idx="22"/>
          </p:nvPr>
        </p:nvSpPr>
        <p:spPr/>
        <p:txBody>
          <a:bodyPr/>
          <a:lstStyle/>
          <a:p>
            <a:endParaRPr lang="en-GB" dirty="0"/>
          </a:p>
        </p:txBody>
      </p:sp>
    </p:spTree>
    <p:extLst>
      <p:ext uri="{BB962C8B-B14F-4D97-AF65-F5344CB8AC3E}">
        <p14:creationId xmlns:p14="http://schemas.microsoft.com/office/powerpoint/2010/main" val="398806338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5"/>
            </p:custDataLst>
            <p:extLst>
              <p:ext uri="{D42A27DB-BD31-4B8C-83A1-F6EECF244321}">
                <p14:modId xmlns:p14="http://schemas.microsoft.com/office/powerpoint/2010/main" val="10016097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684" name="think-cell Slide" r:id="rId26" imgW="270" imgH="270" progId="TCLayout.ActiveDocument.1">
                  <p:embed/>
                </p:oleObj>
              </mc:Choice>
              <mc:Fallback>
                <p:oleObj name="think-cell Slide" r:id="rId26" imgW="270" imgH="270" progId="TCLayout.ActiveDocument.1">
                  <p:embed/>
                  <p:pic>
                    <p:nvPicPr>
                      <p:cNvPr id="0" name=""/>
                      <p:cNvPicPr/>
                      <p:nvPr/>
                    </p:nvPicPr>
                    <p:blipFill>
                      <a:blip r:embed="rId27"/>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540002" y="900000"/>
            <a:ext cx="9612001" cy="540000"/>
          </a:xfrm>
          <a:prstGeom prst="rect">
            <a:avLst/>
          </a:prstGeom>
        </p:spPr>
        <p:txBody>
          <a:bodyPr vert="horz" lIns="0" tIns="0" rIns="0" bIns="0" rtlCol="0" anchor="t" anchorCtr="0">
            <a:noAutofit/>
          </a:bodyPr>
          <a:lstStyle/>
          <a:p>
            <a:r>
              <a:rPr lang="en-GB" dirty="0" smtClean="0"/>
              <a:t>Click to edit Master title style</a:t>
            </a:r>
            <a:endParaRPr lang="en-GB" dirty="0"/>
          </a:p>
        </p:txBody>
      </p:sp>
      <p:sp>
        <p:nvSpPr>
          <p:cNvPr id="3" name="Text Placeholder 2"/>
          <p:cNvSpPr>
            <a:spLocks noGrp="1"/>
          </p:cNvSpPr>
          <p:nvPr>
            <p:ph type="body" idx="1"/>
          </p:nvPr>
        </p:nvSpPr>
        <p:spPr>
          <a:xfrm>
            <a:off x="540002" y="1620002"/>
            <a:ext cx="9612001" cy="5399999"/>
          </a:xfrm>
          <a:prstGeom prst="rect">
            <a:avLst/>
          </a:prstGeom>
        </p:spPr>
        <p:txBody>
          <a:bodyPr vert="horz" lIns="0" tIns="0" rIns="0" bIns="0" rtlCol="0">
            <a:no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9" name="Slide Number Placeholder 8"/>
          <p:cNvSpPr>
            <a:spLocks noGrp="1"/>
          </p:cNvSpPr>
          <p:nvPr>
            <p:ph type="sldNum" sz="quarter" idx="4"/>
          </p:nvPr>
        </p:nvSpPr>
        <p:spPr>
          <a:xfrm>
            <a:off x="540000" y="7128000"/>
            <a:ext cx="360000" cy="180000"/>
          </a:xfrm>
          <a:prstGeom prst="rect">
            <a:avLst/>
          </a:prstGeom>
        </p:spPr>
        <p:txBody>
          <a:bodyPr vert="horz" lIns="0" tIns="0" rIns="0" bIns="0" rtlCol="0" anchor="b"/>
          <a:lstStyle>
            <a:lvl1pPr algn="l">
              <a:defRPr sz="700" cap="all" baseline="0">
                <a:solidFill>
                  <a:schemeClr val="tx1">
                    <a:tint val="75000"/>
                  </a:schemeClr>
                </a:solidFill>
              </a:defRPr>
            </a:lvl1pPr>
          </a:lstStyle>
          <a:p>
            <a:fld id="{AD2C836C-F085-46B1-A79E-84257391B124}" type="slidenum">
              <a:rPr lang="en-GB" smtClean="0"/>
              <a:pPr/>
              <a:t>‹#›</a:t>
            </a:fld>
            <a:endParaRPr lang="en-GB" dirty="0"/>
          </a:p>
        </p:txBody>
      </p:sp>
      <p:sp>
        <p:nvSpPr>
          <p:cNvPr id="7" name="Date Placeholder 6"/>
          <p:cNvSpPr>
            <a:spLocks noGrp="1"/>
          </p:cNvSpPr>
          <p:nvPr>
            <p:ph type="dt" sz="half" idx="2"/>
          </p:nvPr>
        </p:nvSpPr>
        <p:spPr>
          <a:xfrm>
            <a:off x="900000" y="7199998"/>
            <a:ext cx="1080000" cy="108000"/>
          </a:xfrm>
          <a:prstGeom prst="rect">
            <a:avLst/>
          </a:prstGeom>
        </p:spPr>
        <p:txBody>
          <a:bodyPr vert="horz" lIns="0" tIns="0" rIns="0" bIns="0" rtlCol="0" anchor="b"/>
          <a:lstStyle>
            <a:lvl1pPr algn="l">
              <a:defRPr sz="700" kern="0" cap="all" spc="114" baseline="0">
                <a:solidFill>
                  <a:schemeClr val="tx1">
                    <a:tint val="75000"/>
                  </a:schemeClr>
                </a:solidFill>
              </a:defRPr>
            </a:lvl1pPr>
          </a:lstStyle>
          <a:p>
            <a:endParaRPr lang="en-GB" dirty="0"/>
          </a:p>
        </p:txBody>
      </p:sp>
      <p:sp>
        <p:nvSpPr>
          <p:cNvPr id="8" name="Footer Placeholder 7"/>
          <p:cNvSpPr>
            <a:spLocks noGrp="1"/>
          </p:cNvSpPr>
          <p:nvPr>
            <p:ph type="ftr" sz="quarter" idx="3"/>
          </p:nvPr>
        </p:nvSpPr>
        <p:spPr>
          <a:xfrm>
            <a:off x="1976891" y="7199998"/>
            <a:ext cx="7199999" cy="108000"/>
          </a:xfrm>
          <a:prstGeom prst="rect">
            <a:avLst/>
          </a:prstGeom>
        </p:spPr>
        <p:txBody>
          <a:bodyPr vert="horz" lIns="0" tIns="0" rIns="0" bIns="0" rtlCol="0" anchor="b"/>
          <a:lstStyle>
            <a:lvl1pPr algn="l">
              <a:defRPr sz="700" kern="0" cap="all" spc="114" baseline="0">
                <a:solidFill>
                  <a:schemeClr val="tx1">
                    <a:tint val="75000"/>
                  </a:schemeClr>
                </a:solidFill>
              </a:defRPr>
            </a:lvl1pPr>
          </a:lstStyle>
          <a:p>
            <a:endParaRPr lang="en-GB" dirty="0"/>
          </a:p>
        </p:txBody>
      </p:sp>
    </p:spTree>
    <p:extLst>
      <p:ext uri="{BB962C8B-B14F-4D97-AF65-F5344CB8AC3E}">
        <p14:creationId xmlns:p14="http://schemas.microsoft.com/office/powerpoint/2010/main" val="15958039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717" r:id="rId6"/>
    <p:sldLayoutId id="2147483699" r:id="rId7"/>
    <p:sldLayoutId id="2147483718"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9" r:id="rId22"/>
  </p:sldLayoutIdLst>
  <p:timing>
    <p:tnLst>
      <p:par>
        <p:cTn id="1" dur="indefinite" restart="never" nodeType="tmRoot"/>
      </p:par>
    </p:tnLst>
  </p:timing>
  <p:hf hdr="0" ftr="0" dt="0"/>
  <p:txStyles>
    <p:titleStyle>
      <a:lvl1pPr algn="l" defTabSz="1042688" rtl="0" eaLnBrk="1" latinLnBrk="0" hangingPunct="1">
        <a:spcBef>
          <a:spcPct val="0"/>
        </a:spcBef>
        <a:buNone/>
        <a:defRPr sz="2100" kern="1200">
          <a:solidFill>
            <a:schemeClr val="tx1"/>
          </a:solidFill>
          <a:latin typeface="+mj-lt"/>
          <a:ea typeface="+mj-ea"/>
          <a:cs typeface="+mj-cs"/>
        </a:defRPr>
      </a:lvl1pPr>
    </p:titleStyle>
    <p:bodyStyle>
      <a:lvl1pPr marL="125956" indent="-125956" algn="l" defTabSz="1042688" rtl="0" eaLnBrk="1" latinLnBrk="0" hangingPunct="1">
        <a:lnSpc>
          <a:spcPts val="1348"/>
        </a:lnSpc>
        <a:spcBef>
          <a:spcPts val="300"/>
        </a:spcBef>
        <a:buClr>
          <a:srgbClr val="AA0032"/>
        </a:buClr>
        <a:buFont typeface="Wingdings" panose="05000000000000000000" pitchFamily="2" charset="2"/>
        <a:buChar char="§"/>
        <a:defRPr sz="1000" kern="1200">
          <a:solidFill>
            <a:schemeClr val="tx1"/>
          </a:solidFill>
          <a:latin typeface="+mn-lt"/>
          <a:ea typeface="+mn-ea"/>
          <a:cs typeface="+mn-cs"/>
        </a:defRPr>
      </a:lvl1pPr>
      <a:lvl2pPr marL="251911" indent="-125956" algn="l" defTabSz="1042688" rtl="0" eaLnBrk="1" latinLnBrk="0" hangingPunct="1">
        <a:lnSpc>
          <a:spcPts val="1348"/>
        </a:lnSpc>
        <a:spcBef>
          <a:spcPts val="200"/>
        </a:spcBef>
        <a:buClr>
          <a:srgbClr val="BCB8B2"/>
        </a:buClr>
        <a:buFont typeface="Wingdings" panose="05000000000000000000" pitchFamily="2" charset="2"/>
        <a:buChar char="§"/>
        <a:defRPr sz="1000" kern="1200">
          <a:solidFill>
            <a:schemeClr val="tx1"/>
          </a:solidFill>
          <a:latin typeface="+mn-lt"/>
          <a:ea typeface="+mn-ea"/>
          <a:cs typeface="+mn-cs"/>
        </a:defRPr>
      </a:lvl2pPr>
      <a:lvl3pPr marL="377866" indent="-125956" algn="l" defTabSz="1042688" rtl="0" eaLnBrk="1" latinLnBrk="0" hangingPunct="1">
        <a:lnSpc>
          <a:spcPts val="1348"/>
        </a:lnSpc>
        <a:spcBef>
          <a:spcPts val="200"/>
        </a:spcBef>
        <a:buFont typeface="Gill Sans MT Pro Light" pitchFamily="34" charset="0"/>
        <a:buChar char="–"/>
        <a:defRPr sz="1000" i="1" kern="1200">
          <a:solidFill>
            <a:schemeClr val="tx1"/>
          </a:solidFill>
          <a:latin typeface="+mn-lt"/>
          <a:ea typeface="+mn-ea"/>
          <a:cs typeface="+mn-cs"/>
        </a:defRPr>
      </a:lvl3pPr>
      <a:lvl4pPr marL="0" indent="0" algn="l" defTabSz="1042688" rtl="0" eaLnBrk="1" latinLnBrk="0" hangingPunct="1">
        <a:lnSpc>
          <a:spcPct val="100000"/>
        </a:lnSpc>
        <a:spcBef>
          <a:spcPts val="1000"/>
        </a:spcBef>
        <a:buClr>
          <a:schemeClr val="accent1"/>
        </a:buClr>
        <a:buFontTx/>
        <a:buNone/>
        <a:defRPr sz="1100" kern="1200">
          <a:solidFill>
            <a:schemeClr val="tx1"/>
          </a:solidFill>
          <a:latin typeface="Gill Sans MT Pro Medium" pitchFamily="34" charset="0"/>
          <a:ea typeface="+mn-ea"/>
          <a:cs typeface="+mn-cs"/>
        </a:defRPr>
      </a:lvl4pPr>
      <a:lvl5pPr marL="0" indent="0" algn="l" defTabSz="1042688" rtl="0" eaLnBrk="1" latinLnBrk="0" hangingPunct="1">
        <a:lnSpc>
          <a:spcPct val="100000"/>
        </a:lnSpc>
        <a:spcBef>
          <a:spcPts val="800"/>
        </a:spcBef>
        <a:buFont typeface="Arial" pitchFamily="34" charset="0"/>
        <a:buNone/>
        <a:defRPr sz="1100" i="1" kern="1200">
          <a:solidFill>
            <a:schemeClr val="tx1"/>
          </a:solidFill>
          <a:latin typeface="Gill Sans MT Pro Medium" pitchFamily="34" charset="0"/>
          <a:ea typeface="+mn-ea"/>
          <a:cs typeface="+mn-cs"/>
        </a:defRPr>
      </a:lvl5pPr>
      <a:lvl6pPr marL="0" indent="-125367" algn="l" defTabSz="1042688" rtl="0" eaLnBrk="1" latinLnBrk="0" hangingPunct="1">
        <a:lnSpc>
          <a:spcPts val="1348"/>
        </a:lnSpc>
        <a:spcBef>
          <a:spcPts val="0"/>
        </a:spcBef>
        <a:buClr>
          <a:schemeClr val="accent1"/>
        </a:buClr>
        <a:buFont typeface="Wingdings" panose="05000000000000000000" pitchFamily="2" charset="2"/>
        <a:buChar char="§"/>
        <a:defRPr sz="1000" i="0" kern="1200">
          <a:solidFill>
            <a:schemeClr val="tx1"/>
          </a:solidFill>
          <a:latin typeface="+mn-lt"/>
          <a:ea typeface="+mn-ea"/>
          <a:cs typeface="+mn-cs"/>
        </a:defRPr>
      </a:lvl6pPr>
      <a:lvl7pPr marL="251911" indent="-125367" algn="l" defTabSz="1042688" rtl="0" eaLnBrk="1" latinLnBrk="0" hangingPunct="1">
        <a:lnSpc>
          <a:spcPts val="1348"/>
        </a:lnSpc>
        <a:spcBef>
          <a:spcPts val="0"/>
        </a:spcBef>
        <a:buClr>
          <a:srgbClr val="BCB8B2"/>
        </a:buClr>
        <a:buFont typeface="Wingdings" panose="05000000000000000000" pitchFamily="2" charset="2"/>
        <a:buChar char="§"/>
        <a:defRPr sz="1000" i="0" kern="1200">
          <a:solidFill>
            <a:schemeClr val="tx1"/>
          </a:solidFill>
          <a:latin typeface="+mn-lt"/>
          <a:ea typeface="+mn-ea"/>
          <a:cs typeface="+mn-cs"/>
        </a:defRPr>
      </a:lvl7pPr>
      <a:lvl8pPr marL="377866"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8pPr>
      <a:lvl9pPr marL="503822"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9pPr>
    </p:bodyStyle>
    <p:otherStyle>
      <a:defPPr>
        <a:defRPr lang="en-US"/>
      </a:defPPr>
      <a:lvl1pPr marL="0" algn="l" defTabSz="1042688" rtl="0" eaLnBrk="1" latinLnBrk="0" hangingPunct="1">
        <a:defRPr sz="2100" kern="1200">
          <a:solidFill>
            <a:schemeClr val="tx1"/>
          </a:solidFill>
          <a:latin typeface="+mn-lt"/>
          <a:ea typeface="+mn-ea"/>
          <a:cs typeface="+mn-cs"/>
        </a:defRPr>
      </a:lvl1pPr>
      <a:lvl2pPr marL="521344" algn="l" defTabSz="1042688" rtl="0" eaLnBrk="1" latinLnBrk="0" hangingPunct="1">
        <a:defRPr sz="2100" kern="1200">
          <a:solidFill>
            <a:schemeClr val="tx1"/>
          </a:solidFill>
          <a:latin typeface="+mn-lt"/>
          <a:ea typeface="+mn-ea"/>
          <a:cs typeface="+mn-cs"/>
        </a:defRPr>
      </a:lvl2pPr>
      <a:lvl3pPr marL="1042688" algn="l" defTabSz="1042688" rtl="0" eaLnBrk="1" latinLnBrk="0" hangingPunct="1">
        <a:defRPr sz="2100" kern="1200">
          <a:solidFill>
            <a:schemeClr val="tx1"/>
          </a:solidFill>
          <a:latin typeface="+mn-lt"/>
          <a:ea typeface="+mn-ea"/>
          <a:cs typeface="+mn-cs"/>
        </a:defRPr>
      </a:lvl3pPr>
      <a:lvl4pPr marL="1564032" algn="l" defTabSz="1042688" rtl="0" eaLnBrk="1" latinLnBrk="0" hangingPunct="1">
        <a:defRPr sz="2100" kern="1200">
          <a:solidFill>
            <a:schemeClr val="tx1"/>
          </a:solidFill>
          <a:latin typeface="+mn-lt"/>
          <a:ea typeface="+mn-ea"/>
          <a:cs typeface="+mn-cs"/>
        </a:defRPr>
      </a:lvl4pPr>
      <a:lvl5pPr marL="2085376" algn="l" defTabSz="1042688" rtl="0" eaLnBrk="1" latinLnBrk="0" hangingPunct="1">
        <a:defRPr sz="2100" kern="1200">
          <a:solidFill>
            <a:schemeClr val="tx1"/>
          </a:solidFill>
          <a:latin typeface="+mn-lt"/>
          <a:ea typeface="+mn-ea"/>
          <a:cs typeface="+mn-cs"/>
        </a:defRPr>
      </a:lvl5pPr>
      <a:lvl6pPr marL="2606719" algn="l" defTabSz="1042688" rtl="0" eaLnBrk="1" latinLnBrk="0" hangingPunct="1">
        <a:defRPr sz="2100" kern="1200">
          <a:solidFill>
            <a:schemeClr val="tx1"/>
          </a:solidFill>
          <a:latin typeface="+mn-lt"/>
          <a:ea typeface="+mn-ea"/>
          <a:cs typeface="+mn-cs"/>
        </a:defRPr>
      </a:lvl6pPr>
      <a:lvl7pPr marL="3128064" algn="l" defTabSz="1042688" rtl="0" eaLnBrk="1" latinLnBrk="0" hangingPunct="1">
        <a:defRPr sz="2100" kern="1200">
          <a:solidFill>
            <a:schemeClr val="tx1"/>
          </a:solidFill>
          <a:latin typeface="+mn-lt"/>
          <a:ea typeface="+mn-ea"/>
          <a:cs typeface="+mn-cs"/>
        </a:defRPr>
      </a:lvl7pPr>
      <a:lvl8pPr marL="3649408" algn="l" defTabSz="1042688" rtl="0" eaLnBrk="1" latinLnBrk="0" hangingPunct="1">
        <a:defRPr sz="2100" kern="1200">
          <a:solidFill>
            <a:schemeClr val="tx1"/>
          </a:solidFill>
          <a:latin typeface="+mn-lt"/>
          <a:ea typeface="+mn-ea"/>
          <a:cs typeface="+mn-cs"/>
        </a:defRPr>
      </a:lvl8pPr>
      <a:lvl9pPr marL="4170751" algn="l" defTabSz="1042688"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slideLayout" Target="../slideLayouts/slideLayout1.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4.emf"/><Relationship Id="rId11" Type="http://schemas.openxmlformats.org/officeDocument/2006/relationships/image" Target="../media/image9.png"/><Relationship Id="rId5" Type="http://schemas.openxmlformats.org/officeDocument/2006/relationships/oleObject" Target="../embeddings/oleObject6.bin"/><Relationship Id="rId10" Type="http://schemas.openxmlformats.org/officeDocument/2006/relationships/image" Target="../media/image8.png"/><Relationship Id="rId4" Type="http://schemas.openxmlformats.org/officeDocument/2006/relationships/notesSlide" Target="../notesSlides/notesSlide1.xml"/><Relationship Id="rId9" Type="http://schemas.openxmlformats.org/officeDocument/2006/relationships/image" Target="../media/image7.wmf"/></Relationships>
</file>

<file path=ppt/slides/_rels/slide10.xml.rels><?xml version="1.0" encoding="UTF-8" standalone="yes"?>
<Relationships xmlns="http://schemas.openxmlformats.org/package/2006/relationships"><Relationship Id="rId8" Type="http://schemas.openxmlformats.org/officeDocument/2006/relationships/image" Target="../media/image59.jpeg"/><Relationship Id="rId13" Type="http://schemas.openxmlformats.org/officeDocument/2006/relationships/image" Target="../media/image14.jpeg"/><Relationship Id="rId3" Type="http://schemas.openxmlformats.org/officeDocument/2006/relationships/slideLayout" Target="../slideLayouts/slideLayout4.xml"/><Relationship Id="rId7" Type="http://schemas.openxmlformats.org/officeDocument/2006/relationships/image" Target="../media/image58.jpeg"/><Relationship Id="rId12" Type="http://schemas.openxmlformats.org/officeDocument/2006/relationships/image" Target="../media/image63.png"/><Relationship Id="rId2" Type="http://schemas.openxmlformats.org/officeDocument/2006/relationships/tags" Target="../tags/tag14.xml"/><Relationship Id="rId1" Type="http://schemas.openxmlformats.org/officeDocument/2006/relationships/vmlDrawing" Target="../drawings/vmlDrawing12.vml"/><Relationship Id="rId6" Type="http://schemas.openxmlformats.org/officeDocument/2006/relationships/image" Target="../media/image4.emf"/><Relationship Id="rId11" Type="http://schemas.openxmlformats.org/officeDocument/2006/relationships/image" Target="../media/image62.png"/><Relationship Id="rId5" Type="http://schemas.openxmlformats.org/officeDocument/2006/relationships/oleObject" Target="../embeddings/oleObject12.bin"/><Relationship Id="rId10" Type="http://schemas.openxmlformats.org/officeDocument/2006/relationships/image" Target="../media/image61.png"/><Relationship Id="rId4" Type="http://schemas.openxmlformats.org/officeDocument/2006/relationships/notesSlide" Target="../notesSlides/notesSlide10.xml"/><Relationship Id="rId9" Type="http://schemas.openxmlformats.org/officeDocument/2006/relationships/image" Target="../media/image60.jpeg"/><Relationship Id="rId14" Type="http://schemas.openxmlformats.org/officeDocument/2006/relationships/image" Target="../media/image64.png"/></Relationships>
</file>

<file path=ppt/slides/_rels/slide11.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18" Type="http://schemas.openxmlformats.org/officeDocument/2006/relationships/tags" Target="../tags/tag31.xml"/><Relationship Id="rId26" Type="http://schemas.openxmlformats.org/officeDocument/2006/relationships/tags" Target="../tags/tag39.xml"/><Relationship Id="rId39" Type="http://schemas.openxmlformats.org/officeDocument/2006/relationships/oleObject" Target="../embeddings/oleObject13.bin"/><Relationship Id="rId3" Type="http://schemas.openxmlformats.org/officeDocument/2006/relationships/tags" Target="../tags/tag16.xml"/><Relationship Id="rId21" Type="http://schemas.openxmlformats.org/officeDocument/2006/relationships/tags" Target="../tags/tag34.xml"/><Relationship Id="rId34" Type="http://schemas.openxmlformats.org/officeDocument/2006/relationships/tags" Target="../tags/tag47.xml"/><Relationship Id="rId42" Type="http://schemas.openxmlformats.org/officeDocument/2006/relationships/image" Target="../media/image66.png"/><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tags" Target="../tags/tag30.xml"/><Relationship Id="rId25" Type="http://schemas.openxmlformats.org/officeDocument/2006/relationships/tags" Target="../tags/tag38.xml"/><Relationship Id="rId33" Type="http://schemas.openxmlformats.org/officeDocument/2006/relationships/tags" Target="../tags/tag46.xml"/><Relationship Id="rId38" Type="http://schemas.openxmlformats.org/officeDocument/2006/relationships/notesSlide" Target="../notesSlides/notesSlide11.xml"/><Relationship Id="rId2" Type="http://schemas.openxmlformats.org/officeDocument/2006/relationships/tags" Target="../tags/tag15.xml"/><Relationship Id="rId16" Type="http://schemas.openxmlformats.org/officeDocument/2006/relationships/tags" Target="../tags/tag29.xml"/><Relationship Id="rId20" Type="http://schemas.openxmlformats.org/officeDocument/2006/relationships/tags" Target="../tags/tag33.xml"/><Relationship Id="rId29" Type="http://schemas.openxmlformats.org/officeDocument/2006/relationships/tags" Target="../tags/tag42.xml"/><Relationship Id="rId41" Type="http://schemas.openxmlformats.org/officeDocument/2006/relationships/chart" Target="../charts/chart8.xml"/><Relationship Id="rId1" Type="http://schemas.openxmlformats.org/officeDocument/2006/relationships/vmlDrawing" Target="../drawings/vmlDrawing13.vml"/><Relationship Id="rId6" Type="http://schemas.openxmlformats.org/officeDocument/2006/relationships/tags" Target="../tags/tag19.xml"/><Relationship Id="rId11" Type="http://schemas.openxmlformats.org/officeDocument/2006/relationships/tags" Target="../tags/tag24.xml"/><Relationship Id="rId24" Type="http://schemas.openxmlformats.org/officeDocument/2006/relationships/tags" Target="../tags/tag37.xml"/><Relationship Id="rId32" Type="http://schemas.openxmlformats.org/officeDocument/2006/relationships/tags" Target="../tags/tag45.xml"/><Relationship Id="rId37" Type="http://schemas.openxmlformats.org/officeDocument/2006/relationships/slideLayout" Target="../slideLayouts/slideLayout5.xml"/><Relationship Id="rId40" Type="http://schemas.openxmlformats.org/officeDocument/2006/relationships/image" Target="../media/image1.emf"/><Relationship Id="rId45" Type="http://schemas.openxmlformats.org/officeDocument/2006/relationships/image" Target="../media/image14.jpeg"/><Relationship Id="rId5" Type="http://schemas.openxmlformats.org/officeDocument/2006/relationships/tags" Target="../tags/tag18.xml"/><Relationship Id="rId15" Type="http://schemas.openxmlformats.org/officeDocument/2006/relationships/tags" Target="../tags/tag28.xml"/><Relationship Id="rId23" Type="http://schemas.openxmlformats.org/officeDocument/2006/relationships/tags" Target="../tags/tag36.xml"/><Relationship Id="rId28" Type="http://schemas.openxmlformats.org/officeDocument/2006/relationships/tags" Target="../tags/tag41.xml"/><Relationship Id="rId36" Type="http://schemas.openxmlformats.org/officeDocument/2006/relationships/tags" Target="../tags/tag49.xml"/><Relationship Id="rId10" Type="http://schemas.openxmlformats.org/officeDocument/2006/relationships/tags" Target="../tags/tag23.xml"/><Relationship Id="rId19" Type="http://schemas.openxmlformats.org/officeDocument/2006/relationships/tags" Target="../tags/tag32.xml"/><Relationship Id="rId31" Type="http://schemas.openxmlformats.org/officeDocument/2006/relationships/tags" Target="../tags/tag44.xml"/><Relationship Id="rId44" Type="http://schemas.openxmlformats.org/officeDocument/2006/relationships/image" Target="../media/image65.emf"/><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 Id="rId22" Type="http://schemas.openxmlformats.org/officeDocument/2006/relationships/tags" Target="../tags/tag35.xml"/><Relationship Id="rId27" Type="http://schemas.openxmlformats.org/officeDocument/2006/relationships/tags" Target="../tags/tag40.xml"/><Relationship Id="rId30" Type="http://schemas.openxmlformats.org/officeDocument/2006/relationships/tags" Target="../tags/tag43.xml"/><Relationship Id="rId35" Type="http://schemas.openxmlformats.org/officeDocument/2006/relationships/tags" Target="../tags/tag48.xml"/><Relationship Id="rId43" Type="http://schemas.openxmlformats.org/officeDocument/2006/relationships/oleObject" Target="../embeddings/oleObject14.bin"/></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slideLayout" Target="../slideLayouts/slideLayout4.xml"/><Relationship Id="rId7" Type="http://schemas.openxmlformats.org/officeDocument/2006/relationships/image" Target="../media/image67.jpeg"/><Relationship Id="rId2" Type="http://schemas.openxmlformats.org/officeDocument/2006/relationships/tags" Target="../tags/tag50.xml"/><Relationship Id="rId1" Type="http://schemas.openxmlformats.org/officeDocument/2006/relationships/vmlDrawing" Target="../drawings/vmlDrawing14.vml"/><Relationship Id="rId6" Type="http://schemas.openxmlformats.org/officeDocument/2006/relationships/image" Target="../media/image4.emf"/><Relationship Id="rId5" Type="http://schemas.openxmlformats.org/officeDocument/2006/relationships/oleObject" Target="../embeddings/oleObject15.bin"/><Relationship Id="rId10" Type="http://schemas.openxmlformats.org/officeDocument/2006/relationships/image" Target="../media/image14.jpeg"/><Relationship Id="rId4" Type="http://schemas.openxmlformats.org/officeDocument/2006/relationships/notesSlide" Target="../notesSlides/notesSlide14.xml"/><Relationship Id="rId9" Type="http://schemas.openxmlformats.org/officeDocument/2006/relationships/image" Target="../media/image69.jpeg"/></Relationships>
</file>

<file path=ppt/slides/_rels/slide1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71.jpeg"/></Relationships>
</file>

<file path=ppt/slides/_rels/slide1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14.jpeg"/><Relationship Id="rId4" Type="http://schemas.openxmlformats.org/officeDocument/2006/relationships/image" Target="../media/image75.jpeg"/></Relationships>
</file>

<file path=ppt/slides/_rels/slide19.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slideLayout" Target="../slideLayouts/slideLayout4.xml"/><Relationship Id="rId7" Type="http://schemas.openxmlformats.org/officeDocument/2006/relationships/image" Target="../media/image76.png"/><Relationship Id="rId2" Type="http://schemas.openxmlformats.org/officeDocument/2006/relationships/tags" Target="../tags/tag51.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notesSlide" Target="../notesSlides/notesSlide19.xml"/><Relationship Id="rId9"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slideLayout" Target="../slideLayouts/slideLayout4.xml"/><Relationship Id="rId7" Type="http://schemas.openxmlformats.org/officeDocument/2006/relationships/image" Target="../media/image78.jpeg"/><Relationship Id="rId2" Type="http://schemas.openxmlformats.org/officeDocument/2006/relationships/tags" Target="../tags/tag52.xml"/><Relationship Id="rId1" Type="http://schemas.openxmlformats.org/officeDocument/2006/relationships/vmlDrawing" Target="../drawings/vmlDrawing16.vml"/><Relationship Id="rId6" Type="http://schemas.openxmlformats.org/officeDocument/2006/relationships/image" Target="../media/image4.emf"/><Relationship Id="rId5" Type="http://schemas.openxmlformats.org/officeDocument/2006/relationships/oleObject" Target="../embeddings/oleObject17.bin"/><Relationship Id="rId4" Type="http://schemas.openxmlformats.org/officeDocument/2006/relationships/notesSlide" Target="../notesSlides/notesSlide20.xml"/><Relationship Id="rId9" Type="http://schemas.openxmlformats.org/officeDocument/2006/relationships/image" Target="../media/image14.jpeg"/></Relationships>
</file>

<file path=ppt/slides/_rels/slide21.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slideLayout" Target="../slideLayouts/slideLayout4.xml"/><Relationship Id="rId7" Type="http://schemas.openxmlformats.org/officeDocument/2006/relationships/image" Target="../media/image80.png"/><Relationship Id="rId2" Type="http://schemas.openxmlformats.org/officeDocument/2006/relationships/tags" Target="../tags/tag53.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notesSlide" Target="../notesSlides/notesSlide21.xml"/><Relationship Id="rId9"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85.jpeg"/></Relationships>
</file>

<file path=ppt/slides/_rels/slide25.xml.rels><?xml version="1.0" encoding="UTF-8" standalone="yes"?>
<Relationships xmlns="http://schemas.openxmlformats.org/package/2006/relationships"><Relationship Id="rId8" Type="http://schemas.openxmlformats.org/officeDocument/2006/relationships/image" Target="../media/image87.jpeg"/><Relationship Id="rId3" Type="http://schemas.openxmlformats.org/officeDocument/2006/relationships/slideLayout" Target="../slideLayouts/slideLayout4.xml"/><Relationship Id="rId7" Type="http://schemas.openxmlformats.org/officeDocument/2006/relationships/image" Target="../media/image86.jpeg"/><Relationship Id="rId2" Type="http://schemas.openxmlformats.org/officeDocument/2006/relationships/tags" Target="../tags/tag54.xml"/><Relationship Id="rId1" Type="http://schemas.openxmlformats.org/officeDocument/2006/relationships/vmlDrawing" Target="../drawings/vmlDrawing18.vml"/><Relationship Id="rId6" Type="http://schemas.openxmlformats.org/officeDocument/2006/relationships/image" Target="../media/image4.emf"/><Relationship Id="rId5" Type="http://schemas.openxmlformats.org/officeDocument/2006/relationships/oleObject" Target="../embeddings/oleObject19.bin"/><Relationship Id="rId4" Type="http://schemas.openxmlformats.org/officeDocument/2006/relationships/notesSlide" Target="../notesSlides/notesSlide25.xml"/><Relationship Id="rId9"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88.png"/></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89.jpeg"/></Relationships>
</file>

<file path=ppt/slides/_rels/slide28.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slideLayout" Target="../slideLayouts/slideLayout4.xml"/><Relationship Id="rId7" Type="http://schemas.openxmlformats.org/officeDocument/2006/relationships/image" Target="../media/image14.jpeg"/><Relationship Id="rId2" Type="http://schemas.openxmlformats.org/officeDocument/2006/relationships/tags" Target="../tags/tag55.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8" Type="http://schemas.openxmlformats.org/officeDocument/2006/relationships/image" Target="../media/image92.jpeg"/><Relationship Id="rId3" Type="http://schemas.openxmlformats.org/officeDocument/2006/relationships/slideLayout" Target="../slideLayouts/slideLayout4.xml"/><Relationship Id="rId7" Type="http://schemas.openxmlformats.org/officeDocument/2006/relationships/image" Target="../media/image91.jpeg"/><Relationship Id="rId2" Type="http://schemas.openxmlformats.org/officeDocument/2006/relationships/tags" Target="../tags/tag56.xml"/><Relationship Id="rId1" Type="http://schemas.openxmlformats.org/officeDocument/2006/relationships/vmlDrawing" Target="../drawings/vmlDrawing20.vml"/><Relationship Id="rId6" Type="http://schemas.openxmlformats.org/officeDocument/2006/relationships/image" Target="../media/image4.emf"/><Relationship Id="rId5" Type="http://schemas.openxmlformats.org/officeDocument/2006/relationships/oleObject" Target="../embeddings/oleObject21.bin"/><Relationship Id="rId4" Type="http://schemas.openxmlformats.org/officeDocument/2006/relationships/notesSlide" Target="../notesSlides/notesSlide29.xml"/><Relationship Id="rId9"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94.png"/></Relationships>
</file>

<file path=ppt/slides/_rels/slide3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96.png"/></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image" Target="../media/image98.jpeg"/><Relationship Id="rId4" Type="http://schemas.openxmlformats.org/officeDocument/2006/relationships/image" Target="../media/image97.jpeg"/></Relationships>
</file>

<file path=ppt/slides/_rels/slide33.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slideLayout" Target="../slideLayouts/slideLayout4.xml"/><Relationship Id="rId7" Type="http://schemas.openxmlformats.org/officeDocument/2006/relationships/image" Target="../media/image14.jpeg"/><Relationship Id="rId2" Type="http://schemas.openxmlformats.org/officeDocument/2006/relationships/tags" Target="../tags/tag57.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notesSlide" Target="../notesSlides/notesSlide33.xml"/><Relationship Id="rId9" Type="http://schemas.openxmlformats.org/officeDocument/2006/relationships/image" Target="../media/image100.png"/></Relationships>
</file>

<file path=ppt/slides/_rels/slide34.xml.rels><?xml version="1.0" encoding="UTF-8" standalone="yes"?>
<Relationships xmlns="http://schemas.openxmlformats.org/package/2006/relationships"><Relationship Id="rId8" Type="http://schemas.openxmlformats.org/officeDocument/2006/relationships/image" Target="../media/image102.jpeg"/><Relationship Id="rId3" Type="http://schemas.openxmlformats.org/officeDocument/2006/relationships/slideLayout" Target="../slideLayouts/slideLayout4.xml"/><Relationship Id="rId7" Type="http://schemas.openxmlformats.org/officeDocument/2006/relationships/image" Target="../media/image101.jpeg"/><Relationship Id="rId2" Type="http://schemas.openxmlformats.org/officeDocument/2006/relationships/tags" Target="../tags/tag58.xml"/><Relationship Id="rId1" Type="http://schemas.openxmlformats.org/officeDocument/2006/relationships/vmlDrawing" Target="../drawings/vmlDrawing22.vml"/><Relationship Id="rId6" Type="http://schemas.openxmlformats.org/officeDocument/2006/relationships/image" Target="../media/image4.emf"/><Relationship Id="rId5" Type="http://schemas.openxmlformats.org/officeDocument/2006/relationships/oleObject" Target="../embeddings/oleObject23.bin"/><Relationship Id="rId4" Type="http://schemas.openxmlformats.org/officeDocument/2006/relationships/notesSlide" Target="../notesSlides/notesSlide34.xml"/><Relationship Id="rId9" Type="http://schemas.openxmlformats.org/officeDocument/2006/relationships/image" Target="../media/image14.jpeg"/></Relationships>
</file>

<file path=ppt/slides/_rels/slide3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03.jpeg"/></Relationships>
</file>

<file path=ppt/slides/_rels/slide36.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05.png"/><Relationship Id="rId7" Type="http://schemas.openxmlformats.org/officeDocument/2006/relationships/image" Target="../media/image109.png"/><Relationship Id="rId2" Type="http://schemas.openxmlformats.org/officeDocument/2006/relationships/image" Target="../media/image104.jpeg"/><Relationship Id="rId1" Type="http://schemas.openxmlformats.org/officeDocument/2006/relationships/slideLayout" Target="../slideLayouts/slideLayout22.xml"/><Relationship Id="rId6" Type="http://schemas.openxmlformats.org/officeDocument/2006/relationships/image" Target="../media/image108.png"/><Relationship Id="rId11" Type="http://schemas.openxmlformats.org/officeDocument/2006/relationships/image" Target="../media/image112.png"/><Relationship Id="rId5" Type="http://schemas.openxmlformats.org/officeDocument/2006/relationships/image" Target="../media/image107.png"/><Relationship Id="rId10" Type="http://schemas.openxmlformats.org/officeDocument/2006/relationships/image" Target="../media/image111.png"/><Relationship Id="rId4" Type="http://schemas.openxmlformats.org/officeDocument/2006/relationships/image" Target="../media/image106.png"/><Relationship Id="rId9" Type="http://schemas.openxmlformats.org/officeDocument/2006/relationships/image" Target="../media/image89.jpe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tags" Target="../tags/tag9.xml"/><Relationship Id="rId7" Type="http://schemas.openxmlformats.org/officeDocument/2006/relationships/image" Target="../media/image4.emf"/><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oleObject" Target="../embeddings/oleObject7.bin"/><Relationship Id="rId11" Type="http://schemas.openxmlformats.org/officeDocument/2006/relationships/image" Target="../media/image14.jpeg"/><Relationship Id="rId5" Type="http://schemas.openxmlformats.org/officeDocument/2006/relationships/notesSlide" Target="../notesSlides/notesSlide4.xml"/><Relationship Id="rId10" Type="http://schemas.openxmlformats.org/officeDocument/2006/relationships/image" Target="../media/image13.jpeg"/><Relationship Id="rId4" Type="http://schemas.openxmlformats.org/officeDocument/2006/relationships/slideLayout" Target="../slideLayouts/slideLayout4.xml"/><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slideLayout" Target="../slideLayouts/slideLayout5.xml"/><Relationship Id="rId7" Type="http://schemas.openxmlformats.org/officeDocument/2006/relationships/chart" Target="../charts/chart1.xml"/><Relationship Id="rId2" Type="http://schemas.openxmlformats.org/officeDocument/2006/relationships/tags" Target="../tags/tag10.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5.xml"/><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chart" Target="../charts/chart5.xml"/><Relationship Id="rId5" Type="http://schemas.openxmlformats.org/officeDocument/2006/relationships/image" Target="../media/image14.jpeg"/><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slideLayout" Target="../slideLayouts/slideLayout4.xml"/><Relationship Id="rId7" Type="http://schemas.openxmlformats.org/officeDocument/2006/relationships/image" Target="../media/image4.emf"/><Relationship Id="rId2" Type="http://schemas.openxmlformats.org/officeDocument/2006/relationships/tags" Target="../tags/tag11.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image" Target="../media/image15.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gif"/><Relationship Id="rId26" Type="http://schemas.openxmlformats.org/officeDocument/2006/relationships/image" Target="../media/image35.jpeg"/><Relationship Id="rId39" Type="http://schemas.openxmlformats.org/officeDocument/2006/relationships/image" Target="../media/image47.png"/><Relationship Id="rId3" Type="http://schemas.openxmlformats.org/officeDocument/2006/relationships/slideLayout" Target="../slideLayouts/slideLayout4.xml"/><Relationship Id="rId21" Type="http://schemas.openxmlformats.org/officeDocument/2006/relationships/image" Target="../media/image30.png"/><Relationship Id="rId34" Type="http://schemas.openxmlformats.org/officeDocument/2006/relationships/image" Target="../media/image4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jpeg"/><Relationship Id="rId25" Type="http://schemas.openxmlformats.org/officeDocument/2006/relationships/image" Target="../media/image34.jpeg"/><Relationship Id="rId33" Type="http://schemas.openxmlformats.org/officeDocument/2006/relationships/image" Target="../media/image41.jpeg"/><Relationship Id="rId38" Type="http://schemas.openxmlformats.org/officeDocument/2006/relationships/image" Target="../media/image46.png"/><Relationship Id="rId2" Type="http://schemas.openxmlformats.org/officeDocument/2006/relationships/tags" Target="../tags/tag12.xml"/><Relationship Id="rId16" Type="http://schemas.openxmlformats.org/officeDocument/2006/relationships/image" Target="../media/image25.png"/><Relationship Id="rId20" Type="http://schemas.openxmlformats.org/officeDocument/2006/relationships/image" Target="../media/image29.jpeg"/><Relationship Id="rId29" Type="http://schemas.openxmlformats.org/officeDocument/2006/relationships/image" Target="../media/image37.jpeg"/><Relationship Id="rId41" Type="http://schemas.openxmlformats.org/officeDocument/2006/relationships/image" Target="../media/image49.jpeg"/><Relationship Id="rId1" Type="http://schemas.openxmlformats.org/officeDocument/2006/relationships/vmlDrawing" Target="../drawings/vmlDrawing10.vml"/><Relationship Id="rId6" Type="http://schemas.openxmlformats.org/officeDocument/2006/relationships/image" Target="../media/image4.emf"/><Relationship Id="rId11" Type="http://schemas.openxmlformats.org/officeDocument/2006/relationships/image" Target="../media/image20.gif"/><Relationship Id="rId24" Type="http://schemas.openxmlformats.org/officeDocument/2006/relationships/image" Target="../media/image33.jpeg"/><Relationship Id="rId32" Type="http://schemas.openxmlformats.org/officeDocument/2006/relationships/image" Target="../media/image40.png"/><Relationship Id="rId37" Type="http://schemas.openxmlformats.org/officeDocument/2006/relationships/image" Target="../media/image45.png"/><Relationship Id="rId40" Type="http://schemas.openxmlformats.org/officeDocument/2006/relationships/image" Target="../media/image48.jpeg"/><Relationship Id="rId5" Type="http://schemas.openxmlformats.org/officeDocument/2006/relationships/oleObject" Target="../embeddings/oleObject10.bin"/><Relationship Id="rId15" Type="http://schemas.openxmlformats.org/officeDocument/2006/relationships/image" Target="../media/image24.png"/><Relationship Id="rId23" Type="http://schemas.openxmlformats.org/officeDocument/2006/relationships/image" Target="../media/image32.jpeg"/><Relationship Id="rId28" Type="http://schemas.openxmlformats.org/officeDocument/2006/relationships/image" Target="../media/image36.jpeg"/><Relationship Id="rId36" Type="http://schemas.openxmlformats.org/officeDocument/2006/relationships/image" Target="../media/image44.jpeg"/><Relationship Id="rId10" Type="http://schemas.openxmlformats.org/officeDocument/2006/relationships/image" Target="../media/image19.gif"/><Relationship Id="rId19" Type="http://schemas.openxmlformats.org/officeDocument/2006/relationships/image" Target="../media/image28.jpeg"/><Relationship Id="rId31" Type="http://schemas.openxmlformats.org/officeDocument/2006/relationships/image" Target="../media/image39.png"/><Relationship Id="rId4" Type="http://schemas.openxmlformats.org/officeDocument/2006/relationships/notesSlide" Target="../notesSlides/notesSlide8.xml"/><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14.jpeg"/><Relationship Id="rId30" Type="http://schemas.openxmlformats.org/officeDocument/2006/relationships/image" Target="../media/image38.png"/><Relationship Id="rId35" Type="http://schemas.openxmlformats.org/officeDocument/2006/relationships/image" Target="../media/image43.png"/></Relationships>
</file>

<file path=ppt/slides/_rels/slide9.xml.rels><?xml version="1.0" encoding="UTF-8" standalone="yes"?>
<Relationships xmlns="http://schemas.openxmlformats.org/package/2006/relationships"><Relationship Id="rId8" Type="http://schemas.openxmlformats.org/officeDocument/2006/relationships/image" Target="../media/image51.jpeg"/><Relationship Id="rId13" Type="http://schemas.openxmlformats.org/officeDocument/2006/relationships/image" Target="../media/image55.png"/><Relationship Id="rId18" Type="http://schemas.openxmlformats.org/officeDocument/2006/relationships/chart" Target="../charts/chart7.xml"/><Relationship Id="rId3" Type="http://schemas.openxmlformats.org/officeDocument/2006/relationships/slideLayout" Target="../slideLayouts/slideLayout5.xml"/><Relationship Id="rId7" Type="http://schemas.openxmlformats.org/officeDocument/2006/relationships/image" Target="../media/image50.jpeg"/><Relationship Id="rId12" Type="http://schemas.openxmlformats.org/officeDocument/2006/relationships/image" Target="../media/image19.gif"/><Relationship Id="rId17" Type="http://schemas.openxmlformats.org/officeDocument/2006/relationships/image" Target="../media/image57.jpeg"/><Relationship Id="rId2" Type="http://schemas.openxmlformats.org/officeDocument/2006/relationships/tags" Target="../tags/tag13.xml"/><Relationship Id="rId16" Type="http://schemas.openxmlformats.org/officeDocument/2006/relationships/image" Target="../media/image14.jpeg"/><Relationship Id="rId1" Type="http://schemas.openxmlformats.org/officeDocument/2006/relationships/vmlDrawing" Target="../drawings/vmlDrawing11.vml"/><Relationship Id="rId6" Type="http://schemas.openxmlformats.org/officeDocument/2006/relationships/image" Target="../media/image1.emf"/><Relationship Id="rId11" Type="http://schemas.openxmlformats.org/officeDocument/2006/relationships/image" Target="../media/image54.png"/><Relationship Id="rId5" Type="http://schemas.openxmlformats.org/officeDocument/2006/relationships/oleObject" Target="../embeddings/oleObject11.bin"/><Relationship Id="rId15" Type="http://schemas.openxmlformats.org/officeDocument/2006/relationships/image" Target="../media/image25.png"/><Relationship Id="rId10" Type="http://schemas.openxmlformats.org/officeDocument/2006/relationships/image" Target="../media/image53.png"/><Relationship Id="rId4" Type="http://schemas.openxmlformats.org/officeDocument/2006/relationships/notesSlide" Target="../notesSlides/notesSlide9.xml"/><Relationship Id="rId9" Type="http://schemas.openxmlformats.org/officeDocument/2006/relationships/image" Target="../media/image52.png"/><Relationship Id="rId14"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ext uri="{D42A27DB-BD31-4B8C-83A1-F6EECF244321}">
                <p14:modId xmlns:p14="http://schemas.microsoft.com/office/powerpoint/2010/main" val="37505189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7260"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2" name="Picture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6925"/>
            <a:ext cx="10690225" cy="7557513"/>
          </a:xfrm>
          <a:prstGeom prst="rect">
            <a:avLst/>
          </a:prstGeom>
        </p:spPr>
      </p:pic>
      <p:sp>
        <p:nvSpPr>
          <p:cNvPr id="11" name="Title 1"/>
          <p:cNvSpPr>
            <a:spLocks noGrp="1"/>
          </p:cNvSpPr>
          <p:nvPr/>
        </p:nvSpPr>
        <p:spPr>
          <a:xfrm>
            <a:off x="3185199" y="6426219"/>
            <a:ext cx="4319827" cy="1116337"/>
          </a:xfrm>
          <a:prstGeom prst="rect">
            <a:avLst/>
          </a:prstGeom>
        </p:spPr>
        <p:txBody>
          <a:bodyPr vert="horz" lIns="0" tIns="0" rIns="0" bIns="0" rtlCol="0" anchor="ctr">
            <a:noAutofit/>
          </a:bodyPr>
          <a:lstStyle>
            <a:lvl1pPr algn="l" defTabSz="995561" rtl="0" eaLnBrk="1" latinLnBrk="0" hangingPunct="1">
              <a:spcBef>
                <a:spcPct val="0"/>
              </a:spcBef>
              <a:buNone/>
              <a:defRPr sz="2600" kern="1200">
                <a:solidFill>
                  <a:schemeClr val="accent1"/>
                </a:solidFill>
                <a:latin typeface="Gill Sans MT" pitchFamily="34" charset="0"/>
                <a:ea typeface="+mj-ea"/>
                <a:cs typeface="+mj-cs"/>
              </a:defRPr>
            </a:lvl1pPr>
          </a:lstStyle>
          <a:p>
            <a:pPr lvl="0" algn="ctr">
              <a:lnSpc>
                <a:spcPts val="600"/>
              </a:lnSpc>
              <a:defRPr/>
            </a:pPr>
            <a:r>
              <a:rPr lang="en-GB" sz="1000" kern="600" dirty="0" smtClean="0">
                <a:solidFill>
                  <a:schemeClr val="tx1"/>
                </a:solidFill>
                <a:latin typeface="+mn-lt"/>
                <a:ea typeface="+mn-ea"/>
                <a:cs typeface="+mn-cs"/>
              </a:rPr>
              <a:t>Presentation </a:t>
            </a:r>
            <a:r>
              <a:rPr lang="et-EE" sz="1000" kern="600" dirty="0" err="1" smtClean="0">
                <a:solidFill>
                  <a:schemeClr val="tx1"/>
                </a:solidFill>
                <a:latin typeface="+mn-lt"/>
                <a:ea typeface="+mn-ea"/>
                <a:cs typeface="+mn-cs"/>
              </a:rPr>
              <a:t>June</a:t>
            </a:r>
            <a:r>
              <a:rPr lang="en-GB" sz="1000" kern="600" dirty="0" smtClean="0">
                <a:solidFill>
                  <a:schemeClr val="tx1"/>
                </a:solidFill>
                <a:latin typeface="+mn-lt"/>
                <a:ea typeface="+mn-ea"/>
                <a:cs typeface="+mn-cs"/>
              </a:rPr>
              <a:t> </a:t>
            </a:r>
            <a:r>
              <a:rPr lang="en-GB" sz="1000" kern="600" dirty="0" smtClean="0">
                <a:solidFill>
                  <a:schemeClr val="tx1"/>
                </a:solidFill>
                <a:latin typeface="+mn-lt"/>
                <a:ea typeface="+mn-ea"/>
                <a:cs typeface="+mn-cs"/>
              </a:rPr>
              <a:t>2017</a:t>
            </a:r>
            <a:br>
              <a:rPr lang="en-GB" sz="1000" kern="600" dirty="0" smtClean="0">
                <a:solidFill>
                  <a:schemeClr val="tx1"/>
                </a:solidFill>
                <a:latin typeface="+mn-lt"/>
                <a:ea typeface="+mn-ea"/>
                <a:cs typeface="+mn-cs"/>
              </a:rPr>
            </a:br>
            <a:endParaRPr lang="en-GB" sz="700" kern="600" dirty="0" smtClean="0">
              <a:solidFill>
                <a:schemeClr val="tx1"/>
              </a:solidFill>
              <a:latin typeface="Arial" pitchFamily="34" charset="0"/>
              <a:ea typeface="+mn-ea"/>
              <a:cs typeface="Arial" pitchFamily="34" charset="0"/>
            </a:endParaRPr>
          </a:p>
          <a:p>
            <a:pPr lvl="0" algn="ctr">
              <a:defRPr/>
            </a:pPr>
            <a:r>
              <a:rPr lang="en-GB" sz="800" kern="600" dirty="0" smtClean="0">
                <a:solidFill>
                  <a:schemeClr val="tx1"/>
                </a:solidFill>
                <a:latin typeface="+mn-lt"/>
                <a:ea typeface="+mn-ea"/>
                <a:cs typeface="Arial" pitchFamily="34" charset="0"/>
              </a:rPr>
              <a:t>Please note that the investor must not use this material as a basis for investment decisions</a:t>
            </a:r>
            <a:endParaRPr lang="en-GB" sz="800" kern="600" dirty="0">
              <a:solidFill>
                <a:schemeClr val="tx1"/>
              </a:solidFill>
              <a:latin typeface="+mn-lt"/>
              <a:ea typeface="+mn-ea"/>
              <a:cs typeface="Arial" pitchFamily="34" charset="0"/>
            </a:endParaRPr>
          </a:p>
        </p:txBody>
      </p:sp>
      <p:pic>
        <p:nvPicPr>
          <p:cNvPr id="3" name="Bildobjekt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18677" y="6670060"/>
            <a:ext cx="497032" cy="472466"/>
          </a:xfrm>
          <a:prstGeom prst="rect">
            <a:avLst/>
          </a:prstGeom>
        </p:spPr>
      </p:pic>
      <p:pic>
        <p:nvPicPr>
          <p:cNvPr id="4" name="Bildobjekt 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77693" y="6563911"/>
            <a:ext cx="1214906" cy="684764"/>
          </a:xfrm>
          <a:prstGeom prst="rect">
            <a:avLst/>
          </a:prstGeom>
        </p:spPr>
      </p:pic>
      <p:pic>
        <p:nvPicPr>
          <p:cNvPr id="7" name="Bildobjekt 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939208" y="6729384"/>
            <a:ext cx="1653788" cy="353819"/>
          </a:xfrm>
          <a:prstGeom prst="rect">
            <a:avLst/>
          </a:prstGeom>
        </p:spPr>
      </p:pic>
      <p:pic>
        <p:nvPicPr>
          <p:cNvPr id="8" name="Bildobjekt 7"/>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455094" y="5222875"/>
            <a:ext cx="1780036" cy="137160"/>
          </a:xfrm>
          <a:prstGeom prst="rect">
            <a:avLst/>
          </a:prstGeom>
        </p:spPr>
      </p:pic>
      <p:pic>
        <p:nvPicPr>
          <p:cNvPr id="5" name="Picture 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568282" y="6654293"/>
            <a:ext cx="1011073" cy="504000"/>
          </a:xfrm>
          <a:prstGeom prst="rect">
            <a:avLst/>
          </a:prstGeom>
        </p:spPr>
      </p:pic>
    </p:spTree>
    <p:extLst>
      <p:ext uri="{BB962C8B-B14F-4D97-AF65-F5344CB8AC3E}">
        <p14:creationId xmlns:p14="http://schemas.microsoft.com/office/powerpoint/2010/main" val="2821834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777"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Slide Number Placeholder 3"/>
          <p:cNvSpPr>
            <a:spLocks noGrp="1"/>
          </p:cNvSpPr>
          <p:nvPr>
            <p:ph type="sldNum" sz="quarter" idx="16"/>
          </p:nvPr>
        </p:nvSpPr>
        <p:spPr/>
        <p:txBody>
          <a:bodyPr/>
          <a:lstStyle/>
          <a:p>
            <a:fld id="{AD2C836C-F085-46B1-A79E-84257391B124}" type="slidenum">
              <a:rPr lang="en-GB" smtClean="0"/>
              <a:pPr/>
              <a:t>10</a:t>
            </a:fld>
            <a:endParaRPr lang="en-GB" dirty="0"/>
          </a:p>
        </p:txBody>
      </p:sp>
      <p:sp>
        <p:nvSpPr>
          <p:cNvPr id="24" name="Rectangle 23"/>
          <p:cNvSpPr/>
          <p:nvPr/>
        </p:nvSpPr>
        <p:spPr>
          <a:xfrm>
            <a:off x="540000" y="5161927"/>
            <a:ext cx="3175200" cy="1908000"/>
          </a:xfrm>
          <a:prstGeom prst="rect">
            <a:avLst/>
          </a:prstGeom>
          <a:solidFill>
            <a:srgbClr val="DAE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spcCol="237600" rtlCol="0" anchor="t"/>
          <a:lstStyle/>
          <a:p>
            <a:endParaRPr lang="en-GB" sz="1000" dirty="0" smtClean="0"/>
          </a:p>
          <a:p>
            <a:r>
              <a:rPr lang="en-GB" sz="1000" dirty="0" smtClean="0"/>
              <a:t>	</a:t>
            </a:r>
          </a:p>
          <a:p>
            <a:endParaRPr lang="en-GB" sz="1000" dirty="0" smtClean="0">
              <a:solidFill>
                <a:schemeClr val="tx1"/>
              </a:solidFill>
              <a:latin typeface="Gill Sans MT Pro Medium" panose="020B0602020104020203" pitchFamily="34" charset="0"/>
            </a:endParaRPr>
          </a:p>
          <a:p>
            <a:endParaRPr lang="en-GB" sz="1000" dirty="0" smtClean="0">
              <a:solidFill>
                <a:schemeClr val="tx1"/>
              </a:solidFill>
              <a:latin typeface="Gill Sans MT Pro Medium" panose="020B0602020104020203" pitchFamily="34" charset="0"/>
            </a:endParaRPr>
          </a:p>
          <a:p>
            <a:r>
              <a:rPr lang="en-GB" sz="1000" dirty="0" smtClean="0">
                <a:solidFill>
                  <a:schemeClr val="tx1"/>
                </a:solidFill>
                <a:latin typeface="Gill Sans MT Pro Medium" panose="020B0602020104020203" pitchFamily="34" charset="0"/>
              </a:rPr>
              <a:t>	</a:t>
            </a:r>
          </a:p>
          <a:p>
            <a:pPr marL="1076325"/>
            <a:r>
              <a:rPr lang="en-GB" sz="1000" dirty="0" smtClean="0">
                <a:solidFill>
                  <a:schemeClr val="tx1"/>
                </a:solidFill>
                <a:latin typeface="Gill Sans MT Pro Medium" panose="020B0602020104020203" pitchFamily="34" charset="0"/>
              </a:rPr>
              <a:t>Tarmo Karotam, MRICS</a:t>
            </a:r>
          </a:p>
          <a:p>
            <a:pPr marL="1076325"/>
            <a:r>
              <a:rPr lang="en-GB" sz="900" i="1" dirty="0" smtClean="0">
                <a:solidFill>
                  <a:schemeClr val="tx1"/>
                </a:solidFill>
              </a:rPr>
              <a:t>Fund Manager</a:t>
            </a:r>
          </a:p>
          <a:p>
            <a:r>
              <a:rPr lang="en-GB" sz="800" dirty="0" smtClean="0">
                <a:solidFill>
                  <a:schemeClr val="tx1"/>
                </a:solidFill>
              </a:rPr>
              <a:t>In real estate and with NHC since 2006. Fund manager of BOF since its inception in 2010. Responsible for portfolio management of fund assets and coordination of fund investments.</a:t>
            </a:r>
          </a:p>
          <a:p>
            <a:r>
              <a:rPr lang="en-GB" sz="800" dirty="0" smtClean="0">
                <a:solidFill>
                  <a:schemeClr val="tx1"/>
                </a:solidFill>
              </a:rPr>
              <a:t>B.Sc. in Hospitality Management &amp; Corporate Finance, </a:t>
            </a:r>
            <a:r>
              <a:rPr lang="en-GB" sz="800" dirty="0" err="1" smtClean="0">
                <a:solidFill>
                  <a:schemeClr val="tx1"/>
                </a:solidFill>
              </a:rPr>
              <a:t>Eçole</a:t>
            </a:r>
            <a:r>
              <a:rPr lang="en-GB" sz="800" dirty="0" smtClean="0">
                <a:solidFill>
                  <a:schemeClr val="tx1"/>
                </a:solidFill>
              </a:rPr>
              <a:t> </a:t>
            </a:r>
            <a:r>
              <a:rPr lang="en-GB" sz="800" dirty="0" err="1" smtClean="0">
                <a:solidFill>
                  <a:schemeClr val="tx1"/>
                </a:solidFill>
              </a:rPr>
              <a:t>Hôtelière</a:t>
            </a:r>
            <a:r>
              <a:rPr lang="en-GB" sz="800" dirty="0" smtClean="0">
                <a:solidFill>
                  <a:schemeClr val="tx1"/>
                </a:solidFill>
              </a:rPr>
              <a:t> de Lausanne.</a:t>
            </a:r>
            <a:endParaRPr lang="en-GB" sz="800" dirty="0">
              <a:solidFill>
                <a:schemeClr val="tx1"/>
              </a:solidFill>
            </a:endParaRPr>
          </a:p>
        </p:txBody>
      </p:sp>
      <p:pic>
        <p:nvPicPr>
          <p:cNvPr id="49158" name="Picture 6" descr="http://nh-cap.com/media/314151/Tarmo-Karotam-web.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21308" y="5263114"/>
            <a:ext cx="928800" cy="9288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3753954" y="5161927"/>
            <a:ext cx="3175200" cy="1908000"/>
          </a:xfrm>
          <a:prstGeom prst="rect">
            <a:avLst/>
          </a:prstGeom>
          <a:solidFill>
            <a:srgbClr val="DAE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spcCol="237600" rtlCol="0" anchor="t"/>
          <a:lstStyle/>
          <a:p>
            <a:endParaRPr lang="en-GB" sz="1000" dirty="0" smtClean="0">
              <a:solidFill>
                <a:schemeClr val="tx1"/>
              </a:solidFill>
            </a:endParaRPr>
          </a:p>
          <a:p>
            <a:endParaRPr lang="en-GB" sz="1000" dirty="0" smtClean="0">
              <a:solidFill>
                <a:schemeClr val="tx1"/>
              </a:solidFill>
            </a:endParaRPr>
          </a:p>
          <a:p>
            <a:endParaRPr lang="en-GB" sz="1000" dirty="0" smtClean="0">
              <a:solidFill>
                <a:schemeClr val="tx1"/>
              </a:solidFill>
            </a:endParaRPr>
          </a:p>
          <a:p>
            <a:endParaRPr lang="en-GB" sz="1000" dirty="0" smtClean="0">
              <a:solidFill>
                <a:schemeClr val="tx1"/>
              </a:solidFill>
            </a:endParaRPr>
          </a:p>
          <a:p>
            <a:endParaRPr lang="en-GB" sz="1000" dirty="0" smtClean="0">
              <a:solidFill>
                <a:schemeClr val="tx1"/>
              </a:solidFill>
            </a:endParaRPr>
          </a:p>
          <a:p>
            <a:pPr marL="1076325"/>
            <a:r>
              <a:rPr lang="en-GB" sz="1000" dirty="0" err="1" smtClean="0">
                <a:solidFill>
                  <a:schemeClr val="tx1"/>
                </a:solidFill>
                <a:latin typeface="Gill Sans MT Pro Medium" panose="020B0602020104020203" pitchFamily="34" charset="0"/>
              </a:rPr>
              <a:t>Algis</a:t>
            </a:r>
            <a:r>
              <a:rPr lang="en-GB" sz="1000" dirty="0" smtClean="0">
                <a:solidFill>
                  <a:schemeClr val="tx1"/>
                </a:solidFill>
                <a:latin typeface="Gill Sans MT Pro Medium" panose="020B0602020104020203" pitchFamily="34" charset="0"/>
              </a:rPr>
              <a:t> Vaitiekunas, FRICS</a:t>
            </a:r>
          </a:p>
          <a:p>
            <a:pPr marL="1076325"/>
            <a:r>
              <a:rPr lang="en-GB" sz="900" i="1" dirty="0" smtClean="0">
                <a:solidFill>
                  <a:schemeClr val="tx1"/>
                </a:solidFill>
              </a:rPr>
              <a:t>Business Development Director</a:t>
            </a:r>
          </a:p>
          <a:p>
            <a:r>
              <a:rPr lang="en-GB" sz="800" dirty="0" smtClean="0">
                <a:solidFill>
                  <a:schemeClr val="tx1"/>
                </a:solidFill>
              </a:rPr>
              <a:t>In real estate and with NHC since 2000. Responsible for investor relations and communications. Fund manager of NHC’s private Baltic real estate funds BPT </a:t>
            </a:r>
            <a:r>
              <a:rPr lang="en-GB" sz="800" dirty="0" err="1" smtClean="0">
                <a:solidFill>
                  <a:schemeClr val="tx1"/>
                </a:solidFill>
              </a:rPr>
              <a:t>Secura</a:t>
            </a:r>
            <a:r>
              <a:rPr lang="en-GB" sz="800" dirty="0" smtClean="0">
                <a:solidFill>
                  <a:schemeClr val="tx1"/>
                </a:solidFill>
              </a:rPr>
              <a:t> and BPT A/S (exited in 2007). Previous experience includes senior positions at PwC in Melbourne, Hong Kong and Vilnius. Chairman of RICS Baltics. Member of the ICAA, Institute of Chartered Accountants in Australia.</a:t>
            </a:r>
            <a:endParaRPr lang="en-GB" sz="800" dirty="0">
              <a:solidFill>
                <a:schemeClr val="tx1"/>
              </a:solidFill>
            </a:endParaRPr>
          </a:p>
        </p:txBody>
      </p:sp>
      <p:pic>
        <p:nvPicPr>
          <p:cNvPr id="49156" name="Picture 4" descr="http://nh-cap.com/media/310933/Algirdas%20Vaitiekunas%20BW.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866675" y="5263114"/>
            <a:ext cx="928800" cy="928801"/>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6966946" y="5161927"/>
            <a:ext cx="3175200" cy="1908000"/>
          </a:xfrm>
          <a:prstGeom prst="rect">
            <a:avLst/>
          </a:prstGeom>
          <a:solidFill>
            <a:srgbClr val="DAE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spcCol="237600" rtlCol="0" anchor="t"/>
          <a:lstStyle/>
          <a:p>
            <a:endParaRPr lang="en-GB" sz="1000" dirty="0" smtClean="0">
              <a:solidFill>
                <a:schemeClr val="tx1"/>
              </a:solidFill>
            </a:endParaRPr>
          </a:p>
          <a:p>
            <a:endParaRPr lang="en-GB" sz="1000" dirty="0" smtClean="0">
              <a:solidFill>
                <a:schemeClr val="tx1"/>
              </a:solidFill>
            </a:endParaRPr>
          </a:p>
          <a:p>
            <a:endParaRPr lang="en-GB" sz="1000" dirty="0" smtClean="0">
              <a:solidFill>
                <a:schemeClr val="tx1"/>
              </a:solidFill>
            </a:endParaRPr>
          </a:p>
          <a:p>
            <a:endParaRPr lang="en-GB" sz="1000" dirty="0" smtClean="0">
              <a:solidFill>
                <a:schemeClr val="tx1"/>
              </a:solidFill>
            </a:endParaRPr>
          </a:p>
          <a:p>
            <a:endParaRPr lang="en-GB" sz="1000" dirty="0" smtClean="0">
              <a:solidFill>
                <a:schemeClr val="tx1"/>
              </a:solidFill>
            </a:endParaRPr>
          </a:p>
          <a:p>
            <a:pPr marL="985838"/>
            <a:r>
              <a:rPr lang="en-GB" sz="1000" dirty="0" smtClean="0">
                <a:solidFill>
                  <a:schemeClr val="tx1"/>
                </a:solidFill>
              </a:rPr>
              <a:t>	</a:t>
            </a:r>
            <a:r>
              <a:rPr lang="en-GB" sz="1000" dirty="0" err="1" smtClean="0">
                <a:solidFill>
                  <a:schemeClr val="tx1"/>
                </a:solidFill>
                <a:latin typeface="Gill Sans MT Pro Medium" panose="020B0602020104020203" pitchFamily="34" charset="0"/>
              </a:rPr>
              <a:t>Aušra</a:t>
            </a:r>
            <a:r>
              <a:rPr lang="en-GB" sz="1000" dirty="0" smtClean="0">
                <a:solidFill>
                  <a:schemeClr val="tx1"/>
                </a:solidFill>
                <a:latin typeface="Gill Sans MT Pro Medium" panose="020B0602020104020203" pitchFamily="34" charset="0"/>
              </a:rPr>
              <a:t> </a:t>
            </a:r>
            <a:r>
              <a:rPr lang="en-GB" sz="1000" dirty="0" err="1" smtClean="0">
                <a:solidFill>
                  <a:schemeClr val="tx1"/>
                </a:solidFill>
                <a:latin typeface="Gill Sans MT Pro Medium" panose="020B0602020104020203" pitchFamily="34" charset="0"/>
              </a:rPr>
              <a:t>Stankevičienė</a:t>
            </a:r>
            <a:r>
              <a:rPr lang="en-GB" sz="1000" dirty="0" smtClean="0">
                <a:solidFill>
                  <a:schemeClr val="tx1"/>
                </a:solidFill>
                <a:latin typeface="Gill Sans MT Pro Medium" panose="020B0602020104020203" pitchFamily="34" charset="0"/>
              </a:rPr>
              <a:t>, CFA</a:t>
            </a:r>
          </a:p>
          <a:p>
            <a:r>
              <a:rPr lang="en-GB" sz="1000" i="1" dirty="0" smtClean="0">
                <a:solidFill>
                  <a:schemeClr val="tx1"/>
                </a:solidFill>
              </a:rPr>
              <a:t>	</a:t>
            </a:r>
            <a:r>
              <a:rPr lang="en-GB" sz="900" i="1" dirty="0" smtClean="0">
                <a:solidFill>
                  <a:schemeClr val="tx1"/>
                </a:solidFill>
              </a:rPr>
              <a:t>Head of Fund Administration and Risk</a:t>
            </a:r>
            <a:endParaRPr lang="en-GB" sz="900" b="1" i="1" dirty="0" smtClean="0">
              <a:solidFill>
                <a:schemeClr val="tx1"/>
              </a:solidFill>
            </a:endParaRPr>
          </a:p>
          <a:p>
            <a:pPr marL="41275"/>
            <a:r>
              <a:rPr lang="en-GB" sz="800" dirty="0" smtClean="0">
                <a:solidFill>
                  <a:schemeClr val="tx1"/>
                </a:solidFill>
              </a:rPr>
              <a:t>In real estate since 2007. Head of fund administration, financial control, reporting, treasury and financial risk management in NHC. Previously held treasury positions with Swedbank.</a:t>
            </a:r>
          </a:p>
          <a:p>
            <a:pPr marL="41275"/>
            <a:r>
              <a:rPr lang="en-GB" sz="800" dirty="0" smtClean="0">
                <a:solidFill>
                  <a:schemeClr val="tx1"/>
                </a:solidFill>
              </a:rPr>
              <a:t>MBA in Banking from Vilnius University.</a:t>
            </a:r>
            <a:endParaRPr lang="en-GB" sz="800" dirty="0">
              <a:solidFill>
                <a:schemeClr val="tx1"/>
              </a:solidFill>
            </a:endParaRPr>
          </a:p>
        </p:txBody>
      </p:sp>
      <p:pic>
        <p:nvPicPr>
          <p:cNvPr id="12" name="Picture 2" descr="http://nh-cap.com/media/311129/Au%C5%A1ra%20Stankevi%C4%8Dien%C4%97%20BW%20web.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107651" y="5263115"/>
            <a:ext cx="928799" cy="9288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717800" y="7154535"/>
            <a:ext cx="2139265" cy="179536"/>
          </a:xfrm>
          <a:prstGeom prst="rect">
            <a:avLst/>
          </a:prstGeom>
          <a:noFill/>
        </p:spPr>
        <p:txBody>
          <a:bodyPr wrap="square" lIns="0" tIns="0" rIns="0" bIns="0" rtlCol="0">
            <a:spAutoFit/>
          </a:bodyPr>
          <a:lstStyle/>
          <a:p>
            <a:pPr>
              <a:lnSpc>
                <a:spcPts val="1350"/>
              </a:lnSpc>
            </a:pPr>
            <a:r>
              <a:rPr lang="en-GB" sz="700" dirty="0" smtClean="0"/>
              <a:t>Source: Northern Horizon Capital</a:t>
            </a:r>
          </a:p>
        </p:txBody>
      </p:sp>
      <p:sp>
        <p:nvSpPr>
          <p:cNvPr id="23" name="Content Placeholder 3"/>
          <p:cNvSpPr>
            <a:spLocks noGrp="1"/>
          </p:cNvSpPr>
          <p:nvPr>
            <p:ph sz="quarter" idx="4294967295"/>
          </p:nvPr>
        </p:nvSpPr>
        <p:spPr>
          <a:xfrm>
            <a:off x="792533" y="4989858"/>
            <a:ext cx="4465637" cy="360734"/>
          </a:xfrm>
          <a:prstGeom prst="rect">
            <a:avLst/>
          </a:prstGeom>
        </p:spPr>
        <p:txBody>
          <a:bodyPr vert="horz" lIns="0" tIns="0" rIns="0" bIns="0" rtlCol="0">
            <a:noAutofit/>
          </a:bodyPr>
          <a:lstStyle/>
          <a:p>
            <a:pPr marL="0" indent="0">
              <a:buNone/>
            </a:pPr>
            <a:r>
              <a:rPr lang="en-GB" spc="100" dirty="0" smtClean="0">
                <a:solidFill>
                  <a:schemeClr val="tx2"/>
                </a:solidFill>
                <a:latin typeface="Gill Sans MT Pro Medium" panose="020B0602020104020203" pitchFamily="34" charset="0"/>
              </a:rPr>
              <a:t>Management – Northern Horizon Capital</a:t>
            </a:r>
            <a:endParaRPr lang="en-GB" spc="100" dirty="0">
              <a:solidFill>
                <a:schemeClr val="tx2"/>
              </a:solidFill>
              <a:latin typeface="Gill Sans MT Pro Medium" panose="020B0602020104020203" pitchFamily="34" charset="0"/>
            </a:endParaRPr>
          </a:p>
        </p:txBody>
      </p:sp>
      <p:sp>
        <p:nvSpPr>
          <p:cNvPr id="46" name="Content Placeholder 3"/>
          <p:cNvSpPr>
            <a:spLocks noGrp="1"/>
          </p:cNvSpPr>
          <p:nvPr>
            <p:ph sz="quarter" idx="4294967295"/>
          </p:nvPr>
        </p:nvSpPr>
        <p:spPr>
          <a:xfrm>
            <a:off x="792533" y="2497758"/>
            <a:ext cx="4465637" cy="360734"/>
          </a:xfrm>
          <a:prstGeom prst="rect">
            <a:avLst/>
          </a:prstGeom>
        </p:spPr>
        <p:txBody>
          <a:bodyPr vert="horz" lIns="0" tIns="0" rIns="0" bIns="0" rtlCol="0">
            <a:noAutofit/>
          </a:bodyPr>
          <a:lstStyle/>
          <a:p>
            <a:pPr marL="0" indent="0">
              <a:buNone/>
            </a:pPr>
            <a:r>
              <a:rPr lang="en-GB" spc="100" dirty="0" smtClean="0">
                <a:solidFill>
                  <a:schemeClr val="tx2"/>
                </a:solidFill>
                <a:latin typeface="Gill Sans MT Pro Medium" panose="020B0602020104020203" pitchFamily="34" charset="0"/>
              </a:rPr>
              <a:t>Supervisory Board – Elected by the Unitholders</a:t>
            </a:r>
            <a:endParaRPr lang="en-GB" spc="100" dirty="0">
              <a:solidFill>
                <a:schemeClr val="tx2"/>
              </a:solidFill>
              <a:latin typeface="Gill Sans MT Pro Medium" panose="020B0602020104020203" pitchFamily="34" charset="0"/>
            </a:endParaRPr>
          </a:p>
        </p:txBody>
      </p:sp>
      <p:sp>
        <p:nvSpPr>
          <p:cNvPr id="32" name="Rectangle 31"/>
          <p:cNvSpPr/>
          <p:nvPr/>
        </p:nvSpPr>
        <p:spPr>
          <a:xfrm>
            <a:off x="3753954" y="3784775"/>
            <a:ext cx="3175200" cy="1080000"/>
          </a:xfrm>
          <a:prstGeom prst="rect">
            <a:avLst/>
          </a:prstGeom>
          <a:solidFill>
            <a:srgbClr val="DAE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spcCol="237600" rtlCol="0" anchor="t"/>
          <a:lstStyle/>
          <a:p>
            <a:pPr marL="1076325"/>
            <a:r>
              <a:rPr lang="en-GB" sz="1000" dirty="0" smtClean="0">
                <a:solidFill>
                  <a:schemeClr val="tx1"/>
                </a:solidFill>
                <a:latin typeface="Gill Sans MT Pro Medium" panose="020B0602020104020203" pitchFamily="34" charset="0"/>
              </a:rPr>
              <a:t>Per Møller</a:t>
            </a:r>
            <a:endParaRPr lang="en-GB" sz="1000" i="1" dirty="0" smtClean="0">
              <a:solidFill>
                <a:schemeClr val="tx1"/>
              </a:solidFill>
            </a:endParaRPr>
          </a:p>
          <a:p>
            <a:pPr marL="1076325"/>
            <a:r>
              <a:rPr lang="en-GB" sz="900" i="1" dirty="0" smtClean="0">
                <a:solidFill>
                  <a:schemeClr val="tx1"/>
                </a:solidFill>
              </a:rPr>
              <a:t>Member of Supervisory Board</a:t>
            </a:r>
          </a:p>
          <a:p>
            <a:pPr marL="1076325"/>
            <a:r>
              <a:rPr lang="en-GB" sz="800" dirty="0" smtClean="0">
                <a:solidFill>
                  <a:schemeClr val="tx1"/>
                </a:solidFill>
              </a:rPr>
              <a:t>Former Chairman of the Board of Dansk Farm Management (DFM), holds the management mandate for Dansk Farmland K/S (the fund vehicle fully owned by AP Pension)</a:t>
            </a:r>
            <a:endParaRPr lang="en-GB" sz="800" dirty="0">
              <a:solidFill>
                <a:schemeClr val="tx1"/>
              </a:solidFill>
            </a:endParaRPr>
          </a:p>
        </p:txBody>
      </p:sp>
      <p:sp>
        <p:nvSpPr>
          <p:cNvPr id="33" name="Rectangle 32"/>
          <p:cNvSpPr/>
          <p:nvPr/>
        </p:nvSpPr>
        <p:spPr>
          <a:xfrm>
            <a:off x="540000" y="3784775"/>
            <a:ext cx="3175200" cy="1080000"/>
          </a:xfrm>
          <a:prstGeom prst="rect">
            <a:avLst/>
          </a:prstGeom>
          <a:solidFill>
            <a:srgbClr val="DAE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spcCol="237600" rtlCol="0" anchor="t"/>
          <a:lstStyle/>
          <a:p>
            <a:pPr marL="1076325"/>
            <a:r>
              <a:rPr lang="en-GB" sz="1000" dirty="0" err="1" smtClean="0">
                <a:solidFill>
                  <a:schemeClr val="tx1"/>
                </a:solidFill>
                <a:latin typeface="Gill Sans MT Pro Medium" panose="020B0602020104020203" pitchFamily="34" charset="0"/>
              </a:rPr>
              <a:t>Andris</a:t>
            </a:r>
            <a:r>
              <a:rPr lang="en-GB" sz="1000" dirty="0" smtClean="0">
                <a:solidFill>
                  <a:schemeClr val="tx1"/>
                </a:solidFill>
                <a:latin typeface="Gill Sans MT Pro Medium" panose="020B0602020104020203" pitchFamily="34" charset="0"/>
              </a:rPr>
              <a:t> </a:t>
            </a:r>
            <a:r>
              <a:rPr lang="en-GB" sz="1000" dirty="0" err="1" smtClean="0">
                <a:solidFill>
                  <a:schemeClr val="tx1"/>
                </a:solidFill>
                <a:latin typeface="Gill Sans MT Pro Medium" panose="020B0602020104020203" pitchFamily="34" charset="0"/>
              </a:rPr>
              <a:t>Kraujins</a:t>
            </a:r>
            <a:endParaRPr lang="en-GB" sz="1000" dirty="0" smtClean="0">
              <a:solidFill>
                <a:schemeClr val="tx1"/>
              </a:solidFill>
              <a:latin typeface="Gill Sans MT Pro Medium" panose="020B0602020104020203" pitchFamily="34" charset="0"/>
            </a:endParaRPr>
          </a:p>
          <a:p>
            <a:pPr marL="1076325"/>
            <a:r>
              <a:rPr lang="en-GB" sz="900" i="1" dirty="0" smtClean="0">
                <a:solidFill>
                  <a:schemeClr val="tx1"/>
                </a:solidFill>
              </a:rPr>
              <a:t>Member of Supervisory Board</a:t>
            </a:r>
          </a:p>
          <a:p>
            <a:pPr marL="1076325"/>
            <a:r>
              <a:rPr lang="en-GB" sz="800" dirty="0" smtClean="0">
                <a:solidFill>
                  <a:schemeClr val="tx1"/>
                </a:solidFill>
              </a:rPr>
              <a:t>Extensive experience of the Baltic property market, in real estate since 2001 with executive positions in NHC. Former Chairman of BOF investment Committee.</a:t>
            </a:r>
          </a:p>
          <a:p>
            <a:endParaRPr lang="en-GB" sz="900" i="1" dirty="0" smtClean="0">
              <a:solidFill>
                <a:schemeClr val="tx1"/>
              </a:solidFill>
            </a:endParaRPr>
          </a:p>
          <a:p>
            <a:endParaRPr lang="en-GB" sz="900" i="1" dirty="0">
              <a:solidFill>
                <a:schemeClr val="tx1"/>
              </a:solidFill>
            </a:endParaRPr>
          </a:p>
        </p:txBody>
      </p:sp>
      <p:sp>
        <p:nvSpPr>
          <p:cNvPr id="50" name="Title 1"/>
          <p:cNvSpPr txBox="1">
            <a:spLocks/>
          </p:cNvSpPr>
          <p:nvPr/>
        </p:nvSpPr>
        <p:spPr>
          <a:xfrm>
            <a:off x="540000" y="882097"/>
            <a:ext cx="9612001" cy="540000"/>
          </a:xfrm>
          <a:prstGeom prst="rect">
            <a:avLst/>
          </a:prstGeom>
        </p:spPr>
        <p:txBody>
          <a:bodyPr vert="horz" lIns="0" tIns="0" rIns="0" bIns="0" rtlCol="0" anchor="t" anchorCtr="0">
            <a:noAutofit/>
          </a:bodyPr>
          <a:lstStyle>
            <a:lvl1pPr algn="l" defTabSz="1042688" rtl="0" eaLnBrk="1" latinLnBrk="0" hangingPunct="1">
              <a:spcBef>
                <a:spcPct val="0"/>
              </a:spcBef>
              <a:buNone/>
              <a:defRPr sz="2100" kern="1200">
                <a:solidFill>
                  <a:schemeClr val="tx1"/>
                </a:solidFill>
                <a:latin typeface="+mj-lt"/>
                <a:ea typeface="+mj-ea"/>
                <a:cs typeface="+mj-cs"/>
              </a:defRPr>
            </a:lvl1pPr>
          </a:lstStyle>
          <a:p>
            <a:r>
              <a:rPr lang="en-GB" dirty="0" smtClean="0"/>
              <a:t>Baltic Horizon: Strong anchor investors, experienced supervisory board and management with deep knowledge of the local property market</a:t>
            </a:r>
            <a:endParaRPr lang="en-GB" dirty="0"/>
          </a:p>
        </p:txBody>
      </p:sp>
      <p:sp>
        <p:nvSpPr>
          <p:cNvPr id="34" name="Rectangle 33"/>
          <p:cNvSpPr/>
          <p:nvPr/>
        </p:nvSpPr>
        <p:spPr>
          <a:xfrm>
            <a:off x="540000" y="2658650"/>
            <a:ext cx="3175200" cy="1080000"/>
          </a:xfrm>
          <a:prstGeom prst="rect">
            <a:avLst/>
          </a:prstGeom>
          <a:solidFill>
            <a:srgbClr val="DAE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spcCol="237600" rtlCol="0" anchor="t"/>
          <a:lstStyle/>
          <a:p>
            <a:pPr marL="1076325"/>
            <a:r>
              <a:rPr lang="en-GB" sz="1000" dirty="0" err="1" smtClean="0">
                <a:solidFill>
                  <a:schemeClr val="tx1"/>
                </a:solidFill>
                <a:latin typeface="Gill Sans MT Pro Medium" panose="020B0602020104020203" pitchFamily="34" charset="0"/>
              </a:rPr>
              <a:t>Raivo</a:t>
            </a:r>
            <a:r>
              <a:rPr lang="en-GB" sz="1000" dirty="0" smtClean="0">
                <a:solidFill>
                  <a:schemeClr val="tx1"/>
                </a:solidFill>
                <a:latin typeface="Gill Sans MT Pro Medium" panose="020B0602020104020203" pitchFamily="34" charset="0"/>
              </a:rPr>
              <a:t> </a:t>
            </a:r>
            <a:r>
              <a:rPr lang="en-GB" sz="1000" dirty="0" err="1" smtClean="0">
                <a:solidFill>
                  <a:schemeClr val="tx1"/>
                </a:solidFill>
                <a:latin typeface="Gill Sans MT Pro Medium" panose="020B0602020104020203" pitchFamily="34" charset="0"/>
              </a:rPr>
              <a:t>Vare</a:t>
            </a:r>
            <a:endParaRPr lang="en-GB" sz="1000" dirty="0" smtClean="0">
              <a:solidFill>
                <a:schemeClr val="tx1"/>
              </a:solidFill>
              <a:latin typeface="Gill Sans MT Pro Medium" panose="020B0602020104020203" pitchFamily="34" charset="0"/>
            </a:endParaRPr>
          </a:p>
          <a:p>
            <a:pPr marL="1076325"/>
            <a:r>
              <a:rPr lang="en-GB" sz="900" i="1" dirty="0" smtClean="0">
                <a:solidFill>
                  <a:schemeClr val="tx1"/>
                </a:solidFill>
              </a:rPr>
              <a:t>Chairman of Supervisory Board</a:t>
            </a:r>
          </a:p>
          <a:p>
            <a:pPr marL="1076325"/>
            <a:r>
              <a:rPr lang="en-GB" sz="800" dirty="0" smtClean="0">
                <a:solidFill>
                  <a:schemeClr val="tx1"/>
                </a:solidFill>
              </a:rPr>
              <a:t>Chairman of the Board of Directors of Estonian Railways Ltd. Former minister of the transitional government 1990–1992 and vice-chairman of the Estonian Cooperation Assembly.</a:t>
            </a:r>
            <a:endParaRPr lang="en-GB" sz="800" dirty="0">
              <a:solidFill>
                <a:schemeClr val="tx1"/>
              </a:solidFill>
            </a:endParaRPr>
          </a:p>
        </p:txBody>
      </p:sp>
      <p:pic>
        <p:nvPicPr>
          <p:cNvPr id="49359" name="Picture 207" descr="6653raivo250x140"/>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l="42687" t="2925" r="6111" b="5646"/>
          <a:stretch/>
        </p:blipFill>
        <p:spPr bwMode="auto">
          <a:xfrm>
            <a:off x="621308" y="2724250"/>
            <a:ext cx="928800" cy="92880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8"/>
          <p:cNvPicPr>
            <a:picLocks noChangeAspect="1"/>
          </p:cNvPicPr>
          <p:nvPr/>
        </p:nvPicPr>
        <p:blipFill rotWithShape="1">
          <a:blip r:embed="rId11" cstate="email">
            <a:extLst>
              <a:ext uri="{28A0092B-C50C-407E-A947-70E740481C1C}">
                <a14:useLocalDpi xmlns:a14="http://schemas.microsoft.com/office/drawing/2010/main"/>
              </a:ext>
            </a:extLst>
          </a:blip>
          <a:srcRect l="18671" t="6638" r="16714" b="28261"/>
          <a:stretch/>
        </p:blipFill>
        <p:spPr>
          <a:xfrm>
            <a:off x="3866675" y="3843965"/>
            <a:ext cx="928800" cy="935829"/>
          </a:xfrm>
          <a:prstGeom prst="rect">
            <a:avLst/>
          </a:prstGeom>
        </p:spPr>
      </p:pic>
      <p:sp>
        <p:nvSpPr>
          <p:cNvPr id="38" name="Rectangle 37"/>
          <p:cNvSpPr/>
          <p:nvPr/>
        </p:nvSpPr>
        <p:spPr>
          <a:xfrm>
            <a:off x="3753954" y="2658650"/>
            <a:ext cx="3175200" cy="1080000"/>
          </a:xfrm>
          <a:prstGeom prst="rect">
            <a:avLst/>
          </a:prstGeom>
          <a:solidFill>
            <a:srgbClr val="DAE4EE"/>
          </a:solidFill>
          <a:ln>
            <a:noFill/>
          </a:ln>
        </p:spPr>
        <p:style>
          <a:lnRef idx="2">
            <a:schemeClr val="accent1">
              <a:shade val="50000"/>
            </a:schemeClr>
          </a:lnRef>
          <a:fillRef idx="1">
            <a:schemeClr val="accent1"/>
          </a:fillRef>
          <a:effectRef idx="0">
            <a:schemeClr val="accent1"/>
          </a:effectRef>
          <a:fontRef idx="minor">
            <a:schemeClr val="lt1"/>
          </a:fontRef>
        </p:style>
        <p:txBody>
          <a:bodyPr rIns="82800" numCol="1" spcCol="237600" rtlCol="0" anchor="t"/>
          <a:lstStyle/>
          <a:p>
            <a:pPr marL="1076325"/>
            <a:r>
              <a:rPr lang="en-GB" sz="1000" dirty="0" smtClean="0">
                <a:solidFill>
                  <a:schemeClr val="tx1"/>
                </a:solidFill>
                <a:latin typeface="Gill Sans MT Pro Medium" panose="020B0602020104020203" pitchFamily="34" charset="0"/>
              </a:rPr>
              <a:t>David Bergendahl</a:t>
            </a:r>
          </a:p>
          <a:p>
            <a:pPr marL="1076325"/>
            <a:r>
              <a:rPr lang="en-GB" sz="900" i="1" dirty="0" smtClean="0">
                <a:solidFill>
                  <a:schemeClr val="tx1"/>
                </a:solidFill>
              </a:rPr>
              <a:t>Member of Supervisory Board</a:t>
            </a:r>
          </a:p>
          <a:p>
            <a:pPr marL="1076325"/>
            <a:r>
              <a:rPr lang="en-GB" sz="800" dirty="0" smtClean="0">
                <a:solidFill>
                  <a:schemeClr val="tx1"/>
                </a:solidFill>
              </a:rPr>
              <a:t>Founder and CEO of </a:t>
            </a:r>
            <a:r>
              <a:rPr lang="en-GB" sz="800" dirty="0" err="1" smtClean="0">
                <a:solidFill>
                  <a:schemeClr val="tx1"/>
                </a:solidFill>
              </a:rPr>
              <a:t>Hammarplast</a:t>
            </a:r>
            <a:r>
              <a:rPr lang="en-GB" sz="800" dirty="0" smtClean="0">
                <a:solidFill>
                  <a:schemeClr val="tx1"/>
                </a:solidFill>
              </a:rPr>
              <a:t> AB. Previous experience from the Russian real estate market. B.Sc. in Economics,  Gothenburg University.</a:t>
            </a:r>
            <a:endParaRPr lang="en-GB" sz="800" dirty="0">
              <a:solidFill>
                <a:schemeClr val="tx1"/>
              </a:solidFill>
            </a:endParaRPr>
          </a:p>
        </p:txBody>
      </p:sp>
      <p:sp>
        <p:nvSpPr>
          <p:cNvPr id="27" name="Rectangle 26"/>
          <p:cNvSpPr/>
          <p:nvPr/>
        </p:nvSpPr>
        <p:spPr>
          <a:xfrm>
            <a:off x="539999" y="1810447"/>
            <a:ext cx="6389155" cy="526890"/>
          </a:xfrm>
          <a:prstGeom prst="rect">
            <a:avLst/>
          </a:prstGeom>
          <a:solidFill>
            <a:srgbClr val="DAE4EE"/>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numCol="1" spcCol="237600" rtlCol="0" anchor="t"/>
          <a:lstStyle/>
          <a:p>
            <a:pPr>
              <a:defRPr/>
            </a:pPr>
            <a:r>
              <a:rPr lang="en-GB" sz="900" dirty="0" smtClean="0">
                <a:solidFill>
                  <a:schemeClr val="tx1"/>
                </a:solidFill>
                <a:cs typeface="arial"/>
              </a:rPr>
              <a:t>The </a:t>
            </a:r>
            <a:r>
              <a:rPr lang="en-GB" sz="900" dirty="0" smtClean="0">
                <a:solidFill>
                  <a:schemeClr val="tx1"/>
                </a:solidFill>
                <a:latin typeface="Gill Sans MT Pro Medium" panose="020B0602020104020203" pitchFamily="34" charset="0"/>
                <a:cs typeface="arial"/>
              </a:rPr>
              <a:t>largest investor is the Church of Sweden pension fund </a:t>
            </a:r>
            <a:r>
              <a:rPr lang="en-GB" sz="900" dirty="0" smtClean="0">
                <a:solidFill>
                  <a:schemeClr val="tx1"/>
                </a:solidFill>
                <a:cs typeface="arial"/>
              </a:rPr>
              <a:t>(</a:t>
            </a:r>
            <a:r>
              <a:rPr lang="en-GB" sz="900" dirty="0" err="1" smtClean="0">
                <a:solidFill>
                  <a:schemeClr val="tx1"/>
                </a:solidFill>
                <a:cs typeface="arial"/>
              </a:rPr>
              <a:t>Svenska</a:t>
            </a:r>
            <a:r>
              <a:rPr lang="en-GB" sz="900" dirty="0" smtClean="0">
                <a:solidFill>
                  <a:schemeClr val="tx1"/>
                </a:solidFill>
                <a:cs typeface="arial"/>
              </a:rPr>
              <a:t> </a:t>
            </a:r>
            <a:r>
              <a:rPr lang="en-GB" sz="900" dirty="0" err="1" smtClean="0">
                <a:solidFill>
                  <a:schemeClr val="tx1"/>
                </a:solidFill>
                <a:cs typeface="arial"/>
              </a:rPr>
              <a:t>Kyrkans</a:t>
            </a:r>
            <a:r>
              <a:rPr lang="en-GB" sz="900" dirty="0" smtClean="0">
                <a:solidFill>
                  <a:schemeClr val="tx1"/>
                </a:solidFill>
                <a:cs typeface="arial"/>
              </a:rPr>
              <a:t> </a:t>
            </a:r>
            <a:r>
              <a:rPr lang="en-GB" sz="900" dirty="0" err="1" smtClean="0">
                <a:solidFill>
                  <a:schemeClr val="tx1"/>
                </a:solidFill>
                <a:cs typeface="arial"/>
              </a:rPr>
              <a:t>Pensionskassa</a:t>
            </a:r>
            <a:r>
              <a:rPr lang="en-GB" sz="900" dirty="0" smtClean="0">
                <a:solidFill>
                  <a:schemeClr val="tx1"/>
                </a:solidFill>
                <a:cs typeface="arial"/>
              </a:rPr>
              <a:t>) that currently holds approximately 14 per cent of equity. In conjunction with the creation of Baltic Horizon, the Church of Sweden partially reduced its investment and numerous new investors entered the fund. New investors will be added as Baltic Horizon raises new equity. </a:t>
            </a:r>
            <a:endParaRPr lang="en-GB" sz="900" dirty="0">
              <a:solidFill>
                <a:schemeClr val="tx1"/>
              </a:solidFill>
              <a:cs typeface="arial"/>
            </a:endParaRPr>
          </a:p>
        </p:txBody>
      </p:sp>
      <p:sp>
        <p:nvSpPr>
          <p:cNvPr id="28" name="Content Placeholder 3"/>
          <p:cNvSpPr>
            <a:spLocks noGrp="1"/>
          </p:cNvSpPr>
          <p:nvPr>
            <p:ph sz="quarter" idx="4294967295"/>
          </p:nvPr>
        </p:nvSpPr>
        <p:spPr>
          <a:xfrm>
            <a:off x="792533" y="1638244"/>
            <a:ext cx="4465637" cy="360734"/>
          </a:xfrm>
          <a:prstGeom prst="rect">
            <a:avLst/>
          </a:prstGeom>
        </p:spPr>
        <p:txBody>
          <a:bodyPr vert="horz" lIns="0" tIns="0" rIns="0" bIns="0" rtlCol="0">
            <a:noAutofit/>
          </a:bodyPr>
          <a:lstStyle/>
          <a:p>
            <a:pPr marL="0" indent="0">
              <a:buNone/>
            </a:pPr>
            <a:r>
              <a:rPr lang="en-GB" spc="100" dirty="0">
                <a:solidFill>
                  <a:schemeClr val="tx2"/>
                </a:solidFill>
                <a:latin typeface="Gill Sans MT Pro Medium" panose="020B0602020104020203" pitchFamily="34" charset="0"/>
              </a:rPr>
              <a:t>Unitholders – Investors</a:t>
            </a:r>
          </a:p>
        </p:txBody>
      </p:sp>
      <p:sp>
        <p:nvSpPr>
          <p:cNvPr id="29" name="Rectangle 28"/>
          <p:cNvSpPr/>
          <p:nvPr/>
        </p:nvSpPr>
        <p:spPr>
          <a:xfrm>
            <a:off x="3866675" y="2724250"/>
            <a:ext cx="928800" cy="928800"/>
          </a:xfrm>
          <a:prstGeom prst="rect">
            <a:avLst/>
          </a:prstGeom>
          <a:solidFill>
            <a:srgbClr val="B2C8D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pic>
        <p:nvPicPr>
          <p:cNvPr id="39" name="Picture 115" descr="http://www.foundersalliance.com/wp-content/uploads/David-Bergendahl_320x320.jp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866675" y="2724250"/>
            <a:ext cx="928800" cy="928800"/>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Straight Connector 40"/>
          <p:cNvCxnSpPr/>
          <p:nvPr/>
        </p:nvCxnSpPr>
        <p:spPr>
          <a:xfrm>
            <a:off x="8642906" y="2305037"/>
            <a:ext cx="0" cy="792000"/>
          </a:xfrm>
          <a:prstGeom prst="line">
            <a:avLst/>
          </a:prstGeom>
          <a:ln>
            <a:solidFill>
              <a:srgbClr val="02497D"/>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643538" y="3186815"/>
            <a:ext cx="0" cy="360000"/>
          </a:xfrm>
          <a:prstGeom prst="line">
            <a:avLst/>
          </a:prstGeom>
          <a:ln>
            <a:solidFill>
              <a:srgbClr val="02497D"/>
            </a:solidFill>
          </a:ln>
        </p:spPr>
        <p:style>
          <a:lnRef idx="1">
            <a:schemeClr val="accent1"/>
          </a:lnRef>
          <a:fillRef idx="0">
            <a:schemeClr val="accent1"/>
          </a:fillRef>
          <a:effectRef idx="0">
            <a:schemeClr val="accent1"/>
          </a:effectRef>
          <a:fontRef idx="minor">
            <a:schemeClr val="tx1"/>
          </a:fontRef>
        </p:style>
      </p:cxnSp>
      <p:sp>
        <p:nvSpPr>
          <p:cNvPr id="65" name="Rounded Rectangle 48"/>
          <p:cNvSpPr/>
          <p:nvPr/>
        </p:nvSpPr>
        <p:spPr>
          <a:xfrm>
            <a:off x="7937847" y="2528199"/>
            <a:ext cx="1410119" cy="324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smtClean="0">
                <a:solidFill>
                  <a:schemeClr val="tx1"/>
                </a:solidFill>
              </a:rPr>
              <a:t>Supervisory Board</a:t>
            </a:r>
          </a:p>
        </p:txBody>
      </p:sp>
      <p:sp>
        <p:nvSpPr>
          <p:cNvPr id="66" name="Rounded Rectangle 65"/>
          <p:cNvSpPr/>
          <p:nvPr/>
        </p:nvSpPr>
        <p:spPr>
          <a:xfrm>
            <a:off x="7937847" y="2965801"/>
            <a:ext cx="1410119" cy="324000"/>
          </a:xfrm>
          <a:prstGeom prst="roundRect">
            <a:avLst/>
          </a:prstGeom>
          <a:solidFill>
            <a:srgbClr val="02497D"/>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900" spc="-10" dirty="0" smtClean="0">
                <a:solidFill>
                  <a:schemeClr val="bg1"/>
                </a:solidFill>
              </a:rPr>
              <a:t>NHC</a:t>
            </a:r>
          </a:p>
          <a:p>
            <a:pPr algn="ctr"/>
            <a:r>
              <a:rPr lang="en-GB" sz="900" spc="-10" dirty="0" smtClean="0">
                <a:solidFill>
                  <a:schemeClr val="bg1"/>
                </a:solidFill>
              </a:rPr>
              <a:t>(Management Company)</a:t>
            </a:r>
            <a:endParaRPr lang="en-GB" sz="900" spc="-10" dirty="0">
              <a:solidFill>
                <a:schemeClr val="bg1"/>
              </a:solidFill>
            </a:endParaRPr>
          </a:p>
        </p:txBody>
      </p:sp>
      <p:sp>
        <p:nvSpPr>
          <p:cNvPr id="67" name="Rounded Rectangle 48"/>
          <p:cNvSpPr/>
          <p:nvPr/>
        </p:nvSpPr>
        <p:spPr>
          <a:xfrm>
            <a:off x="7674644" y="3357578"/>
            <a:ext cx="1936524" cy="540000"/>
          </a:xfrm>
          <a:prstGeom prst="roundRect">
            <a:avLst/>
          </a:prstGeom>
          <a:noFill/>
          <a:ln w="1270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smtClean="0">
              <a:solidFill>
                <a:schemeClr val="bg1"/>
              </a:solidFill>
            </a:endParaRPr>
          </a:p>
        </p:txBody>
      </p:sp>
      <p:sp>
        <p:nvSpPr>
          <p:cNvPr id="68" name="Rounded Rectangle 48"/>
          <p:cNvSpPr/>
          <p:nvPr/>
        </p:nvSpPr>
        <p:spPr>
          <a:xfrm>
            <a:off x="7937847" y="2088323"/>
            <a:ext cx="1410119" cy="324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smtClean="0">
                <a:solidFill>
                  <a:schemeClr val="tx1"/>
                </a:solidFill>
              </a:rPr>
              <a:t>Unitholders</a:t>
            </a:r>
          </a:p>
          <a:p>
            <a:pPr algn="ctr"/>
            <a:r>
              <a:rPr lang="en-GB" sz="900" dirty="0" smtClean="0">
                <a:solidFill>
                  <a:schemeClr val="tx1"/>
                </a:solidFill>
              </a:rPr>
              <a:t>(Investors)</a:t>
            </a:r>
          </a:p>
        </p:txBody>
      </p:sp>
      <p:sp>
        <p:nvSpPr>
          <p:cNvPr id="69" name="Rectangle 68"/>
          <p:cNvSpPr/>
          <p:nvPr/>
        </p:nvSpPr>
        <p:spPr>
          <a:xfrm>
            <a:off x="7887944" y="3339713"/>
            <a:ext cx="801501" cy="230832"/>
          </a:xfrm>
          <a:prstGeom prst="rect">
            <a:avLst/>
          </a:prstGeom>
        </p:spPr>
        <p:txBody>
          <a:bodyPr wrap="none">
            <a:spAutoFit/>
          </a:bodyPr>
          <a:lstStyle/>
          <a:p>
            <a:r>
              <a:rPr lang="en-GB" sz="900" spc="-10" dirty="0" smtClean="0"/>
              <a:t>Baltic Horizon</a:t>
            </a:r>
            <a:endParaRPr lang="en-GB" sz="2400" dirty="0"/>
          </a:p>
        </p:txBody>
      </p:sp>
      <p:grpSp>
        <p:nvGrpSpPr>
          <p:cNvPr id="49346" name="Group 49345"/>
          <p:cNvGrpSpPr/>
          <p:nvPr/>
        </p:nvGrpSpPr>
        <p:grpSpPr>
          <a:xfrm>
            <a:off x="7878754" y="3534775"/>
            <a:ext cx="1529570" cy="295780"/>
            <a:chOff x="7380032" y="4214331"/>
            <a:chExt cx="1529570" cy="295780"/>
          </a:xfrm>
        </p:grpSpPr>
        <p:grpSp>
          <p:nvGrpSpPr>
            <p:cNvPr id="45" name="Group 65"/>
            <p:cNvGrpSpPr/>
            <p:nvPr/>
          </p:nvGrpSpPr>
          <p:grpSpPr>
            <a:xfrm>
              <a:off x="8701870" y="4338907"/>
              <a:ext cx="207732" cy="171204"/>
              <a:chOff x="7161989" y="4271654"/>
              <a:chExt cx="890279" cy="373073"/>
            </a:xfrm>
            <a:solidFill>
              <a:srgbClr val="02497D"/>
            </a:solidFill>
          </p:grpSpPr>
          <p:sp>
            <p:nvSpPr>
              <p:cNvPr id="47" name="Isosceles Triangle 46"/>
              <p:cNvSpPr/>
              <p:nvPr/>
            </p:nvSpPr>
            <p:spPr>
              <a:xfrm>
                <a:off x="7161989" y="4271654"/>
                <a:ext cx="890279" cy="14905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numCol="1" spcCol="237600" rtlCol="0" anchor="ctr"/>
              <a:lstStyle/>
              <a:p>
                <a:pPr algn="ctr">
                  <a:lnSpc>
                    <a:spcPts val="1300"/>
                  </a:lnSpc>
                  <a:spcAft>
                    <a:spcPts val="500"/>
                  </a:spcAft>
                </a:pPr>
                <a:endParaRPr lang="en-GB" sz="1050" dirty="0" smtClean="0">
                  <a:solidFill>
                    <a:schemeClr val="bg1"/>
                  </a:solidFill>
                </a:endParaRPr>
              </a:p>
            </p:txBody>
          </p:sp>
          <p:sp>
            <p:nvSpPr>
              <p:cNvPr id="48" name="Rounded Rectangle 47"/>
              <p:cNvSpPr/>
              <p:nvPr/>
            </p:nvSpPr>
            <p:spPr>
              <a:xfrm>
                <a:off x="7242884" y="4414947"/>
                <a:ext cx="728487" cy="2297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solidFill>
                    <a:schemeClr val="bg1"/>
                  </a:solidFill>
                </a:endParaRPr>
              </a:p>
            </p:txBody>
          </p:sp>
        </p:grpSp>
        <p:grpSp>
          <p:nvGrpSpPr>
            <p:cNvPr id="49" name="Group 66"/>
            <p:cNvGrpSpPr/>
            <p:nvPr/>
          </p:nvGrpSpPr>
          <p:grpSpPr>
            <a:xfrm>
              <a:off x="8040950" y="4338907"/>
              <a:ext cx="207732" cy="171204"/>
              <a:chOff x="7938988" y="4284687"/>
              <a:chExt cx="890279" cy="373073"/>
            </a:xfrm>
            <a:solidFill>
              <a:srgbClr val="02497D"/>
            </a:solidFill>
          </p:grpSpPr>
          <p:sp>
            <p:nvSpPr>
              <p:cNvPr id="51" name="Isosceles Triangle 50"/>
              <p:cNvSpPr/>
              <p:nvPr/>
            </p:nvSpPr>
            <p:spPr>
              <a:xfrm>
                <a:off x="7938988" y="4284687"/>
                <a:ext cx="890279" cy="14905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numCol="1" spcCol="237600" rtlCol="0" anchor="ctr"/>
              <a:lstStyle/>
              <a:p>
                <a:pPr algn="ctr">
                  <a:lnSpc>
                    <a:spcPts val="1300"/>
                  </a:lnSpc>
                  <a:spcAft>
                    <a:spcPts val="500"/>
                  </a:spcAft>
                </a:pPr>
                <a:endParaRPr lang="en-GB" sz="1050" dirty="0" smtClean="0">
                  <a:solidFill>
                    <a:schemeClr val="bg1"/>
                  </a:solidFill>
                </a:endParaRPr>
              </a:p>
            </p:txBody>
          </p:sp>
          <p:sp>
            <p:nvSpPr>
              <p:cNvPr id="52" name="Rounded Rectangle 47"/>
              <p:cNvSpPr/>
              <p:nvPr/>
            </p:nvSpPr>
            <p:spPr>
              <a:xfrm>
                <a:off x="8019883" y="4427981"/>
                <a:ext cx="728487" cy="2297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solidFill>
                    <a:schemeClr val="bg1"/>
                  </a:solidFill>
                </a:endParaRPr>
              </a:p>
            </p:txBody>
          </p:sp>
        </p:grpSp>
        <p:grpSp>
          <p:nvGrpSpPr>
            <p:cNvPr id="53" name="Group 64"/>
            <p:cNvGrpSpPr/>
            <p:nvPr/>
          </p:nvGrpSpPr>
          <p:grpSpPr>
            <a:xfrm>
              <a:off x="8481562" y="4338907"/>
              <a:ext cx="207732" cy="171204"/>
              <a:chOff x="6210796" y="4284687"/>
              <a:chExt cx="890279" cy="373073"/>
            </a:xfrm>
            <a:solidFill>
              <a:srgbClr val="02497D"/>
            </a:solidFill>
          </p:grpSpPr>
          <p:sp>
            <p:nvSpPr>
              <p:cNvPr id="54" name="Isosceles Triangle 53"/>
              <p:cNvSpPr/>
              <p:nvPr/>
            </p:nvSpPr>
            <p:spPr>
              <a:xfrm>
                <a:off x="6210796" y="4284687"/>
                <a:ext cx="890279" cy="14905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numCol="1" spcCol="237600" rtlCol="0" anchor="ctr"/>
              <a:lstStyle/>
              <a:p>
                <a:pPr algn="ctr">
                  <a:lnSpc>
                    <a:spcPts val="1300"/>
                  </a:lnSpc>
                  <a:spcAft>
                    <a:spcPts val="500"/>
                  </a:spcAft>
                </a:pPr>
                <a:endParaRPr lang="en-GB" sz="1050" dirty="0" smtClean="0">
                  <a:solidFill>
                    <a:schemeClr val="bg1"/>
                  </a:solidFill>
                </a:endParaRPr>
              </a:p>
            </p:txBody>
          </p:sp>
          <p:sp>
            <p:nvSpPr>
              <p:cNvPr id="55" name="Rounded Rectangle 47"/>
              <p:cNvSpPr/>
              <p:nvPr/>
            </p:nvSpPr>
            <p:spPr>
              <a:xfrm>
                <a:off x="6291691" y="4427981"/>
                <a:ext cx="728487" cy="2297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solidFill>
                    <a:schemeClr val="bg1"/>
                  </a:solidFill>
                </a:endParaRPr>
              </a:p>
            </p:txBody>
          </p:sp>
        </p:grpSp>
        <p:grpSp>
          <p:nvGrpSpPr>
            <p:cNvPr id="56" name="Group 70"/>
            <p:cNvGrpSpPr/>
            <p:nvPr/>
          </p:nvGrpSpPr>
          <p:grpSpPr>
            <a:xfrm>
              <a:off x="8261256" y="4338907"/>
              <a:ext cx="207732" cy="171204"/>
              <a:chOff x="7938988" y="4284687"/>
              <a:chExt cx="890279" cy="373073"/>
            </a:xfrm>
            <a:solidFill>
              <a:srgbClr val="02497D"/>
            </a:solidFill>
          </p:grpSpPr>
          <p:sp>
            <p:nvSpPr>
              <p:cNvPr id="57" name="Isosceles Triangle 56"/>
              <p:cNvSpPr/>
              <p:nvPr/>
            </p:nvSpPr>
            <p:spPr>
              <a:xfrm>
                <a:off x="7938988" y="4284687"/>
                <a:ext cx="890279" cy="14905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numCol="1" spcCol="237600" rtlCol="0" anchor="ctr"/>
              <a:lstStyle/>
              <a:p>
                <a:pPr algn="ctr">
                  <a:lnSpc>
                    <a:spcPts val="1300"/>
                  </a:lnSpc>
                  <a:spcAft>
                    <a:spcPts val="500"/>
                  </a:spcAft>
                </a:pPr>
                <a:endParaRPr lang="en-GB" sz="1050" dirty="0" smtClean="0">
                  <a:solidFill>
                    <a:schemeClr val="bg1"/>
                  </a:solidFill>
                </a:endParaRPr>
              </a:p>
            </p:txBody>
          </p:sp>
          <p:sp>
            <p:nvSpPr>
              <p:cNvPr id="58" name="Rounded Rectangle 47"/>
              <p:cNvSpPr/>
              <p:nvPr/>
            </p:nvSpPr>
            <p:spPr>
              <a:xfrm>
                <a:off x="8019883" y="4427981"/>
                <a:ext cx="728487" cy="2297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solidFill>
                    <a:schemeClr val="bg1"/>
                  </a:solidFill>
                </a:endParaRPr>
              </a:p>
            </p:txBody>
          </p:sp>
        </p:grpSp>
        <p:grpSp>
          <p:nvGrpSpPr>
            <p:cNvPr id="60" name="Group 67"/>
            <p:cNvGrpSpPr/>
            <p:nvPr/>
          </p:nvGrpSpPr>
          <p:grpSpPr>
            <a:xfrm>
              <a:off x="7820644" y="4338907"/>
              <a:ext cx="207732" cy="171204"/>
              <a:chOff x="7938988" y="4284687"/>
              <a:chExt cx="890279" cy="373073"/>
            </a:xfrm>
            <a:solidFill>
              <a:srgbClr val="02497D"/>
            </a:solidFill>
          </p:grpSpPr>
          <p:sp>
            <p:nvSpPr>
              <p:cNvPr id="61" name="Isosceles Triangle 60"/>
              <p:cNvSpPr/>
              <p:nvPr/>
            </p:nvSpPr>
            <p:spPr>
              <a:xfrm>
                <a:off x="7938988" y="4284687"/>
                <a:ext cx="890279" cy="14905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numCol="1" spcCol="237600" rtlCol="0" anchor="ctr"/>
              <a:lstStyle/>
              <a:p>
                <a:pPr algn="ctr">
                  <a:lnSpc>
                    <a:spcPts val="1300"/>
                  </a:lnSpc>
                  <a:spcAft>
                    <a:spcPts val="500"/>
                  </a:spcAft>
                </a:pPr>
                <a:endParaRPr lang="en-GB" sz="1050" dirty="0" smtClean="0">
                  <a:solidFill>
                    <a:schemeClr val="bg1"/>
                  </a:solidFill>
                </a:endParaRPr>
              </a:p>
            </p:txBody>
          </p:sp>
          <p:sp>
            <p:nvSpPr>
              <p:cNvPr id="62" name="Rounded Rectangle 47"/>
              <p:cNvSpPr/>
              <p:nvPr/>
            </p:nvSpPr>
            <p:spPr>
              <a:xfrm>
                <a:off x="8019883" y="4427981"/>
                <a:ext cx="728487" cy="2297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solidFill>
                    <a:schemeClr val="bg1"/>
                  </a:solidFill>
                </a:endParaRPr>
              </a:p>
            </p:txBody>
          </p:sp>
        </p:grpSp>
        <p:cxnSp>
          <p:nvCxnSpPr>
            <p:cNvPr id="64" name="Straight Connector 63"/>
            <p:cNvCxnSpPr/>
            <p:nvPr/>
          </p:nvCxnSpPr>
          <p:spPr>
            <a:xfrm flipH="1">
              <a:off x="7483898" y="4214331"/>
              <a:ext cx="1324800" cy="0"/>
            </a:xfrm>
            <a:prstGeom prst="line">
              <a:avLst/>
            </a:prstGeom>
            <a:ln>
              <a:solidFill>
                <a:srgbClr val="02497D"/>
              </a:solidFill>
            </a:ln>
          </p:spPr>
          <p:style>
            <a:lnRef idx="1">
              <a:schemeClr val="accent1"/>
            </a:lnRef>
            <a:fillRef idx="0">
              <a:schemeClr val="accent1"/>
            </a:fillRef>
            <a:effectRef idx="0">
              <a:schemeClr val="accent1"/>
            </a:effectRef>
            <a:fontRef idx="minor">
              <a:schemeClr val="tx1"/>
            </a:fontRef>
          </p:style>
        </p:cxnSp>
        <p:grpSp>
          <p:nvGrpSpPr>
            <p:cNvPr id="70" name="Group 66"/>
            <p:cNvGrpSpPr/>
            <p:nvPr/>
          </p:nvGrpSpPr>
          <p:grpSpPr>
            <a:xfrm>
              <a:off x="7600338" y="4338907"/>
              <a:ext cx="207732" cy="171204"/>
              <a:chOff x="7938988" y="4284687"/>
              <a:chExt cx="890279" cy="373073"/>
            </a:xfrm>
            <a:solidFill>
              <a:srgbClr val="02497D"/>
            </a:solidFill>
          </p:grpSpPr>
          <p:sp>
            <p:nvSpPr>
              <p:cNvPr id="71" name="Isosceles Triangle 70"/>
              <p:cNvSpPr/>
              <p:nvPr/>
            </p:nvSpPr>
            <p:spPr>
              <a:xfrm>
                <a:off x="7938988" y="4284687"/>
                <a:ext cx="890279" cy="14905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numCol="1" spcCol="237600" rtlCol="0" anchor="ctr"/>
              <a:lstStyle/>
              <a:p>
                <a:pPr algn="ctr">
                  <a:lnSpc>
                    <a:spcPts val="1300"/>
                  </a:lnSpc>
                  <a:spcAft>
                    <a:spcPts val="500"/>
                  </a:spcAft>
                </a:pPr>
                <a:endParaRPr lang="en-GB" sz="1050" dirty="0" smtClean="0">
                  <a:solidFill>
                    <a:schemeClr val="bg1"/>
                  </a:solidFill>
                </a:endParaRPr>
              </a:p>
            </p:txBody>
          </p:sp>
          <p:sp>
            <p:nvSpPr>
              <p:cNvPr id="72" name="Rounded Rectangle 47"/>
              <p:cNvSpPr/>
              <p:nvPr/>
            </p:nvSpPr>
            <p:spPr>
              <a:xfrm>
                <a:off x="8019883" y="4427981"/>
                <a:ext cx="728487" cy="2297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solidFill>
                    <a:schemeClr val="bg1"/>
                  </a:solidFill>
                </a:endParaRPr>
              </a:p>
            </p:txBody>
          </p:sp>
        </p:grpSp>
        <p:grpSp>
          <p:nvGrpSpPr>
            <p:cNvPr id="73" name="Group 66"/>
            <p:cNvGrpSpPr/>
            <p:nvPr/>
          </p:nvGrpSpPr>
          <p:grpSpPr>
            <a:xfrm>
              <a:off x="7380032" y="4338907"/>
              <a:ext cx="207732" cy="171204"/>
              <a:chOff x="7938988" y="4284687"/>
              <a:chExt cx="890279" cy="373073"/>
            </a:xfrm>
            <a:solidFill>
              <a:srgbClr val="02497D"/>
            </a:solidFill>
          </p:grpSpPr>
          <p:sp>
            <p:nvSpPr>
              <p:cNvPr id="74" name="Isosceles Triangle 73"/>
              <p:cNvSpPr/>
              <p:nvPr/>
            </p:nvSpPr>
            <p:spPr>
              <a:xfrm>
                <a:off x="7938988" y="4284687"/>
                <a:ext cx="890279" cy="14905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numCol="1" spcCol="237600" rtlCol="0" anchor="ctr"/>
              <a:lstStyle/>
              <a:p>
                <a:pPr algn="ctr">
                  <a:lnSpc>
                    <a:spcPts val="1300"/>
                  </a:lnSpc>
                  <a:spcAft>
                    <a:spcPts val="500"/>
                  </a:spcAft>
                </a:pPr>
                <a:endParaRPr lang="en-GB" sz="1050" dirty="0" smtClean="0">
                  <a:solidFill>
                    <a:schemeClr val="bg1"/>
                  </a:solidFill>
                </a:endParaRPr>
              </a:p>
            </p:txBody>
          </p:sp>
          <p:sp>
            <p:nvSpPr>
              <p:cNvPr id="75" name="Rounded Rectangle 47"/>
              <p:cNvSpPr/>
              <p:nvPr/>
            </p:nvSpPr>
            <p:spPr>
              <a:xfrm>
                <a:off x="8019883" y="4427981"/>
                <a:ext cx="728487" cy="2297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solidFill>
                    <a:schemeClr val="bg1"/>
                  </a:solidFill>
                </a:endParaRPr>
              </a:p>
            </p:txBody>
          </p:sp>
        </p:grpSp>
        <p:cxnSp>
          <p:nvCxnSpPr>
            <p:cNvPr id="77" name="Straight Connector 76"/>
            <p:cNvCxnSpPr/>
            <p:nvPr/>
          </p:nvCxnSpPr>
          <p:spPr>
            <a:xfrm>
              <a:off x="7483898" y="4214331"/>
              <a:ext cx="0" cy="144000"/>
            </a:xfrm>
            <a:prstGeom prst="line">
              <a:avLst/>
            </a:prstGeom>
            <a:ln>
              <a:solidFill>
                <a:srgbClr val="02497D"/>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704204" y="4214331"/>
              <a:ext cx="0" cy="144000"/>
            </a:xfrm>
            <a:prstGeom prst="line">
              <a:avLst/>
            </a:prstGeom>
            <a:ln>
              <a:solidFill>
                <a:srgbClr val="02497D"/>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924510" y="4214331"/>
              <a:ext cx="0" cy="144000"/>
            </a:xfrm>
            <a:prstGeom prst="line">
              <a:avLst/>
            </a:prstGeom>
            <a:ln>
              <a:solidFill>
                <a:srgbClr val="02497D"/>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144816" y="4214331"/>
              <a:ext cx="0" cy="144000"/>
            </a:xfrm>
            <a:prstGeom prst="line">
              <a:avLst/>
            </a:prstGeom>
            <a:ln>
              <a:solidFill>
                <a:srgbClr val="02497D"/>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365122" y="4214331"/>
              <a:ext cx="0" cy="144000"/>
            </a:xfrm>
            <a:prstGeom prst="line">
              <a:avLst/>
            </a:prstGeom>
            <a:ln>
              <a:solidFill>
                <a:srgbClr val="02497D"/>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8585428" y="4214331"/>
              <a:ext cx="0" cy="144000"/>
            </a:xfrm>
            <a:prstGeom prst="line">
              <a:avLst/>
            </a:prstGeom>
            <a:ln>
              <a:solidFill>
                <a:srgbClr val="02497D"/>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805736" y="4214331"/>
              <a:ext cx="0" cy="144000"/>
            </a:xfrm>
            <a:prstGeom prst="line">
              <a:avLst/>
            </a:prstGeom>
            <a:ln>
              <a:solidFill>
                <a:srgbClr val="02497D"/>
              </a:solidFill>
            </a:ln>
          </p:spPr>
          <p:style>
            <a:lnRef idx="1">
              <a:schemeClr val="accent1"/>
            </a:lnRef>
            <a:fillRef idx="0">
              <a:schemeClr val="accent1"/>
            </a:fillRef>
            <a:effectRef idx="0">
              <a:schemeClr val="accent1"/>
            </a:effectRef>
            <a:fontRef idx="minor">
              <a:schemeClr val="tx1"/>
            </a:fontRef>
          </p:style>
        </p:cxnSp>
      </p:grpSp>
      <p:sp>
        <p:nvSpPr>
          <p:cNvPr id="49347" name="Oval 49346"/>
          <p:cNvSpPr/>
          <p:nvPr/>
        </p:nvSpPr>
        <p:spPr>
          <a:xfrm>
            <a:off x="7717866" y="2161423"/>
            <a:ext cx="177800" cy="177800"/>
          </a:xfrm>
          <a:prstGeom prst="ellipse">
            <a:avLst/>
          </a:prstGeom>
          <a:solidFill>
            <a:srgbClr val="02497D"/>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sz="700" dirty="0" smtClean="0">
                <a:solidFill>
                  <a:schemeClr val="bg1"/>
                </a:solidFill>
                <a:latin typeface="Arial" panose="020B0604020202020204" pitchFamily="34" charset="0"/>
              </a:rPr>
              <a:t>1</a:t>
            </a:r>
          </a:p>
        </p:txBody>
      </p:sp>
      <p:sp>
        <p:nvSpPr>
          <p:cNvPr id="49348" name="Oval 49347"/>
          <p:cNvSpPr/>
          <p:nvPr/>
        </p:nvSpPr>
        <p:spPr>
          <a:xfrm>
            <a:off x="7717866" y="2601299"/>
            <a:ext cx="177800" cy="177800"/>
          </a:xfrm>
          <a:prstGeom prst="ellipse">
            <a:avLst/>
          </a:prstGeom>
          <a:solidFill>
            <a:srgbClr val="02497D"/>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sz="700" dirty="0" smtClean="0">
                <a:solidFill>
                  <a:schemeClr val="bg1"/>
                </a:solidFill>
                <a:latin typeface="Arial" panose="020B0604020202020204" pitchFamily="34" charset="0"/>
              </a:rPr>
              <a:t>2</a:t>
            </a:r>
          </a:p>
        </p:txBody>
      </p:sp>
      <p:sp>
        <p:nvSpPr>
          <p:cNvPr id="49349" name="Oval 49348"/>
          <p:cNvSpPr/>
          <p:nvPr/>
        </p:nvSpPr>
        <p:spPr>
          <a:xfrm>
            <a:off x="7717866" y="3038901"/>
            <a:ext cx="177800" cy="177800"/>
          </a:xfrm>
          <a:prstGeom prst="ellipse">
            <a:avLst/>
          </a:prstGeom>
          <a:solidFill>
            <a:srgbClr val="02497D"/>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sz="700" dirty="0" smtClean="0">
                <a:solidFill>
                  <a:schemeClr val="bg1"/>
                </a:solidFill>
                <a:latin typeface="Arial" panose="020B0604020202020204" pitchFamily="34" charset="0"/>
              </a:rPr>
              <a:t>3</a:t>
            </a:r>
          </a:p>
        </p:txBody>
      </p:sp>
      <p:sp>
        <p:nvSpPr>
          <p:cNvPr id="121" name="Oval 120"/>
          <p:cNvSpPr/>
          <p:nvPr/>
        </p:nvSpPr>
        <p:spPr>
          <a:xfrm>
            <a:off x="540000" y="1607295"/>
            <a:ext cx="177800" cy="177800"/>
          </a:xfrm>
          <a:prstGeom prst="ellipse">
            <a:avLst/>
          </a:prstGeom>
          <a:solidFill>
            <a:srgbClr val="02497D"/>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sz="700" dirty="0" smtClean="0">
                <a:solidFill>
                  <a:schemeClr val="bg1"/>
                </a:solidFill>
                <a:latin typeface="Arial" panose="020B0604020202020204" pitchFamily="34" charset="0"/>
              </a:rPr>
              <a:t>1</a:t>
            </a:r>
          </a:p>
        </p:txBody>
      </p:sp>
      <p:sp>
        <p:nvSpPr>
          <p:cNvPr id="122" name="Oval 121"/>
          <p:cNvSpPr/>
          <p:nvPr/>
        </p:nvSpPr>
        <p:spPr>
          <a:xfrm>
            <a:off x="540000" y="2451180"/>
            <a:ext cx="177800" cy="177800"/>
          </a:xfrm>
          <a:prstGeom prst="ellipse">
            <a:avLst/>
          </a:prstGeom>
          <a:solidFill>
            <a:srgbClr val="02497D"/>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sz="700" dirty="0" smtClean="0">
                <a:solidFill>
                  <a:schemeClr val="bg1"/>
                </a:solidFill>
                <a:latin typeface="Arial" panose="020B0604020202020204" pitchFamily="34" charset="0"/>
              </a:rPr>
              <a:t>2</a:t>
            </a:r>
          </a:p>
        </p:txBody>
      </p:sp>
      <p:sp>
        <p:nvSpPr>
          <p:cNvPr id="123" name="Oval 122"/>
          <p:cNvSpPr/>
          <p:nvPr/>
        </p:nvSpPr>
        <p:spPr>
          <a:xfrm>
            <a:off x="540000" y="4970335"/>
            <a:ext cx="177800" cy="177800"/>
          </a:xfrm>
          <a:prstGeom prst="ellipse">
            <a:avLst/>
          </a:prstGeom>
          <a:solidFill>
            <a:srgbClr val="02497D"/>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sz="700" dirty="0" smtClean="0">
                <a:solidFill>
                  <a:schemeClr val="bg1"/>
                </a:solidFill>
                <a:latin typeface="Arial" panose="020B0604020202020204" pitchFamily="34" charset="0"/>
              </a:rPr>
              <a:t>3</a:t>
            </a:r>
          </a:p>
        </p:txBody>
      </p:sp>
      <p:sp>
        <p:nvSpPr>
          <p:cNvPr id="78" name="Oval 77"/>
          <p:cNvSpPr/>
          <p:nvPr/>
        </p:nvSpPr>
        <p:spPr>
          <a:xfrm>
            <a:off x="9256611" y="235685"/>
            <a:ext cx="179882" cy="179882"/>
          </a:xfrm>
          <a:prstGeom prst="ellipse">
            <a:avLst/>
          </a:prstGeom>
          <a:solidFill>
            <a:srgbClr val="02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sp>
        <p:nvSpPr>
          <p:cNvPr id="79" name="Oval 78"/>
          <p:cNvSpPr/>
          <p:nvPr/>
        </p:nvSpPr>
        <p:spPr>
          <a:xfrm>
            <a:off x="9845147" y="235685"/>
            <a:ext cx="179882" cy="179882"/>
          </a:xfrm>
          <a:prstGeom prst="ellipse">
            <a:avLst/>
          </a:prstGeom>
          <a:solidFill>
            <a:srgbClr val="B5C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sp>
        <p:nvSpPr>
          <p:cNvPr id="80" name="Oval 79"/>
          <p:cNvSpPr/>
          <p:nvPr/>
        </p:nvSpPr>
        <p:spPr>
          <a:xfrm>
            <a:off x="8668073" y="235685"/>
            <a:ext cx="179882" cy="179882"/>
          </a:xfrm>
          <a:prstGeom prst="ellipse">
            <a:avLst/>
          </a:prstGeom>
          <a:solidFill>
            <a:srgbClr val="B5C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cxnSp>
        <p:nvCxnSpPr>
          <p:cNvPr id="81" name="Straight Connector 80"/>
          <p:cNvCxnSpPr/>
          <p:nvPr/>
        </p:nvCxnSpPr>
        <p:spPr>
          <a:xfrm>
            <a:off x="9344342" y="472564"/>
            <a:ext cx="0" cy="72000"/>
          </a:xfrm>
          <a:prstGeom prst="line">
            <a:avLst/>
          </a:prstGeom>
        </p:spPr>
        <p:style>
          <a:lnRef idx="1">
            <a:schemeClr val="accent1"/>
          </a:lnRef>
          <a:fillRef idx="0">
            <a:schemeClr val="accent1"/>
          </a:fillRef>
          <a:effectRef idx="0">
            <a:schemeClr val="accent1"/>
          </a:effectRef>
          <a:fontRef idx="minor">
            <a:schemeClr val="tx1"/>
          </a:fontRef>
        </p:style>
      </p:cxnSp>
      <p:sp>
        <p:nvSpPr>
          <p:cNvPr id="82" name="Rectangle 81"/>
          <p:cNvSpPr>
            <a:spLocks/>
          </p:cNvSpPr>
          <p:nvPr/>
        </p:nvSpPr>
        <p:spPr>
          <a:xfrm>
            <a:off x="8691906" y="526039"/>
            <a:ext cx="1304871" cy="2449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lnSpc>
                <a:spcPts val="1300"/>
              </a:lnSpc>
              <a:spcAft>
                <a:spcPts val="500"/>
              </a:spcAft>
            </a:pPr>
            <a:r>
              <a:rPr lang="en-GB" sz="1000" dirty="0" smtClean="0">
                <a:solidFill>
                  <a:srgbClr val="000000"/>
                </a:solidFill>
                <a:latin typeface="Gill Sans MT Pro Light" panose="020B0302020104020203" pitchFamily="34" charset="0"/>
              </a:rPr>
              <a:t>Baltic Horizon</a:t>
            </a:r>
          </a:p>
        </p:txBody>
      </p:sp>
      <p:sp>
        <p:nvSpPr>
          <p:cNvPr id="96" name="Oval 95"/>
          <p:cNvSpPr/>
          <p:nvPr/>
        </p:nvSpPr>
        <p:spPr>
          <a:xfrm>
            <a:off x="9550880" y="235685"/>
            <a:ext cx="179882" cy="179882"/>
          </a:xfrm>
          <a:prstGeom prst="ellipse">
            <a:avLst/>
          </a:prstGeom>
          <a:solidFill>
            <a:srgbClr val="B5C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sp>
        <p:nvSpPr>
          <p:cNvPr id="97" name="Oval 96"/>
          <p:cNvSpPr/>
          <p:nvPr/>
        </p:nvSpPr>
        <p:spPr>
          <a:xfrm>
            <a:off x="8962342" y="235685"/>
            <a:ext cx="179882" cy="179882"/>
          </a:xfrm>
          <a:prstGeom prst="ellipse">
            <a:avLst/>
          </a:prstGeom>
          <a:solidFill>
            <a:srgbClr val="B5C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pic>
        <p:nvPicPr>
          <p:cNvPr id="89" name="Picture 2" descr="Bildresultat för baltic horizon"/>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474999" y="175179"/>
            <a:ext cx="816446" cy="4659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14" cstate="email">
            <a:extLst>
              <a:ext uri="{28A0092B-C50C-407E-A947-70E740481C1C}">
                <a14:useLocalDpi xmlns:a14="http://schemas.microsoft.com/office/drawing/2010/main"/>
              </a:ext>
            </a:extLst>
          </a:blip>
          <a:srcRect l="19214" t="3928" r="8059" b="47740"/>
          <a:stretch/>
        </p:blipFill>
        <p:spPr>
          <a:xfrm>
            <a:off x="621308" y="3843965"/>
            <a:ext cx="928800" cy="928800"/>
          </a:xfrm>
          <a:prstGeom prst="rect">
            <a:avLst/>
          </a:prstGeom>
        </p:spPr>
      </p:pic>
    </p:spTree>
    <p:extLst>
      <p:ext uri="{BB962C8B-B14F-4D97-AF65-F5344CB8AC3E}">
        <p14:creationId xmlns:p14="http://schemas.microsoft.com/office/powerpoint/2010/main" val="1498060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2"/>
            </p:custDataLst>
            <p:extLst>
              <p:ext uri="{D42A27DB-BD31-4B8C-83A1-F6EECF244321}">
                <p14:modId xmlns:p14="http://schemas.microsoft.com/office/powerpoint/2010/main" val="34862980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2614" name="think-cell Slide" r:id="rId39" imgW="270" imgH="270" progId="TCLayout.ActiveDocument.1">
                  <p:embed/>
                </p:oleObj>
              </mc:Choice>
              <mc:Fallback>
                <p:oleObj name="think-cell Slide" r:id="rId39" imgW="270" imgH="270" progId="TCLayout.ActiveDocument.1">
                  <p:embed/>
                  <p:pic>
                    <p:nvPicPr>
                      <p:cNvPr id="0" name=""/>
                      <p:cNvPicPr/>
                      <p:nvPr/>
                    </p:nvPicPr>
                    <p:blipFill>
                      <a:blip r:embed="rId40"/>
                      <a:stretch>
                        <a:fillRect/>
                      </a:stretch>
                    </p:blipFill>
                    <p:spPr>
                      <a:xfrm>
                        <a:off x="1588" y="1588"/>
                        <a:ext cx="1587" cy="1587"/>
                      </a:xfrm>
                      <a:prstGeom prst="rect">
                        <a:avLst/>
                      </a:prstGeom>
                    </p:spPr>
                  </p:pic>
                </p:oleObj>
              </mc:Fallback>
            </mc:AlternateContent>
          </a:graphicData>
        </a:graphic>
      </p:graphicFrame>
      <p:sp>
        <p:nvSpPr>
          <p:cNvPr id="8" name="Rectangle 7" hidden="1"/>
          <p:cNvSpPr/>
          <p:nvPr>
            <p:custDataLst>
              <p:tags r:id="rId3"/>
            </p:custDataLst>
          </p:nvPr>
        </p:nvSpPr>
        <p:spPr bwMode="auto">
          <a:xfrm>
            <a:off x="0" y="0"/>
            <a:ext cx="158750" cy="15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GB" sz="800" dirty="0" smtClean="0">
              <a:sym typeface="+mn-lt"/>
            </a:endParaRPr>
          </a:p>
        </p:txBody>
      </p:sp>
      <p:graphicFrame>
        <p:nvGraphicFramePr>
          <p:cNvPr id="76" name="Chart 75"/>
          <p:cNvGraphicFramePr>
            <a:graphicFrameLocks/>
          </p:cNvGraphicFramePr>
          <p:nvPr>
            <p:extLst>
              <p:ext uri="{D42A27DB-BD31-4B8C-83A1-F6EECF244321}">
                <p14:modId xmlns:p14="http://schemas.microsoft.com/office/powerpoint/2010/main" val="2559055075"/>
              </p:ext>
            </p:extLst>
          </p:nvPr>
        </p:nvGraphicFramePr>
        <p:xfrm>
          <a:off x="3739969" y="4691540"/>
          <a:ext cx="6412034" cy="2545945"/>
        </p:xfrm>
        <a:graphic>
          <a:graphicData uri="http://schemas.openxmlformats.org/drawingml/2006/chart">
            <c:chart xmlns:c="http://schemas.openxmlformats.org/drawingml/2006/chart" xmlns:r="http://schemas.openxmlformats.org/officeDocument/2006/relationships" r:id="rId41"/>
          </a:graphicData>
        </a:graphic>
      </p:graphicFrame>
      <p:grpSp>
        <p:nvGrpSpPr>
          <p:cNvPr id="157" name="Group 156"/>
          <p:cNvGrpSpPr/>
          <p:nvPr/>
        </p:nvGrpSpPr>
        <p:grpSpPr>
          <a:xfrm>
            <a:off x="9039966" y="4728879"/>
            <a:ext cx="212469" cy="1975134"/>
            <a:chOff x="9519149" y="1941308"/>
            <a:chExt cx="170533" cy="2087562"/>
          </a:xfrm>
        </p:grpSpPr>
        <p:sp>
          <p:nvSpPr>
            <p:cNvPr id="158" name="Rectangle 157"/>
            <p:cNvSpPr/>
            <p:nvPr/>
          </p:nvSpPr>
          <p:spPr>
            <a:xfrm>
              <a:off x="9526010" y="1941308"/>
              <a:ext cx="163672" cy="2087562"/>
            </a:xfrm>
            <a:prstGeom prst="rect">
              <a:avLst/>
            </a:prstGeom>
            <a:solidFill>
              <a:srgbClr val="9F9B98">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sp>
          <p:nvSpPr>
            <p:cNvPr id="159" name="TextBox 158"/>
            <p:cNvSpPr txBox="1"/>
            <p:nvPr/>
          </p:nvSpPr>
          <p:spPr>
            <a:xfrm rot="16200000">
              <a:off x="8663746" y="2969041"/>
              <a:ext cx="1854905" cy="144100"/>
            </a:xfrm>
            <a:prstGeom prst="rect">
              <a:avLst/>
            </a:prstGeom>
            <a:noFill/>
          </p:spPr>
          <p:txBody>
            <a:bodyPr wrap="square" lIns="0" tIns="0" rIns="0" bIns="0" rtlCol="0">
              <a:spAutoFit/>
            </a:bodyPr>
            <a:lstStyle/>
            <a:p>
              <a:pPr>
                <a:lnSpc>
                  <a:spcPts val="1350"/>
                </a:lnSpc>
              </a:pPr>
              <a:r>
                <a:rPr lang="en-GB" sz="1000" dirty="0" smtClean="0"/>
                <a:t>              Merger                         </a:t>
              </a:r>
            </a:p>
          </p:txBody>
        </p:sp>
      </p:grpSp>
      <p:sp>
        <p:nvSpPr>
          <p:cNvPr id="2" name="Rubrik 1"/>
          <p:cNvSpPr>
            <a:spLocks noGrp="1"/>
          </p:cNvSpPr>
          <p:nvPr>
            <p:ph type="title"/>
          </p:nvPr>
        </p:nvSpPr>
        <p:spPr/>
        <p:txBody>
          <a:bodyPr/>
          <a:lstStyle/>
          <a:p>
            <a:r>
              <a:rPr lang="en-GB" dirty="0" smtClean="0">
                <a:sym typeface="Arial"/>
              </a:rPr>
              <a:t>Stable portfolio performance underlines the skill of Baltic Horizon management and the attractiveness of the assets</a:t>
            </a:r>
            <a:endParaRPr lang="en-GB" dirty="0"/>
          </a:p>
        </p:txBody>
      </p:sp>
      <p:sp>
        <p:nvSpPr>
          <p:cNvPr id="5" name="Platshållare för bildnummer 4"/>
          <p:cNvSpPr>
            <a:spLocks noGrp="1"/>
          </p:cNvSpPr>
          <p:nvPr>
            <p:ph type="sldNum" sz="quarter" idx="17"/>
          </p:nvPr>
        </p:nvSpPr>
        <p:spPr>
          <a:xfrm>
            <a:off x="555263" y="7136906"/>
            <a:ext cx="360000" cy="180000"/>
          </a:xfrm>
        </p:spPr>
        <p:txBody>
          <a:bodyPr/>
          <a:lstStyle/>
          <a:p>
            <a:fld id="{AD2C836C-F085-46B1-A79E-84257391B124}" type="slidenum">
              <a:rPr lang="en-GB" smtClean="0"/>
              <a:pPr/>
              <a:t>11</a:t>
            </a:fld>
            <a:endParaRPr lang="en-GB" dirty="0"/>
          </a:p>
        </p:txBody>
      </p:sp>
      <p:sp>
        <p:nvSpPr>
          <p:cNvPr id="23" name="TextBox 131"/>
          <p:cNvSpPr txBox="1"/>
          <p:nvPr/>
        </p:nvSpPr>
        <p:spPr>
          <a:xfrm>
            <a:off x="3733799" y="4387628"/>
            <a:ext cx="6418203" cy="276481"/>
          </a:xfrm>
          <a:prstGeom prst="rect">
            <a:avLst/>
          </a:prstGeom>
          <a:noFill/>
        </p:spPr>
        <p:txBody>
          <a:bodyPr wrap="square" lIns="0" tIns="0" rIns="0" bIns="0" rtlCol="0">
            <a:noAutofit/>
          </a:bodyPr>
          <a:lstStyle/>
          <a:p>
            <a:r>
              <a:rPr lang="en-GB" sz="900" dirty="0" smtClean="0">
                <a:solidFill>
                  <a:srgbClr val="000000"/>
                </a:solidFill>
                <a:latin typeface="Gill Sans MT Pro Medium" panose="020B0602020104020203" pitchFamily="34" charset="0"/>
              </a:rPr>
              <a:t>Build-up of Baltic Horizon’s portfolio </a:t>
            </a:r>
          </a:p>
          <a:p>
            <a:r>
              <a:rPr lang="en-GB" sz="900" dirty="0" smtClean="0">
                <a:solidFill>
                  <a:srgbClr val="000000"/>
                </a:solidFill>
              </a:rPr>
              <a:t>Total number of sq.m. of BOF’s property portfolio		                                  Operating profit (EUR ‘000)</a:t>
            </a:r>
            <a:endParaRPr lang="en-GB" sz="900" dirty="0" smtClean="0"/>
          </a:p>
        </p:txBody>
      </p:sp>
      <p:sp>
        <p:nvSpPr>
          <p:cNvPr id="17" name="TextBox 131"/>
          <p:cNvSpPr txBox="1"/>
          <p:nvPr/>
        </p:nvSpPr>
        <p:spPr>
          <a:xfrm>
            <a:off x="3733799" y="1555971"/>
            <a:ext cx="6439030" cy="276481"/>
          </a:xfrm>
          <a:prstGeom prst="rect">
            <a:avLst/>
          </a:prstGeom>
          <a:noFill/>
        </p:spPr>
        <p:txBody>
          <a:bodyPr wrap="square" lIns="0" tIns="0" rIns="0" bIns="0" rtlCol="0">
            <a:noAutofit/>
          </a:bodyPr>
          <a:lstStyle/>
          <a:p>
            <a:r>
              <a:rPr lang="en-GB" sz="900" dirty="0" smtClean="0">
                <a:latin typeface="Gill Sans MT Pro Medium" panose="020B0602020104020203" pitchFamily="34" charset="0"/>
              </a:rPr>
              <a:t>Annual return on </a:t>
            </a:r>
            <a:r>
              <a:rPr lang="en-GB" sz="900" dirty="0">
                <a:latin typeface="Gill Sans MT Pro Medium" panose="020B0602020104020203" pitchFamily="34" charset="0"/>
              </a:rPr>
              <a:t>e</a:t>
            </a:r>
            <a:r>
              <a:rPr lang="en-GB" sz="900" dirty="0" smtClean="0">
                <a:latin typeface="Gill Sans MT Pro Medium" panose="020B0602020104020203" pitchFamily="34" charset="0"/>
              </a:rPr>
              <a:t>quity and NAV (quarterly figures)</a:t>
            </a:r>
            <a:endParaRPr lang="en-GB" sz="900" dirty="0" smtClean="0"/>
          </a:p>
          <a:p>
            <a:r>
              <a:rPr lang="en-GB" sz="900" dirty="0" smtClean="0">
                <a:solidFill>
                  <a:srgbClr val="000000"/>
                </a:solidFill>
              </a:rPr>
              <a:t>Index</a:t>
            </a:r>
            <a:endParaRPr lang="en-GB" sz="900" dirty="0">
              <a:solidFill>
                <a:srgbClr val="000000"/>
              </a:solidFill>
            </a:endParaRPr>
          </a:p>
        </p:txBody>
      </p:sp>
      <p:sp>
        <p:nvSpPr>
          <p:cNvPr id="3" name="Content Placeholder 2"/>
          <p:cNvSpPr>
            <a:spLocks noGrp="1"/>
          </p:cNvSpPr>
          <p:nvPr>
            <p:ph sz="quarter" idx="13"/>
          </p:nvPr>
        </p:nvSpPr>
        <p:spPr>
          <a:xfrm>
            <a:off x="540000" y="1620003"/>
            <a:ext cx="2509545" cy="4001863"/>
          </a:xfrm>
        </p:spPr>
        <p:txBody>
          <a:bodyPr/>
          <a:lstStyle/>
          <a:p>
            <a:pPr marL="0" indent="0">
              <a:buNone/>
            </a:pPr>
            <a:endParaRPr lang="en-GB" dirty="0"/>
          </a:p>
          <a:p>
            <a:r>
              <a:rPr lang="en-GB" dirty="0"/>
              <a:t>Baltic Opportunity Fund (BOF) merged with Baltic Horizon (BH) on 30 June 2016</a:t>
            </a:r>
          </a:p>
          <a:p>
            <a:r>
              <a:rPr lang="en-GB" dirty="0"/>
              <a:t>Since the BOF was launched in late 2010 the fund has paid out EUR </a:t>
            </a:r>
            <a:r>
              <a:rPr lang="en-GB" dirty="0" smtClean="0"/>
              <a:t>2.73 </a:t>
            </a:r>
            <a:r>
              <a:rPr lang="en-GB" dirty="0"/>
              <a:t>per unit to its investors. </a:t>
            </a:r>
            <a:r>
              <a:rPr lang="en-GB" dirty="0" smtClean="0"/>
              <a:t>And on the 28</a:t>
            </a:r>
            <a:r>
              <a:rPr lang="en-GB" baseline="30000" dirty="0" smtClean="0"/>
              <a:t>th</a:t>
            </a:r>
            <a:r>
              <a:rPr lang="en-GB" dirty="0" smtClean="0"/>
              <a:t> of April a new dividend of EUR 0.023 per unit was announced.</a:t>
            </a:r>
            <a:endParaRPr lang="en-GB" dirty="0"/>
          </a:p>
          <a:p>
            <a:r>
              <a:rPr lang="en-GB" dirty="0"/>
              <a:t>Since the start of the holding period, which includes the build-up phase, BOF and BH have delivered an </a:t>
            </a:r>
            <a:r>
              <a:rPr lang="en-GB" b="1" dirty="0"/>
              <a:t>IRR of approximately 9 per cent</a:t>
            </a:r>
            <a:r>
              <a:rPr lang="en-GB" b="1" baseline="30000" dirty="0"/>
              <a:t>1)</a:t>
            </a:r>
            <a:r>
              <a:rPr lang="en-GB" b="1" dirty="0"/>
              <a:t> </a:t>
            </a:r>
            <a:r>
              <a:rPr lang="en-GB" dirty="0"/>
              <a:t>(Catella’s estimate, dividends + book value NAV).</a:t>
            </a:r>
          </a:p>
          <a:p>
            <a:r>
              <a:rPr lang="en-GB" dirty="0"/>
              <a:t>Existing investors in BOF as of early </a:t>
            </a:r>
            <a:r>
              <a:rPr lang="en-GB" b="1" dirty="0"/>
              <a:t>2013</a:t>
            </a:r>
            <a:r>
              <a:rPr lang="en-GB" dirty="0"/>
              <a:t> have had an </a:t>
            </a:r>
            <a:r>
              <a:rPr lang="en-GB" b="1" dirty="0"/>
              <a:t>IRR of approximately </a:t>
            </a:r>
            <a:r>
              <a:rPr lang="en-GB" b="1" dirty="0" smtClean="0"/>
              <a:t>12 </a:t>
            </a:r>
            <a:r>
              <a:rPr lang="en-GB" b="1" dirty="0"/>
              <a:t>per cent</a:t>
            </a:r>
            <a:r>
              <a:rPr lang="en-GB" b="1" baseline="30000" dirty="0"/>
              <a:t>1)</a:t>
            </a:r>
            <a:r>
              <a:rPr lang="en-GB" b="1" dirty="0"/>
              <a:t>.</a:t>
            </a:r>
          </a:p>
          <a:p>
            <a:r>
              <a:rPr lang="en-GB" dirty="0"/>
              <a:t>Existing investors in BOF as of early </a:t>
            </a:r>
            <a:r>
              <a:rPr lang="en-GB" b="1" dirty="0" smtClean="0"/>
              <a:t>2014</a:t>
            </a:r>
            <a:r>
              <a:rPr lang="en-GB" dirty="0" smtClean="0"/>
              <a:t> </a:t>
            </a:r>
            <a:r>
              <a:rPr lang="en-GB" dirty="0"/>
              <a:t>have had an </a:t>
            </a:r>
            <a:r>
              <a:rPr lang="en-GB" b="1" dirty="0"/>
              <a:t>IRR of approximately </a:t>
            </a:r>
            <a:r>
              <a:rPr lang="en-GB" b="1" dirty="0" smtClean="0"/>
              <a:t>12 </a:t>
            </a:r>
            <a:r>
              <a:rPr lang="en-GB" b="1" dirty="0"/>
              <a:t>per cent</a:t>
            </a:r>
            <a:r>
              <a:rPr lang="en-GB" b="1" baseline="30000" dirty="0"/>
              <a:t>1)</a:t>
            </a:r>
            <a:r>
              <a:rPr lang="en-GB" b="1" dirty="0"/>
              <a:t>.</a:t>
            </a:r>
          </a:p>
          <a:p>
            <a:r>
              <a:rPr lang="en-GB" dirty="0"/>
              <a:t>Existing investors in BOF as of early </a:t>
            </a:r>
            <a:r>
              <a:rPr lang="en-GB" b="1" dirty="0"/>
              <a:t>2015</a:t>
            </a:r>
            <a:r>
              <a:rPr lang="en-GB" dirty="0"/>
              <a:t> have had an </a:t>
            </a:r>
            <a:r>
              <a:rPr lang="en-GB" b="1" dirty="0"/>
              <a:t>IRR of approximately </a:t>
            </a:r>
            <a:r>
              <a:rPr lang="en-GB" b="1" dirty="0" smtClean="0"/>
              <a:t>13 </a:t>
            </a:r>
            <a:r>
              <a:rPr lang="en-GB" b="1" dirty="0"/>
              <a:t>per cent</a:t>
            </a:r>
            <a:r>
              <a:rPr lang="en-GB" b="1" baseline="30000" dirty="0"/>
              <a:t>1</a:t>
            </a:r>
            <a:r>
              <a:rPr lang="en-GB" b="1" baseline="30000" dirty="0" smtClean="0"/>
              <a:t>)</a:t>
            </a:r>
            <a:r>
              <a:rPr lang="en-GB" b="1" dirty="0" smtClean="0"/>
              <a:t>.</a:t>
            </a:r>
            <a:endParaRPr lang="en-GB" dirty="0" smtClean="0"/>
          </a:p>
          <a:p>
            <a:endParaRPr lang="en-GB" dirty="0"/>
          </a:p>
        </p:txBody>
      </p:sp>
      <p:sp>
        <p:nvSpPr>
          <p:cNvPr id="20" name="fromto"/>
          <p:cNvSpPr txBox="1">
            <a:spLocks noChangeArrowheads="1"/>
          </p:cNvSpPr>
          <p:nvPr/>
        </p:nvSpPr>
        <p:spPr bwMode="auto">
          <a:xfrm>
            <a:off x="735263" y="7183624"/>
            <a:ext cx="5841999" cy="107722"/>
          </a:xfrm>
          <a:prstGeom prst="rect">
            <a:avLst/>
          </a:prstGeom>
          <a:noFill/>
          <a:ln w="9525">
            <a:noFill/>
            <a:miter lim="800000"/>
            <a:headEnd/>
            <a:tailEnd/>
          </a:ln>
        </p:spPr>
        <p:txBody>
          <a:bodyPr wrap="square" lIns="0" tIns="0" rIns="0" bIns="0" numCol="1" spcCol="237600" anchor="t">
            <a:spAutoFit/>
          </a:bodyPr>
          <a:lstStyle/>
          <a:p>
            <a:pPr>
              <a:buClr>
                <a:schemeClr val="accent2"/>
              </a:buClr>
            </a:pPr>
            <a:endParaRPr lang="en-GB" sz="700" dirty="0">
              <a:solidFill>
                <a:srgbClr val="000000"/>
              </a:solidFill>
              <a:latin typeface="Gill Sans MT Pro Light" panose="020B0302020104020203" pitchFamily="34" charset="0"/>
              <a:sym typeface="arial" panose="020B0604020202020204" pitchFamily="34" charset="0"/>
            </a:endParaRPr>
          </a:p>
        </p:txBody>
      </p:sp>
      <p:sp>
        <p:nvSpPr>
          <p:cNvPr id="7" name="TextBox 6"/>
          <p:cNvSpPr txBox="1"/>
          <p:nvPr/>
        </p:nvSpPr>
        <p:spPr>
          <a:xfrm>
            <a:off x="4264510" y="6308288"/>
            <a:ext cx="1253156" cy="179536"/>
          </a:xfrm>
          <a:prstGeom prst="rect">
            <a:avLst/>
          </a:prstGeom>
          <a:noFill/>
        </p:spPr>
        <p:txBody>
          <a:bodyPr wrap="square" lIns="0" tIns="0" rIns="0" bIns="0" rtlCol="0">
            <a:spAutoFit/>
          </a:bodyPr>
          <a:lstStyle/>
          <a:p>
            <a:pPr>
              <a:lnSpc>
                <a:spcPts val="1350"/>
              </a:lnSpc>
            </a:pPr>
            <a:r>
              <a:rPr lang="en-GB" sz="1000" dirty="0" smtClean="0"/>
              <a:t>Lincona</a:t>
            </a:r>
          </a:p>
        </p:txBody>
      </p:sp>
      <p:sp>
        <p:nvSpPr>
          <p:cNvPr id="14" name="TextBox 13"/>
          <p:cNvSpPr txBox="1"/>
          <p:nvPr/>
        </p:nvSpPr>
        <p:spPr>
          <a:xfrm>
            <a:off x="5377565" y="6092837"/>
            <a:ext cx="1785455" cy="128104"/>
          </a:xfrm>
          <a:prstGeom prst="rect">
            <a:avLst/>
          </a:prstGeom>
          <a:noFill/>
        </p:spPr>
        <p:txBody>
          <a:bodyPr wrap="square" lIns="0" tIns="0" rIns="0" bIns="0" rtlCol="0">
            <a:spAutoFit/>
          </a:bodyPr>
          <a:lstStyle/>
          <a:p>
            <a:pPr>
              <a:lnSpc>
                <a:spcPts val="1000"/>
              </a:lnSpc>
            </a:pPr>
            <a:r>
              <a:rPr lang="en-GB" sz="1000" dirty="0" smtClean="0"/>
              <a:t>Coca-Cola Plaza</a:t>
            </a:r>
          </a:p>
        </p:txBody>
      </p:sp>
      <p:sp>
        <p:nvSpPr>
          <p:cNvPr id="15" name="TextBox 14"/>
          <p:cNvSpPr txBox="1"/>
          <p:nvPr/>
        </p:nvSpPr>
        <p:spPr>
          <a:xfrm>
            <a:off x="5964386" y="5882754"/>
            <a:ext cx="1440199" cy="179536"/>
          </a:xfrm>
          <a:prstGeom prst="rect">
            <a:avLst/>
          </a:prstGeom>
          <a:noFill/>
        </p:spPr>
        <p:txBody>
          <a:bodyPr wrap="square" lIns="0" tIns="0" rIns="0" bIns="0" rtlCol="0">
            <a:spAutoFit/>
          </a:bodyPr>
          <a:lstStyle/>
          <a:p>
            <a:pPr>
              <a:lnSpc>
                <a:spcPts val="1350"/>
              </a:lnSpc>
            </a:pPr>
            <a:r>
              <a:rPr lang="en-GB" sz="1000" dirty="0" smtClean="0"/>
              <a:t>Domus Pro</a:t>
            </a:r>
          </a:p>
        </p:txBody>
      </p:sp>
      <p:sp>
        <p:nvSpPr>
          <p:cNvPr id="16" name="TextBox 15"/>
          <p:cNvSpPr txBox="1"/>
          <p:nvPr/>
        </p:nvSpPr>
        <p:spPr>
          <a:xfrm>
            <a:off x="6655454" y="5549260"/>
            <a:ext cx="1440199" cy="179536"/>
          </a:xfrm>
          <a:prstGeom prst="rect">
            <a:avLst/>
          </a:prstGeom>
          <a:noFill/>
        </p:spPr>
        <p:txBody>
          <a:bodyPr wrap="square" lIns="0" tIns="0" rIns="0" bIns="0" rtlCol="0">
            <a:spAutoFit/>
          </a:bodyPr>
          <a:lstStyle/>
          <a:p>
            <a:pPr>
              <a:lnSpc>
                <a:spcPts val="1350"/>
              </a:lnSpc>
            </a:pPr>
            <a:r>
              <a:rPr lang="en-GB" sz="1000" dirty="0" smtClean="0"/>
              <a:t>Europa Shopping Center</a:t>
            </a:r>
          </a:p>
        </p:txBody>
      </p:sp>
      <p:sp>
        <p:nvSpPr>
          <p:cNvPr id="21" name="TextBox 20"/>
          <p:cNvSpPr txBox="1"/>
          <p:nvPr/>
        </p:nvSpPr>
        <p:spPr>
          <a:xfrm>
            <a:off x="5194501" y="6277060"/>
            <a:ext cx="1785455" cy="128104"/>
          </a:xfrm>
          <a:prstGeom prst="rect">
            <a:avLst/>
          </a:prstGeom>
          <a:noFill/>
        </p:spPr>
        <p:txBody>
          <a:bodyPr wrap="square" lIns="0" tIns="0" rIns="0" bIns="0" rtlCol="0">
            <a:spAutoFit/>
          </a:bodyPr>
          <a:lstStyle/>
          <a:p>
            <a:pPr>
              <a:lnSpc>
                <a:spcPts val="1000"/>
              </a:lnSpc>
            </a:pPr>
            <a:r>
              <a:rPr lang="en-GB" sz="1000" dirty="0" smtClean="0"/>
              <a:t>Sky Supermarket</a:t>
            </a:r>
          </a:p>
        </p:txBody>
      </p:sp>
      <p:pic>
        <p:nvPicPr>
          <p:cNvPr id="10" name="Picture 9"/>
          <p:cNvPicPr>
            <a:picLocks noChangeAspect="1"/>
          </p:cNvPicPr>
          <p:nvPr/>
        </p:nvPicPr>
        <p:blipFill rotWithShape="1">
          <a:blip r:embed="rId42" cstate="email">
            <a:extLst>
              <a:ext uri="{28A0092B-C50C-407E-A947-70E740481C1C}">
                <a14:useLocalDpi xmlns:a14="http://schemas.microsoft.com/office/drawing/2010/main"/>
              </a:ext>
            </a:extLst>
          </a:blip>
          <a:srcRect t="-161" b="-11353"/>
          <a:stretch/>
        </p:blipFill>
        <p:spPr>
          <a:xfrm>
            <a:off x="6956144" y="7005661"/>
            <a:ext cx="225392" cy="162000"/>
          </a:xfrm>
          <a:prstGeom prst="rect">
            <a:avLst/>
          </a:prstGeom>
        </p:spPr>
      </p:pic>
      <p:cxnSp>
        <p:nvCxnSpPr>
          <p:cNvPr id="79" name="Straight Connector 78"/>
          <p:cNvCxnSpPr/>
          <p:nvPr>
            <p:custDataLst>
              <p:tags r:id="rId4"/>
            </p:custDataLst>
          </p:nvPr>
        </p:nvCxnSpPr>
        <p:spPr bwMode="auto">
          <a:xfrm>
            <a:off x="3890963" y="4000500"/>
            <a:ext cx="33338"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custDataLst>
              <p:tags r:id="rId5"/>
            </p:custDataLst>
          </p:nvPr>
        </p:nvCxnSpPr>
        <p:spPr bwMode="auto">
          <a:xfrm>
            <a:off x="3890963" y="2795588"/>
            <a:ext cx="33338"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custDataLst>
              <p:tags r:id="rId6"/>
            </p:custDataLst>
          </p:nvPr>
        </p:nvCxnSpPr>
        <p:spPr bwMode="auto">
          <a:xfrm>
            <a:off x="3890963" y="2155825"/>
            <a:ext cx="33338"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custDataLst>
              <p:tags r:id="rId7"/>
            </p:custDataLst>
          </p:nvPr>
        </p:nvCxnSpPr>
        <p:spPr bwMode="auto">
          <a:xfrm>
            <a:off x="3890963" y="3222625"/>
            <a:ext cx="33338"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custDataLst>
              <p:tags r:id="rId8"/>
            </p:custDataLst>
          </p:nvPr>
        </p:nvCxnSpPr>
        <p:spPr bwMode="auto">
          <a:xfrm>
            <a:off x="3890963" y="2368550"/>
            <a:ext cx="33338"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custDataLst>
              <p:tags r:id="rId9"/>
            </p:custDataLst>
          </p:nvPr>
        </p:nvCxnSpPr>
        <p:spPr bwMode="auto">
          <a:xfrm>
            <a:off x="3890963" y="3435350"/>
            <a:ext cx="33338"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custDataLst>
              <p:tags r:id="rId10"/>
            </p:custDataLst>
          </p:nvPr>
        </p:nvCxnSpPr>
        <p:spPr bwMode="auto">
          <a:xfrm>
            <a:off x="3890963" y="1943100"/>
            <a:ext cx="33337"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custDataLst>
              <p:tags r:id="rId11"/>
            </p:custDataLst>
          </p:nvPr>
        </p:nvCxnSpPr>
        <p:spPr bwMode="auto">
          <a:xfrm>
            <a:off x="3890963" y="2582863"/>
            <a:ext cx="33338"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custDataLst>
              <p:tags r:id="rId12"/>
            </p:custDataLst>
          </p:nvPr>
        </p:nvCxnSpPr>
        <p:spPr bwMode="auto">
          <a:xfrm>
            <a:off x="3890963" y="3009900"/>
            <a:ext cx="33338"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custDataLst>
              <p:tags r:id="rId13"/>
            </p:custDataLst>
          </p:nvPr>
        </p:nvCxnSpPr>
        <p:spPr bwMode="auto">
          <a:xfrm>
            <a:off x="3890963" y="3786188"/>
            <a:ext cx="33338"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9" name="Object 8"/>
          <p:cNvGraphicFramePr>
            <a:graphicFrameLocks/>
          </p:cNvGraphicFramePr>
          <p:nvPr>
            <p:custDataLst>
              <p:tags r:id="rId14"/>
            </p:custDataLst>
            <p:extLst>
              <p:ext uri="{D42A27DB-BD31-4B8C-83A1-F6EECF244321}">
                <p14:modId xmlns:p14="http://schemas.microsoft.com/office/powerpoint/2010/main" val="2268171355"/>
              </p:ext>
            </p:extLst>
          </p:nvPr>
        </p:nvGraphicFramePr>
        <p:xfrm>
          <a:off x="3810000" y="1828799"/>
          <a:ext cx="6339912" cy="2270868"/>
        </p:xfrm>
        <a:graphic>
          <a:graphicData uri="http://schemas.openxmlformats.org/presentationml/2006/ole">
            <mc:AlternateContent xmlns:mc="http://schemas.openxmlformats.org/markup-compatibility/2006">
              <mc:Choice xmlns:v="urn:schemas-microsoft-com:vml" Requires="v">
                <p:oleObj spid="_x0000_s162615" name="Diagram" r:id="rId43" imgW="6339912" imgH="2270868" progId="MSGraph.Chart.8">
                  <p:embed followColorScheme="full"/>
                </p:oleObj>
              </mc:Choice>
              <mc:Fallback>
                <p:oleObj name="Diagram" r:id="rId43" imgW="6339912" imgH="2270868" progId="MSGraph.Chart.8">
                  <p:embed followColorScheme="full"/>
                  <p:pic>
                    <p:nvPicPr>
                      <p:cNvPr id="0" name=""/>
                      <p:cNvPicPr/>
                      <p:nvPr/>
                    </p:nvPicPr>
                    <p:blipFill>
                      <a:blip r:embed="rId44"/>
                      <a:stretch>
                        <a:fillRect/>
                      </a:stretch>
                    </p:blipFill>
                    <p:spPr>
                      <a:xfrm>
                        <a:off x="3810000" y="1828799"/>
                        <a:ext cx="6339912" cy="2270868"/>
                      </a:xfrm>
                      <a:prstGeom prst="rect">
                        <a:avLst/>
                      </a:prstGeom>
                    </p:spPr>
                  </p:pic>
                </p:oleObj>
              </mc:Fallback>
            </mc:AlternateContent>
          </a:graphicData>
        </a:graphic>
      </p:graphicFrame>
      <p:sp>
        <p:nvSpPr>
          <p:cNvPr id="68" name="Text Placeholder 2"/>
          <p:cNvSpPr>
            <a:spLocks noGrp="1"/>
          </p:cNvSpPr>
          <p:nvPr>
            <p:custDataLst>
              <p:tags r:id="rId15"/>
            </p:custDataLst>
          </p:nvPr>
        </p:nvSpPr>
        <p:spPr bwMode="gray">
          <a:xfrm>
            <a:off x="3794125" y="3940175"/>
            <a:ext cx="508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25956" indent="-125956" algn="l" defTabSz="1042688" rtl="0" eaLnBrk="1" latinLnBrk="0" hangingPunct="1">
              <a:lnSpc>
                <a:spcPts val="1348"/>
              </a:lnSpc>
              <a:spcBef>
                <a:spcPts val="300"/>
              </a:spcBef>
              <a:buClr>
                <a:srgbClr val="AA0032"/>
              </a:buClr>
              <a:buFont typeface="Wingdings" panose="05000000000000000000" pitchFamily="2" charset="2"/>
              <a:buChar char="§"/>
              <a:defRPr sz="1000" kern="1200">
                <a:solidFill>
                  <a:schemeClr val="tx1"/>
                </a:solidFill>
                <a:latin typeface="+mn-lt"/>
                <a:ea typeface="+mn-ea"/>
                <a:cs typeface="+mn-cs"/>
              </a:defRPr>
            </a:lvl1pPr>
            <a:lvl2pPr marL="251911" indent="-125956" algn="l" defTabSz="1042688" rtl="0" eaLnBrk="1" latinLnBrk="0" hangingPunct="1">
              <a:lnSpc>
                <a:spcPts val="1348"/>
              </a:lnSpc>
              <a:spcBef>
                <a:spcPts val="200"/>
              </a:spcBef>
              <a:buClr>
                <a:srgbClr val="BCB8B2"/>
              </a:buClr>
              <a:buFont typeface="Wingdings" panose="05000000000000000000" pitchFamily="2" charset="2"/>
              <a:buChar char="§"/>
              <a:defRPr sz="1000" kern="1200">
                <a:solidFill>
                  <a:schemeClr val="tx1"/>
                </a:solidFill>
                <a:latin typeface="+mn-lt"/>
                <a:ea typeface="+mn-ea"/>
                <a:cs typeface="+mn-cs"/>
              </a:defRPr>
            </a:lvl2pPr>
            <a:lvl3pPr marL="377866" indent="-125956" algn="l" defTabSz="1042688" rtl="0" eaLnBrk="1" latinLnBrk="0" hangingPunct="1">
              <a:lnSpc>
                <a:spcPts val="1348"/>
              </a:lnSpc>
              <a:spcBef>
                <a:spcPts val="200"/>
              </a:spcBef>
              <a:buFont typeface="Gill Sans MT Pro Light" pitchFamily="34" charset="0"/>
              <a:buChar char="–"/>
              <a:defRPr sz="1000" i="1" kern="1200">
                <a:solidFill>
                  <a:schemeClr val="tx1"/>
                </a:solidFill>
                <a:latin typeface="+mn-lt"/>
                <a:ea typeface="+mn-ea"/>
                <a:cs typeface="+mn-cs"/>
              </a:defRPr>
            </a:lvl3pPr>
            <a:lvl4pPr marL="0" indent="0" algn="l" defTabSz="1042688" rtl="0" eaLnBrk="1" latinLnBrk="0" hangingPunct="1">
              <a:lnSpc>
                <a:spcPct val="100000"/>
              </a:lnSpc>
              <a:spcBef>
                <a:spcPts val="1000"/>
              </a:spcBef>
              <a:buClr>
                <a:schemeClr val="accent1"/>
              </a:buClr>
              <a:buFontTx/>
              <a:buNone/>
              <a:defRPr sz="1100" kern="1200">
                <a:solidFill>
                  <a:schemeClr val="tx1"/>
                </a:solidFill>
                <a:latin typeface="Gill Sans MT Pro Medium" pitchFamily="34" charset="0"/>
                <a:ea typeface="+mn-ea"/>
                <a:cs typeface="+mn-cs"/>
              </a:defRPr>
            </a:lvl4pPr>
            <a:lvl5pPr marL="0" indent="0" algn="l" defTabSz="1042688" rtl="0" eaLnBrk="1" latinLnBrk="0" hangingPunct="1">
              <a:lnSpc>
                <a:spcPct val="100000"/>
              </a:lnSpc>
              <a:spcBef>
                <a:spcPts val="800"/>
              </a:spcBef>
              <a:buFont typeface="Arial" pitchFamily="34" charset="0"/>
              <a:buNone/>
              <a:defRPr sz="1100" i="1" kern="1200">
                <a:solidFill>
                  <a:schemeClr val="tx1"/>
                </a:solidFill>
                <a:latin typeface="Gill Sans MT Pro Medium" pitchFamily="34" charset="0"/>
                <a:ea typeface="+mn-ea"/>
                <a:cs typeface="+mn-cs"/>
              </a:defRPr>
            </a:lvl5pPr>
            <a:lvl6pPr marL="0" indent="-125367" algn="l" defTabSz="1042688" rtl="0" eaLnBrk="1" latinLnBrk="0" hangingPunct="1">
              <a:lnSpc>
                <a:spcPts val="1348"/>
              </a:lnSpc>
              <a:spcBef>
                <a:spcPts val="0"/>
              </a:spcBef>
              <a:buClr>
                <a:schemeClr val="accent1"/>
              </a:buClr>
              <a:buFont typeface="Wingdings" panose="05000000000000000000" pitchFamily="2" charset="2"/>
              <a:buChar char="§"/>
              <a:defRPr sz="1000" i="0" kern="1200">
                <a:solidFill>
                  <a:schemeClr val="tx1"/>
                </a:solidFill>
                <a:latin typeface="+mn-lt"/>
                <a:ea typeface="+mn-ea"/>
                <a:cs typeface="+mn-cs"/>
              </a:defRPr>
            </a:lvl6pPr>
            <a:lvl7pPr marL="251911" indent="-125367" algn="l" defTabSz="1042688" rtl="0" eaLnBrk="1" latinLnBrk="0" hangingPunct="1">
              <a:lnSpc>
                <a:spcPts val="1348"/>
              </a:lnSpc>
              <a:spcBef>
                <a:spcPts val="0"/>
              </a:spcBef>
              <a:buClr>
                <a:srgbClr val="BCB8B2"/>
              </a:buClr>
              <a:buFont typeface="Wingdings" panose="05000000000000000000" pitchFamily="2" charset="2"/>
              <a:buChar char="§"/>
              <a:defRPr sz="1000" i="0" kern="1200">
                <a:solidFill>
                  <a:schemeClr val="tx1"/>
                </a:solidFill>
                <a:latin typeface="+mn-lt"/>
                <a:ea typeface="+mn-ea"/>
                <a:cs typeface="+mn-cs"/>
              </a:defRPr>
            </a:lvl7pPr>
            <a:lvl8pPr marL="377866"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8pPr>
            <a:lvl9pPr marL="503822"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9pPr>
          </a:lstStyle>
          <a:p>
            <a:pPr marL="0" indent="0" algn="r">
              <a:lnSpc>
                <a:spcPct val="100000"/>
              </a:lnSpc>
              <a:spcBef>
                <a:spcPct val="0"/>
              </a:spcBef>
              <a:spcAft>
                <a:spcPct val="0"/>
              </a:spcAft>
              <a:buNone/>
            </a:pPr>
            <a:fld id="{6121FA22-4EAD-482E-A890-ABFCD085AA18}" type="datetime'''''0'''''''''''''''''''''''''''''''''''''''''''''''">
              <a:rPr lang="en-GB" altLang="en-US" sz="800">
                <a:sym typeface="+mn-lt"/>
              </a:rPr>
              <a:pPr marL="0" indent="0" algn="r">
                <a:lnSpc>
                  <a:spcPct val="100000"/>
                </a:lnSpc>
                <a:spcBef>
                  <a:spcPct val="0"/>
                </a:spcBef>
                <a:spcAft>
                  <a:spcPct val="0"/>
                </a:spcAft>
                <a:buNone/>
              </a:pPr>
              <a:t>0</a:t>
            </a:fld>
            <a:endParaRPr lang="en-GB" sz="800" dirty="0">
              <a:sym typeface="+mn-lt"/>
            </a:endParaRPr>
          </a:p>
        </p:txBody>
      </p:sp>
      <p:sp>
        <p:nvSpPr>
          <p:cNvPr id="89" name="Text Placeholder 2"/>
          <p:cNvSpPr>
            <a:spLocks noGrp="1"/>
          </p:cNvSpPr>
          <p:nvPr>
            <p:custDataLst>
              <p:tags r:id="rId16"/>
            </p:custDataLst>
          </p:nvPr>
        </p:nvSpPr>
        <p:spPr bwMode="gray">
          <a:xfrm>
            <a:off x="3743325" y="3725863"/>
            <a:ext cx="1016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25956" indent="-125956" algn="l" defTabSz="1042688" rtl="0" eaLnBrk="1" latinLnBrk="0" hangingPunct="1">
              <a:lnSpc>
                <a:spcPts val="1348"/>
              </a:lnSpc>
              <a:spcBef>
                <a:spcPts val="300"/>
              </a:spcBef>
              <a:buClr>
                <a:srgbClr val="AA0032"/>
              </a:buClr>
              <a:buFont typeface="Wingdings" panose="05000000000000000000" pitchFamily="2" charset="2"/>
              <a:buChar char="§"/>
              <a:defRPr sz="1000" kern="1200">
                <a:solidFill>
                  <a:schemeClr val="tx1"/>
                </a:solidFill>
                <a:latin typeface="+mn-lt"/>
                <a:ea typeface="+mn-ea"/>
                <a:cs typeface="+mn-cs"/>
              </a:defRPr>
            </a:lvl1pPr>
            <a:lvl2pPr marL="251911" indent="-125956" algn="l" defTabSz="1042688" rtl="0" eaLnBrk="1" latinLnBrk="0" hangingPunct="1">
              <a:lnSpc>
                <a:spcPts val="1348"/>
              </a:lnSpc>
              <a:spcBef>
                <a:spcPts val="200"/>
              </a:spcBef>
              <a:buClr>
                <a:srgbClr val="BCB8B2"/>
              </a:buClr>
              <a:buFont typeface="Wingdings" panose="05000000000000000000" pitchFamily="2" charset="2"/>
              <a:buChar char="§"/>
              <a:defRPr sz="1000" kern="1200">
                <a:solidFill>
                  <a:schemeClr val="tx1"/>
                </a:solidFill>
                <a:latin typeface="+mn-lt"/>
                <a:ea typeface="+mn-ea"/>
                <a:cs typeface="+mn-cs"/>
              </a:defRPr>
            </a:lvl2pPr>
            <a:lvl3pPr marL="377866" indent="-125956" algn="l" defTabSz="1042688" rtl="0" eaLnBrk="1" latinLnBrk="0" hangingPunct="1">
              <a:lnSpc>
                <a:spcPts val="1348"/>
              </a:lnSpc>
              <a:spcBef>
                <a:spcPts val="200"/>
              </a:spcBef>
              <a:buFont typeface="Gill Sans MT Pro Light" pitchFamily="34" charset="0"/>
              <a:buChar char="–"/>
              <a:defRPr sz="1000" i="1" kern="1200">
                <a:solidFill>
                  <a:schemeClr val="tx1"/>
                </a:solidFill>
                <a:latin typeface="+mn-lt"/>
                <a:ea typeface="+mn-ea"/>
                <a:cs typeface="+mn-cs"/>
              </a:defRPr>
            </a:lvl3pPr>
            <a:lvl4pPr marL="0" indent="0" algn="l" defTabSz="1042688" rtl="0" eaLnBrk="1" latinLnBrk="0" hangingPunct="1">
              <a:lnSpc>
                <a:spcPct val="100000"/>
              </a:lnSpc>
              <a:spcBef>
                <a:spcPts val="1000"/>
              </a:spcBef>
              <a:buClr>
                <a:schemeClr val="accent1"/>
              </a:buClr>
              <a:buFontTx/>
              <a:buNone/>
              <a:defRPr sz="1100" kern="1200">
                <a:solidFill>
                  <a:schemeClr val="tx1"/>
                </a:solidFill>
                <a:latin typeface="Gill Sans MT Pro Medium" pitchFamily="34" charset="0"/>
                <a:ea typeface="+mn-ea"/>
                <a:cs typeface="+mn-cs"/>
              </a:defRPr>
            </a:lvl4pPr>
            <a:lvl5pPr marL="0" indent="0" algn="l" defTabSz="1042688" rtl="0" eaLnBrk="1" latinLnBrk="0" hangingPunct="1">
              <a:lnSpc>
                <a:spcPct val="100000"/>
              </a:lnSpc>
              <a:spcBef>
                <a:spcPts val="800"/>
              </a:spcBef>
              <a:buFont typeface="Arial" pitchFamily="34" charset="0"/>
              <a:buNone/>
              <a:defRPr sz="1100" i="1" kern="1200">
                <a:solidFill>
                  <a:schemeClr val="tx1"/>
                </a:solidFill>
                <a:latin typeface="Gill Sans MT Pro Medium" pitchFamily="34" charset="0"/>
                <a:ea typeface="+mn-ea"/>
                <a:cs typeface="+mn-cs"/>
              </a:defRPr>
            </a:lvl5pPr>
            <a:lvl6pPr marL="0" indent="-125367" algn="l" defTabSz="1042688" rtl="0" eaLnBrk="1" latinLnBrk="0" hangingPunct="1">
              <a:lnSpc>
                <a:spcPts val="1348"/>
              </a:lnSpc>
              <a:spcBef>
                <a:spcPts val="0"/>
              </a:spcBef>
              <a:buClr>
                <a:schemeClr val="accent1"/>
              </a:buClr>
              <a:buFont typeface="Wingdings" panose="05000000000000000000" pitchFamily="2" charset="2"/>
              <a:buChar char="§"/>
              <a:defRPr sz="1000" i="0" kern="1200">
                <a:solidFill>
                  <a:schemeClr val="tx1"/>
                </a:solidFill>
                <a:latin typeface="+mn-lt"/>
                <a:ea typeface="+mn-ea"/>
                <a:cs typeface="+mn-cs"/>
              </a:defRPr>
            </a:lvl6pPr>
            <a:lvl7pPr marL="251911" indent="-125367" algn="l" defTabSz="1042688" rtl="0" eaLnBrk="1" latinLnBrk="0" hangingPunct="1">
              <a:lnSpc>
                <a:spcPts val="1348"/>
              </a:lnSpc>
              <a:spcBef>
                <a:spcPts val="0"/>
              </a:spcBef>
              <a:buClr>
                <a:srgbClr val="BCB8B2"/>
              </a:buClr>
              <a:buFont typeface="Wingdings" panose="05000000000000000000" pitchFamily="2" charset="2"/>
              <a:buChar char="§"/>
              <a:defRPr sz="1000" i="0" kern="1200">
                <a:solidFill>
                  <a:schemeClr val="tx1"/>
                </a:solidFill>
                <a:latin typeface="+mn-lt"/>
                <a:ea typeface="+mn-ea"/>
                <a:cs typeface="+mn-cs"/>
              </a:defRPr>
            </a:lvl7pPr>
            <a:lvl8pPr marL="377866"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8pPr>
            <a:lvl9pPr marL="503822"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9pPr>
          </a:lstStyle>
          <a:p>
            <a:pPr marL="0" indent="0" algn="r">
              <a:lnSpc>
                <a:spcPct val="100000"/>
              </a:lnSpc>
              <a:spcBef>
                <a:spcPct val="0"/>
              </a:spcBef>
              <a:spcAft>
                <a:spcPct val="0"/>
              </a:spcAft>
              <a:buNone/>
            </a:pPr>
            <a:fld id="{FF12BFDD-B00E-406D-A9D1-1D5B7A88BCB6}" type="datetime'''''''''''''''''''1''''''''''''''0'''''''''''''">
              <a:rPr lang="en-GB" altLang="en-US" sz="800" smtClean="0">
                <a:sym typeface="+mn-lt"/>
              </a:rPr>
              <a:pPr marL="0" indent="0" algn="r">
                <a:lnSpc>
                  <a:spcPct val="100000"/>
                </a:lnSpc>
                <a:spcBef>
                  <a:spcPct val="0"/>
                </a:spcBef>
                <a:spcAft>
                  <a:spcPct val="0"/>
                </a:spcAft>
                <a:buNone/>
              </a:pPr>
              <a:t>10</a:t>
            </a:fld>
            <a:endParaRPr lang="en-GB" sz="800" dirty="0">
              <a:sym typeface="+mn-lt"/>
            </a:endParaRPr>
          </a:p>
        </p:txBody>
      </p:sp>
      <p:sp>
        <p:nvSpPr>
          <p:cNvPr id="107" name="Text Placeholder 2"/>
          <p:cNvSpPr>
            <a:spLocks noGrp="1"/>
          </p:cNvSpPr>
          <p:nvPr>
            <p:custDataLst>
              <p:tags r:id="rId17"/>
            </p:custDataLst>
          </p:nvPr>
        </p:nvSpPr>
        <p:spPr bwMode="gray">
          <a:xfrm>
            <a:off x="3692525" y="2308225"/>
            <a:ext cx="1524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25956" indent="-125956" algn="l" defTabSz="1042688" rtl="0" eaLnBrk="1" latinLnBrk="0" hangingPunct="1">
              <a:lnSpc>
                <a:spcPts val="1348"/>
              </a:lnSpc>
              <a:spcBef>
                <a:spcPts val="300"/>
              </a:spcBef>
              <a:buClr>
                <a:srgbClr val="AA0032"/>
              </a:buClr>
              <a:buFont typeface="Wingdings" panose="05000000000000000000" pitchFamily="2" charset="2"/>
              <a:buChar char="§"/>
              <a:defRPr sz="1000" kern="1200">
                <a:solidFill>
                  <a:schemeClr val="tx1"/>
                </a:solidFill>
                <a:latin typeface="+mn-lt"/>
                <a:ea typeface="+mn-ea"/>
                <a:cs typeface="+mn-cs"/>
              </a:defRPr>
            </a:lvl1pPr>
            <a:lvl2pPr marL="251911" indent="-125956" algn="l" defTabSz="1042688" rtl="0" eaLnBrk="1" latinLnBrk="0" hangingPunct="1">
              <a:lnSpc>
                <a:spcPts val="1348"/>
              </a:lnSpc>
              <a:spcBef>
                <a:spcPts val="200"/>
              </a:spcBef>
              <a:buClr>
                <a:srgbClr val="BCB8B2"/>
              </a:buClr>
              <a:buFont typeface="Wingdings" panose="05000000000000000000" pitchFamily="2" charset="2"/>
              <a:buChar char="§"/>
              <a:defRPr sz="1000" kern="1200">
                <a:solidFill>
                  <a:schemeClr val="tx1"/>
                </a:solidFill>
                <a:latin typeface="+mn-lt"/>
                <a:ea typeface="+mn-ea"/>
                <a:cs typeface="+mn-cs"/>
              </a:defRPr>
            </a:lvl2pPr>
            <a:lvl3pPr marL="377866" indent="-125956" algn="l" defTabSz="1042688" rtl="0" eaLnBrk="1" latinLnBrk="0" hangingPunct="1">
              <a:lnSpc>
                <a:spcPts val="1348"/>
              </a:lnSpc>
              <a:spcBef>
                <a:spcPts val="200"/>
              </a:spcBef>
              <a:buFont typeface="Gill Sans MT Pro Light" pitchFamily="34" charset="0"/>
              <a:buChar char="–"/>
              <a:defRPr sz="1000" i="1" kern="1200">
                <a:solidFill>
                  <a:schemeClr val="tx1"/>
                </a:solidFill>
                <a:latin typeface="+mn-lt"/>
                <a:ea typeface="+mn-ea"/>
                <a:cs typeface="+mn-cs"/>
              </a:defRPr>
            </a:lvl3pPr>
            <a:lvl4pPr marL="0" indent="0" algn="l" defTabSz="1042688" rtl="0" eaLnBrk="1" latinLnBrk="0" hangingPunct="1">
              <a:lnSpc>
                <a:spcPct val="100000"/>
              </a:lnSpc>
              <a:spcBef>
                <a:spcPts val="1000"/>
              </a:spcBef>
              <a:buClr>
                <a:schemeClr val="accent1"/>
              </a:buClr>
              <a:buFontTx/>
              <a:buNone/>
              <a:defRPr sz="1100" kern="1200">
                <a:solidFill>
                  <a:schemeClr val="tx1"/>
                </a:solidFill>
                <a:latin typeface="Gill Sans MT Pro Medium" pitchFamily="34" charset="0"/>
                <a:ea typeface="+mn-ea"/>
                <a:cs typeface="+mn-cs"/>
              </a:defRPr>
            </a:lvl4pPr>
            <a:lvl5pPr marL="0" indent="0" algn="l" defTabSz="1042688" rtl="0" eaLnBrk="1" latinLnBrk="0" hangingPunct="1">
              <a:lnSpc>
                <a:spcPct val="100000"/>
              </a:lnSpc>
              <a:spcBef>
                <a:spcPts val="800"/>
              </a:spcBef>
              <a:buFont typeface="Arial" pitchFamily="34" charset="0"/>
              <a:buNone/>
              <a:defRPr sz="1100" i="1" kern="1200">
                <a:solidFill>
                  <a:schemeClr val="tx1"/>
                </a:solidFill>
                <a:latin typeface="Gill Sans MT Pro Medium" pitchFamily="34" charset="0"/>
                <a:ea typeface="+mn-ea"/>
                <a:cs typeface="+mn-cs"/>
              </a:defRPr>
            </a:lvl5pPr>
            <a:lvl6pPr marL="0" indent="-125367" algn="l" defTabSz="1042688" rtl="0" eaLnBrk="1" latinLnBrk="0" hangingPunct="1">
              <a:lnSpc>
                <a:spcPts val="1348"/>
              </a:lnSpc>
              <a:spcBef>
                <a:spcPts val="0"/>
              </a:spcBef>
              <a:buClr>
                <a:schemeClr val="accent1"/>
              </a:buClr>
              <a:buFont typeface="Wingdings" panose="05000000000000000000" pitchFamily="2" charset="2"/>
              <a:buChar char="§"/>
              <a:defRPr sz="1000" i="0" kern="1200">
                <a:solidFill>
                  <a:schemeClr val="tx1"/>
                </a:solidFill>
                <a:latin typeface="+mn-lt"/>
                <a:ea typeface="+mn-ea"/>
                <a:cs typeface="+mn-cs"/>
              </a:defRPr>
            </a:lvl6pPr>
            <a:lvl7pPr marL="251911" indent="-125367" algn="l" defTabSz="1042688" rtl="0" eaLnBrk="1" latinLnBrk="0" hangingPunct="1">
              <a:lnSpc>
                <a:spcPts val="1348"/>
              </a:lnSpc>
              <a:spcBef>
                <a:spcPts val="0"/>
              </a:spcBef>
              <a:buClr>
                <a:srgbClr val="BCB8B2"/>
              </a:buClr>
              <a:buFont typeface="Wingdings" panose="05000000000000000000" pitchFamily="2" charset="2"/>
              <a:buChar char="§"/>
              <a:defRPr sz="1000" i="0" kern="1200">
                <a:solidFill>
                  <a:schemeClr val="tx1"/>
                </a:solidFill>
                <a:latin typeface="+mn-lt"/>
                <a:ea typeface="+mn-ea"/>
                <a:cs typeface="+mn-cs"/>
              </a:defRPr>
            </a:lvl7pPr>
            <a:lvl8pPr marL="377866"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8pPr>
            <a:lvl9pPr marL="503822"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9pPr>
          </a:lstStyle>
          <a:p>
            <a:pPr marL="0" indent="0" algn="r">
              <a:lnSpc>
                <a:spcPct val="100000"/>
              </a:lnSpc>
              <a:spcBef>
                <a:spcPct val="0"/>
              </a:spcBef>
              <a:spcAft>
                <a:spcPct val="0"/>
              </a:spcAft>
              <a:buNone/>
            </a:pPr>
            <a:fld id="{D7BF0A6C-0665-404C-A7BB-2DF2E6F46EA1}" type="datetime'''''''''''''''''1''''''''''5''''''''''''''''0'''''''''''''''">
              <a:rPr lang="en-GB" altLang="en-US" sz="800" smtClean="0">
                <a:sym typeface="+mn-lt"/>
              </a:rPr>
              <a:pPr marL="0" indent="0" algn="r">
                <a:lnSpc>
                  <a:spcPct val="100000"/>
                </a:lnSpc>
                <a:spcBef>
                  <a:spcPct val="0"/>
                </a:spcBef>
                <a:spcAft>
                  <a:spcPct val="0"/>
                </a:spcAft>
                <a:buNone/>
              </a:pPr>
              <a:t>150</a:t>
            </a:fld>
            <a:endParaRPr lang="en-GB" sz="800" dirty="0">
              <a:sym typeface="+mn-lt"/>
            </a:endParaRPr>
          </a:p>
        </p:txBody>
      </p:sp>
      <p:sp>
        <p:nvSpPr>
          <p:cNvPr id="108" name="Text Placeholder 2"/>
          <p:cNvSpPr>
            <a:spLocks noGrp="1"/>
          </p:cNvSpPr>
          <p:nvPr>
            <p:custDataLst>
              <p:tags r:id="rId18"/>
            </p:custDataLst>
          </p:nvPr>
        </p:nvSpPr>
        <p:spPr bwMode="gray">
          <a:xfrm>
            <a:off x="3692525" y="2095500"/>
            <a:ext cx="1524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25956" indent="-125956" algn="l" defTabSz="1042688" rtl="0" eaLnBrk="1" latinLnBrk="0" hangingPunct="1">
              <a:lnSpc>
                <a:spcPts val="1348"/>
              </a:lnSpc>
              <a:spcBef>
                <a:spcPts val="300"/>
              </a:spcBef>
              <a:buClr>
                <a:srgbClr val="AA0032"/>
              </a:buClr>
              <a:buFont typeface="Wingdings" panose="05000000000000000000" pitchFamily="2" charset="2"/>
              <a:buChar char="§"/>
              <a:defRPr sz="1000" kern="1200">
                <a:solidFill>
                  <a:schemeClr val="tx1"/>
                </a:solidFill>
                <a:latin typeface="+mn-lt"/>
                <a:ea typeface="+mn-ea"/>
                <a:cs typeface="+mn-cs"/>
              </a:defRPr>
            </a:lvl1pPr>
            <a:lvl2pPr marL="251911" indent="-125956" algn="l" defTabSz="1042688" rtl="0" eaLnBrk="1" latinLnBrk="0" hangingPunct="1">
              <a:lnSpc>
                <a:spcPts val="1348"/>
              </a:lnSpc>
              <a:spcBef>
                <a:spcPts val="200"/>
              </a:spcBef>
              <a:buClr>
                <a:srgbClr val="BCB8B2"/>
              </a:buClr>
              <a:buFont typeface="Wingdings" panose="05000000000000000000" pitchFamily="2" charset="2"/>
              <a:buChar char="§"/>
              <a:defRPr sz="1000" kern="1200">
                <a:solidFill>
                  <a:schemeClr val="tx1"/>
                </a:solidFill>
                <a:latin typeface="+mn-lt"/>
                <a:ea typeface="+mn-ea"/>
                <a:cs typeface="+mn-cs"/>
              </a:defRPr>
            </a:lvl2pPr>
            <a:lvl3pPr marL="377866" indent="-125956" algn="l" defTabSz="1042688" rtl="0" eaLnBrk="1" latinLnBrk="0" hangingPunct="1">
              <a:lnSpc>
                <a:spcPts val="1348"/>
              </a:lnSpc>
              <a:spcBef>
                <a:spcPts val="200"/>
              </a:spcBef>
              <a:buFont typeface="Gill Sans MT Pro Light" pitchFamily="34" charset="0"/>
              <a:buChar char="–"/>
              <a:defRPr sz="1000" i="1" kern="1200">
                <a:solidFill>
                  <a:schemeClr val="tx1"/>
                </a:solidFill>
                <a:latin typeface="+mn-lt"/>
                <a:ea typeface="+mn-ea"/>
                <a:cs typeface="+mn-cs"/>
              </a:defRPr>
            </a:lvl3pPr>
            <a:lvl4pPr marL="0" indent="0" algn="l" defTabSz="1042688" rtl="0" eaLnBrk="1" latinLnBrk="0" hangingPunct="1">
              <a:lnSpc>
                <a:spcPct val="100000"/>
              </a:lnSpc>
              <a:spcBef>
                <a:spcPts val="1000"/>
              </a:spcBef>
              <a:buClr>
                <a:schemeClr val="accent1"/>
              </a:buClr>
              <a:buFontTx/>
              <a:buNone/>
              <a:defRPr sz="1100" kern="1200">
                <a:solidFill>
                  <a:schemeClr val="tx1"/>
                </a:solidFill>
                <a:latin typeface="Gill Sans MT Pro Medium" pitchFamily="34" charset="0"/>
                <a:ea typeface="+mn-ea"/>
                <a:cs typeface="+mn-cs"/>
              </a:defRPr>
            </a:lvl4pPr>
            <a:lvl5pPr marL="0" indent="0" algn="l" defTabSz="1042688" rtl="0" eaLnBrk="1" latinLnBrk="0" hangingPunct="1">
              <a:lnSpc>
                <a:spcPct val="100000"/>
              </a:lnSpc>
              <a:spcBef>
                <a:spcPts val="800"/>
              </a:spcBef>
              <a:buFont typeface="Arial" pitchFamily="34" charset="0"/>
              <a:buNone/>
              <a:defRPr sz="1100" i="1" kern="1200">
                <a:solidFill>
                  <a:schemeClr val="tx1"/>
                </a:solidFill>
                <a:latin typeface="Gill Sans MT Pro Medium" pitchFamily="34" charset="0"/>
                <a:ea typeface="+mn-ea"/>
                <a:cs typeface="+mn-cs"/>
              </a:defRPr>
            </a:lvl5pPr>
            <a:lvl6pPr marL="0" indent="-125367" algn="l" defTabSz="1042688" rtl="0" eaLnBrk="1" latinLnBrk="0" hangingPunct="1">
              <a:lnSpc>
                <a:spcPts val="1348"/>
              </a:lnSpc>
              <a:spcBef>
                <a:spcPts val="0"/>
              </a:spcBef>
              <a:buClr>
                <a:schemeClr val="accent1"/>
              </a:buClr>
              <a:buFont typeface="Wingdings" panose="05000000000000000000" pitchFamily="2" charset="2"/>
              <a:buChar char="§"/>
              <a:defRPr sz="1000" i="0" kern="1200">
                <a:solidFill>
                  <a:schemeClr val="tx1"/>
                </a:solidFill>
                <a:latin typeface="+mn-lt"/>
                <a:ea typeface="+mn-ea"/>
                <a:cs typeface="+mn-cs"/>
              </a:defRPr>
            </a:lvl6pPr>
            <a:lvl7pPr marL="251911" indent="-125367" algn="l" defTabSz="1042688" rtl="0" eaLnBrk="1" latinLnBrk="0" hangingPunct="1">
              <a:lnSpc>
                <a:spcPts val="1348"/>
              </a:lnSpc>
              <a:spcBef>
                <a:spcPts val="0"/>
              </a:spcBef>
              <a:buClr>
                <a:srgbClr val="BCB8B2"/>
              </a:buClr>
              <a:buFont typeface="Wingdings" panose="05000000000000000000" pitchFamily="2" charset="2"/>
              <a:buChar char="§"/>
              <a:defRPr sz="1000" i="0" kern="1200">
                <a:solidFill>
                  <a:schemeClr val="tx1"/>
                </a:solidFill>
                <a:latin typeface="+mn-lt"/>
                <a:ea typeface="+mn-ea"/>
                <a:cs typeface="+mn-cs"/>
              </a:defRPr>
            </a:lvl7pPr>
            <a:lvl8pPr marL="377866"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8pPr>
            <a:lvl9pPr marL="503822"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9pPr>
          </a:lstStyle>
          <a:p>
            <a:pPr marL="0" indent="0" algn="r">
              <a:lnSpc>
                <a:spcPct val="100000"/>
              </a:lnSpc>
              <a:spcBef>
                <a:spcPct val="0"/>
              </a:spcBef>
              <a:spcAft>
                <a:spcPct val="0"/>
              </a:spcAft>
              <a:buNone/>
            </a:pPr>
            <a:fld id="{DC9677AD-15B9-430A-AFB8-5514EB63BE58}" type="datetime'''''''''1''''''''''''''''''''''''''''''''''6''''''''''0'''''">
              <a:rPr lang="en-GB" altLang="en-US" sz="800" smtClean="0">
                <a:sym typeface="+mn-lt"/>
              </a:rPr>
              <a:pPr marL="0" indent="0" algn="r">
                <a:lnSpc>
                  <a:spcPct val="100000"/>
                </a:lnSpc>
                <a:spcBef>
                  <a:spcPct val="0"/>
                </a:spcBef>
                <a:spcAft>
                  <a:spcPct val="0"/>
                </a:spcAft>
                <a:buNone/>
              </a:pPr>
              <a:t>160</a:t>
            </a:fld>
            <a:endParaRPr lang="en-GB" sz="800" dirty="0">
              <a:sym typeface="+mn-lt"/>
            </a:endParaRPr>
          </a:p>
        </p:txBody>
      </p:sp>
      <p:sp>
        <p:nvSpPr>
          <p:cNvPr id="98" name="Text Placeholder 2"/>
          <p:cNvSpPr>
            <a:spLocks noGrp="1"/>
          </p:cNvSpPr>
          <p:nvPr>
            <p:custDataLst>
              <p:tags r:id="rId19"/>
            </p:custDataLst>
          </p:nvPr>
        </p:nvSpPr>
        <p:spPr bwMode="gray">
          <a:xfrm>
            <a:off x="3692525" y="1882775"/>
            <a:ext cx="1524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25956" indent="-125956" algn="l" defTabSz="1042688" rtl="0" eaLnBrk="1" latinLnBrk="0" hangingPunct="1">
              <a:lnSpc>
                <a:spcPts val="1348"/>
              </a:lnSpc>
              <a:spcBef>
                <a:spcPts val="300"/>
              </a:spcBef>
              <a:buClr>
                <a:srgbClr val="AA0032"/>
              </a:buClr>
              <a:buFont typeface="Wingdings" panose="05000000000000000000" pitchFamily="2" charset="2"/>
              <a:buChar char="§"/>
              <a:defRPr sz="1000" kern="1200">
                <a:solidFill>
                  <a:schemeClr val="tx1"/>
                </a:solidFill>
                <a:latin typeface="+mn-lt"/>
                <a:ea typeface="+mn-ea"/>
                <a:cs typeface="+mn-cs"/>
              </a:defRPr>
            </a:lvl1pPr>
            <a:lvl2pPr marL="251911" indent="-125956" algn="l" defTabSz="1042688" rtl="0" eaLnBrk="1" latinLnBrk="0" hangingPunct="1">
              <a:lnSpc>
                <a:spcPts val="1348"/>
              </a:lnSpc>
              <a:spcBef>
                <a:spcPts val="200"/>
              </a:spcBef>
              <a:buClr>
                <a:srgbClr val="BCB8B2"/>
              </a:buClr>
              <a:buFont typeface="Wingdings" panose="05000000000000000000" pitchFamily="2" charset="2"/>
              <a:buChar char="§"/>
              <a:defRPr sz="1000" kern="1200">
                <a:solidFill>
                  <a:schemeClr val="tx1"/>
                </a:solidFill>
                <a:latin typeface="+mn-lt"/>
                <a:ea typeface="+mn-ea"/>
                <a:cs typeface="+mn-cs"/>
              </a:defRPr>
            </a:lvl2pPr>
            <a:lvl3pPr marL="377866" indent="-125956" algn="l" defTabSz="1042688" rtl="0" eaLnBrk="1" latinLnBrk="0" hangingPunct="1">
              <a:lnSpc>
                <a:spcPts val="1348"/>
              </a:lnSpc>
              <a:spcBef>
                <a:spcPts val="200"/>
              </a:spcBef>
              <a:buFont typeface="Gill Sans MT Pro Light" pitchFamily="34" charset="0"/>
              <a:buChar char="–"/>
              <a:defRPr sz="1000" i="1" kern="1200">
                <a:solidFill>
                  <a:schemeClr val="tx1"/>
                </a:solidFill>
                <a:latin typeface="+mn-lt"/>
                <a:ea typeface="+mn-ea"/>
                <a:cs typeface="+mn-cs"/>
              </a:defRPr>
            </a:lvl3pPr>
            <a:lvl4pPr marL="0" indent="0" algn="l" defTabSz="1042688" rtl="0" eaLnBrk="1" latinLnBrk="0" hangingPunct="1">
              <a:lnSpc>
                <a:spcPct val="100000"/>
              </a:lnSpc>
              <a:spcBef>
                <a:spcPts val="1000"/>
              </a:spcBef>
              <a:buClr>
                <a:schemeClr val="accent1"/>
              </a:buClr>
              <a:buFontTx/>
              <a:buNone/>
              <a:defRPr sz="1100" kern="1200">
                <a:solidFill>
                  <a:schemeClr val="tx1"/>
                </a:solidFill>
                <a:latin typeface="Gill Sans MT Pro Medium" pitchFamily="34" charset="0"/>
                <a:ea typeface="+mn-ea"/>
                <a:cs typeface="+mn-cs"/>
              </a:defRPr>
            </a:lvl4pPr>
            <a:lvl5pPr marL="0" indent="0" algn="l" defTabSz="1042688" rtl="0" eaLnBrk="1" latinLnBrk="0" hangingPunct="1">
              <a:lnSpc>
                <a:spcPct val="100000"/>
              </a:lnSpc>
              <a:spcBef>
                <a:spcPts val="800"/>
              </a:spcBef>
              <a:buFont typeface="Arial" pitchFamily="34" charset="0"/>
              <a:buNone/>
              <a:defRPr sz="1100" i="1" kern="1200">
                <a:solidFill>
                  <a:schemeClr val="tx1"/>
                </a:solidFill>
                <a:latin typeface="Gill Sans MT Pro Medium" pitchFamily="34" charset="0"/>
                <a:ea typeface="+mn-ea"/>
                <a:cs typeface="+mn-cs"/>
              </a:defRPr>
            </a:lvl5pPr>
            <a:lvl6pPr marL="0" indent="-125367" algn="l" defTabSz="1042688" rtl="0" eaLnBrk="1" latinLnBrk="0" hangingPunct="1">
              <a:lnSpc>
                <a:spcPts val="1348"/>
              </a:lnSpc>
              <a:spcBef>
                <a:spcPts val="0"/>
              </a:spcBef>
              <a:buClr>
                <a:schemeClr val="accent1"/>
              </a:buClr>
              <a:buFont typeface="Wingdings" panose="05000000000000000000" pitchFamily="2" charset="2"/>
              <a:buChar char="§"/>
              <a:defRPr sz="1000" i="0" kern="1200">
                <a:solidFill>
                  <a:schemeClr val="tx1"/>
                </a:solidFill>
                <a:latin typeface="+mn-lt"/>
                <a:ea typeface="+mn-ea"/>
                <a:cs typeface="+mn-cs"/>
              </a:defRPr>
            </a:lvl6pPr>
            <a:lvl7pPr marL="251911" indent="-125367" algn="l" defTabSz="1042688" rtl="0" eaLnBrk="1" latinLnBrk="0" hangingPunct="1">
              <a:lnSpc>
                <a:spcPts val="1348"/>
              </a:lnSpc>
              <a:spcBef>
                <a:spcPts val="0"/>
              </a:spcBef>
              <a:buClr>
                <a:srgbClr val="BCB8B2"/>
              </a:buClr>
              <a:buFont typeface="Wingdings" panose="05000000000000000000" pitchFamily="2" charset="2"/>
              <a:buChar char="§"/>
              <a:defRPr sz="1000" i="0" kern="1200">
                <a:solidFill>
                  <a:schemeClr val="tx1"/>
                </a:solidFill>
                <a:latin typeface="+mn-lt"/>
                <a:ea typeface="+mn-ea"/>
                <a:cs typeface="+mn-cs"/>
              </a:defRPr>
            </a:lvl7pPr>
            <a:lvl8pPr marL="377866"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8pPr>
            <a:lvl9pPr marL="503822"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9pPr>
          </a:lstStyle>
          <a:p>
            <a:pPr marL="0" lvl="1" indent="0" algn="r">
              <a:lnSpc>
                <a:spcPct val="100000"/>
              </a:lnSpc>
              <a:spcBef>
                <a:spcPct val="0"/>
              </a:spcBef>
              <a:spcAft>
                <a:spcPct val="0"/>
              </a:spcAft>
              <a:buNone/>
            </a:pPr>
            <a:fld id="{C5EF2BC4-40FC-4DB1-A6DC-75FA6BD44D46}" type="datetime'''''''''''''1''''7''''''''''''''''''''''''''''''''0'''">
              <a:rPr lang="en-GB" altLang="en-US" sz="800" smtClean="0">
                <a:sym typeface="+mn-lt"/>
              </a:rPr>
              <a:pPr marL="0" lvl="1" indent="0" algn="r">
                <a:lnSpc>
                  <a:spcPct val="100000"/>
                </a:lnSpc>
                <a:spcBef>
                  <a:spcPct val="0"/>
                </a:spcBef>
                <a:spcAft>
                  <a:spcPct val="0"/>
                </a:spcAft>
                <a:buNone/>
              </a:pPr>
              <a:t>170</a:t>
            </a:fld>
            <a:endParaRPr lang="en-GB" sz="800" dirty="0">
              <a:sym typeface="+mn-lt"/>
            </a:endParaRPr>
          </a:p>
        </p:txBody>
      </p:sp>
      <p:sp>
        <p:nvSpPr>
          <p:cNvPr id="74" name="Text Placeholder 2"/>
          <p:cNvSpPr>
            <a:spLocks noGrp="1"/>
          </p:cNvSpPr>
          <p:nvPr>
            <p:custDataLst>
              <p:tags r:id="rId20"/>
            </p:custDataLst>
          </p:nvPr>
        </p:nvSpPr>
        <p:spPr bwMode="gray">
          <a:xfrm>
            <a:off x="3692525" y="2522538"/>
            <a:ext cx="1524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25956" indent="-125956" algn="l" defTabSz="1042688" rtl="0" eaLnBrk="1" latinLnBrk="0" hangingPunct="1">
              <a:lnSpc>
                <a:spcPts val="1348"/>
              </a:lnSpc>
              <a:spcBef>
                <a:spcPts val="300"/>
              </a:spcBef>
              <a:buClr>
                <a:srgbClr val="AA0032"/>
              </a:buClr>
              <a:buFont typeface="Wingdings" panose="05000000000000000000" pitchFamily="2" charset="2"/>
              <a:buChar char="§"/>
              <a:defRPr sz="1000" kern="1200">
                <a:solidFill>
                  <a:schemeClr val="tx1"/>
                </a:solidFill>
                <a:latin typeface="+mn-lt"/>
                <a:ea typeface="+mn-ea"/>
                <a:cs typeface="+mn-cs"/>
              </a:defRPr>
            </a:lvl1pPr>
            <a:lvl2pPr marL="251911" indent="-125956" algn="l" defTabSz="1042688" rtl="0" eaLnBrk="1" latinLnBrk="0" hangingPunct="1">
              <a:lnSpc>
                <a:spcPts val="1348"/>
              </a:lnSpc>
              <a:spcBef>
                <a:spcPts val="200"/>
              </a:spcBef>
              <a:buClr>
                <a:srgbClr val="BCB8B2"/>
              </a:buClr>
              <a:buFont typeface="Wingdings" panose="05000000000000000000" pitchFamily="2" charset="2"/>
              <a:buChar char="§"/>
              <a:defRPr sz="1000" kern="1200">
                <a:solidFill>
                  <a:schemeClr val="tx1"/>
                </a:solidFill>
                <a:latin typeface="+mn-lt"/>
                <a:ea typeface="+mn-ea"/>
                <a:cs typeface="+mn-cs"/>
              </a:defRPr>
            </a:lvl2pPr>
            <a:lvl3pPr marL="377866" indent="-125956" algn="l" defTabSz="1042688" rtl="0" eaLnBrk="1" latinLnBrk="0" hangingPunct="1">
              <a:lnSpc>
                <a:spcPts val="1348"/>
              </a:lnSpc>
              <a:spcBef>
                <a:spcPts val="200"/>
              </a:spcBef>
              <a:buFont typeface="Gill Sans MT Pro Light" pitchFamily="34" charset="0"/>
              <a:buChar char="–"/>
              <a:defRPr sz="1000" i="1" kern="1200">
                <a:solidFill>
                  <a:schemeClr val="tx1"/>
                </a:solidFill>
                <a:latin typeface="+mn-lt"/>
                <a:ea typeface="+mn-ea"/>
                <a:cs typeface="+mn-cs"/>
              </a:defRPr>
            </a:lvl3pPr>
            <a:lvl4pPr marL="0" indent="0" algn="l" defTabSz="1042688" rtl="0" eaLnBrk="1" latinLnBrk="0" hangingPunct="1">
              <a:lnSpc>
                <a:spcPct val="100000"/>
              </a:lnSpc>
              <a:spcBef>
                <a:spcPts val="1000"/>
              </a:spcBef>
              <a:buClr>
                <a:schemeClr val="accent1"/>
              </a:buClr>
              <a:buFontTx/>
              <a:buNone/>
              <a:defRPr sz="1100" kern="1200">
                <a:solidFill>
                  <a:schemeClr val="tx1"/>
                </a:solidFill>
                <a:latin typeface="Gill Sans MT Pro Medium" pitchFamily="34" charset="0"/>
                <a:ea typeface="+mn-ea"/>
                <a:cs typeface="+mn-cs"/>
              </a:defRPr>
            </a:lvl4pPr>
            <a:lvl5pPr marL="0" indent="0" algn="l" defTabSz="1042688" rtl="0" eaLnBrk="1" latinLnBrk="0" hangingPunct="1">
              <a:lnSpc>
                <a:spcPct val="100000"/>
              </a:lnSpc>
              <a:spcBef>
                <a:spcPts val="800"/>
              </a:spcBef>
              <a:buFont typeface="Arial" pitchFamily="34" charset="0"/>
              <a:buNone/>
              <a:defRPr sz="1100" i="1" kern="1200">
                <a:solidFill>
                  <a:schemeClr val="tx1"/>
                </a:solidFill>
                <a:latin typeface="Gill Sans MT Pro Medium" pitchFamily="34" charset="0"/>
                <a:ea typeface="+mn-ea"/>
                <a:cs typeface="+mn-cs"/>
              </a:defRPr>
            </a:lvl5pPr>
            <a:lvl6pPr marL="0" indent="-125367" algn="l" defTabSz="1042688" rtl="0" eaLnBrk="1" latinLnBrk="0" hangingPunct="1">
              <a:lnSpc>
                <a:spcPts val="1348"/>
              </a:lnSpc>
              <a:spcBef>
                <a:spcPts val="0"/>
              </a:spcBef>
              <a:buClr>
                <a:schemeClr val="accent1"/>
              </a:buClr>
              <a:buFont typeface="Wingdings" panose="05000000000000000000" pitchFamily="2" charset="2"/>
              <a:buChar char="§"/>
              <a:defRPr sz="1000" i="0" kern="1200">
                <a:solidFill>
                  <a:schemeClr val="tx1"/>
                </a:solidFill>
                <a:latin typeface="+mn-lt"/>
                <a:ea typeface="+mn-ea"/>
                <a:cs typeface="+mn-cs"/>
              </a:defRPr>
            </a:lvl6pPr>
            <a:lvl7pPr marL="251911" indent="-125367" algn="l" defTabSz="1042688" rtl="0" eaLnBrk="1" latinLnBrk="0" hangingPunct="1">
              <a:lnSpc>
                <a:spcPts val="1348"/>
              </a:lnSpc>
              <a:spcBef>
                <a:spcPts val="0"/>
              </a:spcBef>
              <a:buClr>
                <a:srgbClr val="BCB8B2"/>
              </a:buClr>
              <a:buFont typeface="Wingdings" panose="05000000000000000000" pitchFamily="2" charset="2"/>
              <a:buChar char="§"/>
              <a:defRPr sz="1000" i="0" kern="1200">
                <a:solidFill>
                  <a:schemeClr val="tx1"/>
                </a:solidFill>
                <a:latin typeface="+mn-lt"/>
                <a:ea typeface="+mn-ea"/>
                <a:cs typeface="+mn-cs"/>
              </a:defRPr>
            </a:lvl7pPr>
            <a:lvl8pPr marL="377866"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8pPr>
            <a:lvl9pPr marL="503822"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9pPr>
          </a:lstStyle>
          <a:p>
            <a:pPr marL="0" indent="0" algn="r">
              <a:lnSpc>
                <a:spcPct val="100000"/>
              </a:lnSpc>
              <a:spcBef>
                <a:spcPct val="0"/>
              </a:spcBef>
              <a:spcAft>
                <a:spcPct val="0"/>
              </a:spcAft>
              <a:buNone/>
            </a:pPr>
            <a:fld id="{0D951812-012D-4B07-9D8C-66974B699D88}" type="datetime'''''''''''''''''''1''''''''''''''40'''''''''">
              <a:rPr lang="en-GB" altLang="en-US" sz="800">
                <a:sym typeface="+mn-lt"/>
              </a:rPr>
              <a:pPr marL="0" indent="0" algn="r">
                <a:lnSpc>
                  <a:spcPct val="100000"/>
                </a:lnSpc>
                <a:spcBef>
                  <a:spcPct val="0"/>
                </a:spcBef>
                <a:spcAft>
                  <a:spcPct val="0"/>
                </a:spcAft>
                <a:buNone/>
              </a:pPr>
              <a:t>140</a:t>
            </a:fld>
            <a:endParaRPr lang="en-GB" sz="800" dirty="0">
              <a:sym typeface="+mn-lt"/>
            </a:endParaRPr>
          </a:p>
        </p:txBody>
      </p:sp>
      <p:sp>
        <p:nvSpPr>
          <p:cNvPr id="95" name="Text Placeholder 2"/>
          <p:cNvSpPr>
            <a:spLocks noGrp="1"/>
          </p:cNvSpPr>
          <p:nvPr>
            <p:custDataLst>
              <p:tags r:id="rId21"/>
            </p:custDataLst>
          </p:nvPr>
        </p:nvSpPr>
        <p:spPr bwMode="gray">
          <a:xfrm>
            <a:off x="3692525" y="2735263"/>
            <a:ext cx="1524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25956" indent="-125956" algn="l" defTabSz="1042688" rtl="0" eaLnBrk="1" latinLnBrk="0" hangingPunct="1">
              <a:lnSpc>
                <a:spcPts val="1348"/>
              </a:lnSpc>
              <a:spcBef>
                <a:spcPts val="300"/>
              </a:spcBef>
              <a:buClr>
                <a:srgbClr val="AA0032"/>
              </a:buClr>
              <a:buFont typeface="Wingdings" panose="05000000000000000000" pitchFamily="2" charset="2"/>
              <a:buChar char="§"/>
              <a:defRPr sz="1000" kern="1200">
                <a:solidFill>
                  <a:schemeClr val="tx1"/>
                </a:solidFill>
                <a:latin typeface="+mn-lt"/>
                <a:ea typeface="+mn-ea"/>
                <a:cs typeface="+mn-cs"/>
              </a:defRPr>
            </a:lvl1pPr>
            <a:lvl2pPr marL="251911" indent="-125956" algn="l" defTabSz="1042688" rtl="0" eaLnBrk="1" latinLnBrk="0" hangingPunct="1">
              <a:lnSpc>
                <a:spcPts val="1348"/>
              </a:lnSpc>
              <a:spcBef>
                <a:spcPts val="200"/>
              </a:spcBef>
              <a:buClr>
                <a:srgbClr val="BCB8B2"/>
              </a:buClr>
              <a:buFont typeface="Wingdings" panose="05000000000000000000" pitchFamily="2" charset="2"/>
              <a:buChar char="§"/>
              <a:defRPr sz="1000" kern="1200">
                <a:solidFill>
                  <a:schemeClr val="tx1"/>
                </a:solidFill>
                <a:latin typeface="+mn-lt"/>
                <a:ea typeface="+mn-ea"/>
                <a:cs typeface="+mn-cs"/>
              </a:defRPr>
            </a:lvl2pPr>
            <a:lvl3pPr marL="377866" indent="-125956" algn="l" defTabSz="1042688" rtl="0" eaLnBrk="1" latinLnBrk="0" hangingPunct="1">
              <a:lnSpc>
                <a:spcPts val="1348"/>
              </a:lnSpc>
              <a:spcBef>
                <a:spcPts val="200"/>
              </a:spcBef>
              <a:buFont typeface="Gill Sans MT Pro Light" pitchFamily="34" charset="0"/>
              <a:buChar char="–"/>
              <a:defRPr sz="1000" i="1" kern="1200">
                <a:solidFill>
                  <a:schemeClr val="tx1"/>
                </a:solidFill>
                <a:latin typeface="+mn-lt"/>
                <a:ea typeface="+mn-ea"/>
                <a:cs typeface="+mn-cs"/>
              </a:defRPr>
            </a:lvl3pPr>
            <a:lvl4pPr marL="0" indent="0" algn="l" defTabSz="1042688" rtl="0" eaLnBrk="1" latinLnBrk="0" hangingPunct="1">
              <a:lnSpc>
                <a:spcPct val="100000"/>
              </a:lnSpc>
              <a:spcBef>
                <a:spcPts val="1000"/>
              </a:spcBef>
              <a:buClr>
                <a:schemeClr val="accent1"/>
              </a:buClr>
              <a:buFontTx/>
              <a:buNone/>
              <a:defRPr sz="1100" kern="1200">
                <a:solidFill>
                  <a:schemeClr val="tx1"/>
                </a:solidFill>
                <a:latin typeface="Gill Sans MT Pro Medium" pitchFamily="34" charset="0"/>
                <a:ea typeface="+mn-ea"/>
                <a:cs typeface="+mn-cs"/>
              </a:defRPr>
            </a:lvl4pPr>
            <a:lvl5pPr marL="0" indent="0" algn="l" defTabSz="1042688" rtl="0" eaLnBrk="1" latinLnBrk="0" hangingPunct="1">
              <a:lnSpc>
                <a:spcPct val="100000"/>
              </a:lnSpc>
              <a:spcBef>
                <a:spcPts val="800"/>
              </a:spcBef>
              <a:buFont typeface="Arial" pitchFamily="34" charset="0"/>
              <a:buNone/>
              <a:defRPr sz="1100" i="1" kern="1200">
                <a:solidFill>
                  <a:schemeClr val="tx1"/>
                </a:solidFill>
                <a:latin typeface="Gill Sans MT Pro Medium" pitchFamily="34" charset="0"/>
                <a:ea typeface="+mn-ea"/>
                <a:cs typeface="+mn-cs"/>
              </a:defRPr>
            </a:lvl5pPr>
            <a:lvl6pPr marL="0" indent="-125367" algn="l" defTabSz="1042688" rtl="0" eaLnBrk="1" latinLnBrk="0" hangingPunct="1">
              <a:lnSpc>
                <a:spcPts val="1348"/>
              </a:lnSpc>
              <a:spcBef>
                <a:spcPts val="0"/>
              </a:spcBef>
              <a:buClr>
                <a:schemeClr val="accent1"/>
              </a:buClr>
              <a:buFont typeface="Wingdings" panose="05000000000000000000" pitchFamily="2" charset="2"/>
              <a:buChar char="§"/>
              <a:defRPr sz="1000" i="0" kern="1200">
                <a:solidFill>
                  <a:schemeClr val="tx1"/>
                </a:solidFill>
                <a:latin typeface="+mn-lt"/>
                <a:ea typeface="+mn-ea"/>
                <a:cs typeface="+mn-cs"/>
              </a:defRPr>
            </a:lvl6pPr>
            <a:lvl7pPr marL="251911" indent="-125367" algn="l" defTabSz="1042688" rtl="0" eaLnBrk="1" latinLnBrk="0" hangingPunct="1">
              <a:lnSpc>
                <a:spcPts val="1348"/>
              </a:lnSpc>
              <a:spcBef>
                <a:spcPts val="0"/>
              </a:spcBef>
              <a:buClr>
                <a:srgbClr val="BCB8B2"/>
              </a:buClr>
              <a:buFont typeface="Wingdings" panose="05000000000000000000" pitchFamily="2" charset="2"/>
              <a:buChar char="§"/>
              <a:defRPr sz="1000" i="0" kern="1200">
                <a:solidFill>
                  <a:schemeClr val="tx1"/>
                </a:solidFill>
                <a:latin typeface="+mn-lt"/>
                <a:ea typeface="+mn-ea"/>
                <a:cs typeface="+mn-cs"/>
              </a:defRPr>
            </a:lvl7pPr>
            <a:lvl8pPr marL="377866"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8pPr>
            <a:lvl9pPr marL="503822"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9pPr>
          </a:lstStyle>
          <a:p>
            <a:pPr marL="0" indent="0" algn="r">
              <a:lnSpc>
                <a:spcPct val="100000"/>
              </a:lnSpc>
              <a:spcBef>
                <a:spcPct val="0"/>
              </a:spcBef>
              <a:spcAft>
                <a:spcPct val="0"/>
              </a:spcAft>
              <a:buNone/>
            </a:pPr>
            <a:fld id="{C86F17C5-A032-4D5B-80A5-817B4D1301D3}" type="datetime'1''''3''''''''''''''''''0'''''''''''''''''''''''''''''''">
              <a:rPr lang="en-GB" altLang="en-US" sz="800" smtClean="0">
                <a:sym typeface="+mn-lt"/>
              </a:rPr>
              <a:pPr marL="0" indent="0" algn="r">
                <a:lnSpc>
                  <a:spcPct val="100000"/>
                </a:lnSpc>
                <a:spcBef>
                  <a:spcPct val="0"/>
                </a:spcBef>
                <a:spcAft>
                  <a:spcPct val="0"/>
                </a:spcAft>
                <a:buNone/>
              </a:pPr>
              <a:t>130</a:t>
            </a:fld>
            <a:endParaRPr lang="en-GB" sz="800" dirty="0">
              <a:sym typeface="+mn-lt"/>
            </a:endParaRPr>
          </a:p>
        </p:txBody>
      </p:sp>
      <p:sp>
        <p:nvSpPr>
          <p:cNvPr id="72" name="Text Placeholder 2"/>
          <p:cNvSpPr>
            <a:spLocks noGrp="1"/>
          </p:cNvSpPr>
          <p:nvPr>
            <p:custDataLst>
              <p:tags r:id="rId22"/>
            </p:custDataLst>
          </p:nvPr>
        </p:nvSpPr>
        <p:spPr bwMode="gray">
          <a:xfrm>
            <a:off x="3692525" y="2949575"/>
            <a:ext cx="1524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25956" indent="-125956" algn="l" defTabSz="1042688" rtl="0" eaLnBrk="1" latinLnBrk="0" hangingPunct="1">
              <a:lnSpc>
                <a:spcPts val="1348"/>
              </a:lnSpc>
              <a:spcBef>
                <a:spcPts val="300"/>
              </a:spcBef>
              <a:buClr>
                <a:srgbClr val="AA0032"/>
              </a:buClr>
              <a:buFont typeface="Wingdings" panose="05000000000000000000" pitchFamily="2" charset="2"/>
              <a:buChar char="§"/>
              <a:defRPr sz="1000" kern="1200">
                <a:solidFill>
                  <a:schemeClr val="tx1"/>
                </a:solidFill>
                <a:latin typeface="+mn-lt"/>
                <a:ea typeface="+mn-ea"/>
                <a:cs typeface="+mn-cs"/>
              </a:defRPr>
            </a:lvl1pPr>
            <a:lvl2pPr marL="251911" indent="-125956" algn="l" defTabSz="1042688" rtl="0" eaLnBrk="1" latinLnBrk="0" hangingPunct="1">
              <a:lnSpc>
                <a:spcPts val="1348"/>
              </a:lnSpc>
              <a:spcBef>
                <a:spcPts val="200"/>
              </a:spcBef>
              <a:buClr>
                <a:srgbClr val="BCB8B2"/>
              </a:buClr>
              <a:buFont typeface="Wingdings" panose="05000000000000000000" pitchFamily="2" charset="2"/>
              <a:buChar char="§"/>
              <a:defRPr sz="1000" kern="1200">
                <a:solidFill>
                  <a:schemeClr val="tx1"/>
                </a:solidFill>
                <a:latin typeface="+mn-lt"/>
                <a:ea typeface="+mn-ea"/>
                <a:cs typeface="+mn-cs"/>
              </a:defRPr>
            </a:lvl2pPr>
            <a:lvl3pPr marL="377866" indent="-125956" algn="l" defTabSz="1042688" rtl="0" eaLnBrk="1" latinLnBrk="0" hangingPunct="1">
              <a:lnSpc>
                <a:spcPts val="1348"/>
              </a:lnSpc>
              <a:spcBef>
                <a:spcPts val="200"/>
              </a:spcBef>
              <a:buFont typeface="Gill Sans MT Pro Light" pitchFamily="34" charset="0"/>
              <a:buChar char="–"/>
              <a:defRPr sz="1000" i="1" kern="1200">
                <a:solidFill>
                  <a:schemeClr val="tx1"/>
                </a:solidFill>
                <a:latin typeface="+mn-lt"/>
                <a:ea typeface="+mn-ea"/>
                <a:cs typeface="+mn-cs"/>
              </a:defRPr>
            </a:lvl3pPr>
            <a:lvl4pPr marL="0" indent="0" algn="l" defTabSz="1042688" rtl="0" eaLnBrk="1" latinLnBrk="0" hangingPunct="1">
              <a:lnSpc>
                <a:spcPct val="100000"/>
              </a:lnSpc>
              <a:spcBef>
                <a:spcPts val="1000"/>
              </a:spcBef>
              <a:buClr>
                <a:schemeClr val="accent1"/>
              </a:buClr>
              <a:buFontTx/>
              <a:buNone/>
              <a:defRPr sz="1100" kern="1200">
                <a:solidFill>
                  <a:schemeClr val="tx1"/>
                </a:solidFill>
                <a:latin typeface="Gill Sans MT Pro Medium" pitchFamily="34" charset="0"/>
                <a:ea typeface="+mn-ea"/>
                <a:cs typeface="+mn-cs"/>
              </a:defRPr>
            </a:lvl4pPr>
            <a:lvl5pPr marL="0" indent="0" algn="l" defTabSz="1042688" rtl="0" eaLnBrk="1" latinLnBrk="0" hangingPunct="1">
              <a:lnSpc>
                <a:spcPct val="100000"/>
              </a:lnSpc>
              <a:spcBef>
                <a:spcPts val="800"/>
              </a:spcBef>
              <a:buFont typeface="Arial" pitchFamily="34" charset="0"/>
              <a:buNone/>
              <a:defRPr sz="1100" i="1" kern="1200">
                <a:solidFill>
                  <a:schemeClr val="tx1"/>
                </a:solidFill>
                <a:latin typeface="Gill Sans MT Pro Medium" pitchFamily="34" charset="0"/>
                <a:ea typeface="+mn-ea"/>
                <a:cs typeface="+mn-cs"/>
              </a:defRPr>
            </a:lvl5pPr>
            <a:lvl6pPr marL="0" indent="-125367" algn="l" defTabSz="1042688" rtl="0" eaLnBrk="1" latinLnBrk="0" hangingPunct="1">
              <a:lnSpc>
                <a:spcPts val="1348"/>
              </a:lnSpc>
              <a:spcBef>
                <a:spcPts val="0"/>
              </a:spcBef>
              <a:buClr>
                <a:schemeClr val="accent1"/>
              </a:buClr>
              <a:buFont typeface="Wingdings" panose="05000000000000000000" pitchFamily="2" charset="2"/>
              <a:buChar char="§"/>
              <a:defRPr sz="1000" i="0" kern="1200">
                <a:solidFill>
                  <a:schemeClr val="tx1"/>
                </a:solidFill>
                <a:latin typeface="+mn-lt"/>
                <a:ea typeface="+mn-ea"/>
                <a:cs typeface="+mn-cs"/>
              </a:defRPr>
            </a:lvl6pPr>
            <a:lvl7pPr marL="251911" indent="-125367" algn="l" defTabSz="1042688" rtl="0" eaLnBrk="1" latinLnBrk="0" hangingPunct="1">
              <a:lnSpc>
                <a:spcPts val="1348"/>
              </a:lnSpc>
              <a:spcBef>
                <a:spcPts val="0"/>
              </a:spcBef>
              <a:buClr>
                <a:srgbClr val="BCB8B2"/>
              </a:buClr>
              <a:buFont typeface="Wingdings" panose="05000000000000000000" pitchFamily="2" charset="2"/>
              <a:buChar char="§"/>
              <a:defRPr sz="1000" i="0" kern="1200">
                <a:solidFill>
                  <a:schemeClr val="tx1"/>
                </a:solidFill>
                <a:latin typeface="+mn-lt"/>
                <a:ea typeface="+mn-ea"/>
                <a:cs typeface="+mn-cs"/>
              </a:defRPr>
            </a:lvl7pPr>
            <a:lvl8pPr marL="377866"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8pPr>
            <a:lvl9pPr marL="503822"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9pPr>
          </a:lstStyle>
          <a:p>
            <a:pPr marL="0" indent="0" algn="r">
              <a:lnSpc>
                <a:spcPct val="100000"/>
              </a:lnSpc>
              <a:spcBef>
                <a:spcPct val="0"/>
              </a:spcBef>
              <a:spcAft>
                <a:spcPct val="0"/>
              </a:spcAft>
              <a:buNone/>
            </a:pPr>
            <a:fld id="{8A67C755-1E66-4DAC-84EF-EF13440FD75E}" type="datetime'''''''''''''''''''12''0'''''''''''''''''''">
              <a:rPr lang="en-GB" altLang="en-US" sz="800">
                <a:sym typeface="+mn-lt"/>
              </a:rPr>
              <a:pPr marL="0" indent="0" algn="r">
                <a:lnSpc>
                  <a:spcPct val="100000"/>
                </a:lnSpc>
                <a:spcBef>
                  <a:spcPct val="0"/>
                </a:spcBef>
                <a:spcAft>
                  <a:spcPct val="0"/>
                </a:spcAft>
                <a:buNone/>
              </a:pPr>
              <a:t>120</a:t>
            </a:fld>
            <a:endParaRPr lang="en-GB" sz="800" dirty="0">
              <a:sym typeface="+mn-lt"/>
            </a:endParaRPr>
          </a:p>
        </p:txBody>
      </p:sp>
      <p:sp>
        <p:nvSpPr>
          <p:cNvPr id="92" name="Text Placeholder 2"/>
          <p:cNvSpPr>
            <a:spLocks noGrp="1"/>
          </p:cNvSpPr>
          <p:nvPr>
            <p:custDataLst>
              <p:tags r:id="rId23"/>
            </p:custDataLst>
          </p:nvPr>
        </p:nvSpPr>
        <p:spPr bwMode="gray">
          <a:xfrm>
            <a:off x="3692525" y="3162300"/>
            <a:ext cx="1524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25956" indent="-125956" algn="l" defTabSz="1042688" rtl="0" eaLnBrk="1" latinLnBrk="0" hangingPunct="1">
              <a:lnSpc>
                <a:spcPts val="1348"/>
              </a:lnSpc>
              <a:spcBef>
                <a:spcPts val="300"/>
              </a:spcBef>
              <a:buClr>
                <a:srgbClr val="AA0032"/>
              </a:buClr>
              <a:buFont typeface="Wingdings" panose="05000000000000000000" pitchFamily="2" charset="2"/>
              <a:buChar char="§"/>
              <a:defRPr sz="1000" kern="1200">
                <a:solidFill>
                  <a:schemeClr val="tx1"/>
                </a:solidFill>
                <a:latin typeface="+mn-lt"/>
                <a:ea typeface="+mn-ea"/>
                <a:cs typeface="+mn-cs"/>
              </a:defRPr>
            </a:lvl1pPr>
            <a:lvl2pPr marL="251911" indent="-125956" algn="l" defTabSz="1042688" rtl="0" eaLnBrk="1" latinLnBrk="0" hangingPunct="1">
              <a:lnSpc>
                <a:spcPts val="1348"/>
              </a:lnSpc>
              <a:spcBef>
                <a:spcPts val="200"/>
              </a:spcBef>
              <a:buClr>
                <a:srgbClr val="BCB8B2"/>
              </a:buClr>
              <a:buFont typeface="Wingdings" panose="05000000000000000000" pitchFamily="2" charset="2"/>
              <a:buChar char="§"/>
              <a:defRPr sz="1000" kern="1200">
                <a:solidFill>
                  <a:schemeClr val="tx1"/>
                </a:solidFill>
                <a:latin typeface="+mn-lt"/>
                <a:ea typeface="+mn-ea"/>
                <a:cs typeface="+mn-cs"/>
              </a:defRPr>
            </a:lvl2pPr>
            <a:lvl3pPr marL="377866" indent="-125956" algn="l" defTabSz="1042688" rtl="0" eaLnBrk="1" latinLnBrk="0" hangingPunct="1">
              <a:lnSpc>
                <a:spcPts val="1348"/>
              </a:lnSpc>
              <a:spcBef>
                <a:spcPts val="200"/>
              </a:spcBef>
              <a:buFont typeface="Gill Sans MT Pro Light" pitchFamily="34" charset="0"/>
              <a:buChar char="–"/>
              <a:defRPr sz="1000" i="1" kern="1200">
                <a:solidFill>
                  <a:schemeClr val="tx1"/>
                </a:solidFill>
                <a:latin typeface="+mn-lt"/>
                <a:ea typeface="+mn-ea"/>
                <a:cs typeface="+mn-cs"/>
              </a:defRPr>
            </a:lvl3pPr>
            <a:lvl4pPr marL="0" indent="0" algn="l" defTabSz="1042688" rtl="0" eaLnBrk="1" latinLnBrk="0" hangingPunct="1">
              <a:lnSpc>
                <a:spcPct val="100000"/>
              </a:lnSpc>
              <a:spcBef>
                <a:spcPts val="1000"/>
              </a:spcBef>
              <a:buClr>
                <a:schemeClr val="accent1"/>
              </a:buClr>
              <a:buFontTx/>
              <a:buNone/>
              <a:defRPr sz="1100" kern="1200">
                <a:solidFill>
                  <a:schemeClr val="tx1"/>
                </a:solidFill>
                <a:latin typeface="Gill Sans MT Pro Medium" pitchFamily="34" charset="0"/>
                <a:ea typeface="+mn-ea"/>
                <a:cs typeface="+mn-cs"/>
              </a:defRPr>
            </a:lvl4pPr>
            <a:lvl5pPr marL="0" indent="0" algn="l" defTabSz="1042688" rtl="0" eaLnBrk="1" latinLnBrk="0" hangingPunct="1">
              <a:lnSpc>
                <a:spcPct val="100000"/>
              </a:lnSpc>
              <a:spcBef>
                <a:spcPts val="800"/>
              </a:spcBef>
              <a:buFont typeface="Arial" pitchFamily="34" charset="0"/>
              <a:buNone/>
              <a:defRPr sz="1100" i="1" kern="1200">
                <a:solidFill>
                  <a:schemeClr val="tx1"/>
                </a:solidFill>
                <a:latin typeface="Gill Sans MT Pro Medium" pitchFamily="34" charset="0"/>
                <a:ea typeface="+mn-ea"/>
                <a:cs typeface="+mn-cs"/>
              </a:defRPr>
            </a:lvl5pPr>
            <a:lvl6pPr marL="0" indent="-125367" algn="l" defTabSz="1042688" rtl="0" eaLnBrk="1" latinLnBrk="0" hangingPunct="1">
              <a:lnSpc>
                <a:spcPts val="1348"/>
              </a:lnSpc>
              <a:spcBef>
                <a:spcPts val="0"/>
              </a:spcBef>
              <a:buClr>
                <a:schemeClr val="accent1"/>
              </a:buClr>
              <a:buFont typeface="Wingdings" panose="05000000000000000000" pitchFamily="2" charset="2"/>
              <a:buChar char="§"/>
              <a:defRPr sz="1000" i="0" kern="1200">
                <a:solidFill>
                  <a:schemeClr val="tx1"/>
                </a:solidFill>
                <a:latin typeface="+mn-lt"/>
                <a:ea typeface="+mn-ea"/>
                <a:cs typeface="+mn-cs"/>
              </a:defRPr>
            </a:lvl6pPr>
            <a:lvl7pPr marL="251911" indent="-125367" algn="l" defTabSz="1042688" rtl="0" eaLnBrk="1" latinLnBrk="0" hangingPunct="1">
              <a:lnSpc>
                <a:spcPts val="1348"/>
              </a:lnSpc>
              <a:spcBef>
                <a:spcPts val="0"/>
              </a:spcBef>
              <a:buClr>
                <a:srgbClr val="BCB8B2"/>
              </a:buClr>
              <a:buFont typeface="Wingdings" panose="05000000000000000000" pitchFamily="2" charset="2"/>
              <a:buChar char="§"/>
              <a:defRPr sz="1000" i="0" kern="1200">
                <a:solidFill>
                  <a:schemeClr val="tx1"/>
                </a:solidFill>
                <a:latin typeface="+mn-lt"/>
                <a:ea typeface="+mn-ea"/>
                <a:cs typeface="+mn-cs"/>
              </a:defRPr>
            </a:lvl7pPr>
            <a:lvl8pPr marL="377866"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8pPr>
            <a:lvl9pPr marL="503822"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9pPr>
          </a:lstStyle>
          <a:p>
            <a:pPr marL="0" indent="0" algn="r">
              <a:lnSpc>
                <a:spcPct val="100000"/>
              </a:lnSpc>
              <a:spcBef>
                <a:spcPct val="0"/>
              </a:spcBef>
              <a:spcAft>
                <a:spcPct val="0"/>
              </a:spcAft>
              <a:buNone/>
            </a:pPr>
            <a:fld id="{D5D1BCD1-7770-40E5-ACEB-F91282F404A4}" type="datetime'''''''''''''''''''''''''''''1''''''1''''0'''''''''''''''''''">
              <a:rPr lang="en-GB" altLang="en-US" sz="800" smtClean="0">
                <a:sym typeface="+mn-lt"/>
              </a:rPr>
              <a:pPr marL="0" indent="0" algn="r">
                <a:lnSpc>
                  <a:spcPct val="100000"/>
                </a:lnSpc>
                <a:spcBef>
                  <a:spcPct val="0"/>
                </a:spcBef>
                <a:spcAft>
                  <a:spcPct val="0"/>
                </a:spcAft>
                <a:buNone/>
              </a:pPr>
              <a:t>110</a:t>
            </a:fld>
            <a:endParaRPr lang="en-GB" sz="800" dirty="0">
              <a:sym typeface="+mn-lt"/>
            </a:endParaRPr>
          </a:p>
        </p:txBody>
      </p:sp>
      <p:sp>
        <p:nvSpPr>
          <p:cNvPr id="161" name="Text Placeholder 2"/>
          <p:cNvSpPr>
            <a:spLocks noGrp="1"/>
          </p:cNvSpPr>
          <p:nvPr>
            <p:custDataLst>
              <p:tags r:id="rId24"/>
            </p:custDataLst>
          </p:nvPr>
        </p:nvSpPr>
        <p:spPr bwMode="gray">
          <a:xfrm>
            <a:off x="3692525" y="3375025"/>
            <a:ext cx="1524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25956" indent="-125956" algn="l" defTabSz="1042688" rtl="0" eaLnBrk="1" latinLnBrk="0" hangingPunct="1">
              <a:lnSpc>
                <a:spcPts val="1348"/>
              </a:lnSpc>
              <a:spcBef>
                <a:spcPts val="300"/>
              </a:spcBef>
              <a:buClr>
                <a:srgbClr val="AA0032"/>
              </a:buClr>
              <a:buFont typeface="Wingdings" panose="05000000000000000000" pitchFamily="2" charset="2"/>
              <a:buChar char="§"/>
              <a:defRPr sz="1000" kern="1200">
                <a:solidFill>
                  <a:schemeClr val="tx1"/>
                </a:solidFill>
                <a:latin typeface="+mn-lt"/>
                <a:ea typeface="+mn-ea"/>
                <a:cs typeface="+mn-cs"/>
              </a:defRPr>
            </a:lvl1pPr>
            <a:lvl2pPr marL="251911" indent="-125956" algn="l" defTabSz="1042688" rtl="0" eaLnBrk="1" latinLnBrk="0" hangingPunct="1">
              <a:lnSpc>
                <a:spcPts val="1348"/>
              </a:lnSpc>
              <a:spcBef>
                <a:spcPts val="200"/>
              </a:spcBef>
              <a:buClr>
                <a:srgbClr val="BCB8B2"/>
              </a:buClr>
              <a:buFont typeface="Wingdings" panose="05000000000000000000" pitchFamily="2" charset="2"/>
              <a:buChar char="§"/>
              <a:defRPr sz="1000" kern="1200">
                <a:solidFill>
                  <a:schemeClr val="tx1"/>
                </a:solidFill>
                <a:latin typeface="+mn-lt"/>
                <a:ea typeface="+mn-ea"/>
                <a:cs typeface="+mn-cs"/>
              </a:defRPr>
            </a:lvl2pPr>
            <a:lvl3pPr marL="377866" indent="-125956" algn="l" defTabSz="1042688" rtl="0" eaLnBrk="1" latinLnBrk="0" hangingPunct="1">
              <a:lnSpc>
                <a:spcPts val="1348"/>
              </a:lnSpc>
              <a:spcBef>
                <a:spcPts val="200"/>
              </a:spcBef>
              <a:buFont typeface="Gill Sans MT Pro Light" pitchFamily="34" charset="0"/>
              <a:buChar char="–"/>
              <a:defRPr sz="1000" i="1" kern="1200">
                <a:solidFill>
                  <a:schemeClr val="tx1"/>
                </a:solidFill>
                <a:latin typeface="+mn-lt"/>
                <a:ea typeface="+mn-ea"/>
                <a:cs typeface="+mn-cs"/>
              </a:defRPr>
            </a:lvl3pPr>
            <a:lvl4pPr marL="0" indent="0" algn="l" defTabSz="1042688" rtl="0" eaLnBrk="1" latinLnBrk="0" hangingPunct="1">
              <a:lnSpc>
                <a:spcPct val="100000"/>
              </a:lnSpc>
              <a:spcBef>
                <a:spcPts val="1000"/>
              </a:spcBef>
              <a:buClr>
                <a:schemeClr val="accent1"/>
              </a:buClr>
              <a:buFontTx/>
              <a:buNone/>
              <a:defRPr sz="1100" kern="1200">
                <a:solidFill>
                  <a:schemeClr val="tx1"/>
                </a:solidFill>
                <a:latin typeface="Gill Sans MT Pro Medium" pitchFamily="34" charset="0"/>
                <a:ea typeface="+mn-ea"/>
                <a:cs typeface="+mn-cs"/>
              </a:defRPr>
            </a:lvl4pPr>
            <a:lvl5pPr marL="0" indent="0" algn="l" defTabSz="1042688" rtl="0" eaLnBrk="1" latinLnBrk="0" hangingPunct="1">
              <a:lnSpc>
                <a:spcPct val="100000"/>
              </a:lnSpc>
              <a:spcBef>
                <a:spcPts val="800"/>
              </a:spcBef>
              <a:buFont typeface="Arial" pitchFamily="34" charset="0"/>
              <a:buNone/>
              <a:defRPr sz="1100" i="1" kern="1200">
                <a:solidFill>
                  <a:schemeClr val="tx1"/>
                </a:solidFill>
                <a:latin typeface="Gill Sans MT Pro Medium" pitchFamily="34" charset="0"/>
                <a:ea typeface="+mn-ea"/>
                <a:cs typeface="+mn-cs"/>
              </a:defRPr>
            </a:lvl5pPr>
            <a:lvl6pPr marL="0" indent="-125367" algn="l" defTabSz="1042688" rtl="0" eaLnBrk="1" latinLnBrk="0" hangingPunct="1">
              <a:lnSpc>
                <a:spcPts val="1348"/>
              </a:lnSpc>
              <a:spcBef>
                <a:spcPts val="0"/>
              </a:spcBef>
              <a:buClr>
                <a:schemeClr val="accent1"/>
              </a:buClr>
              <a:buFont typeface="Wingdings" panose="05000000000000000000" pitchFamily="2" charset="2"/>
              <a:buChar char="§"/>
              <a:defRPr sz="1000" i="0" kern="1200">
                <a:solidFill>
                  <a:schemeClr val="tx1"/>
                </a:solidFill>
                <a:latin typeface="+mn-lt"/>
                <a:ea typeface="+mn-ea"/>
                <a:cs typeface="+mn-cs"/>
              </a:defRPr>
            </a:lvl6pPr>
            <a:lvl7pPr marL="251911" indent="-125367" algn="l" defTabSz="1042688" rtl="0" eaLnBrk="1" latinLnBrk="0" hangingPunct="1">
              <a:lnSpc>
                <a:spcPts val="1348"/>
              </a:lnSpc>
              <a:spcBef>
                <a:spcPts val="0"/>
              </a:spcBef>
              <a:buClr>
                <a:srgbClr val="BCB8B2"/>
              </a:buClr>
              <a:buFont typeface="Wingdings" panose="05000000000000000000" pitchFamily="2" charset="2"/>
              <a:buChar char="§"/>
              <a:defRPr sz="1000" i="0" kern="1200">
                <a:solidFill>
                  <a:schemeClr val="tx1"/>
                </a:solidFill>
                <a:latin typeface="+mn-lt"/>
                <a:ea typeface="+mn-ea"/>
                <a:cs typeface="+mn-cs"/>
              </a:defRPr>
            </a:lvl7pPr>
            <a:lvl8pPr marL="377866"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8pPr>
            <a:lvl9pPr marL="503822"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9pPr>
          </a:lstStyle>
          <a:p>
            <a:pPr marL="0" indent="0" algn="r">
              <a:lnSpc>
                <a:spcPct val="100000"/>
              </a:lnSpc>
              <a:spcBef>
                <a:spcPct val="0"/>
              </a:spcBef>
              <a:spcAft>
                <a:spcPct val="0"/>
              </a:spcAft>
              <a:buNone/>
            </a:pPr>
            <a:fld id="{28EA441A-0F17-407D-96CD-732260080FCF}" type="datetime'''''''''''''''''''1''0''''''0'''''">
              <a:rPr lang="en-GB" altLang="en-US" sz="800">
                <a:sym typeface="+mn-lt"/>
              </a:rPr>
              <a:pPr marL="0" indent="0" algn="r">
                <a:lnSpc>
                  <a:spcPct val="100000"/>
                </a:lnSpc>
                <a:spcBef>
                  <a:spcPct val="0"/>
                </a:spcBef>
                <a:spcAft>
                  <a:spcPct val="0"/>
                </a:spcAft>
                <a:buNone/>
              </a:pPr>
              <a:t>100</a:t>
            </a:fld>
            <a:endParaRPr lang="en-GB" sz="800" dirty="0">
              <a:sym typeface="+mn-lt"/>
            </a:endParaRPr>
          </a:p>
        </p:txBody>
      </p:sp>
      <p:sp useBgFill="1">
        <p:nvSpPr>
          <p:cNvPr id="26" name="Freeform 25"/>
          <p:cNvSpPr/>
          <p:nvPr>
            <p:custDataLst>
              <p:tags r:id="rId25"/>
            </p:custDataLst>
          </p:nvPr>
        </p:nvSpPr>
        <p:spPr bwMode="auto">
          <a:xfrm>
            <a:off x="3854450" y="3465513"/>
            <a:ext cx="146051" cy="96838"/>
          </a:xfrm>
          <a:custGeom>
            <a:avLst/>
            <a:gdLst/>
            <a:ahLst/>
            <a:cxnLst/>
            <a:rect l="0" t="0" r="0" b="0"/>
            <a:pathLst>
              <a:path w="146051" h="96838">
                <a:moveTo>
                  <a:pt x="0" y="39687"/>
                </a:moveTo>
                <a:lnTo>
                  <a:pt x="146050" y="0"/>
                </a:lnTo>
                <a:lnTo>
                  <a:pt x="146050" y="57150"/>
                </a:lnTo>
                <a:lnTo>
                  <a:pt x="0" y="9683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err="1" smtClean="0"/>
          </a:p>
        </p:txBody>
      </p:sp>
      <p:sp>
        <p:nvSpPr>
          <p:cNvPr id="24" name="Freeform 23"/>
          <p:cNvSpPr/>
          <p:nvPr>
            <p:custDataLst>
              <p:tags r:id="rId26"/>
            </p:custDataLst>
          </p:nvPr>
        </p:nvSpPr>
        <p:spPr bwMode="auto">
          <a:xfrm>
            <a:off x="3854450" y="3522663"/>
            <a:ext cx="146051" cy="39688"/>
          </a:xfrm>
          <a:custGeom>
            <a:avLst/>
            <a:gdLst/>
            <a:ahLst/>
            <a:cxnLst/>
            <a:rect l="0" t="0" r="0" b="0"/>
            <a:pathLst>
              <a:path w="146051" h="39688">
                <a:moveTo>
                  <a:pt x="0" y="39687"/>
                </a:moveTo>
                <a:lnTo>
                  <a:pt x="146050" y="0"/>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2" name="Freeform 11"/>
          <p:cNvSpPr/>
          <p:nvPr>
            <p:custDataLst>
              <p:tags r:id="rId27"/>
            </p:custDataLst>
          </p:nvPr>
        </p:nvSpPr>
        <p:spPr bwMode="auto">
          <a:xfrm>
            <a:off x="3854450" y="3465513"/>
            <a:ext cx="146051" cy="39688"/>
          </a:xfrm>
          <a:custGeom>
            <a:avLst/>
            <a:gdLst/>
            <a:ahLst/>
            <a:cxnLst/>
            <a:rect l="0" t="0" r="0" b="0"/>
            <a:pathLst>
              <a:path w="146051" h="39688">
                <a:moveTo>
                  <a:pt x="0" y="39687"/>
                </a:moveTo>
                <a:lnTo>
                  <a:pt x="146050" y="0"/>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93" name="Text Placeholder 2"/>
          <p:cNvSpPr>
            <a:spLocks noGrp="1"/>
          </p:cNvSpPr>
          <p:nvPr>
            <p:custDataLst>
              <p:tags r:id="rId28"/>
            </p:custDataLst>
          </p:nvPr>
        </p:nvSpPr>
        <p:spPr bwMode="auto">
          <a:xfrm>
            <a:off x="8645525" y="4059238"/>
            <a:ext cx="209550" cy="24447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25956" indent="-125956" algn="l" defTabSz="1042688" rtl="0" eaLnBrk="1" latinLnBrk="0" hangingPunct="1">
              <a:lnSpc>
                <a:spcPts val="1348"/>
              </a:lnSpc>
              <a:spcBef>
                <a:spcPts val="300"/>
              </a:spcBef>
              <a:buClr>
                <a:srgbClr val="AA0032"/>
              </a:buClr>
              <a:buFont typeface="Wingdings" panose="05000000000000000000" pitchFamily="2" charset="2"/>
              <a:buChar char="§"/>
              <a:defRPr sz="1000" kern="1200">
                <a:solidFill>
                  <a:schemeClr val="tx1"/>
                </a:solidFill>
                <a:latin typeface="+mn-lt"/>
                <a:ea typeface="+mn-ea"/>
                <a:cs typeface="+mn-cs"/>
              </a:defRPr>
            </a:lvl1pPr>
            <a:lvl2pPr marL="251911" indent="-125956" algn="l" defTabSz="1042688" rtl="0" eaLnBrk="1" latinLnBrk="0" hangingPunct="1">
              <a:lnSpc>
                <a:spcPts val="1348"/>
              </a:lnSpc>
              <a:spcBef>
                <a:spcPts val="200"/>
              </a:spcBef>
              <a:buClr>
                <a:srgbClr val="BCB8B2"/>
              </a:buClr>
              <a:buFont typeface="Wingdings" panose="05000000000000000000" pitchFamily="2" charset="2"/>
              <a:buChar char="§"/>
              <a:defRPr sz="1000" kern="1200">
                <a:solidFill>
                  <a:schemeClr val="tx1"/>
                </a:solidFill>
                <a:latin typeface="+mn-lt"/>
                <a:ea typeface="+mn-ea"/>
                <a:cs typeface="+mn-cs"/>
              </a:defRPr>
            </a:lvl2pPr>
            <a:lvl3pPr marL="377866" indent="-125956" algn="l" defTabSz="1042688" rtl="0" eaLnBrk="1" latinLnBrk="0" hangingPunct="1">
              <a:lnSpc>
                <a:spcPts val="1348"/>
              </a:lnSpc>
              <a:spcBef>
                <a:spcPts val="200"/>
              </a:spcBef>
              <a:buFont typeface="Gill Sans MT Pro Light" pitchFamily="34" charset="0"/>
              <a:buChar char="–"/>
              <a:defRPr sz="1000" i="1" kern="1200">
                <a:solidFill>
                  <a:schemeClr val="tx1"/>
                </a:solidFill>
                <a:latin typeface="+mn-lt"/>
                <a:ea typeface="+mn-ea"/>
                <a:cs typeface="+mn-cs"/>
              </a:defRPr>
            </a:lvl3pPr>
            <a:lvl4pPr marL="0" indent="0" algn="l" defTabSz="1042688" rtl="0" eaLnBrk="1" latinLnBrk="0" hangingPunct="1">
              <a:lnSpc>
                <a:spcPct val="100000"/>
              </a:lnSpc>
              <a:spcBef>
                <a:spcPts val="1000"/>
              </a:spcBef>
              <a:buClr>
                <a:schemeClr val="accent1"/>
              </a:buClr>
              <a:buFontTx/>
              <a:buNone/>
              <a:defRPr sz="1100" kern="1200">
                <a:solidFill>
                  <a:schemeClr val="tx1"/>
                </a:solidFill>
                <a:latin typeface="Gill Sans MT Pro Medium" pitchFamily="34" charset="0"/>
                <a:ea typeface="+mn-ea"/>
                <a:cs typeface="+mn-cs"/>
              </a:defRPr>
            </a:lvl4pPr>
            <a:lvl5pPr marL="0" indent="0" algn="l" defTabSz="1042688" rtl="0" eaLnBrk="1" latinLnBrk="0" hangingPunct="1">
              <a:lnSpc>
                <a:spcPct val="100000"/>
              </a:lnSpc>
              <a:spcBef>
                <a:spcPts val="800"/>
              </a:spcBef>
              <a:buFont typeface="Arial" pitchFamily="34" charset="0"/>
              <a:buNone/>
              <a:defRPr sz="1100" i="1" kern="1200">
                <a:solidFill>
                  <a:schemeClr val="tx1"/>
                </a:solidFill>
                <a:latin typeface="Gill Sans MT Pro Medium" pitchFamily="34" charset="0"/>
                <a:ea typeface="+mn-ea"/>
                <a:cs typeface="+mn-cs"/>
              </a:defRPr>
            </a:lvl5pPr>
            <a:lvl6pPr marL="0" indent="-125367" algn="l" defTabSz="1042688" rtl="0" eaLnBrk="1" latinLnBrk="0" hangingPunct="1">
              <a:lnSpc>
                <a:spcPts val="1348"/>
              </a:lnSpc>
              <a:spcBef>
                <a:spcPts val="0"/>
              </a:spcBef>
              <a:buClr>
                <a:schemeClr val="accent1"/>
              </a:buClr>
              <a:buFont typeface="Wingdings" panose="05000000000000000000" pitchFamily="2" charset="2"/>
              <a:buChar char="§"/>
              <a:defRPr sz="1000" i="0" kern="1200">
                <a:solidFill>
                  <a:schemeClr val="tx1"/>
                </a:solidFill>
                <a:latin typeface="+mn-lt"/>
                <a:ea typeface="+mn-ea"/>
                <a:cs typeface="+mn-cs"/>
              </a:defRPr>
            </a:lvl6pPr>
            <a:lvl7pPr marL="251911" indent="-125367" algn="l" defTabSz="1042688" rtl="0" eaLnBrk="1" latinLnBrk="0" hangingPunct="1">
              <a:lnSpc>
                <a:spcPts val="1348"/>
              </a:lnSpc>
              <a:spcBef>
                <a:spcPts val="0"/>
              </a:spcBef>
              <a:buClr>
                <a:srgbClr val="BCB8B2"/>
              </a:buClr>
              <a:buFont typeface="Wingdings" panose="05000000000000000000" pitchFamily="2" charset="2"/>
              <a:buChar char="§"/>
              <a:defRPr sz="1000" i="0" kern="1200">
                <a:solidFill>
                  <a:schemeClr val="tx1"/>
                </a:solidFill>
                <a:latin typeface="+mn-lt"/>
                <a:ea typeface="+mn-ea"/>
                <a:cs typeface="+mn-cs"/>
              </a:defRPr>
            </a:lvl7pPr>
            <a:lvl8pPr marL="377866"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8pPr>
            <a:lvl9pPr marL="503822"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9pPr>
          </a:lstStyle>
          <a:p>
            <a:pPr marL="0" lvl="1" indent="0" algn="ctr">
              <a:lnSpc>
                <a:spcPct val="100000"/>
              </a:lnSpc>
              <a:spcBef>
                <a:spcPct val="0"/>
              </a:spcBef>
              <a:spcAft>
                <a:spcPct val="0"/>
              </a:spcAft>
              <a:buNone/>
            </a:pPr>
            <a:r>
              <a:rPr lang="en-GB" sz="800" dirty="0" smtClean="0">
                <a:sym typeface="+mn-lt"/>
              </a:rPr>
              <a:t>Dec-15</a:t>
            </a:r>
            <a:endParaRPr lang="en-GB" sz="800" dirty="0">
              <a:sym typeface="+mn-lt"/>
            </a:endParaRPr>
          </a:p>
        </p:txBody>
      </p:sp>
      <p:sp>
        <p:nvSpPr>
          <p:cNvPr id="88" name="Text Placeholder 2"/>
          <p:cNvSpPr>
            <a:spLocks noGrp="1"/>
          </p:cNvSpPr>
          <p:nvPr>
            <p:custDataLst>
              <p:tags r:id="rId29"/>
            </p:custDataLst>
          </p:nvPr>
        </p:nvSpPr>
        <p:spPr bwMode="auto">
          <a:xfrm>
            <a:off x="5818188" y="4059238"/>
            <a:ext cx="209550" cy="24447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25956" indent="-125956" algn="l" defTabSz="1042688" rtl="0" eaLnBrk="1" latinLnBrk="0" hangingPunct="1">
              <a:lnSpc>
                <a:spcPts val="1348"/>
              </a:lnSpc>
              <a:spcBef>
                <a:spcPts val="300"/>
              </a:spcBef>
              <a:buClr>
                <a:srgbClr val="AA0032"/>
              </a:buClr>
              <a:buFont typeface="Wingdings" panose="05000000000000000000" pitchFamily="2" charset="2"/>
              <a:buChar char="§"/>
              <a:defRPr sz="1000" kern="1200">
                <a:solidFill>
                  <a:schemeClr val="tx1"/>
                </a:solidFill>
                <a:latin typeface="+mn-lt"/>
                <a:ea typeface="+mn-ea"/>
                <a:cs typeface="+mn-cs"/>
              </a:defRPr>
            </a:lvl1pPr>
            <a:lvl2pPr marL="251911" indent="-125956" algn="l" defTabSz="1042688" rtl="0" eaLnBrk="1" latinLnBrk="0" hangingPunct="1">
              <a:lnSpc>
                <a:spcPts val="1348"/>
              </a:lnSpc>
              <a:spcBef>
                <a:spcPts val="200"/>
              </a:spcBef>
              <a:buClr>
                <a:srgbClr val="BCB8B2"/>
              </a:buClr>
              <a:buFont typeface="Wingdings" panose="05000000000000000000" pitchFamily="2" charset="2"/>
              <a:buChar char="§"/>
              <a:defRPr sz="1000" kern="1200">
                <a:solidFill>
                  <a:schemeClr val="tx1"/>
                </a:solidFill>
                <a:latin typeface="+mn-lt"/>
                <a:ea typeface="+mn-ea"/>
                <a:cs typeface="+mn-cs"/>
              </a:defRPr>
            </a:lvl2pPr>
            <a:lvl3pPr marL="377866" indent="-125956" algn="l" defTabSz="1042688" rtl="0" eaLnBrk="1" latinLnBrk="0" hangingPunct="1">
              <a:lnSpc>
                <a:spcPts val="1348"/>
              </a:lnSpc>
              <a:spcBef>
                <a:spcPts val="200"/>
              </a:spcBef>
              <a:buFont typeface="Gill Sans MT Pro Light" pitchFamily="34" charset="0"/>
              <a:buChar char="–"/>
              <a:defRPr sz="1000" i="1" kern="1200">
                <a:solidFill>
                  <a:schemeClr val="tx1"/>
                </a:solidFill>
                <a:latin typeface="+mn-lt"/>
                <a:ea typeface="+mn-ea"/>
                <a:cs typeface="+mn-cs"/>
              </a:defRPr>
            </a:lvl3pPr>
            <a:lvl4pPr marL="0" indent="0" algn="l" defTabSz="1042688" rtl="0" eaLnBrk="1" latinLnBrk="0" hangingPunct="1">
              <a:lnSpc>
                <a:spcPct val="100000"/>
              </a:lnSpc>
              <a:spcBef>
                <a:spcPts val="1000"/>
              </a:spcBef>
              <a:buClr>
                <a:schemeClr val="accent1"/>
              </a:buClr>
              <a:buFontTx/>
              <a:buNone/>
              <a:defRPr sz="1100" kern="1200">
                <a:solidFill>
                  <a:schemeClr val="tx1"/>
                </a:solidFill>
                <a:latin typeface="Gill Sans MT Pro Medium" pitchFamily="34" charset="0"/>
                <a:ea typeface="+mn-ea"/>
                <a:cs typeface="+mn-cs"/>
              </a:defRPr>
            </a:lvl4pPr>
            <a:lvl5pPr marL="0" indent="0" algn="l" defTabSz="1042688" rtl="0" eaLnBrk="1" latinLnBrk="0" hangingPunct="1">
              <a:lnSpc>
                <a:spcPct val="100000"/>
              </a:lnSpc>
              <a:spcBef>
                <a:spcPts val="800"/>
              </a:spcBef>
              <a:buFont typeface="Arial" pitchFamily="34" charset="0"/>
              <a:buNone/>
              <a:defRPr sz="1100" i="1" kern="1200">
                <a:solidFill>
                  <a:schemeClr val="tx1"/>
                </a:solidFill>
                <a:latin typeface="Gill Sans MT Pro Medium" pitchFamily="34" charset="0"/>
                <a:ea typeface="+mn-ea"/>
                <a:cs typeface="+mn-cs"/>
              </a:defRPr>
            </a:lvl5pPr>
            <a:lvl6pPr marL="0" indent="-125367" algn="l" defTabSz="1042688" rtl="0" eaLnBrk="1" latinLnBrk="0" hangingPunct="1">
              <a:lnSpc>
                <a:spcPts val="1348"/>
              </a:lnSpc>
              <a:spcBef>
                <a:spcPts val="0"/>
              </a:spcBef>
              <a:buClr>
                <a:schemeClr val="accent1"/>
              </a:buClr>
              <a:buFont typeface="Wingdings" panose="05000000000000000000" pitchFamily="2" charset="2"/>
              <a:buChar char="§"/>
              <a:defRPr sz="1000" i="0" kern="1200">
                <a:solidFill>
                  <a:schemeClr val="tx1"/>
                </a:solidFill>
                <a:latin typeface="+mn-lt"/>
                <a:ea typeface="+mn-ea"/>
                <a:cs typeface="+mn-cs"/>
              </a:defRPr>
            </a:lvl6pPr>
            <a:lvl7pPr marL="251911" indent="-125367" algn="l" defTabSz="1042688" rtl="0" eaLnBrk="1" latinLnBrk="0" hangingPunct="1">
              <a:lnSpc>
                <a:spcPts val="1348"/>
              </a:lnSpc>
              <a:spcBef>
                <a:spcPts val="0"/>
              </a:spcBef>
              <a:buClr>
                <a:srgbClr val="BCB8B2"/>
              </a:buClr>
              <a:buFont typeface="Wingdings" panose="05000000000000000000" pitchFamily="2" charset="2"/>
              <a:buChar char="§"/>
              <a:defRPr sz="1000" i="0" kern="1200">
                <a:solidFill>
                  <a:schemeClr val="tx1"/>
                </a:solidFill>
                <a:latin typeface="+mn-lt"/>
                <a:ea typeface="+mn-ea"/>
                <a:cs typeface="+mn-cs"/>
              </a:defRPr>
            </a:lvl7pPr>
            <a:lvl8pPr marL="377866"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8pPr>
            <a:lvl9pPr marL="503822"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9pPr>
          </a:lstStyle>
          <a:p>
            <a:pPr marL="0" lvl="1" indent="0" algn="ctr">
              <a:lnSpc>
                <a:spcPct val="100000"/>
              </a:lnSpc>
              <a:spcBef>
                <a:spcPct val="0"/>
              </a:spcBef>
              <a:spcAft>
                <a:spcPct val="0"/>
              </a:spcAft>
              <a:buNone/>
            </a:pPr>
            <a:r>
              <a:rPr lang="en-GB" altLang="en-US" sz="800" dirty="0" smtClean="0"/>
              <a:t>Dec-12</a:t>
            </a:r>
            <a:endParaRPr lang="en-GB" sz="800" dirty="0">
              <a:sym typeface="+mn-lt"/>
            </a:endParaRPr>
          </a:p>
        </p:txBody>
      </p:sp>
      <p:sp>
        <p:nvSpPr>
          <p:cNvPr id="91" name="Text Placeholder 2"/>
          <p:cNvSpPr>
            <a:spLocks noGrp="1"/>
          </p:cNvSpPr>
          <p:nvPr>
            <p:custDataLst>
              <p:tags r:id="rId30"/>
            </p:custDataLst>
          </p:nvPr>
        </p:nvSpPr>
        <p:spPr bwMode="auto">
          <a:xfrm>
            <a:off x="7700963" y="4059238"/>
            <a:ext cx="209550" cy="24447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25956" indent="-125956" algn="l" defTabSz="1042688" rtl="0" eaLnBrk="1" latinLnBrk="0" hangingPunct="1">
              <a:lnSpc>
                <a:spcPts val="1348"/>
              </a:lnSpc>
              <a:spcBef>
                <a:spcPts val="300"/>
              </a:spcBef>
              <a:buClr>
                <a:srgbClr val="AA0032"/>
              </a:buClr>
              <a:buFont typeface="Wingdings" panose="05000000000000000000" pitchFamily="2" charset="2"/>
              <a:buChar char="§"/>
              <a:defRPr sz="1000" kern="1200">
                <a:solidFill>
                  <a:schemeClr val="tx1"/>
                </a:solidFill>
                <a:latin typeface="+mn-lt"/>
                <a:ea typeface="+mn-ea"/>
                <a:cs typeface="+mn-cs"/>
              </a:defRPr>
            </a:lvl1pPr>
            <a:lvl2pPr marL="251911" indent="-125956" algn="l" defTabSz="1042688" rtl="0" eaLnBrk="1" latinLnBrk="0" hangingPunct="1">
              <a:lnSpc>
                <a:spcPts val="1348"/>
              </a:lnSpc>
              <a:spcBef>
                <a:spcPts val="200"/>
              </a:spcBef>
              <a:buClr>
                <a:srgbClr val="BCB8B2"/>
              </a:buClr>
              <a:buFont typeface="Wingdings" panose="05000000000000000000" pitchFamily="2" charset="2"/>
              <a:buChar char="§"/>
              <a:defRPr sz="1000" kern="1200">
                <a:solidFill>
                  <a:schemeClr val="tx1"/>
                </a:solidFill>
                <a:latin typeface="+mn-lt"/>
                <a:ea typeface="+mn-ea"/>
                <a:cs typeface="+mn-cs"/>
              </a:defRPr>
            </a:lvl2pPr>
            <a:lvl3pPr marL="377866" indent="-125956" algn="l" defTabSz="1042688" rtl="0" eaLnBrk="1" latinLnBrk="0" hangingPunct="1">
              <a:lnSpc>
                <a:spcPts val="1348"/>
              </a:lnSpc>
              <a:spcBef>
                <a:spcPts val="200"/>
              </a:spcBef>
              <a:buFont typeface="Gill Sans MT Pro Light" pitchFamily="34" charset="0"/>
              <a:buChar char="–"/>
              <a:defRPr sz="1000" i="1" kern="1200">
                <a:solidFill>
                  <a:schemeClr val="tx1"/>
                </a:solidFill>
                <a:latin typeface="+mn-lt"/>
                <a:ea typeface="+mn-ea"/>
                <a:cs typeface="+mn-cs"/>
              </a:defRPr>
            </a:lvl3pPr>
            <a:lvl4pPr marL="0" indent="0" algn="l" defTabSz="1042688" rtl="0" eaLnBrk="1" latinLnBrk="0" hangingPunct="1">
              <a:lnSpc>
                <a:spcPct val="100000"/>
              </a:lnSpc>
              <a:spcBef>
                <a:spcPts val="1000"/>
              </a:spcBef>
              <a:buClr>
                <a:schemeClr val="accent1"/>
              </a:buClr>
              <a:buFontTx/>
              <a:buNone/>
              <a:defRPr sz="1100" kern="1200">
                <a:solidFill>
                  <a:schemeClr val="tx1"/>
                </a:solidFill>
                <a:latin typeface="Gill Sans MT Pro Medium" pitchFamily="34" charset="0"/>
                <a:ea typeface="+mn-ea"/>
                <a:cs typeface="+mn-cs"/>
              </a:defRPr>
            </a:lvl4pPr>
            <a:lvl5pPr marL="0" indent="0" algn="l" defTabSz="1042688" rtl="0" eaLnBrk="1" latinLnBrk="0" hangingPunct="1">
              <a:lnSpc>
                <a:spcPct val="100000"/>
              </a:lnSpc>
              <a:spcBef>
                <a:spcPts val="800"/>
              </a:spcBef>
              <a:buFont typeface="Arial" pitchFamily="34" charset="0"/>
              <a:buNone/>
              <a:defRPr sz="1100" i="1" kern="1200">
                <a:solidFill>
                  <a:schemeClr val="tx1"/>
                </a:solidFill>
                <a:latin typeface="Gill Sans MT Pro Medium" pitchFamily="34" charset="0"/>
                <a:ea typeface="+mn-ea"/>
                <a:cs typeface="+mn-cs"/>
              </a:defRPr>
            </a:lvl5pPr>
            <a:lvl6pPr marL="0" indent="-125367" algn="l" defTabSz="1042688" rtl="0" eaLnBrk="1" latinLnBrk="0" hangingPunct="1">
              <a:lnSpc>
                <a:spcPts val="1348"/>
              </a:lnSpc>
              <a:spcBef>
                <a:spcPts val="0"/>
              </a:spcBef>
              <a:buClr>
                <a:schemeClr val="accent1"/>
              </a:buClr>
              <a:buFont typeface="Wingdings" panose="05000000000000000000" pitchFamily="2" charset="2"/>
              <a:buChar char="§"/>
              <a:defRPr sz="1000" i="0" kern="1200">
                <a:solidFill>
                  <a:schemeClr val="tx1"/>
                </a:solidFill>
                <a:latin typeface="+mn-lt"/>
                <a:ea typeface="+mn-ea"/>
                <a:cs typeface="+mn-cs"/>
              </a:defRPr>
            </a:lvl6pPr>
            <a:lvl7pPr marL="251911" indent="-125367" algn="l" defTabSz="1042688" rtl="0" eaLnBrk="1" latinLnBrk="0" hangingPunct="1">
              <a:lnSpc>
                <a:spcPts val="1348"/>
              </a:lnSpc>
              <a:spcBef>
                <a:spcPts val="0"/>
              </a:spcBef>
              <a:buClr>
                <a:srgbClr val="BCB8B2"/>
              </a:buClr>
              <a:buFont typeface="Wingdings" panose="05000000000000000000" pitchFamily="2" charset="2"/>
              <a:buChar char="§"/>
              <a:defRPr sz="1000" i="0" kern="1200">
                <a:solidFill>
                  <a:schemeClr val="tx1"/>
                </a:solidFill>
                <a:latin typeface="+mn-lt"/>
                <a:ea typeface="+mn-ea"/>
                <a:cs typeface="+mn-cs"/>
              </a:defRPr>
            </a:lvl7pPr>
            <a:lvl8pPr marL="377866"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8pPr>
            <a:lvl9pPr marL="503822"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9pPr>
          </a:lstStyle>
          <a:p>
            <a:pPr marL="0" lvl="1" indent="0" algn="ctr">
              <a:lnSpc>
                <a:spcPct val="100000"/>
              </a:lnSpc>
              <a:spcBef>
                <a:spcPct val="0"/>
              </a:spcBef>
              <a:spcAft>
                <a:spcPct val="0"/>
              </a:spcAft>
              <a:buNone/>
            </a:pPr>
            <a:r>
              <a:rPr lang="en-GB" altLang="en-US" sz="800" dirty="0" smtClean="0"/>
              <a:t>Dec-14</a:t>
            </a:r>
            <a:endParaRPr lang="en-GB" sz="800" dirty="0">
              <a:sym typeface="+mn-lt"/>
            </a:endParaRPr>
          </a:p>
        </p:txBody>
      </p:sp>
      <p:sp>
        <p:nvSpPr>
          <p:cNvPr id="87" name="Text Placeholder 2"/>
          <p:cNvSpPr>
            <a:spLocks noGrp="1"/>
          </p:cNvSpPr>
          <p:nvPr>
            <p:custDataLst>
              <p:tags r:id="rId31"/>
            </p:custDataLst>
          </p:nvPr>
        </p:nvSpPr>
        <p:spPr bwMode="auto">
          <a:xfrm>
            <a:off x="4878388" y="4059238"/>
            <a:ext cx="209550" cy="24447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25956" indent="-125956" algn="l" defTabSz="1042688" rtl="0" eaLnBrk="1" latinLnBrk="0" hangingPunct="1">
              <a:lnSpc>
                <a:spcPts val="1348"/>
              </a:lnSpc>
              <a:spcBef>
                <a:spcPts val="300"/>
              </a:spcBef>
              <a:buClr>
                <a:srgbClr val="AA0032"/>
              </a:buClr>
              <a:buFont typeface="Wingdings" panose="05000000000000000000" pitchFamily="2" charset="2"/>
              <a:buChar char="§"/>
              <a:defRPr sz="1000" kern="1200">
                <a:solidFill>
                  <a:schemeClr val="tx1"/>
                </a:solidFill>
                <a:latin typeface="+mn-lt"/>
                <a:ea typeface="+mn-ea"/>
                <a:cs typeface="+mn-cs"/>
              </a:defRPr>
            </a:lvl1pPr>
            <a:lvl2pPr marL="251911" indent="-125956" algn="l" defTabSz="1042688" rtl="0" eaLnBrk="1" latinLnBrk="0" hangingPunct="1">
              <a:lnSpc>
                <a:spcPts val="1348"/>
              </a:lnSpc>
              <a:spcBef>
                <a:spcPts val="200"/>
              </a:spcBef>
              <a:buClr>
                <a:srgbClr val="BCB8B2"/>
              </a:buClr>
              <a:buFont typeface="Wingdings" panose="05000000000000000000" pitchFamily="2" charset="2"/>
              <a:buChar char="§"/>
              <a:defRPr sz="1000" kern="1200">
                <a:solidFill>
                  <a:schemeClr val="tx1"/>
                </a:solidFill>
                <a:latin typeface="+mn-lt"/>
                <a:ea typeface="+mn-ea"/>
                <a:cs typeface="+mn-cs"/>
              </a:defRPr>
            </a:lvl2pPr>
            <a:lvl3pPr marL="377866" indent="-125956" algn="l" defTabSz="1042688" rtl="0" eaLnBrk="1" latinLnBrk="0" hangingPunct="1">
              <a:lnSpc>
                <a:spcPts val="1348"/>
              </a:lnSpc>
              <a:spcBef>
                <a:spcPts val="200"/>
              </a:spcBef>
              <a:buFont typeface="Gill Sans MT Pro Light" pitchFamily="34" charset="0"/>
              <a:buChar char="–"/>
              <a:defRPr sz="1000" i="1" kern="1200">
                <a:solidFill>
                  <a:schemeClr val="tx1"/>
                </a:solidFill>
                <a:latin typeface="+mn-lt"/>
                <a:ea typeface="+mn-ea"/>
                <a:cs typeface="+mn-cs"/>
              </a:defRPr>
            </a:lvl3pPr>
            <a:lvl4pPr marL="0" indent="0" algn="l" defTabSz="1042688" rtl="0" eaLnBrk="1" latinLnBrk="0" hangingPunct="1">
              <a:lnSpc>
                <a:spcPct val="100000"/>
              </a:lnSpc>
              <a:spcBef>
                <a:spcPts val="1000"/>
              </a:spcBef>
              <a:buClr>
                <a:schemeClr val="accent1"/>
              </a:buClr>
              <a:buFontTx/>
              <a:buNone/>
              <a:defRPr sz="1100" kern="1200">
                <a:solidFill>
                  <a:schemeClr val="tx1"/>
                </a:solidFill>
                <a:latin typeface="Gill Sans MT Pro Medium" pitchFamily="34" charset="0"/>
                <a:ea typeface="+mn-ea"/>
                <a:cs typeface="+mn-cs"/>
              </a:defRPr>
            </a:lvl4pPr>
            <a:lvl5pPr marL="0" indent="0" algn="l" defTabSz="1042688" rtl="0" eaLnBrk="1" latinLnBrk="0" hangingPunct="1">
              <a:lnSpc>
                <a:spcPct val="100000"/>
              </a:lnSpc>
              <a:spcBef>
                <a:spcPts val="800"/>
              </a:spcBef>
              <a:buFont typeface="Arial" pitchFamily="34" charset="0"/>
              <a:buNone/>
              <a:defRPr sz="1100" i="1" kern="1200">
                <a:solidFill>
                  <a:schemeClr val="tx1"/>
                </a:solidFill>
                <a:latin typeface="Gill Sans MT Pro Medium" pitchFamily="34" charset="0"/>
                <a:ea typeface="+mn-ea"/>
                <a:cs typeface="+mn-cs"/>
              </a:defRPr>
            </a:lvl5pPr>
            <a:lvl6pPr marL="0" indent="-125367" algn="l" defTabSz="1042688" rtl="0" eaLnBrk="1" latinLnBrk="0" hangingPunct="1">
              <a:lnSpc>
                <a:spcPts val="1348"/>
              </a:lnSpc>
              <a:spcBef>
                <a:spcPts val="0"/>
              </a:spcBef>
              <a:buClr>
                <a:schemeClr val="accent1"/>
              </a:buClr>
              <a:buFont typeface="Wingdings" panose="05000000000000000000" pitchFamily="2" charset="2"/>
              <a:buChar char="§"/>
              <a:defRPr sz="1000" i="0" kern="1200">
                <a:solidFill>
                  <a:schemeClr val="tx1"/>
                </a:solidFill>
                <a:latin typeface="+mn-lt"/>
                <a:ea typeface="+mn-ea"/>
                <a:cs typeface="+mn-cs"/>
              </a:defRPr>
            </a:lvl6pPr>
            <a:lvl7pPr marL="251911" indent="-125367" algn="l" defTabSz="1042688" rtl="0" eaLnBrk="1" latinLnBrk="0" hangingPunct="1">
              <a:lnSpc>
                <a:spcPts val="1348"/>
              </a:lnSpc>
              <a:spcBef>
                <a:spcPts val="0"/>
              </a:spcBef>
              <a:buClr>
                <a:srgbClr val="BCB8B2"/>
              </a:buClr>
              <a:buFont typeface="Wingdings" panose="05000000000000000000" pitchFamily="2" charset="2"/>
              <a:buChar char="§"/>
              <a:defRPr sz="1000" i="0" kern="1200">
                <a:solidFill>
                  <a:schemeClr val="tx1"/>
                </a:solidFill>
                <a:latin typeface="+mn-lt"/>
                <a:ea typeface="+mn-ea"/>
                <a:cs typeface="+mn-cs"/>
              </a:defRPr>
            </a:lvl7pPr>
            <a:lvl8pPr marL="377866"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8pPr>
            <a:lvl9pPr marL="503822"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9pPr>
          </a:lstStyle>
          <a:p>
            <a:pPr marL="0" lvl="1" indent="0" algn="ctr">
              <a:lnSpc>
                <a:spcPct val="100000"/>
              </a:lnSpc>
              <a:spcBef>
                <a:spcPct val="0"/>
              </a:spcBef>
              <a:spcAft>
                <a:spcPct val="0"/>
              </a:spcAft>
              <a:buNone/>
            </a:pPr>
            <a:r>
              <a:rPr lang="en-GB" altLang="en-US" sz="800" dirty="0" smtClean="0"/>
              <a:t>Dec-11</a:t>
            </a:r>
            <a:endParaRPr lang="en-GB" sz="800" dirty="0">
              <a:sym typeface="+mn-lt"/>
            </a:endParaRPr>
          </a:p>
        </p:txBody>
      </p:sp>
      <p:sp>
        <p:nvSpPr>
          <p:cNvPr id="114" name="Text Placeholder 2"/>
          <p:cNvSpPr>
            <a:spLocks noGrp="1"/>
          </p:cNvSpPr>
          <p:nvPr>
            <p:custDataLst>
              <p:tags r:id="rId32"/>
            </p:custDataLst>
          </p:nvPr>
        </p:nvSpPr>
        <p:spPr bwMode="auto">
          <a:xfrm>
            <a:off x="10001250" y="2017713"/>
            <a:ext cx="366713"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25956" indent="-125956" algn="l" defTabSz="1042688" rtl="0" eaLnBrk="1" latinLnBrk="0" hangingPunct="1">
              <a:lnSpc>
                <a:spcPts val="1348"/>
              </a:lnSpc>
              <a:spcBef>
                <a:spcPts val="300"/>
              </a:spcBef>
              <a:buClr>
                <a:srgbClr val="AA0032"/>
              </a:buClr>
              <a:buFont typeface="Wingdings" panose="05000000000000000000" pitchFamily="2" charset="2"/>
              <a:buChar char="§"/>
              <a:defRPr sz="1000" kern="1200">
                <a:solidFill>
                  <a:schemeClr val="tx1"/>
                </a:solidFill>
                <a:latin typeface="+mn-lt"/>
                <a:ea typeface="+mn-ea"/>
                <a:cs typeface="+mn-cs"/>
              </a:defRPr>
            </a:lvl1pPr>
            <a:lvl2pPr marL="251911" indent="-125956" algn="l" defTabSz="1042688" rtl="0" eaLnBrk="1" latinLnBrk="0" hangingPunct="1">
              <a:lnSpc>
                <a:spcPts val="1348"/>
              </a:lnSpc>
              <a:spcBef>
                <a:spcPts val="200"/>
              </a:spcBef>
              <a:buClr>
                <a:srgbClr val="BCB8B2"/>
              </a:buClr>
              <a:buFont typeface="Wingdings" panose="05000000000000000000" pitchFamily="2" charset="2"/>
              <a:buChar char="§"/>
              <a:defRPr sz="1000" kern="1200">
                <a:solidFill>
                  <a:schemeClr val="tx1"/>
                </a:solidFill>
                <a:latin typeface="+mn-lt"/>
                <a:ea typeface="+mn-ea"/>
                <a:cs typeface="+mn-cs"/>
              </a:defRPr>
            </a:lvl2pPr>
            <a:lvl3pPr marL="377866" indent="-125956" algn="l" defTabSz="1042688" rtl="0" eaLnBrk="1" latinLnBrk="0" hangingPunct="1">
              <a:lnSpc>
                <a:spcPts val="1348"/>
              </a:lnSpc>
              <a:spcBef>
                <a:spcPts val="200"/>
              </a:spcBef>
              <a:buFont typeface="Gill Sans MT Pro Light" pitchFamily="34" charset="0"/>
              <a:buChar char="–"/>
              <a:defRPr sz="1000" i="1" kern="1200">
                <a:solidFill>
                  <a:schemeClr val="tx1"/>
                </a:solidFill>
                <a:latin typeface="+mn-lt"/>
                <a:ea typeface="+mn-ea"/>
                <a:cs typeface="+mn-cs"/>
              </a:defRPr>
            </a:lvl3pPr>
            <a:lvl4pPr marL="0" indent="0" algn="l" defTabSz="1042688" rtl="0" eaLnBrk="1" latinLnBrk="0" hangingPunct="1">
              <a:lnSpc>
                <a:spcPct val="100000"/>
              </a:lnSpc>
              <a:spcBef>
                <a:spcPts val="1000"/>
              </a:spcBef>
              <a:buClr>
                <a:schemeClr val="accent1"/>
              </a:buClr>
              <a:buFontTx/>
              <a:buNone/>
              <a:defRPr sz="1100" kern="1200">
                <a:solidFill>
                  <a:schemeClr val="tx1"/>
                </a:solidFill>
                <a:latin typeface="Gill Sans MT Pro Medium" pitchFamily="34" charset="0"/>
                <a:ea typeface="+mn-ea"/>
                <a:cs typeface="+mn-cs"/>
              </a:defRPr>
            </a:lvl4pPr>
            <a:lvl5pPr marL="0" indent="0" algn="l" defTabSz="1042688" rtl="0" eaLnBrk="1" latinLnBrk="0" hangingPunct="1">
              <a:lnSpc>
                <a:spcPct val="100000"/>
              </a:lnSpc>
              <a:spcBef>
                <a:spcPts val="800"/>
              </a:spcBef>
              <a:buFont typeface="Arial" pitchFamily="34" charset="0"/>
              <a:buNone/>
              <a:defRPr sz="1100" i="1" kern="1200">
                <a:solidFill>
                  <a:schemeClr val="tx1"/>
                </a:solidFill>
                <a:latin typeface="Gill Sans MT Pro Medium" pitchFamily="34" charset="0"/>
                <a:ea typeface="+mn-ea"/>
                <a:cs typeface="+mn-cs"/>
              </a:defRPr>
            </a:lvl5pPr>
            <a:lvl6pPr marL="0" indent="-125367" algn="l" defTabSz="1042688" rtl="0" eaLnBrk="1" latinLnBrk="0" hangingPunct="1">
              <a:lnSpc>
                <a:spcPts val="1348"/>
              </a:lnSpc>
              <a:spcBef>
                <a:spcPts val="0"/>
              </a:spcBef>
              <a:buClr>
                <a:schemeClr val="accent1"/>
              </a:buClr>
              <a:buFont typeface="Wingdings" panose="05000000000000000000" pitchFamily="2" charset="2"/>
              <a:buChar char="§"/>
              <a:defRPr sz="1000" i="0" kern="1200">
                <a:solidFill>
                  <a:schemeClr val="tx1"/>
                </a:solidFill>
                <a:latin typeface="+mn-lt"/>
                <a:ea typeface="+mn-ea"/>
                <a:cs typeface="+mn-cs"/>
              </a:defRPr>
            </a:lvl6pPr>
            <a:lvl7pPr marL="251911" indent="-125367" algn="l" defTabSz="1042688" rtl="0" eaLnBrk="1" latinLnBrk="0" hangingPunct="1">
              <a:lnSpc>
                <a:spcPts val="1348"/>
              </a:lnSpc>
              <a:spcBef>
                <a:spcPts val="0"/>
              </a:spcBef>
              <a:buClr>
                <a:srgbClr val="BCB8B2"/>
              </a:buClr>
              <a:buFont typeface="Wingdings" panose="05000000000000000000" pitchFamily="2" charset="2"/>
              <a:buChar char="§"/>
              <a:defRPr sz="1000" i="0" kern="1200">
                <a:solidFill>
                  <a:schemeClr val="tx1"/>
                </a:solidFill>
                <a:latin typeface="+mn-lt"/>
                <a:ea typeface="+mn-ea"/>
                <a:cs typeface="+mn-cs"/>
              </a:defRPr>
            </a:lvl7pPr>
            <a:lvl8pPr marL="377866"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8pPr>
            <a:lvl9pPr marL="503822"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9pPr>
          </a:lstStyle>
          <a:p>
            <a:pPr marL="0" indent="0">
              <a:lnSpc>
                <a:spcPct val="100000"/>
              </a:lnSpc>
              <a:spcBef>
                <a:spcPct val="0"/>
              </a:spcBef>
              <a:spcAft>
                <a:spcPct val="0"/>
              </a:spcAft>
              <a:buNone/>
            </a:pPr>
            <a:r>
              <a:rPr lang="en-GB" altLang="en-US" sz="800" dirty="0" smtClean="0">
                <a:sym typeface="+mn-lt"/>
              </a:rPr>
              <a:t>NAV +</a:t>
            </a:r>
            <a:br>
              <a:rPr lang="en-GB" altLang="en-US" sz="800" dirty="0" smtClean="0">
                <a:sym typeface="+mn-lt"/>
              </a:rPr>
            </a:br>
            <a:r>
              <a:rPr lang="en-GB" altLang="en-US" sz="800" dirty="0" smtClean="0">
                <a:sym typeface="+mn-lt"/>
              </a:rPr>
              <a:t>dividends</a:t>
            </a:r>
            <a:endParaRPr lang="en-GB" sz="800" dirty="0">
              <a:sym typeface="+mn-lt"/>
            </a:endParaRPr>
          </a:p>
        </p:txBody>
      </p:sp>
      <p:sp>
        <p:nvSpPr>
          <p:cNvPr id="111" name="Text Placeholder 2"/>
          <p:cNvSpPr>
            <a:spLocks noGrp="1"/>
          </p:cNvSpPr>
          <p:nvPr>
            <p:custDataLst>
              <p:tags r:id="rId33"/>
            </p:custDataLst>
          </p:nvPr>
        </p:nvSpPr>
        <p:spPr bwMode="auto">
          <a:xfrm>
            <a:off x="10001250" y="2659063"/>
            <a:ext cx="207963"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25956" indent="-125956" algn="l" defTabSz="1042688" rtl="0" eaLnBrk="1" latinLnBrk="0" hangingPunct="1">
              <a:lnSpc>
                <a:spcPts val="1348"/>
              </a:lnSpc>
              <a:spcBef>
                <a:spcPts val="300"/>
              </a:spcBef>
              <a:buClr>
                <a:srgbClr val="AA0032"/>
              </a:buClr>
              <a:buFont typeface="Wingdings" panose="05000000000000000000" pitchFamily="2" charset="2"/>
              <a:buChar char="§"/>
              <a:defRPr sz="1000" kern="1200">
                <a:solidFill>
                  <a:schemeClr val="tx1"/>
                </a:solidFill>
                <a:latin typeface="+mn-lt"/>
                <a:ea typeface="+mn-ea"/>
                <a:cs typeface="+mn-cs"/>
              </a:defRPr>
            </a:lvl1pPr>
            <a:lvl2pPr marL="251911" indent="-125956" algn="l" defTabSz="1042688" rtl="0" eaLnBrk="1" latinLnBrk="0" hangingPunct="1">
              <a:lnSpc>
                <a:spcPts val="1348"/>
              </a:lnSpc>
              <a:spcBef>
                <a:spcPts val="200"/>
              </a:spcBef>
              <a:buClr>
                <a:srgbClr val="BCB8B2"/>
              </a:buClr>
              <a:buFont typeface="Wingdings" panose="05000000000000000000" pitchFamily="2" charset="2"/>
              <a:buChar char="§"/>
              <a:defRPr sz="1000" kern="1200">
                <a:solidFill>
                  <a:schemeClr val="tx1"/>
                </a:solidFill>
                <a:latin typeface="+mn-lt"/>
                <a:ea typeface="+mn-ea"/>
                <a:cs typeface="+mn-cs"/>
              </a:defRPr>
            </a:lvl2pPr>
            <a:lvl3pPr marL="377866" indent="-125956" algn="l" defTabSz="1042688" rtl="0" eaLnBrk="1" latinLnBrk="0" hangingPunct="1">
              <a:lnSpc>
                <a:spcPts val="1348"/>
              </a:lnSpc>
              <a:spcBef>
                <a:spcPts val="200"/>
              </a:spcBef>
              <a:buFont typeface="Gill Sans MT Pro Light" pitchFamily="34" charset="0"/>
              <a:buChar char="–"/>
              <a:defRPr sz="1000" i="1" kern="1200">
                <a:solidFill>
                  <a:schemeClr val="tx1"/>
                </a:solidFill>
                <a:latin typeface="+mn-lt"/>
                <a:ea typeface="+mn-ea"/>
                <a:cs typeface="+mn-cs"/>
              </a:defRPr>
            </a:lvl3pPr>
            <a:lvl4pPr marL="0" indent="0" algn="l" defTabSz="1042688" rtl="0" eaLnBrk="1" latinLnBrk="0" hangingPunct="1">
              <a:lnSpc>
                <a:spcPct val="100000"/>
              </a:lnSpc>
              <a:spcBef>
                <a:spcPts val="1000"/>
              </a:spcBef>
              <a:buClr>
                <a:schemeClr val="accent1"/>
              </a:buClr>
              <a:buFontTx/>
              <a:buNone/>
              <a:defRPr sz="1100" kern="1200">
                <a:solidFill>
                  <a:schemeClr val="tx1"/>
                </a:solidFill>
                <a:latin typeface="Gill Sans MT Pro Medium" pitchFamily="34" charset="0"/>
                <a:ea typeface="+mn-ea"/>
                <a:cs typeface="+mn-cs"/>
              </a:defRPr>
            </a:lvl4pPr>
            <a:lvl5pPr marL="0" indent="0" algn="l" defTabSz="1042688" rtl="0" eaLnBrk="1" latinLnBrk="0" hangingPunct="1">
              <a:lnSpc>
                <a:spcPct val="100000"/>
              </a:lnSpc>
              <a:spcBef>
                <a:spcPts val="800"/>
              </a:spcBef>
              <a:buFont typeface="Arial" pitchFamily="34" charset="0"/>
              <a:buNone/>
              <a:defRPr sz="1100" i="1" kern="1200">
                <a:solidFill>
                  <a:schemeClr val="tx1"/>
                </a:solidFill>
                <a:latin typeface="Gill Sans MT Pro Medium" pitchFamily="34" charset="0"/>
                <a:ea typeface="+mn-ea"/>
                <a:cs typeface="+mn-cs"/>
              </a:defRPr>
            </a:lvl5pPr>
            <a:lvl6pPr marL="0" indent="-125367" algn="l" defTabSz="1042688" rtl="0" eaLnBrk="1" latinLnBrk="0" hangingPunct="1">
              <a:lnSpc>
                <a:spcPts val="1348"/>
              </a:lnSpc>
              <a:spcBef>
                <a:spcPts val="0"/>
              </a:spcBef>
              <a:buClr>
                <a:schemeClr val="accent1"/>
              </a:buClr>
              <a:buFont typeface="Wingdings" panose="05000000000000000000" pitchFamily="2" charset="2"/>
              <a:buChar char="§"/>
              <a:defRPr sz="1000" i="0" kern="1200">
                <a:solidFill>
                  <a:schemeClr val="tx1"/>
                </a:solidFill>
                <a:latin typeface="+mn-lt"/>
                <a:ea typeface="+mn-ea"/>
                <a:cs typeface="+mn-cs"/>
              </a:defRPr>
            </a:lvl6pPr>
            <a:lvl7pPr marL="251911" indent="-125367" algn="l" defTabSz="1042688" rtl="0" eaLnBrk="1" latinLnBrk="0" hangingPunct="1">
              <a:lnSpc>
                <a:spcPts val="1348"/>
              </a:lnSpc>
              <a:spcBef>
                <a:spcPts val="0"/>
              </a:spcBef>
              <a:buClr>
                <a:srgbClr val="BCB8B2"/>
              </a:buClr>
              <a:buFont typeface="Wingdings" panose="05000000000000000000" pitchFamily="2" charset="2"/>
              <a:buChar char="§"/>
              <a:defRPr sz="1000" i="0" kern="1200">
                <a:solidFill>
                  <a:schemeClr val="tx1"/>
                </a:solidFill>
                <a:latin typeface="+mn-lt"/>
                <a:ea typeface="+mn-ea"/>
                <a:cs typeface="+mn-cs"/>
              </a:defRPr>
            </a:lvl7pPr>
            <a:lvl8pPr marL="377866"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8pPr>
            <a:lvl9pPr marL="503822"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9pPr>
          </a:lstStyle>
          <a:p>
            <a:pPr marL="0" indent="0">
              <a:lnSpc>
                <a:spcPct val="100000"/>
              </a:lnSpc>
              <a:spcBef>
                <a:spcPct val="0"/>
              </a:spcBef>
              <a:spcAft>
                <a:spcPct val="0"/>
              </a:spcAft>
              <a:buNone/>
            </a:pPr>
            <a:fld id="{1B77B31E-6830-4520-8E49-5C1835566972}" type="datetime'N''''''''''''''''''''''''''''A''''''''''''''V'''''''''">
              <a:rPr lang="en-GB" altLang="en-US" sz="800">
                <a:sym typeface="+mn-lt"/>
              </a:rPr>
              <a:pPr marL="0" indent="0">
                <a:lnSpc>
                  <a:spcPct val="100000"/>
                </a:lnSpc>
                <a:spcBef>
                  <a:spcPct val="0"/>
                </a:spcBef>
                <a:spcAft>
                  <a:spcPct val="0"/>
                </a:spcAft>
                <a:buNone/>
              </a:pPr>
              <a:t>NAV</a:t>
            </a:fld>
            <a:endParaRPr lang="en-GB" sz="800" dirty="0">
              <a:sym typeface="+mn-lt"/>
            </a:endParaRPr>
          </a:p>
        </p:txBody>
      </p:sp>
      <p:sp>
        <p:nvSpPr>
          <p:cNvPr id="90" name="Text Placeholder 2"/>
          <p:cNvSpPr>
            <a:spLocks noGrp="1"/>
          </p:cNvSpPr>
          <p:nvPr>
            <p:custDataLst>
              <p:tags r:id="rId34"/>
            </p:custDataLst>
          </p:nvPr>
        </p:nvSpPr>
        <p:spPr bwMode="auto">
          <a:xfrm>
            <a:off x="6762750" y="4059238"/>
            <a:ext cx="209550" cy="24447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25956" indent="-125956" algn="l" defTabSz="1042688" rtl="0" eaLnBrk="1" latinLnBrk="0" hangingPunct="1">
              <a:lnSpc>
                <a:spcPts val="1348"/>
              </a:lnSpc>
              <a:spcBef>
                <a:spcPts val="300"/>
              </a:spcBef>
              <a:buClr>
                <a:srgbClr val="AA0032"/>
              </a:buClr>
              <a:buFont typeface="Wingdings" panose="05000000000000000000" pitchFamily="2" charset="2"/>
              <a:buChar char="§"/>
              <a:defRPr sz="1000" kern="1200">
                <a:solidFill>
                  <a:schemeClr val="tx1"/>
                </a:solidFill>
                <a:latin typeface="+mn-lt"/>
                <a:ea typeface="+mn-ea"/>
                <a:cs typeface="+mn-cs"/>
              </a:defRPr>
            </a:lvl1pPr>
            <a:lvl2pPr marL="251911" indent="-125956" algn="l" defTabSz="1042688" rtl="0" eaLnBrk="1" latinLnBrk="0" hangingPunct="1">
              <a:lnSpc>
                <a:spcPts val="1348"/>
              </a:lnSpc>
              <a:spcBef>
                <a:spcPts val="200"/>
              </a:spcBef>
              <a:buClr>
                <a:srgbClr val="BCB8B2"/>
              </a:buClr>
              <a:buFont typeface="Wingdings" panose="05000000000000000000" pitchFamily="2" charset="2"/>
              <a:buChar char="§"/>
              <a:defRPr sz="1000" kern="1200">
                <a:solidFill>
                  <a:schemeClr val="tx1"/>
                </a:solidFill>
                <a:latin typeface="+mn-lt"/>
                <a:ea typeface="+mn-ea"/>
                <a:cs typeface="+mn-cs"/>
              </a:defRPr>
            </a:lvl2pPr>
            <a:lvl3pPr marL="377866" indent="-125956" algn="l" defTabSz="1042688" rtl="0" eaLnBrk="1" latinLnBrk="0" hangingPunct="1">
              <a:lnSpc>
                <a:spcPts val="1348"/>
              </a:lnSpc>
              <a:spcBef>
                <a:spcPts val="200"/>
              </a:spcBef>
              <a:buFont typeface="Gill Sans MT Pro Light" pitchFamily="34" charset="0"/>
              <a:buChar char="–"/>
              <a:defRPr sz="1000" i="1" kern="1200">
                <a:solidFill>
                  <a:schemeClr val="tx1"/>
                </a:solidFill>
                <a:latin typeface="+mn-lt"/>
                <a:ea typeface="+mn-ea"/>
                <a:cs typeface="+mn-cs"/>
              </a:defRPr>
            </a:lvl3pPr>
            <a:lvl4pPr marL="0" indent="0" algn="l" defTabSz="1042688" rtl="0" eaLnBrk="1" latinLnBrk="0" hangingPunct="1">
              <a:lnSpc>
                <a:spcPct val="100000"/>
              </a:lnSpc>
              <a:spcBef>
                <a:spcPts val="1000"/>
              </a:spcBef>
              <a:buClr>
                <a:schemeClr val="accent1"/>
              </a:buClr>
              <a:buFontTx/>
              <a:buNone/>
              <a:defRPr sz="1100" kern="1200">
                <a:solidFill>
                  <a:schemeClr val="tx1"/>
                </a:solidFill>
                <a:latin typeface="Gill Sans MT Pro Medium" pitchFamily="34" charset="0"/>
                <a:ea typeface="+mn-ea"/>
                <a:cs typeface="+mn-cs"/>
              </a:defRPr>
            </a:lvl4pPr>
            <a:lvl5pPr marL="0" indent="0" algn="l" defTabSz="1042688" rtl="0" eaLnBrk="1" latinLnBrk="0" hangingPunct="1">
              <a:lnSpc>
                <a:spcPct val="100000"/>
              </a:lnSpc>
              <a:spcBef>
                <a:spcPts val="800"/>
              </a:spcBef>
              <a:buFont typeface="Arial" pitchFamily="34" charset="0"/>
              <a:buNone/>
              <a:defRPr sz="1100" i="1" kern="1200">
                <a:solidFill>
                  <a:schemeClr val="tx1"/>
                </a:solidFill>
                <a:latin typeface="Gill Sans MT Pro Medium" pitchFamily="34" charset="0"/>
                <a:ea typeface="+mn-ea"/>
                <a:cs typeface="+mn-cs"/>
              </a:defRPr>
            </a:lvl5pPr>
            <a:lvl6pPr marL="0" indent="-125367" algn="l" defTabSz="1042688" rtl="0" eaLnBrk="1" latinLnBrk="0" hangingPunct="1">
              <a:lnSpc>
                <a:spcPts val="1348"/>
              </a:lnSpc>
              <a:spcBef>
                <a:spcPts val="0"/>
              </a:spcBef>
              <a:buClr>
                <a:schemeClr val="accent1"/>
              </a:buClr>
              <a:buFont typeface="Wingdings" panose="05000000000000000000" pitchFamily="2" charset="2"/>
              <a:buChar char="§"/>
              <a:defRPr sz="1000" i="0" kern="1200">
                <a:solidFill>
                  <a:schemeClr val="tx1"/>
                </a:solidFill>
                <a:latin typeface="+mn-lt"/>
                <a:ea typeface="+mn-ea"/>
                <a:cs typeface="+mn-cs"/>
              </a:defRPr>
            </a:lvl6pPr>
            <a:lvl7pPr marL="251911" indent="-125367" algn="l" defTabSz="1042688" rtl="0" eaLnBrk="1" latinLnBrk="0" hangingPunct="1">
              <a:lnSpc>
                <a:spcPts val="1348"/>
              </a:lnSpc>
              <a:spcBef>
                <a:spcPts val="0"/>
              </a:spcBef>
              <a:buClr>
                <a:srgbClr val="BCB8B2"/>
              </a:buClr>
              <a:buFont typeface="Wingdings" panose="05000000000000000000" pitchFamily="2" charset="2"/>
              <a:buChar char="§"/>
              <a:defRPr sz="1000" i="0" kern="1200">
                <a:solidFill>
                  <a:schemeClr val="tx1"/>
                </a:solidFill>
                <a:latin typeface="+mn-lt"/>
                <a:ea typeface="+mn-ea"/>
                <a:cs typeface="+mn-cs"/>
              </a:defRPr>
            </a:lvl7pPr>
            <a:lvl8pPr marL="377866"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8pPr>
            <a:lvl9pPr marL="503822"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9pPr>
          </a:lstStyle>
          <a:p>
            <a:pPr marL="0" lvl="1" indent="0" algn="ctr">
              <a:lnSpc>
                <a:spcPct val="100000"/>
              </a:lnSpc>
              <a:spcBef>
                <a:spcPct val="0"/>
              </a:spcBef>
              <a:spcAft>
                <a:spcPct val="0"/>
              </a:spcAft>
              <a:buNone/>
            </a:pPr>
            <a:r>
              <a:rPr lang="en-GB" sz="800" dirty="0" smtClean="0">
                <a:sym typeface="+mn-lt"/>
              </a:rPr>
              <a:t>Dec-13</a:t>
            </a:r>
            <a:endParaRPr lang="en-GB" sz="800" dirty="0">
              <a:sym typeface="+mn-lt"/>
            </a:endParaRPr>
          </a:p>
        </p:txBody>
      </p:sp>
      <p:sp>
        <p:nvSpPr>
          <p:cNvPr id="73" name="Text Placeholder 2"/>
          <p:cNvSpPr>
            <a:spLocks noGrp="1"/>
          </p:cNvSpPr>
          <p:nvPr>
            <p:custDataLst>
              <p:tags r:id="rId35"/>
            </p:custDataLst>
          </p:nvPr>
        </p:nvSpPr>
        <p:spPr bwMode="auto">
          <a:xfrm>
            <a:off x="3937000" y="4059238"/>
            <a:ext cx="209550" cy="24447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25956" indent="-125956" algn="l" defTabSz="1042688" rtl="0" eaLnBrk="1" latinLnBrk="0" hangingPunct="1">
              <a:lnSpc>
                <a:spcPts val="1348"/>
              </a:lnSpc>
              <a:spcBef>
                <a:spcPts val="300"/>
              </a:spcBef>
              <a:buClr>
                <a:srgbClr val="AA0032"/>
              </a:buClr>
              <a:buFont typeface="Wingdings" panose="05000000000000000000" pitchFamily="2" charset="2"/>
              <a:buChar char="§"/>
              <a:defRPr sz="1000" kern="1200">
                <a:solidFill>
                  <a:schemeClr val="tx1"/>
                </a:solidFill>
                <a:latin typeface="+mn-lt"/>
                <a:ea typeface="+mn-ea"/>
                <a:cs typeface="+mn-cs"/>
              </a:defRPr>
            </a:lvl1pPr>
            <a:lvl2pPr marL="251911" indent="-125956" algn="l" defTabSz="1042688" rtl="0" eaLnBrk="1" latinLnBrk="0" hangingPunct="1">
              <a:lnSpc>
                <a:spcPts val="1348"/>
              </a:lnSpc>
              <a:spcBef>
                <a:spcPts val="200"/>
              </a:spcBef>
              <a:buClr>
                <a:srgbClr val="BCB8B2"/>
              </a:buClr>
              <a:buFont typeface="Wingdings" panose="05000000000000000000" pitchFamily="2" charset="2"/>
              <a:buChar char="§"/>
              <a:defRPr sz="1000" kern="1200">
                <a:solidFill>
                  <a:schemeClr val="tx1"/>
                </a:solidFill>
                <a:latin typeface="+mn-lt"/>
                <a:ea typeface="+mn-ea"/>
                <a:cs typeface="+mn-cs"/>
              </a:defRPr>
            </a:lvl2pPr>
            <a:lvl3pPr marL="377866" indent="-125956" algn="l" defTabSz="1042688" rtl="0" eaLnBrk="1" latinLnBrk="0" hangingPunct="1">
              <a:lnSpc>
                <a:spcPts val="1348"/>
              </a:lnSpc>
              <a:spcBef>
                <a:spcPts val="200"/>
              </a:spcBef>
              <a:buFont typeface="Gill Sans MT Pro Light" pitchFamily="34" charset="0"/>
              <a:buChar char="–"/>
              <a:defRPr sz="1000" i="1" kern="1200">
                <a:solidFill>
                  <a:schemeClr val="tx1"/>
                </a:solidFill>
                <a:latin typeface="+mn-lt"/>
                <a:ea typeface="+mn-ea"/>
                <a:cs typeface="+mn-cs"/>
              </a:defRPr>
            </a:lvl3pPr>
            <a:lvl4pPr marL="0" indent="0" algn="l" defTabSz="1042688" rtl="0" eaLnBrk="1" latinLnBrk="0" hangingPunct="1">
              <a:lnSpc>
                <a:spcPct val="100000"/>
              </a:lnSpc>
              <a:spcBef>
                <a:spcPts val="1000"/>
              </a:spcBef>
              <a:buClr>
                <a:schemeClr val="accent1"/>
              </a:buClr>
              <a:buFontTx/>
              <a:buNone/>
              <a:defRPr sz="1100" kern="1200">
                <a:solidFill>
                  <a:schemeClr val="tx1"/>
                </a:solidFill>
                <a:latin typeface="Gill Sans MT Pro Medium" pitchFamily="34" charset="0"/>
                <a:ea typeface="+mn-ea"/>
                <a:cs typeface="+mn-cs"/>
              </a:defRPr>
            </a:lvl4pPr>
            <a:lvl5pPr marL="0" indent="0" algn="l" defTabSz="1042688" rtl="0" eaLnBrk="1" latinLnBrk="0" hangingPunct="1">
              <a:lnSpc>
                <a:spcPct val="100000"/>
              </a:lnSpc>
              <a:spcBef>
                <a:spcPts val="800"/>
              </a:spcBef>
              <a:buFont typeface="Arial" pitchFamily="34" charset="0"/>
              <a:buNone/>
              <a:defRPr sz="1100" i="1" kern="1200">
                <a:solidFill>
                  <a:schemeClr val="tx1"/>
                </a:solidFill>
                <a:latin typeface="Gill Sans MT Pro Medium" pitchFamily="34" charset="0"/>
                <a:ea typeface="+mn-ea"/>
                <a:cs typeface="+mn-cs"/>
              </a:defRPr>
            </a:lvl5pPr>
            <a:lvl6pPr marL="0" indent="-125367" algn="l" defTabSz="1042688" rtl="0" eaLnBrk="1" latinLnBrk="0" hangingPunct="1">
              <a:lnSpc>
                <a:spcPts val="1348"/>
              </a:lnSpc>
              <a:spcBef>
                <a:spcPts val="0"/>
              </a:spcBef>
              <a:buClr>
                <a:schemeClr val="accent1"/>
              </a:buClr>
              <a:buFont typeface="Wingdings" panose="05000000000000000000" pitchFamily="2" charset="2"/>
              <a:buChar char="§"/>
              <a:defRPr sz="1000" i="0" kern="1200">
                <a:solidFill>
                  <a:schemeClr val="tx1"/>
                </a:solidFill>
                <a:latin typeface="+mn-lt"/>
                <a:ea typeface="+mn-ea"/>
                <a:cs typeface="+mn-cs"/>
              </a:defRPr>
            </a:lvl6pPr>
            <a:lvl7pPr marL="251911" indent="-125367" algn="l" defTabSz="1042688" rtl="0" eaLnBrk="1" latinLnBrk="0" hangingPunct="1">
              <a:lnSpc>
                <a:spcPts val="1348"/>
              </a:lnSpc>
              <a:spcBef>
                <a:spcPts val="0"/>
              </a:spcBef>
              <a:buClr>
                <a:srgbClr val="BCB8B2"/>
              </a:buClr>
              <a:buFont typeface="Wingdings" panose="05000000000000000000" pitchFamily="2" charset="2"/>
              <a:buChar char="§"/>
              <a:defRPr sz="1000" i="0" kern="1200">
                <a:solidFill>
                  <a:schemeClr val="tx1"/>
                </a:solidFill>
                <a:latin typeface="+mn-lt"/>
                <a:ea typeface="+mn-ea"/>
                <a:cs typeface="+mn-cs"/>
              </a:defRPr>
            </a:lvl7pPr>
            <a:lvl8pPr marL="377866"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8pPr>
            <a:lvl9pPr marL="503822"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9pPr>
          </a:lstStyle>
          <a:p>
            <a:pPr marL="0" lvl="1" indent="0" algn="ctr">
              <a:lnSpc>
                <a:spcPct val="100000"/>
              </a:lnSpc>
              <a:spcBef>
                <a:spcPct val="0"/>
              </a:spcBef>
              <a:spcAft>
                <a:spcPct val="0"/>
              </a:spcAft>
              <a:buNone/>
            </a:pPr>
            <a:r>
              <a:rPr lang="en-GB" altLang="en-US" sz="800" dirty="0" smtClean="0">
                <a:sym typeface="+mn-lt"/>
              </a:rPr>
              <a:t>Dec-10</a:t>
            </a:r>
            <a:endParaRPr lang="en-GB" sz="800" dirty="0">
              <a:sym typeface="+mn-lt"/>
            </a:endParaRPr>
          </a:p>
        </p:txBody>
      </p:sp>
      <p:sp>
        <p:nvSpPr>
          <p:cNvPr id="94" name="Text Placeholder 2"/>
          <p:cNvSpPr>
            <a:spLocks noGrp="1"/>
          </p:cNvSpPr>
          <p:nvPr>
            <p:custDataLst>
              <p:tags r:id="rId36"/>
            </p:custDataLst>
          </p:nvPr>
        </p:nvSpPr>
        <p:spPr bwMode="auto">
          <a:xfrm>
            <a:off x="9582150" y="4059238"/>
            <a:ext cx="209550" cy="24447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25956" indent="-125956" algn="l" defTabSz="1042688" rtl="0" eaLnBrk="1" latinLnBrk="0" hangingPunct="1">
              <a:lnSpc>
                <a:spcPts val="1348"/>
              </a:lnSpc>
              <a:spcBef>
                <a:spcPts val="300"/>
              </a:spcBef>
              <a:buClr>
                <a:srgbClr val="AA0032"/>
              </a:buClr>
              <a:buFont typeface="Wingdings" panose="05000000000000000000" pitchFamily="2" charset="2"/>
              <a:buChar char="§"/>
              <a:defRPr sz="1000" kern="1200">
                <a:solidFill>
                  <a:schemeClr val="tx1"/>
                </a:solidFill>
                <a:latin typeface="+mn-lt"/>
                <a:ea typeface="+mn-ea"/>
                <a:cs typeface="+mn-cs"/>
              </a:defRPr>
            </a:lvl1pPr>
            <a:lvl2pPr marL="251911" indent="-125956" algn="l" defTabSz="1042688" rtl="0" eaLnBrk="1" latinLnBrk="0" hangingPunct="1">
              <a:lnSpc>
                <a:spcPts val="1348"/>
              </a:lnSpc>
              <a:spcBef>
                <a:spcPts val="200"/>
              </a:spcBef>
              <a:buClr>
                <a:srgbClr val="BCB8B2"/>
              </a:buClr>
              <a:buFont typeface="Wingdings" panose="05000000000000000000" pitchFamily="2" charset="2"/>
              <a:buChar char="§"/>
              <a:defRPr sz="1000" kern="1200">
                <a:solidFill>
                  <a:schemeClr val="tx1"/>
                </a:solidFill>
                <a:latin typeface="+mn-lt"/>
                <a:ea typeface="+mn-ea"/>
                <a:cs typeface="+mn-cs"/>
              </a:defRPr>
            </a:lvl2pPr>
            <a:lvl3pPr marL="377866" indent="-125956" algn="l" defTabSz="1042688" rtl="0" eaLnBrk="1" latinLnBrk="0" hangingPunct="1">
              <a:lnSpc>
                <a:spcPts val="1348"/>
              </a:lnSpc>
              <a:spcBef>
                <a:spcPts val="200"/>
              </a:spcBef>
              <a:buFont typeface="Gill Sans MT Pro Light" pitchFamily="34" charset="0"/>
              <a:buChar char="–"/>
              <a:defRPr sz="1000" i="1" kern="1200">
                <a:solidFill>
                  <a:schemeClr val="tx1"/>
                </a:solidFill>
                <a:latin typeface="+mn-lt"/>
                <a:ea typeface="+mn-ea"/>
                <a:cs typeface="+mn-cs"/>
              </a:defRPr>
            </a:lvl3pPr>
            <a:lvl4pPr marL="0" indent="0" algn="l" defTabSz="1042688" rtl="0" eaLnBrk="1" latinLnBrk="0" hangingPunct="1">
              <a:lnSpc>
                <a:spcPct val="100000"/>
              </a:lnSpc>
              <a:spcBef>
                <a:spcPts val="1000"/>
              </a:spcBef>
              <a:buClr>
                <a:schemeClr val="accent1"/>
              </a:buClr>
              <a:buFontTx/>
              <a:buNone/>
              <a:defRPr sz="1100" kern="1200">
                <a:solidFill>
                  <a:schemeClr val="tx1"/>
                </a:solidFill>
                <a:latin typeface="Gill Sans MT Pro Medium" pitchFamily="34" charset="0"/>
                <a:ea typeface="+mn-ea"/>
                <a:cs typeface="+mn-cs"/>
              </a:defRPr>
            </a:lvl4pPr>
            <a:lvl5pPr marL="0" indent="0" algn="l" defTabSz="1042688" rtl="0" eaLnBrk="1" latinLnBrk="0" hangingPunct="1">
              <a:lnSpc>
                <a:spcPct val="100000"/>
              </a:lnSpc>
              <a:spcBef>
                <a:spcPts val="800"/>
              </a:spcBef>
              <a:buFont typeface="Arial" pitchFamily="34" charset="0"/>
              <a:buNone/>
              <a:defRPr sz="1100" i="1" kern="1200">
                <a:solidFill>
                  <a:schemeClr val="tx1"/>
                </a:solidFill>
                <a:latin typeface="Gill Sans MT Pro Medium" pitchFamily="34" charset="0"/>
                <a:ea typeface="+mn-ea"/>
                <a:cs typeface="+mn-cs"/>
              </a:defRPr>
            </a:lvl5pPr>
            <a:lvl6pPr marL="0" indent="-125367" algn="l" defTabSz="1042688" rtl="0" eaLnBrk="1" latinLnBrk="0" hangingPunct="1">
              <a:lnSpc>
                <a:spcPts val="1348"/>
              </a:lnSpc>
              <a:spcBef>
                <a:spcPts val="0"/>
              </a:spcBef>
              <a:buClr>
                <a:schemeClr val="accent1"/>
              </a:buClr>
              <a:buFont typeface="Wingdings" panose="05000000000000000000" pitchFamily="2" charset="2"/>
              <a:buChar char="§"/>
              <a:defRPr sz="1000" i="0" kern="1200">
                <a:solidFill>
                  <a:schemeClr val="tx1"/>
                </a:solidFill>
                <a:latin typeface="+mn-lt"/>
                <a:ea typeface="+mn-ea"/>
                <a:cs typeface="+mn-cs"/>
              </a:defRPr>
            </a:lvl6pPr>
            <a:lvl7pPr marL="251911" indent="-125367" algn="l" defTabSz="1042688" rtl="0" eaLnBrk="1" latinLnBrk="0" hangingPunct="1">
              <a:lnSpc>
                <a:spcPts val="1348"/>
              </a:lnSpc>
              <a:spcBef>
                <a:spcPts val="0"/>
              </a:spcBef>
              <a:buClr>
                <a:srgbClr val="BCB8B2"/>
              </a:buClr>
              <a:buFont typeface="Wingdings" panose="05000000000000000000" pitchFamily="2" charset="2"/>
              <a:buChar char="§"/>
              <a:defRPr sz="1000" i="0" kern="1200">
                <a:solidFill>
                  <a:schemeClr val="tx1"/>
                </a:solidFill>
                <a:latin typeface="+mn-lt"/>
                <a:ea typeface="+mn-ea"/>
                <a:cs typeface="+mn-cs"/>
              </a:defRPr>
            </a:lvl7pPr>
            <a:lvl8pPr marL="377866"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8pPr>
            <a:lvl9pPr marL="503822"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9pPr>
          </a:lstStyle>
          <a:p>
            <a:pPr marL="0" lvl="1" indent="0" algn="ctr">
              <a:lnSpc>
                <a:spcPct val="100000"/>
              </a:lnSpc>
              <a:spcBef>
                <a:spcPct val="0"/>
              </a:spcBef>
              <a:spcAft>
                <a:spcPct val="0"/>
              </a:spcAft>
              <a:buNone/>
            </a:pPr>
            <a:r>
              <a:rPr lang="en-GB" altLang="en-US" sz="800" dirty="0" smtClean="0"/>
              <a:t>Dec-16</a:t>
            </a:r>
            <a:endParaRPr lang="en-GB" sz="800" dirty="0">
              <a:sym typeface="+mn-lt"/>
            </a:endParaRPr>
          </a:p>
        </p:txBody>
      </p:sp>
      <p:sp>
        <p:nvSpPr>
          <p:cNvPr id="48" name="TextBox 47"/>
          <p:cNvSpPr txBox="1"/>
          <p:nvPr/>
        </p:nvSpPr>
        <p:spPr>
          <a:xfrm>
            <a:off x="735263" y="7177004"/>
            <a:ext cx="6900352" cy="359073"/>
          </a:xfrm>
          <a:prstGeom prst="rect">
            <a:avLst/>
          </a:prstGeom>
          <a:noFill/>
        </p:spPr>
        <p:txBody>
          <a:bodyPr wrap="square" lIns="0" tIns="0" rIns="0" bIns="0" rtlCol="0">
            <a:spAutoFit/>
          </a:bodyPr>
          <a:lstStyle/>
          <a:p>
            <a:pPr>
              <a:lnSpc>
                <a:spcPts val="1350"/>
              </a:lnSpc>
            </a:pPr>
            <a:r>
              <a:rPr lang="en-GB" sz="700" dirty="0" smtClean="0"/>
              <a:t>Source: Northern Horizon Capital </a:t>
            </a:r>
            <a:r>
              <a:rPr lang="en-GB" sz="700" baseline="30000" dirty="0"/>
              <a:t>1) </a:t>
            </a:r>
            <a:r>
              <a:rPr lang="en-GB" sz="700" dirty="0"/>
              <a:t>Calculated until 31 March 2017 </a:t>
            </a:r>
            <a:r>
              <a:rPr lang="en-GB" sz="700" baseline="30000" dirty="0">
                <a:solidFill>
                  <a:srgbClr val="000000"/>
                </a:solidFill>
                <a:latin typeface="Gill Sans MT Pro Light" panose="020B0302020104020203" pitchFamily="34" charset="0"/>
                <a:sym typeface="arial" panose="020B0604020202020204" pitchFamily="34" charset="0"/>
              </a:rPr>
              <a:t>2)</a:t>
            </a:r>
            <a:r>
              <a:rPr lang="en-GB" sz="700" dirty="0">
                <a:solidFill>
                  <a:srgbClr val="000000"/>
                </a:solidFill>
                <a:latin typeface="Gill Sans MT Pro Light" panose="020B0302020104020203" pitchFamily="34" charset="0"/>
                <a:sym typeface="arial" panose="020B0604020202020204" pitchFamily="34" charset="0"/>
              </a:rPr>
              <a:t> Operating income as defined in alternative view of consolidated income statement in the appendix of this presentation</a:t>
            </a:r>
          </a:p>
          <a:p>
            <a:pPr>
              <a:lnSpc>
                <a:spcPts val="1350"/>
              </a:lnSpc>
            </a:pPr>
            <a:endParaRPr lang="en-GB" sz="700" dirty="0" smtClean="0"/>
          </a:p>
        </p:txBody>
      </p:sp>
      <p:sp>
        <p:nvSpPr>
          <p:cNvPr id="115" name="TextBox 114"/>
          <p:cNvSpPr txBox="1"/>
          <p:nvPr/>
        </p:nvSpPr>
        <p:spPr>
          <a:xfrm>
            <a:off x="8974302" y="5265422"/>
            <a:ext cx="750082" cy="179536"/>
          </a:xfrm>
          <a:prstGeom prst="rect">
            <a:avLst/>
          </a:prstGeom>
          <a:noFill/>
        </p:spPr>
        <p:txBody>
          <a:bodyPr wrap="square" lIns="0" tIns="0" rIns="0" bIns="0" rtlCol="0">
            <a:spAutoFit/>
          </a:bodyPr>
          <a:lstStyle/>
          <a:p>
            <a:pPr>
              <a:lnSpc>
                <a:spcPts val="1350"/>
              </a:lnSpc>
            </a:pPr>
            <a:r>
              <a:rPr lang="en-GB" sz="1000" dirty="0" smtClean="0"/>
              <a:t>G4S</a:t>
            </a:r>
          </a:p>
        </p:txBody>
      </p:sp>
      <p:sp>
        <p:nvSpPr>
          <p:cNvPr id="116" name="TextBox 115"/>
          <p:cNvSpPr txBox="1"/>
          <p:nvPr/>
        </p:nvSpPr>
        <p:spPr>
          <a:xfrm>
            <a:off x="8716393" y="5056430"/>
            <a:ext cx="1440199" cy="179536"/>
          </a:xfrm>
          <a:prstGeom prst="rect">
            <a:avLst/>
          </a:prstGeom>
          <a:noFill/>
        </p:spPr>
        <p:txBody>
          <a:bodyPr wrap="square" lIns="0" tIns="0" rIns="0" bIns="0" rtlCol="0">
            <a:spAutoFit/>
          </a:bodyPr>
          <a:lstStyle/>
          <a:p>
            <a:pPr>
              <a:lnSpc>
                <a:spcPts val="1350"/>
              </a:lnSpc>
            </a:pPr>
            <a:r>
              <a:rPr lang="en-GB" sz="1000" dirty="0" smtClean="0"/>
              <a:t>Upmalas Biroji</a:t>
            </a:r>
          </a:p>
        </p:txBody>
      </p:sp>
      <p:grpSp>
        <p:nvGrpSpPr>
          <p:cNvPr id="145" name="Group 144"/>
          <p:cNvGrpSpPr/>
          <p:nvPr/>
        </p:nvGrpSpPr>
        <p:grpSpPr>
          <a:xfrm>
            <a:off x="9034579" y="1913944"/>
            <a:ext cx="211871" cy="2087562"/>
            <a:chOff x="9332887" y="1912938"/>
            <a:chExt cx="170913" cy="2087562"/>
          </a:xfrm>
        </p:grpSpPr>
        <p:sp>
          <p:nvSpPr>
            <p:cNvPr id="143" name="Rectangle 142"/>
            <p:cNvSpPr/>
            <p:nvPr/>
          </p:nvSpPr>
          <p:spPr>
            <a:xfrm>
              <a:off x="9340128" y="1912938"/>
              <a:ext cx="163672" cy="2087562"/>
            </a:xfrm>
            <a:prstGeom prst="rect">
              <a:avLst/>
            </a:prstGeom>
            <a:solidFill>
              <a:srgbClr val="9F9B98">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sp>
          <p:nvSpPr>
            <p:cNvPr id="144" name="TextBox 143"/>
            <p:cNvSpPr txBox="1"/>
            <p:nvPr/>
          </p:nvSpPr>
          <p:spPr>
            <a:xfrm rot="16200000">
              <a:off x="8477849" y="2940307"/>
              <a:ext cx="1854906" cy="144829"/>
            </a:xfrm>
            <a:prstGeom prst="rect">
              <a:avLst/>
            </a:prstGeom>
            <a:noFill/>
          </p:spPr>
          <p:txBody>
            <a:bodyPr wrap="square" lIns="0" tIns="0" rIns="0" bIns="0" rtlCol="0">
              <a:spAutoFit/>
            </a:bodyPr>
            <a:lstStyle/>
            <a:p>
              <a:pPr algn="ctr">
                <a:lnSpc>
                  <a:spcPts val="1350"/>
                </a:lnSpc>
              </a:pPr>
              <a:r>
                <a:rPr lang="en-GB" sz="1000" dirty="0" smtClean="0"/>
                <a:t>Merger</a:t>
              </a:r>
            </a:p>
          </p:txBody>
        </p:sp>
      </p:grpSp>
      <p:sp>
        <p:nvSpPr>
          <p:cNvPr id="58" name="TextBox 57"/>
          <p:cNvSpPr txBox="1"/>
          <p:nvPr/>
        </p:nvSpPr>
        <p:spPr>
          <a:xfrm>
            <a:off x="5979150" y="3539306"/>
            <a:ext cx="1440199" cy="179536"/>
          </a:xfrm>
          <a:prstGeom prst="rect">
            <a:avLst/>
          </a:prstGeom>
          <a:noFill/>
        </p:spPr>
        <p:txBody>
          <a:bodyPr wrap="square" lIns="0" tIns="0" rIns="0" bIns="0" rtlCol="0">
            <a:spAutoFit/>
          </a:bodyPr>
          <a:lstStyle/>
          <a:p>
            <a:pPr>
              <a:lnSpc>
                <a:spcPts val="1350"/>
              </a:lnSpc>
            </a:pPr>
            <a:r>
              <a:rPr lang="en-GB" sz="800" dirty="0" smtClean="0"/>
              <a:t>Annual ROE</a:t>
            </a:r>
          </a:p>
        </p:txBody>
      </p:sp>
      <p:cxnSp>
        <p:nvCxnSpPr>
          <p:cNvPr id="11" name="Straight Connector 10"/>
          <p:cNvCxnSpPr/>
          <p:nvPr/>
        </p:nvCxnSpPr>
        <p:spPr>
          <a:xfrm>
            <a:off x="6323832" y="3698122"/>
            <a:ext cx="398484" cy="139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7841064" y="5436690"/>
            <a:ext cx="1440199" cy="179536"/>
          </a:xfrm>
          <a:prstGeom prst="rect">
            <a:avLst/>
          </a:prstGeom>
          <a:noFill/>
        </p:spPr>
        <p:txBody>
          <a:bodyPr wrap="square" lIns="0" tIns="0" rIns="0" bIns="0" rtlCol="0">
            <a:spAutoFit/>
          </a:bodyPr>
          <a:lstStyle/>
          <a:p>
            <a:pPr>
              <a:lnSpc>
                <a:spcPts val="1350"/>
              </a:lnSpc>
            </a:pPr>
            <a:r>
              <a:rPr lang="en-GB" sz="1000" dirty="0" smtClean="0"/>
              <a:t>Extension of Domus Pro</a:t>
            </a:r>
          </a:p>
        </p:txBody>
      </p:sp>
      <p:sp>
        <p:nvSpPr>
          <p:cNvPr id="77" name="Oval 76"/>
          <p:cNvSpPr/>
          <p:nvPr/>
        </p:nvSpPr>
        <p:spPr>
          <a:xfrm>
            <a:off x="9256611" y="235685"/>
            <a:ext cx="179882" cy="179882"/>
          </a:xfrm>
          <a:prstGeom prst="ellipse">
            <a:avLst/>
          </a:prstGeom>
          <a:solidFill>
            <a:srgbClr val="02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sp>
        <p:nvSpPr>
          <p:cNvPr id="78" name="Oval 77"/>
          <p:cNvSpPr/>
          <p:nvPr/>
        </p:nvSpPr>
        <p:spPr>
          <a:xfrm>
            <a:off x="9845147" y="235685"/>
            <a:ext cx="179882" cy="179882"/>
          </a:xfrm>
          <a:prstGeom prst="ellipse">
            <a:avLst/>
          </a:prstGeom>
          <a:solidFill>
            <a:srgbClr val="B5C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sp>
        <p:nvSpPr>
          <p:cNvPr id="80" name="Oval 79"/>
          <p:cNvSpPr/>
          <p:nvPr/>
        </p:nvSpPr>
        <p:spPr>
          <a:xfrm>
            <a:off x="8668073" y="235685"/>
            <a:ext cx="179882" cy="179882"/>
          </a:xfrm>
          <a:prstGeom prst="ellipse">
            <a:avLst/>
          </a:prstGeom>
          <a:solidFill>
            <a:srgbClr val="B5C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cxnSp>
        <p:nvCxnSpPr>
          <p:cNvPr id="81" name="Straight Connector 80"/>
          <p:cNvCxnSpPr/>
          <p:nvPr/>
        </p:nvCxnSpPr>
        <p:spPr>
          <a:xfrm>
            <a:off x="9344342" y="472564"/>
            <a:ext cx="0" cy="72000"/>
          </a:xfrm>
          <a:prstGeom prst="line">
            <a:avLst/>
          </a:prstGeom>
        </p:spPr>
        <p:style>
          <a:lnRef idx="1">
            <a:schemeClr val="accent1"/>
          </a:lnRef>
          <a:fillRef idx="0">
            <a:schemeClr val="accent1"/>
          </a:fillRef>
          <a:effectRef idx="0">
            <a:schemeClr val="accent1"/>
          </a:effectRef>
          <a:fontRef idx="minor">
            <a:schemeClr val="tx1"/>
          </a:fontRef>
        </p:style>
      </p:cxnSp>
      <p:sp>
        <p:nvSpPr>
          <p:cNvPr id="82" name="Rectangle 81"/>
          <p:cNvSpPr>
            <a:spLocks/>
          </p:cNvSpPr>
          <p:nvPr/>
        </p:nvSpPr>
        <p:spPr>
          <a:xfrm>
            <a:off x="8691906" y="526039"/>
            <a:ext cx="1304871" cy="2449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lnSpc>
                <a:spcPts val="1300"/>
              </a:lnSpc>
              <a:spcAft>
                <a:spcPts val="500"/>
              </a:spcAft>
            </a:pPr>
            <a:r>
              <a:rPr lang="en-GB" sz="1000" dirty="0" smtClean="0">
                <a:solidFill>
                  <a:srgbClr val="000000"/>
                </a:solidFill>
                <a:latin typeface="Gill Sans MT Pro Light" panose="020B0302020104020203" pitchFamily="34" charset="0"/>
              </a:rPr>
              <a:t>Baltic Horizon</a:t>
            </a:r>
          </a:p>
        </p:txBody>
      </p:sp>
      <p:sp>
        <p:nvSpPr>
          <p:cNvPr id="84" name="Oval 83"/>
          <p:cNvSpPr/>
          <p:nvPr/>
        </p:nvSpPr>
        <p:spPr>
          <a:xfrm>
            <a:off x="9550880" y="235685"/>
            <a:ext cx="179882" cy="179882"/>
          </a:xfrm>
          <a:prstGeom prst="ellipse">
            <a:avLst/>
          </a:prstGeom>
          <a:solidFill>
            <a:srgbClr val="B5C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sp>
        <p:nvSpPr>
          <p:cNvPr id="86" name="Oval 85"/>
          <p:cNvSpPr/>
          <p:nvPr/>
        </p:nvSpPr>
        <p:spPr>
          <a:xfrm>
            <a:off x="8962342" y="235685"/>
            <a:ext cx="179882" cy="179882"/>
          </a:xfrm>
          <a:prstGeom prst="ellipse">
            <a:avLst/>
          </a:prstGeom>
          <a:solidFill>
            <a:srgbClr val="B5C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pic>
        <p:nvPicPr>
          <p:cNvPr id="71" name="Picture 2" descr="Bildresultat för baltic horizon"/>
          <p:cNvPicPr>
            <a:picLocks noChangeAspect="1" noChangeArrowheads="1"/>
          </p:cNvPicPr>
          <p:nvPr/>
        </p:nvPicPr>
        <p:blipFill>
          <a:blip r:embed="rId45" cstate="email">
            <a:extLst>
              <a:ext uri="{28A0092B-C50C-407E-A947-70E740481C1C}">
                <a14:useLocalDpi xmlns:a14="http://schemas.microsoft.com/office/drawing/2010/main"/>
              </a:ext>
            </a:extLst>
          </a:blip>
          <a:srcRect/>
          <a:stretch>
            <a:fillRect/>
          </a:stretch>
        </p:blipFill>
        <p:spPr bwMode="auto">
          <a:xfrm>
            <a:off x="474999" y="175179"/>
            <a:ext cx="816446" cy="465952"/>
          </a:xfrm>
          <a:prstGeom prst="rect">
            <a:avLst/>
          </a:prstGeom>
          <a:noFill/>
          <a:extLst>
            <a:ext uri="{909E8E84-426E-40DD-AFC4-6F175D3DCCD1}">
              <a14:hiddenFill xmlns:a14="http://schemas.microsoft.com/office/drawing/2010/main">
                <a:solidFill>
                  <a:srgbClr val="FFFFFF"/>
                </a:solidFill>
              </a14:hiddenFill>
            </a:ext>
          </a:extLst>
        </p:spPr>
      </p:pic>
      <p:sp>
        <p:nvSpPr>
          <p:cNvPr id="100" name="TextBox 99"/>
          <p:cNvSpPr txBox="1"/>
          <p:nvPr/>
        </p:nvSpPr>
        <p:spPr>
          <a:xfrm>
            <a:off x="9447154" y="4753472"/>
            <a:ext cx="1440199" cy="179536"/>
          </a:xfrm>
          <a:prstGeom prst="rect">
            <a:avLst/>
          </a:prstGeom>
          <a:noFill/>
        </p:spPr>
        <p:txBody>
          <a:bodyPr wrap="square" lIns="0" tIns="0" rIns="0" bIns="0" rtlCol="0">
            <a:spAutoFit/>
          </a:bodyPr>
          <a:lstStyle/>
          <a:p>
            <a:pPr>
              <a:lnSpc>
                <a:spcPts val="1350"/>
              </a:lnSpc>
            </a:pPr>
            <a:r>
              <a:rPr lang="en-GB" sz="1000" dirty="0" smtClean="0"/>
              <a:t>Duetto</a:t>
            </a:r>
          </a:p>
        </p:txBody>
      </p:sp>
      <p:sp>
        <p:nvSpPr>
          <p:cNvPr id="101" name="TextBox 100"/>
          <p:cNvSpPr txBox="1"/>
          <p:nvPr/>
        </p:nvSpPr>
        <p:spPr>
          <a:xfrm>
            <a:off x="9452729" y="4937206"/>
            <a:ext cx="1440199" cy="179536"/>
          </a:xfrm>
          <a:prstGeom prst="rect">
            <a:avLst/>
          </a:prstGeom>
          <a:noFill/>
        </p:spPr>
        <p:txBody>
          <a:bodyPr wrap="square" lIns="0" tIns="0" rIns="0" bIns="0" rtlCol="0">
            <a:spAutoFit/>
          </a:bodyPr>
          <a:lstStyle/>
          <a:p>
            <a:pPr>
              <a:lnSpc>
                <a:spcPts val="1350"/>
              </a:lnSpc>
            </a:pPr>
            <a:r>
              <a:rPr lang="en-GB" sz="1000" dirty="0" smtClean="0"/>
              <a:t>Pirita</a:t>
            </a:r>
          </a:p>
        </p:txBody>
      </p:sp>
      <p:sp>
        <p:nvSpPr>
          <p:cNvPr id="6" name="Rectangle 5"/>
          <p:cNvSpPr/>
          <p:nvPr/>
        </p:nvSpPr>
        <p:spPr>
          <a:xfrm>
            <a:off x="8012077" y="7005661"/>
            <a:ext cx="131759" cy="131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err="1" smtClean="0"/>
          </a:p>
        </p:txBody>
      </p:sp>
      <p:sp>
        <p:nvSpPr>
          <p:cNvPr id="22" name="TextBox 21"/>
          <p:cNvSpPr txBox="1"/>
          <p:nvPr/>
        </p:nvSpPr>
        <p:spPr>
          <a:xfrm>
            <a:off x="8027290" y="6926219"/>
            <a:ext cx="169093" cy="179536"/>
          </a:xfrm>
          <a:prstGeom prst="rect">
            <a:avLst/>
          </a:prstGeom>
          <a:noFill/>
        </p:spPr>
        <p:txBody>
          <a:bodyPr wrap="square" lIns="0" tIns="0" rIns="0" bIns="0" rtlCol="0">
            <a:spAutoFit/>
          </a:bodyPr>
          <a:lstStyle/>
          <a:p>
            <a:pPr>
              <a:lnSpc>
                <a:spcPts val="1350"/>
              </a:lnSpc>
            </a:pPr>
            <a:r>
              <a:rPr lang="en-GB" sz="500" dirty="0" smtClean="0"/>
              <a:t>2</a:t>
            </a:r>
          </a:p>
        </p:txBody>
      </p:sp>
    </p:spTree>
    <p:extLst>
      <p:ext uri="{BB962C8B-B14F-4D97-AF65-F5344CB8AC3E}">
        <p14:creationId xmlns:p14="http://schemas.microsoft.com/office/powerpoint/2010/main" val="1152603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7"/>
          </p:nvPr>
        </p:nvSpPr>
        <p:spPr/>
        <p:txBody>
          <a:bodyPr/>
          <a:lstStyle/>
          <a:p>
            <a:fld id="{AD2C836C-F085-46B1-A79E-84257391B124}" type="slidenum">
              <a:rPr lang="en-GB" smtClean="0"/>
              <a:pPr/>
              <a:t>12</a:t>
            </a:fld>
            <a:endParaRPr lang="en-GB" dirty="0"/>
          </a:p>
        </p:txBody>
      </p:sp>
      <p:sp>
        <p:nvSpPr>
          <p:cNvPr id="6" name="Title 1"/>
          <p:cNvSpPr>
            <a:spLocks noGrp="1"/>
          </p:cNvSpPr>
          <p:nvPr>
            <p:ph type="title"/>
          </p:nvPr>
        </p:nvSpPr>
        <p:spPr>
          <a:xfrm>
            <a:off x="540002" y="900000"/>
            <a:ext cx="9612001" cy="634928"/>
          </a:xfrm>
        </p:spPr>
        <p:txBody>
          <a:bodyPr/>
          <a:lstStyle/>
          <a:p>
            <a:r>
              <a:rPr lang="en-GB" dirty="0"/>
              <a:t>Sensitivity analysis of </a:t>
            </a:r>
            <a:r>
              <a:rPr lang="en-GB" dirty="0" err="1" smtClean="0"/>
              <a:t>Catella’s</a:t>
            </a:r>
            <a:r>
              <a:rPr lang="en-GB" dirty="0" smtClean="0"/>
              <a:t> estimate shows relatively stable ROE at 11–16% as nominal rental growth varies from 2–3.5% and interest rates from 1.5–4.0%</a:t>
            </a:r>
            <a:endParaRPr lang="en-GB" dirty="0"/>
          </a:p>
        </p:txBody>
      </p:sp>
      <p:sp>
        <p:nvSpPr>
          <p:cNvPr id="24" name="Content Placeholder 5"/>
          <p:cNvSpPr txBox="1">
            <a:spLocks/>
          </p:cNvSpPr>
          <p:nvPr/>
        </p:nvSpPr>
        <p:spPr>
          <a:xfrm>
            <a:off x="4389266" y="1716127"/>
            <a:ext cx="4573074" cy="356383"/>
          </a:xfrm>
          <a:prstGeom prst="rect">
            <a:avLst/>
          </a:prstGeom>
        </p:spPr>
        <p:txBody>
          <a:bodyPr vert="horz" lIns="0" tIns="0" rIns="0" bIns="0" rtlCol="0">
            <a:noAutofit/>
          </a:bodyPr>
          <a:lstStyle>
            <a:lvl1pPr marL="125956" indent="-125956" algn="l" defTabSz="1042688" rtl="0" eaLnBrk="1" latinLnBrk="0" hangingPunct="1">
              <a:lnSpc>
                <a:spcPts val="1348"/>
              </a:lnSpc>
              <a:spcBef>
                <a:spcPts val="300"/>
              </a:spcBef>
              <a:buClr>
                <a:srgbClr val="AA0032"/>
              </a:buClr>
              <a:buFont typeface="Wingdings" panose="05000000000000000000" pitchFamily="2" charset="2"/>
              <a:buChar char="§"/>
              <a:defRPr sz="1000" kern="1200">
                <a:solidFill>
                  <a:schemeClr val="tx1"/>
                </a:solidFill>
                <a:latin typeface="+mn-lt"/>
                <a:ea typeface="+mn-ea"/>
                <a:cs typeface="+mn-cs"/>
              </a:defRPr>
            </a:lvl1pPr>
            <a:lvl2pPr marL="251911" indent="-125956" algn="l" defTabSz="1042688" rtl="0" eaLnBrk="1" latinLnBrk="0" hangingPunct="1">
              <a:lnSpc>
                <a:spcPts val="1348"/>
              </a:lnSpc>
              <a:spcBef>
                <a:spcPts val="200"/>
              </a:spcBef>
              <a:buClr>
                <a:srgbClr val="BCB8B2"/>
              </a:buClr>
              <a:buFont typeface="Wingdings" panose="05000000000000000000" pitchFamily="2" charset="2"/>
              <a:buChar char="§"/>
              <a:defRPr sz="1000" kern="1200">
                <a:solidFill>
                  <a:schemeClr val="tx1"/>
                </a:solidFill>
                <a:latin typeface="+mn-lt"/>
                <a:ea typeface="+mn-ea"/>
                <a:cs typeface="+mn-cs"/>
              </a:defRPr>
            </a:lvl2pPr>
            <a:lvl3pPr marL="377866" indent="-125956" algn="l" defTabSz="1042688" rtl="0" eaLnBrk="1" latinLnBrk="0" hangingPunct="1">
              <a:lnSpc>
                <a:spcPts val="1348"/>
              </a:lnSpc>
              <a:spcBef>
                <a:spcPts val="200"/>
              </a:spcBef>
              <a:buFont typeface="Gill Sans MT Pro Light" pitchFamily="34" charset="0"/>
              <a:buChar char="–"/>
              <a:defRPr sz="1000" i="1" kern="1200">
                <a:solidFill>
                  <a:schemeClr val="tx1"/>
                </a:solidFill>
                <a:latin typeface="+mn-lt"/>
                <a:ea typeface="+mn-ea"/>
                <a:cs typeface="+mn-cs"/>
              </a:defRPr>
            </a:lvl3pPr>
            <a:lvl4pPr marL="0" indent="0" algn="l" defTabSz="1042688" rtl="0" eaLnBrk="1" latinLnBrk="0" hangingPunct="1">
              <a:lnSpc>
                <a:spcPct val="100000"/>
              </a:lnSpc>
              <a:spcBef>
                <a:spcPts val="1000"/>
              </a:spcBef>
              <a:buClr>
                <a:schemeClr val="accent1"/>
              </a:buClr>
              <a:buFontTx/>
              <a:buNone/>
              <a:defRPr sz="1100" kern="1200">
                <a:solidFill>
                  <a:schemeClr val="tx1"/>
                </a:solidFill>
                <a:latin typeface="Gill Sans MT Pro Medium" pitchFamily="34" charset="0"/>
                <a:ea typeface="+mn-ea"/>
                <a:cs typeface="+mn-cs"/>
              </a:defRPr>
            </a:lvl4pPr>
            <a:lvl5pPr marL="0" indent="0" algn="l" defTabSz="1042688" rtl="0" eaLnBrk="1" latinLnBrk="0" hangingPunct="1">
              <a:lnSpc>
                <a:spcPct val="100000"/>
              </a:lnSpc>
              <a:spcBef>
                <a:spcPts val="800"/>
              </a:spcBef>
              <a:buFont typeface="Arial" pitchFamily="34" charset="0"/>
              <a:buNone/>
              <a:defRPr sz="1100" i="1" kern="1200">
                <a:solidFill>
                  <a:schemeClr val="tx1"/>
                </a:solidFill>
                <a:latin typeface="Gill Sans MT Pro Medium" pitchFamily="34" charset="0"/>
                <a:ea typeface="+mn-ea"/>
                <a:cs typeface="+mn-cs"/>
              </a:defRPr>
            </a:lvl5pPr>
            <a:lvl6pPr marL="0" indent="-125367" algn="l" defTabSz="1042688" rtl="0" eaLnBrk="1" latinLnBrk="0" hangingPunct="1">
              <a:lnSpc>
                <a:spcPts val="1348"/>
              </a:lnSpc>
              <a:spcBef>
                <a:spcPts val="0"/>
              </a:spcBef>
              <a:buClr>
                <a:schemeClr val="accent1"/>
              </a:buClr>
              <a:buFont typeface="Wingdings" panose="05000000000000000000" pitchFamily="2" charset="2"/>
              <a:buChar char="§"/>
              <a:defRPr sz="1000" i="0" kern="1200">
                <a:solidFill>
                  <a:schemeClr val="tx1"/>
                </a:solidFill>
                <a:latin typeface="+mn-lt"/>
                <a:ea typeface="+mn-ea"/>
                <a:cs typeface="+mn-cs"/>
              </a:defRPr>
            </a:lvl6pPr>
            <a:lvl7pPr marL="251911" indent="-125367" algn="l" defTabSz="1042688" rtl="0" eaLnBrk="1" latinLnBrk="0" hangingPunct="1">
              <a:lnSpc>
                <a:spcPts val="1348"/>
              </a:lnSpc>
              <a:spcBef>
                <a:spcPts val="0"/>
              </a:spcBef>
              <a:buClr>
                <a:srgbClr val="BCB8B2"/>
              </a:buClr>
              <a:buFont typeface="Wingdings" panose="05000000000000000000" pitchFamily="2" charset="2"/>
              <a:buChar char="§"/>
              <a:defRPr sz="1000" i="0" kern="1200">
                <a:solidFill>
                  <a:schemeClr val="tx1"/>
                </a:solidFill>
                <a:latin typeface="+mn-lt"/>
                <a:ea typeface="+mn-ea"/>
                <a:cs typeface="+mn-cs"/>
              </a:defRPr>
            </a:lvl7pPr>
            <a:lvl8pPr marL="377866"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8pPr>
            <a:lvl9pPr marL="503822"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9pPr>
          </a:lstStyle>
          <a:p>
            <a:pPr lvl="3"/>
            <a:r>
              <a:rPr lang="en-GB" dirty="0" smtClean="0"/>
              <a:t>Dividend capacity given long-term assumptions</a:t>
            </a:r>
            <a:br>
              <a:rPr lang="en-GB" dirty="0" smtClean="0"/>
            </a:br>
            <a:r>
              <a:rPr lang="en-GB" dirty="0" smtClean="0">
                <a:latin typeface="Gill Sans MT Pro Light" panose="020B0302020104020203" pitchFamily="34" charset="0"/>
              </a:rPr>
              <a:t>(Theoretical cash returns from operations to equity)</a:t>
            </a:r>
            <a:endParaRPr lang="en-GB" dirty="0">
              <a:latin typeface="Gill Sans MT Pro Light" panose="020B0302020104020203" pitchFamily="34" charset="0"/>
            </a:endParaRPr>
          </a:p>
          <a:p>
            <a:pPr lvl="3"/>
            <a:endParaRPr lang="en-GB" sz="800" dirty="0" smtClean="0">
              <a:latin typeface="+mn-lt"/>
            </a:endParaRPr>
          </a:p>
        </p:txBody>
      </p:sp>
      <p:sp>
        <p:nvSpPr>
          <p:cNvPr id="25" name="TextBox 24"/>
          <p:cNvSpPr txBox="1"/>
          <p:nvPr/>
        </p:nvSpPr>
        <p:spPr>
          <a:xfrm rot="16200000">
            <a:off x="3210674" y="2714069"/>
            <a:ext cx="2065867" cy="179536"/>
          </a:xfrm>
          <a:prstGeom prst="rect">
            <a:avLst/>
          </a:prstGeom>
          <a:noFill/>
        </p:spPr>
        <p:txBody>
          <a:bodyPr wrap="square" lIns="0" tIns="0" rIns="0" bIns="0" rtlCol="0">
            <a:spAutoFit/>
          </a:bodyPr>
          <a:lstStyle/>
          <a:p>
            <a:pPr>
              <a:lnSpc>
                <a:spcPts val="1350"/>
              </a:lnSpc>
            </a:pPr>
            <a:r>
              <a:rPr lang="en-GB" sz="1000" dirty="0" smtClean="0"/>
              <a:t>Interest rate, %</a:t>
            </a:r>
          </a:p>
        </p:txBody>
      </p:sp>
      <p:sp>
        <p:nvSpPr>
          <p:cNvPr id="26" name="TextBox 25"/>
          <p:cNvSpPr txBox="1"/>
          <p:nvPr/>
        </p:nvSpPr>
        <p:spPr>
          <a:xfrm>
            <a:off x="6650636" y="2063615"/>
            <a:ext cx="2404047" cy="179536"/>
          </a:xfrm>
          <a:prstGeom prst="rect">
            <a:avLst/>
          </a:prstGeom>
          <a:noFill/>
        </p:spPr>
        <p:txBody>
          <a:bodyPr wrap="square" lIns="0" tIns="0" rIns="0" bIns="0" rtlCol="0">
            <a:spAutoFit/>
          </a:bodyPr>
          <a:lstStyle/>
          <a:p>
            <a:pPr>
              <a:lnSpc>
                <a:spcPts val="1350"/>
              </a:lnSpc>
            </a:pPr>
            <a:r>
              <a:rPr lang="en-GB" sz="1000" dirty="0" smtClean="0"/>
              <a:t>Vacancy rate, %</a:t>
            </a:r>
          </a:p>
        </p:txBody>
      </p:sp>
      <p:sp>
        <p:nvSpPr>
          <p:cNvPr id="28" name="Content Placeholder 2"/>
          <p:cNvSpPr>
            <a:spLocks noGrp="1"/>
          </p:cNvSpPr>
          <p:nvPr>
            <p:ph sz="quarter" idx="13"/>
          </p:nvPr>
        </p:nvSpPr>
        <p:spPr>
          <a:xfrm>
            <a:off x="540000" y="1716127"/>
            <a:ext cx="2595086" cy="4721528"/>
          </a:xfrm>
        </p:spPr>
        <p:txBody>
          <a:bodyPr/>
          <a:lstStyle/>
          <a:p>
            <a:r>
              <a:rPr lang="en-GB" dirty="0">
                <a:latin typeface="Gill Sans MT Pro Medium" panose="020B0602020104020203" pitchFamily="34" charset="0"/>
              </a:rPr>
              <a:t>Theoretical dividend capacity: </a:t>
            </a:r>
            <a:r>
              <a:rPr lang="en-GB" dirty="0" smtClean="0"/>
              <a:t>Sensitivity </a:t>
            </a:r>
            <a:r>
              <a:rPr lang="en-GB" dirty="0"/>
              <a:t>analysis shows that total cash return to equity is between </a:t>
            </a:r>
            <a:r>
              <a:rPr lang="en-GB" dirty="0" smtClean="0"/>
              <a:t>6.3–9.1 </a:t>
            </a:r>
            <a:r>
              <a:rPr lang="en-GB" dirty="0"/>
              <a:t>per cent as the vacancy rate varies from the current situation of </a:t>
            </a:r>
            <a:r>
              <a:rPr lang="en-GB" dirty="0" smtClean="0"/>
              <a:t>1.9–5.0 </a:t>
            </a:r>
            <a:r>
              <a:rPr lang="en-GB" dirty="0"/>
              <a:t>per cent</a:t>
            </a:r>
            <a:r>
              <a:rPr lang="en-GB" dirty="0" smtClean="0"/>
              <a:t>. </a:t>
            </a:r>
            <a:endParaRPr lang="en-GB" dirty="0"/>
          </a:p>
          <a:p>
            <a:endParaRPr lang="en-GB" dirty="0"/>
          </a:p>
          <a:p>
            <a:r>
              <a:rPr lang="en-GB" dirty="0">
                <a:latin typeface="Gill Sans MT Pro Medium" panose="020B0602020104020203" pitchFamily="34" charset="0"/>
              </a:rPr>
              <a:t>ROE: </a:t>
            </a:r>
            <a:r>
              <a:rPr lang="en-GB" dirty="0" smtClean="0"/>
              <a:t>Sensitivity </a:t>
            </a:r>
            <a:r>
              <a:rPr lang="en-GB" dirty="0"/>
              <a:t>analysis shows relatively stable ROE of 11–16 per cent as interest rates varies from </a:t>
            </a:r>
            <a:r>
              <a:rPr lang="en-GB" dirty="0" smtClean="0"/>
              <a:t>1.5–4 </a:t>
            </a:r>
            <a:r>
              <a:rPr lang="en-GB" dirty="0"/>
              <a:t>per cent.</a:t>
            </a:r>
          </a:p>
          <a:p>
            <a:pPr marL="0" indent="0">
              <a:buNone/>
            </a:pPr>
            <a:endParaRPr lang="en-GB" dirty="0"/>
          </a:p>
          <a:p>
            <a:r>
              <a:rPr lang="en-GB" dirty="0"/>
              <a:t>In the tables to the right, investor ROE and the fund’s maximum dividend capacity are analysed in different market conditions. BH currently has an average cost of debt of approximately 2 per cent. When calculating long-term ROE, Catella has assumed 1 per cent real annual rental growth, 2 per cent inflation and an average cost of debt of 2.5 per cent</a:t>
            </a:r>
            <a:r>
              <a:rPr lang="en-GB" dirty="0" smtClean="0"/>
              <a:t>.</a:t>
            </a:r>
          </a:p>
          <a:p>
            <a:pPr marL="0" indent="0">
              <a:buNone/>
            </a:pPr>
            <a:endParaRPr lang="en-GB" dirty="0"/>
          </a:p>
          <a:p>
            <a:r>
              <a:rPr lang="en-GB" dirty="0"/>
              <a:t>Potential upside:</a:t>
            </a:r>
          </a:p>
          <a:p>
            <a:pPr lvl="1"/>
            <a:r>
              <a:rPr lang="en-GB" dirty="0"/>
              <a:t>Yield contraction</a:t>
            </a:r>
          </a:p>
          <a:p>
            <a:pPr lvl="1"/>
            <a:r>
              <a:rPr lang="en-GB" dirty="0"/>
              <a:t>Expansion of existing </a:t>
            </a:r>
            <a:r>
              <a:rPr lang="en-GB" dirty="0" smtClean="0"/>
              <a:t>properties</a:t>
            </a:r>
            <a:endParaRPr lang="en-GB" dirty="0"/>
          </a:p>
        </p:txBody>
      </p:sp>
      <p:sp>
        <p:nvSpPr>
          <p:cNvPr id="19" name="Oval 18"/>
          <p:cNvSpPr/>
          <p:nvPr/>
        </p:nvSpPr>
        <p:spPr>
          <a:xfrm>
            <a:off x="9550880" y="235685"/>
            <a:ext cx="179882" cy="179882"/>
          </a:xfrm>
          <a:prstGeom prst="ellipse">
            <a:avLst/>
          </a:prstGeom>
          <a:solidFill>
            <a:srgbClr val="02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sp>
        <p:nvSpPr>
          <p:cNvPr id="23" name="Oval 22"/>
          <p:cNvSpPr/>
          <p:nvPr/>
        </p:nvSpPr>
        <p:spPr>
          <a:xfrm>
            <a:off x="9845147" y="235685"/>
            <a:ext cx="179882" cy="179882"/>
          </a:xfrm>
          <a:prstGeom prst="ellipse">
            <a:avLst/>
          </a:prstGeom>
          <a:solidFill>
            <a:srgbClr val="B5C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sp>
        <p:nvSpPr>
          <p:cNvPr id="32" name="Oval 31"/>
          <p:cNvSpPr/>
          <p:nvPr/>
        </p:nvSpPr>
        <p:spPr>
          <a:xfrm>
            <a:off x="8668073" y="235685"/>
            <a:ext cx="179882" cy="179882"/>
          </a:xfrm>
          <a:prstGeom prst="ellipse">
            <a:avLst/>
          </a:prstGeom>
          <a:solidFill>
            <a:srgbClr val="B5C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cxnSp>
        <p:nvCxnSpPr>
          <p:cNvPr id="33" name="Straight Connector 32"/>
          <p:cNvCxnSpPr/>
          <p:nvPr/>
        </p:nvCxnSpPr>
        <p:spPr>
          <a:xfrm>
            <a:off x="9641577" y="472564"/>
            <a:ext cx="0" cy="72000"/>
          </a:xfrm>
          <a:prstGeom prst="line">
            <a:avLst/>
          </a:prstGeom>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9256611" y="235685"/>
            <a:ext cx="179882" cy="179882"/>
          </a:xfrm>
          <a:prstGeom prst="ellipse">
            <a:avLst/>
          </a:prstGeom>
          <a:solidFill>
            <a:srgbClr val="B5C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sp>
        <p:nvSpPr>
          <p:cNvPr id="36" name="Oval 35"/>
          <p:cNvSpPr/>
          <p:nvPr/>
        </p:nvSpPr>
        <p:spPr>
          <a:xfrm>
            <a:off x="8962342" y="235685"/>
            <a:ext cx="179882" cy="179882"/>
          </a:xfrm>
          <a:prstGeom prst="ellipse">
            <a:avLst/>
          </a:prstGeom>
          <a:solidFill>
            <a:srgbClr val="B5C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sp>
        <p:nvSpPr>
          <p:cNvPr id="21" name="Platshållare för innehåll 3"/>
          <p:cNvSpPr txBox="1">
            <a:spLocks/>
          </p:cNvSpPr>
          <p:nvPr/>
        </p:nvSpPr>
        <p:spPr>
          <a:xfrm>
            <a:off x="542598" y="6183087"/>
            <a:ext cx="2304197" cy="856404"/>
          </a:xfrm>
          <a:prstGeom prst="rect">
            <a:avLst/>
          </a:prstGeom>
          <a:ln>
            <a:solidFill>
              <a:schemeClr val="tx1"/>
            </a:solidFill>
          </a:ln>
        </p:spPr>
        <p:txBody>
          <a:bodyPr vert="horz" lIns="108000" tIns="108000" rIns="108000" bIns="108000" rtlCol="0" anchor="ctr"/>
          <a:lstStyle>
            <a:defPPr>
              <a:defRPr lang="en-US"/>
            </a:defPPr>
            <a:lvl1pPr marL="0" algn="l" defTabSz="1043056" rtl="0" eaLnBrk="1" latinLnBrk="0" hangingPunct="1">
              <a:defRPr sz="700" kern="0" cap="all" spc="114" baseline="0">
                <a:solidFill>
                  <a:schemeClr val="tx1">
                    <a:tint val="75000"/>
                  </a:schemeClr>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lvl="0" defTabSz="1042688">
              <a:spcBef>
                <a:spcPts val="300"/>
              </a:spcBef>
              <a:buClr>
                <a:srgbClr val="AA0032"/>
              </a:buClr>
            </a:pPr>
            <a:r>
              <a:rPr lang="en-GB" sz="900" kern="1200" cap="none" spc="0" dirty="0" smtClean="0">
                <a:solidFill>
                  <a:prstClr val="black"/>
                </a:solidFill>
              </a:rPr>
              <a:t>The estimate provided here is not a forecast and must be viewed only as a theoretical snapshot of ROE and dividend capacity given the stated assumptions.</a:t>
            </a:r>
            <a:endParaRPr lang="en-GB" sz="900" kern="1200" cap="none" spc="0" dirty="0">
              <a:solidFill>
                <a:prstClr val="black"/>
              </a:solidFill>
            </a:endParaRPr>
          </a:p>
        </p:txBody>
      </p:sp>
      <p:sp>
        <p:nvSpPr>
          <p:cNvPr id="20" name="Content Placeholder 5"/>
          <p:cNvSpPr txBox="1">
            <a:spLocks/>
          </p:cNvSpPr>
          <p:nvPr/>
        </p:nvSpPr>
        <p:spPr>
          <a:xfrm>
            <a:off x="4423678" y="4483910"/>
            <a:ext cx="4833020" cy="926098"/>
          </a:xfrm>
          <a:prstGeom prst="rect">
            <a:avLst/>
          </a:prstGeom>
        </p:spPr>
        <p:txBody>
          <a:bodyPr vert="horz" lIns="0" tIns="0" rIns="0" bIns="0" rtlCol="0">
            <a:noAutofit/>
          </a:bodyPr>
          <a:lstStyle>
            <a:lvl1pPr marL="125956" indent="-125956" algn="l" defTabSz="1042688" rtl="0" eaLnBrk="1" latinLnBrk="0" hangingPunct="1">
              <a:lnSpc>
                <a:spcPts val="1348"/>
              </a:lnSpc>
              <a:spcBef>
                <a:spcPts val="300"/>
              </a:spcBef>
              <a:buClr>
                <a:srgbClr val="AA0032"/>
              </a:buClr>
              <a:buFont typeface="Wingdings" panose="05000000000000000000" pitchFamily="2" charset="2"/>
              <a:buChar char="§"/>
              <a:defRPr sz="1000" kern="1200">
                <a:solidFill>
                  <a:schemeClr val="tx1"/>
                </a:solidFill>
                <a:latin typeface="+mn-lt"/>
                <a:ea typeface="+mn-ea"/>
                <a:cs typeface="+mn-cs"/>
              </a:defRPr>
            </a:lvl1pPr>
            <a:lvl2pPr marL="251911" indent="-125956" algn="l" defTabSz="1042688" rtl="0" eaLnBrk="1" latinLnBrk="0" hangingPunct="1">
              <a:lnSpc>
                <a:spcPts val="1348"/>
              </a:lnSpc>
              <a:spcBef>
                <a:spcPts val="200"/>
              </a:spcBef>
              <a:buClr>
                <a:srgbClr val="BCB8B2"/>
              </a:buClr>
              <a:buFont typeface="Wingdings" panose="05000000000000000000" pitchFamily="2" charset="2"/>
              <a:buChar char="§"/>
              <a:defRPr sz="1000" kern="1200">
                <a:solidFill>
                  <a:schemeClr val="tx1"/>
                </a:solidFill>
                <a:latin typeface="+mn-lt"/>
                <a:ea typeface="+mn-ea"/>
                <a:cs typeface="+mn-cs"/>
              </a:defRPr>
            </a:lvl2pPr>
            <a:lvl3pPr marL="377866" indent="-125956" algn="l" defTabSz="1042688" rtl="0" eaLnBrk="1" latinLnBrk="0" hangingPunct="1">
              <a:lnSpc>
                <a:spcPts val="1348"/>
              </a:lnSpc>
              <a:spcBef>
                <a:spcPts val="200"/>
              </a:spcBef>
              <a:buFont typeface="Gill Sans MT Pro Light" pitchFamily="34" charset="0"/>
              <a:buChar char="–"/>
              <a:defRPr sz="1000" i="1" kern="1200">
                <a:solidFill>
                  <a:schemeClr val="tx1"/>
                </a:solidFill>
                <a:latin typeface="+mn-lt"/>
                <a:ea typeface="+mn-ea"/>
                <a:cs typeface="+mn-cs"/>
              </a:defRPr>
            </a:lvl3pPr>
            <a:lvl4pPr marL="0" indent="0" algn="l" defTabSz="1042688" rtl="0" eaLnBrk="1" latinLnBrk="0" hangingPunct="1">
              <a:lnSpc>
                <a:spcPct val="100000"/>
              </a:lnSpc>
              <a:spcBef>
                <a:spcPts val="1000"/>
              </a:spcBef>
              <a:buClr>
                <a:schemeClr val="accent1"/>
              </a:buClr>
              <a:buFontTx/>
              <a:buNone/>
              <a:defRPr sz="1100" kern="1200">
                <a:solidFill>
                  <a:schemeClr val="tx1"/>
                </a:solidFill>
                <a:latin typeface="Gill Sans MT Pro Medium" pitchFamily="34" charset="0"/>
                <a:ea typeface="+mn-ea"/>
                <a:cs typeface="+mn-cs"/>
              </a:defRPr>
            </a:lvl4pPr>
            <a:lvl5pPr marL="0" indent="0" algn="l" defTabSz="1042688" rtl="0" eaLnBrk="1" latinLnBrk="0" hangingPunct="1">
              <a:lnSpc>
                <a:spcPct val="100000"/>
              </a:lnSpc>
              <a:spcBef>
                <a:spcPts val="800"/>
              </a:spcBef>
              <a:buFont typeface="Arial" pitchFamily="34" charset="0"/>
              <a:buNone/>
              <a:defRPr sz="1100" i="1" kern="1200">
                <a:solidFill>
                  <a:schemeClr val="tx1"/>
                </a:solidFill>
                <a:latin typeface="Gill Sans MT Pro Medium" pitchFamily="34" charset="0"/>
                <a:ea typeface="+mn-ea"/>
                <a:cs typeface="+mn-cs"/>
              </a:defRPr>
            </a:lvl5pPr>
            <a:lvl6pPr marL="0" indent="-125367" algn="l" defTabSz="1042688" rtl="0" eaLnBrk="1" latinLnBrk="0" hangingPunct="1">
              <a:lnSpc>
                <a:spcPts val="1348"/>
              </a:lnSpc>
              <a:spcBef>
                <a:spcPts val="0"/>
              </a:spcBef>
              <a:buClr>
                <a:schemeClr val="accent1"/>
              </a:buClr>
              <a:buFont typeface="Wingdings" panose="05000000000000000000" pitchFamily="2" charset="2"/>
              <a:buChar char="§"/>
              <a:defRPr sz="1000" i="0" kern="1200">
                <a:solidFill>
                  <a:schemeClr val="tx1"/>
                </a:solidFill>
                <a:latin typeface="+mn-lt"/>
                <a:ea typeface="+mn-ea"/>
                <a:cs typeface="+mn-cs"/>
              </a:defRPr>
            </a:lvl6pPr>
            <a:lvl7pPr marL="251911" indent="-125367" algn="l" defTabSz="1042688" rtl="0" eaLnBrk="1" latinLnBrk="0" hangingPunct="1">
              <a:lnSpc>
                <a:spcPts val="1348"/>
              </a:lnSpc>
              <a:spcBef>
                <a:spcPts val="0"/>
              </a:spcBef>
              <a:buClr>
                <a:srgbClr val="BCB8B2"/>
              </a:buClr>
              <a:buFont typeface="Wingdings" panose="05000000000000000000" pitchFamily="2" charset="2"/>
              <a:buChar char="§"/>
              <a:defRPr sz="1000" i="0" kern="1200">
                <a:solidFill>
                  <a:schemeClr val="tx1"/>
                </a:solidFill>
                <a:latin typeface="+mn-lt"/>
                <a:ea typeface="+mn-ea"/>
                <a:cs typeface="+mn-cs"/>
              </a:defRPr>
            </a:lvl7pPr>
            <a:lvl8pPr marL="377866"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8pPr>
            <a:lvl9pPr marL="503822"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9pPr>
          </a:lstStyle>
          <a:p>
            <a:pPr lvl="3"/>
            <a:r>
              <a:rPr lang="en-GB" dirty="0" smtClean="0"/>
              <a:t>ROE </a:t>
            </a:r>
            <a:r>
              <a:rPr lang="en-GB" dirty="0"/>
              <a:t>given long-term assumptions</a:t>
            </a:r>
          </a:p>
          <a:p>
            <a:pPr lvl="3"/>
            <a:endParaRPr lang="en-GB" sz="800" dirty="0" smtClean="0">
              <a:latin typeface="+mn-lt"/>
            </a:endParaRPr>
          </a:p>
        </p:txBody>
      </p:sp>
      <p:sp>
        <p:nvSpPr>
          <p:cNvPr id="22" name="TextBox 21"/>
          <p:cNvSpPr txBox="1"/>
          <p:nvPr/>
        </p:nvSpPr>
        <p:spPr>
          <a:xfrm rot="16200000">
            <a:off x="3210674" y="5324988"/>
            <a:ext cx="2065867" cy="179536"/>
          </a:xfrm>
          <a:prstGeom prst="rect">
            <a:avLst/>
          </a:prstGeom>
          <a:noFill/>
        </p:spPr>
        <p:txBody>
          <a:bodyPr wrap="square" lIns="0" tIns="0" rIns="0" bIns="0" rtlCol="0">
            <a:spAutoFit/>
          </a:bodyPr>
          <a:lstStyle/>
          <a:p>
            <a:pPr>
              <a:lnSpc>
                <a:spcPts val="1350"/>
              </a:lnSpc>
            </a:pPr>
            <a:r>
              <a:rPr lang="en-GB" sz="1000" dirty="0" smtClean="0"/>
              <a:t>Interest rate, %</a:t>
            </a:r>
          </a:p>
        </p:txBody>
      </p:sp>
      <p:sp>
        <p:nvSpPr>
          <p:cNvPr id="27" name="TextBox 26"/>
          <p:cNvSpPr txBox="1"/>
          <p:nvPr/>
        </p:nvSpPr>
        <p:spPr>
          <a:xfrm>
            <a:off x="6635538" y="4704084"/>
            <a:ext cx="2404047" cy="179536"/>
          </a:xfrm>
          <a:prstGeom prst="rect">
            <a:avLst/>
          </a:prstGeom>
          <a:noFill/>
        </p:spPr>
        <p:txBody>
          <a:bodyPr wrap="square" lIns="0" tIns="0" rIns="0" bIns="0" rtlCol="0">
            <a:spAutoFit/>
          </a:bodyPr>
          <a:lstStyle/>
          <a:p>
            <a:pPr>
              <a:lnSpc>
                <a:spcPts val="1350"/>
              </a:lnSpc>
            </a:pPr>
            <a:r>
              <a:rPr lang="en-GB" sz="1000" dirty="0" smtClean="0"/>
              <a:t>Annual rental growth (including inflation), %</a:t>
            </a:r>
          </a:p>
        </p:txBody>
      </p:sp>
      <p:graphicFrame>
        <p:nvGraphicFramePr>
          <p:cNvPr id="10" name="Content Placeholder 9"/>
          <p:cNvGraphicFramePr>
            <a:graphicFrameLocks noGrp="1"/>
          </p:cNvGraphicFramePr>
          <p:nvPr>
            <p:ph sz="quarter" idx="13"/>
            <p:extLst>
              <p:ext uri="{D42A27DB-BD31-4B8C-83A1-F6EECF244321}">
                <p14:modId xmlns:p14="http://schemas.microsoft.com/office/powerpoint/2010/main" val="1492098040"/>
              </p:ext>
            </p:extLst>
          </p:nvPr>
        </p:nvGraphicFramePr>
        <p:xfrm>
          <a:off x="4406305" y="2251478"/>
          <a:ext cx="4556034" cy="2071356"/>
        </p:xfrm>
        <a:graphic>
          <a:graphicData uri="http://schemas.openxmlformats.org/drawingml/2006/table">
            <a:tbl>
              <a:tblPr/>
              <a:tblGrid>
                <a:gridCol w="650862">
                  <a:extLst>
                    <a:ext uri="{9D8B030D-6E8A-4147-A177-3AD203B41FA5}">
                      <a16:colId xmlns:a16="http://schemas.microsoft.com/office/drawing/2014/main" val="20000"/>
                    </a:ext>
                  </a:extLst>
                </a:gridCol>
                <a:gridCol w="650862">
                  <a:extLst>
                    <a:ext uri="{9D8B030D-6E8A-4147-A177-3AD203B41FA5}">
                      <a16:colId xmlns:a16="http://schemas.microsoft.com/office/drawing/2014/main" val="20001"/>
                    </a:ext>
                  </a:extLst>
                </a:gridCol>
                <a:gridCol w="650862">
                  <a:extLst>
                    <a:ext uri="{9D8B030D-6E8A-4147-A177-3AD203B41FA5}">
                      <a16:colId xmlns:a16="http://schemas.microsoft.com/office/drawing/2014/main" val="20002"/>
                    </a:ext>
                  </a:extLst>
                </a:gridCol>
                <a:gridCol w="650862">
                  <a:extLst>
                    <a:ext uri="{9D8B030D-6E8A-4147-A177-3AD203B41FA5}">
                      <a16:colId xmlns:a16="http://schemas.microsoft.com/office/drawing/2014/main" val="20003"/>
                    </a:ext>
                  </a:extLst>
                </a:gridCol>
                <a:gridCol w="650862">
                  <a:extLst>
                    <a:ext uri="{9D8B030D-6E8A-4147-A177-3AD203B41FA5}">
                      <a16:colId xmlns:a16="http://schemas.microsoft.com/office/drawing/2014/main" val="20004"/>
                    </a:ext>
                  </a:extLst>
                </a:gridCol>
                <a:gridCol w="650862">
                  <a:extLst>
                    <a:ext uri="{9D8B030D-6E8A-4147-A177-3AD203B41FA5}">
                      <a16:colId xmlns:a16="http://schemas.microsoft.com/office/drawing/2014/main" val="20005"/>
                    </a:ext>
                  </a:extLst>
                </a:gridCol>
                <a:gridCol w="650862">
                  <a:extLst>
                    <a:ext uri="{9D8B030D-6E8A-4147-A177-3AD203B41FA5}">
                      <a16:colId xmlns:a16="http://schemas.microsoft.com/office/drawing/2014/main" val="20006"/>
                    </a:ext>
                  </a:extLst>
                </a:gridCol>
              </a:tblGrid>
              <a:tr h="295908">
                <a:tc>
                  <a:txBody>
                    <a:bodyPr/>
                    <a:lstStyle/>
                    <a:p>
                      <a:pPr algn="ctr" fontAlgn="ctr"/>
                      <a:endParaRPr lang="sv-SE" sz="1000" b="0" i="0" u="none" strike="noStrike" dirty="0">
                        <a:solidFill>
                          <a:srgbClr val="000000"/>
                        </a:solidFill>
                        <a:effectLst/>
                        <a:latin typeface="Gill Sans MT Pro Light" panose="020B0302020104020203" pitchFamily="34" charset="0"/>
                      </a:endParaRPr>
                    </a:p>
                  </a:txBody>
                  <a:tcPr marL="0" marR="0" marT="0" marB="0" anchor="ctr">
                    <a:lnL>
                      <a:noFill/>
                    </a:lnL>
                    <a:lnR>
                      <a:noFill/>
                    </a:lnR>
                    <a:lnT>
                      <a:noFill/>
                    </a:lnT>
                    <a:lnB>
                      <a:noFill/>
                    </a:lnB>
                  </a:tcPr>
                </a:tc>
                <a:tc>
                  <a:txBody>
                    <a:bodyPr/>
                    <a:lstStyle/>
                    <a:p>
                      <a:pPr algn="ctr" fontAlgn="ctr"/>
                      <a:r>
                        <a:rPr lang="sv-SE" sz="1000" b="0" i="0" u="none" strike="noStrike">
                          <a:solidFill>
                            <a:srgbClr val="FFFFFF"/>
                          </a:solidFill>
                          <a:effectLst/>
                          <a:latin typeface="Gill Sans MT Pro Light" panose="020B0302020104020203" pitchFamily="34" charset="0"/>
                        </a:rPr>
                        <a:t>0.0</a:t>
                      </a:r>
                    </a:p>
                  </a:txBody>
                  <a:tcPr marL="0" marR="0" marT="0" marB="0" anchor="ctr">
                    <a:lnL>
                      <a:noFill/>
                    </a:lnL>
                    <a:lnR>
                      <a:noFill/>
                    </a:lnR>
                    <a:lnT>
                      <a:noFill/>
                    </a:lnT>
                    <a:lnB>
                      <a:noFill/>
                    </a:lnB>
                    <a:solidFill>
                      <a:srgbClr val="02497D"/>
                    </a:solidFill>
                  </a:tcPr>
                </a:tc>
                <a:tc>
                  <a:txBody>
                    <a:bodyPr/>
                    <a:lstStyle/>
                    <a:p>
                      <a:pPr algn="ctr" fontAlgn="ctr"/>
                      <a:r>
                        <a:rPr lang="sv-SE" sz="1000" b="0" i="0" u="none" strike="noStrike">
                          <a:solidFill>
                            <a:srgbClr val="FFFFFF"/>
                          </a:solidFill>
                          <a:effectLst/>
                          <a:latin typeface="Gill Sans MT Pro Light" panose="020B0302020104020203" pitchFamily="34" charset="0"/>
                        </a:rPr>
                        <a:t>1.9</a:t>
                      </a:r>
                    </a:p>
                  </a:txBody>
                  <a:tcPr marL="0" marR="0" marT="0" marB="0" anchor="ctr">
                    <a:lnL>
                      <a:noFill/>
                    </a:lnL>
                    <a:lnR>
                      <a:noFill/>
                    </a:lnR>
                    <a:lnT>
                      <a:noFill/>
                    </a:lnT>
                    <a:lnB>
                      <a:noFill/>
                    </a:lnB>
                    <a:solidFill>
                      <a:srgbClr val="02497D"/>
                    </a:solidFill>
                  </a:tcPr>
                </a:tc>
                <a:tc>
                  <a:txBody>
                    <a:bodyPr/>
                    <a:lstStyle/>
                    <a:p>
                      <a:pPr algn="ctr" fontAlgn="ctr"/>
                      <a:r>
                        <a:rPr lang="sv-SE" sz="1000" b="0" i="0" u="none" strike="noStrike">
                          <a:solidFill>
                            <a:srgbClr val="FFFFFF"/>
                          </a:solidFill>
                          <a:effectLst/>
                          <a:latin typeface="Gill Sans MT Pro Light" panose="020B0302020104020203" pitchFamily="34" charset="0"/>
                        </a:rPr>
                        <a:t>5.0</a:t>
                      </a:r>
                    </a:p>
                  </a:txBody>
                  <a:tcPr marL="0" marR="0" marT="0" marB="0" anchor="ctr">
                    <a:lnL>
                      <a:noFill/>
                    </a:lnL>
                    <a:lnR>
                      <a:noFill/>
                    </a:lnR>
                    <a:lnT>
                      <a:noFill/>
                    </a:lnT>
                    <a:lnB>
                      <a:noFill/>
                    </a:lnB>
                    <a:solidFill>
                      <a:srgbClr val="02497D"/>
                    </a:solidFill>
                  </a:tcPr>
                </a:tc>
                <a:tc>
                  <a:txBody>
                    <a:bodyPr/>
                    <a:lstStyle/>
                    <a:p>
                      <a:pPr algn="ctr" fontAlgn="ctr"/>
                      <a:r>
                        <a:rPr lang="sv-SE" sz="1000" b="0" i="0" u="none" strike="noStrike">
                          <a:solidFill>
                            <a:srgbClr val="FFFFFF"/>
                          </a:solidFill>
                          <a:effectLst/>
                          <a:latin typeface="Gill Sans MT Pro Light" panose="020B0302020104020203" pitchFamily="34" charset="0"/>
                        </a:rPr>
                        <a:t>10</a:t>
                      </a:r>
                    </a:p>
                  </a:txBody>
                  <a:tcPr marL="0" marR="0" marT="0" marB="0" anchor="ctr">
                    <a:lnL>
                      <a:noFill/>
                    </a:lnL>
                    <a:lnR>
                      <a:noFill/>
                    </a:lnR>
                    <a:lnT>
                      <a:noFill/>
                    </a:lnT>
                    <a:lnB>
                      <a:noFill/>
                    </a:lnB>
                    <a:solidFill>
                      <a:srgbClr val="02497D"/>
                    </a:solidFill>
                  </a:tcPr>
                </a:tc>
                <a:tc>
                  <a:txBody>
                    <a:bodyPr/>
                    <a:lstStyle/>
                    <a:p>
                      <a:pPr algn="ctr" fontAlgn="ctr"/>
                      <a:r>
                        <a:rPr lang="sv-SE" sz="1000" b="0" i="0" u="none" strike="noStrike">
                          <a:solidFill>
                            <a:srgbClr val="FFFFFF"/>
                          </a:solidFill>
                          <a:effectLst/>
                          <a:latin typeface="Gill Sans MT Pro Light" panose="020B0302020104020203" pitchFamily="34" charset="0"/>
                        </a:rPr>
                        <a:t>25</a:t>
                      </a:r>
                    </a:p>
                  </a:txBody>
                  <a:tcPr marL="0" marR="0" marT="0" marB="0" anchor="ctr">
                    <a:lnL>
                      <a:noFill/>
                    </a:lnL>
                    <a:lnR>
                      <a:noFill/>
                    </a:lnR>
                    <a:lnT>
                      <a:noFill/>
                    </a:lnT>
                    <a:lnB>
                      <a:noFill/>
                    </a:lnB>
                    <a:solidFill>
                      <a:srgbClr val="02497D"/>
                    </a:solidFill>
                  </a:tcPr>
                </a:tc>
                <a:tc>
                  <a:txBody>
                    <a:bodyPr/>
                    <a:lstStyle/>
                    <a:p>
                      <a:pPr algn="ctr" fontAlgn="ctr"/>
                      <a:r>
                        <a:rPr lang="sv-SE" sz="1000" b="0" i="0" u="none" strike="noStrike">
                          <a:solidFill>
                            <a:srgbClr val="FFFFFF"/>
                          </a:solidFill>
                          <a:effectLst/>
                          <a:latin typeface="Gill Sans MT Pro Light" panose="020B0302020104020203" pitchFamily="34" charset="0"/>
                        </a:rPr>
                        <a:t>30</a:t>
                      </a:r>
                    </a:p>
                  </a:txBody>
                  <a:tcPr marL="0" marR="0" marT="0" marB="0" anchor="ctr">
                    <a:lnL>
                      <a:noFill/>
                    </a:lnL>
                    <a:lnR>
                      <a:noFill/>
                    </a:lnR>
                    <a:lnT>
                      <a:noFill/>
                    </a:lnT>
                    <a:lnB>
                      <a:noFill/>
                    </a:lnB>
                    <a:solidFill>
                      <a:srgbClr val="02497D"/>
                    </a:solidFill>
                  </a:tcPr>
                </a:tc>
                <a:extLst>
                  <a:ext uri="{0D108BD9-81ED-4DB2-BD59-A6C34878D82A}">
                    <a16:rowId xmlns:a16="http://schemas.microsoft.com/office/drawing/2014/main" val="10000"/>
                  </a:ext>
                </a:extLst>
              </a:tr>
              <a:tr h="295908">
                <a:tc>
                  <a:txBody>
                    <a:bodyPr/>
                    <a:lstStyle/>
                    <a:p>
                      <a:pPr algn="ctr" fontAlgn="ctr"/>
                      <a:r>
                        <a:rPr lang="sv-SE" sz="1000" b="0" i="0" u="none" strike="noStrike">
                          <a:solidFill>
                            <a:srgbClr val="FFFFFF"/>
                          </a:solidFill>
                          <a:effectLst/>
                          <a:latin typeface="Gill Sans MT Pro Light" panose="020B0302020104020203" pitchFamily="34" charset="0"/>
                        </a:rPr>
                        <a:t>1.5</a:t>
                      </a:r>
                    </a:p>
                  </a:txBody>
                  <a:tcPr marL="0" marR="0" marT="0" marB="0" anchor="ctr">
                    <a:lnL>
                      <a:noFill/>
                    </a:lnL>
                    <a:lnR>
                      <a:noFill/>
                    </a:lnR>
                    <a:lnT>
                      <a:noFill/>
                    </a:lnT>
                    <a:lnB>
                      <a:noFill/>
                    </a:lnB>
                    <a:solidFill>
                      <a:srgbClr val="02497D"/>
                    </a:solidFill>
                  </a:tcPr>
                </a:tc>
                <a:tc>
                  <a:txBody>
                    <a:bodyPr/>
                    <a:lstStyle/>
                    <a:p>
                      <a:pPr algn="ctr" fontAlgn="ctr"/>
                      <a:r>
                        <a:rPr lang="sv-SE" sz="1000" b="0" i="0" u="none" strike="noStrike">
                          <a:solidFill>
                            <a:srgbClr val="000000"/>
                          </a:solidFill>
                          <a:effectLst/>
                          <a:latin typeface="Gill Sans MT Pro Light" panose="020B0302020104020203" pitchFamily="34" charset="0"/>
                        </a:rPr>
                        <a:t>9.3</a:t>
                      </a:r>
                    </a:p>
                  </a:txBody>
                  <a:tcPr marL="0" marR="0" marT="0" marB="0" anchor="ctr">
                    <a:lnL>
                      <a:noFill/>
                    </a:lnL>
                    <a:lnR>
                      <a:noFill/>
                    </a:lnR>
                    <a:lnT>
                      <a:noFill/>
                    </a:lnT>
                    <a:lnB>
                      <a:noFill/>
                    </a:lnB>
                  </a:tcPr>
                </a:tc>
                <a:tc>
                  <a:txBody>
                    <a:bodyPr/>
                    <a:lstStyle/>
                    <a:p>
                      <a:pPr algn="ctr" fontAlgn="ctr"/>
                      <a:r>
                        <a:rPr lang="sv-SE" sz="1000" b="0" i="0" u="none" strike="noStrike">
                          <a:solidFill>
                            <a:srgbClr val="000000"/>
                          </a:solidFill>
                          <a:effectLst/>
                          <a:latin typeface="Gill Sans MT Pro Light" panose="020B0302020104020203" pitchFamily="34" charset="0"/>
                        </a:rPr>
                        <a:t>8.9</a:t>
                      </a:r>
                    </a:p>
                  </a:txBody>
                  <a:tcPr marL="0" marR="0" marT="0" marB="0" anchor="ctr">
                    <a:lnL>
                      <a:noFill/>
                    </a:lnL>
                    <a:lnR>
                      <a:noFill/>
                    </a:lnR>
                    <a:lnT>
                      <a:noFill/>
                    </a:lnT>
                    <a:lnB w="12700" cap="flat" cmpd="sng" algn="ctr">
                      <a:noFill/>
                      <a:prstDash val="solid"/>
                      <a:round/>
                      <a:headEnd type="none" w="med" len="med"/>
                      <a:tailEnd type="none" w="med" len="med"/>
                    </a:lnB>
                    <a:solidFill>
                      <a:schemeClr val="bg1">
                        <a:lumMod val="95000"/>
                      </a:schemeClr>
                    </a:solidFill>
                  </a:tcPr>
                </a:tc>
                <a:tc>
                  <a:txBody>
                    <a:bodyPr/>
                    <a:lstStyle/>
                    <a:p>
                      <a:pPr algn="ctr" fontAlgn="ctr"/>
                      <a:r>
                        <a:rPr lang="sv-SE" sz="1000" b="0" i="0" u="none" strike="noStrike">
                          <a:solidFill>
                            <a:srgbClr val="000000"/>
                          </a:solidFill>
                          <a:effectLst/>
                          <a:latin typeface="Gill Sans MT Pro Light" panose="020B0302020104020203" pitchFamily="34" charset="0"/>
                        </a:rPr>
                        <a:t>8.5</a:t>
                      </a:r>
                    </a:p>
                  </a:txBody>
                  <a:tcPr marL="0" marR="0" marT="0" marB="0" anchor="ctr">
                    <a:lnL>
                      <a:noFill/>
                    </a:lnL>
                    <a:lnR>
                      <a:noFill/>
                    </a:lnR>
                    <a:lnT>
                      <a:noFill/>
                    </a:lnT>
                    <a:lnB>
                      <a:noFill/>
                    </a:lnB>
                    <a:solidFill>
                      <a:schemeClr val="bg1">
                        <a:lumMod val="95000"/>
                      </a:schemeClr>
                    </a:solidFill>
                  </a:tcPr>
                </a:tc>
                <a:tc>
                  <a:txBody>
                    <a:bodyPr/>
                    <a:lstStyle/>
                    <a:p>
                      <a:pPr algn="ctr" fontAlgn="ctr"/>
                      <a:r>
                        <a:rPr lang="sv-SE" sz="1000" b="0" i="0" u="none" strike="noStrike">
                          <a:solidFill>
                            <a:srgbClr val="000000"/>
                          </a:solidFill>
                          <a:effectLst/>
                          <a:latin typeface="Gill Sans MT Pro Light" panose="020B0302020104020203" pitchFamily="34" charset="0"/>
                        </a:rPr>
                        <a:t>7.6</a:t>
                      </a:r>
                    </a:p>
                  </a:txBody>
                  <a:tcPr marL="0" marR="0" marT="0" marB="0" anchor="ctr">
                    <a:lnL>
                      <a:noFill/>
                    </a:lnL>
                    <a:lnR>
                      <a:noFill/>
                    </a:lnR>
                    <a:lnT>
                      <a:noFill/>
                    </a:lnT>
                    <a:lnB>
                      <a:noFill/>
                    </a:lnB>
                  </a:tcPr>
                </a:tc>
                <a:tc>
                  <a:txBody>
                    <a:bodyPr/>
                    <a:lstStyle/>
                    <a:p>
                      <a:pPr algn="ctr" fontAlgn="ctr"/>
                      <a:r>
                        <a:rPr lang="sv-SE" sz="1000" b="0" i="0" u="none" strike="noStrike">
                          <a:solidFill>
                            <a:srgbClr val="000000"/>
                          </a:solidFill>
                          <a:effectLst/>
                          <a:latin typeface="Gill Sans MT Pro Light" panose="020B0302020104020203" pitchFamily="34" charset="0"/>
                        </a:rPr>
                        <a:t>4.8</a:t>
                      </a:r>
                    </a:p>
                  </a:txBody>
                  <a:tcPr marL="0" marR="0" marT="0" marB="0" anchor="ctr">
                    <a:lnL>
                      <a:noFill/>
                    </a:lnL>
                    <a:lnR>
                      <a:noFill/>
                    </a:lnR>
                    <a:lnT>
                      <a:noFill/>
                    </a:lnT>
                    <a:lnB>
                      <a:noFill/>
                    </a:lnB>
                  </a:tcPr>
                </a:tc>
                <a:tc>
                  <a:txBody>
                    <a:bodyPr/>
                    <a:lstStyle/>
                    <a:p>
                      <a:pPr algn="ctr" fontAlgn="ctr"/>
                      <a:r>
                        <a:rPr lang="sv-SE" sz="1000" b="0" i="0" u="none" strike="noStrike">
                          <a:solidFill>
                            <a:srgbClr val="000000"/>
                          </a:solidFill>
                          <a:effectLst/>
                          <a:latin typeface="Gill Sans MT Pro Light" panose="020B0302020104020203" pitchFamily="34" charset="0"/>
                        </a:rPr>
                        <a:t>3.8</a:t>
                      </a:r>
                    </a:p>
                  </a:txBody>
                  <a:tcPr marL="0" marR="0" marT="0" marB="0" anchor="ctr">
                    <a:lnL>
                      <a:noFill/>
                    </a:lnL>
                    <a:lnR>
                      <a:noFill/>
                    </a:lnR>
                    <a:lnT>
                      <a:noFill/>
                    </a:lnT>
                    <a:lnB>
                      <a:noFill/>
                    </a:lnB>
                  </a:tcPr>
                </a:tc>
                <a:extLst>
                  <a:ext uri="{0D108BD9-81ED-4DB2-BD59-A6C34878D82A}">
                    <a16:rowId xmlns:a16="http://schemas.microsoft.com/office/drawing/2014/main" val="10001"/>
                  </a:ext>
                </a:extLst>
              </a:tr>
              <a:tr h="295908">
                <a:tc>
                  <a:txBody>
                    <a:bodyPr/>
                    <a:lstStyle/>
                    <a:p>
                      <a:pPr algn="ctr" fontAlgn="ctr"/>
                      <a:r>
                        <a:rPr lang="sv-SE" sz="1000" b="0" i="0" u="none" strike="noStrike">
                          <a:solidFill>
                            <a:srgbClr val="FFFFFF"/>
                          </a:solidFill>
                          <a:effectLst/>
                          <a:latin typeface="Gill Sans MT Pro Light" panose="020B0302020104020203" pitchFamily="34" charset="0"/>
                        </a:rPr>
                        <a:t>2.0</a:t>
                      </a:r>
                    </a:p>
                  </a:txBody>
                  <a:tcPr marL="0" marR="0" marT="0" marB="0" anchor="ctr">
                    <a:lnL>
                      <a:noFill/>
                    </a:lnL>
                    <a:lnR>
                      <a:noFill/>
                    </a:lnR>
                    <a:lnT>
                      <a:noFill/>
                    </a:lnT>
                    <a:lnB>
                      <a:noFill/>
                    </a:lnB>
                    <a:solidFill>
                      <a:srgbClr val="02497D"/>
                    </a:solidFill>
                  </a:tcPr>
                </a:tc>
                <a:tc>
                  <a:txBody>
                    <a:bodyPr/>
                    <a:lstStyle/>
                    <a:p>
                      <a:pPr algn="ctr" fontAlgn="ctr"/>
                      <a:r>
                        <a:rPr lang="sv-SE" sz="1000" b="0" i="0" u="none" strike="noStrike">
                          <a:solidFill>
                            <a:srgbClr val="000000"/>
                          </a:solidFill>
                          <a:effectLst/>
                          <a:latin typeface="Gill Sans MT Pro Light" panose="020B0302020104020203" pitchFamily="34" charset="0"/>
                        </a:rPr>
                        <a:t>8.9</a:t>
                      </a:r>
                    </a:p>
                  </a:txBody>
                  <a:tcPr marL="0" marR="0" marT="0" marB="0" anchor="ctr">
                    <a:lnL>
                      <a:noFill/>
                    </a:lnL>
                    <a:lnR w="12700" cap="flat" cmpd="sng" algn="ctr">
                      <a:noFill/>
                      <a:prstDash val="solid"/>
                      <a:round/>
                      <a:headEnd type="none" w="med" len="med"/>
                      <a:tailEnd type="none" w="med" len="med"/>
                    </a:lnR>
                    <a:lnT>
                      <a:noFill/>
                    </a:lnT>
                    <a:lnB>
                      <a:noFill/>
                    </a:lnB>
                  </a:tcPr>
                </a:tc>
                <a:tc>
                  <a:txBody>
                    <a:bodyPr/>
                    <a:lstStyle/>
                    <a:p>
                      <a:pPr algn="ctr" fontAlgn="ctr"/>
                      <a:r>
                        <a:rPr lang="sv-SE" sz="1000" b="0" i="0" u="none" strike="noStrike">
                          <a:solidFill>
                            <a:srgbClr val="000000"/>
                          </a:solidFill>
                          <a:effectLst/>
                          <a:latin typeface="Gill Sans MT Pro Light" panose="020B0302020104020203" pitchFamily="34" charset="0"/>
                        </a:rPr>
                        <a:t>8.5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sv-SE" sz="1000" b="0" i="0" u="none" strike="noStrike">
                          <a:solidFill>
                            <a:srgbClr val="000000"/>
                          </a:solidFill>
                          <a:effectLst/>
                          <a:latin typeface="Gill Sans MT Pro Light" panose="020B0302020104020203" pitchFamily="34" charset="0"/>
                        </a:rPr>
                        <a:t>8.1</a:t>
                      </a:r>
                    </a:p>
                  </a:txBody>
                  <a:tcPr marL="0" marR="0" marT="0" marB="0" anchor="ctr">
                    <a:lnL w="12700" cap="flat" cmpd="sng" algn="ctr">
                      <a:noFill/>
                      <a:prstDash val="solid"/>
                      <a:round/>
                      <a:headEnd type="none" w="med" len="med"/>
                      <a:tailEnd type="none" w="med" len="med"/>
                    </a:lnL>
                    <a:lnR>
                      <a:noFill/>
                    </a:lnR>
                    <a:lnT>
                      <a:noFill/>
                    </a:lnT>
                    <a:lnB>
                      <a:noFill/>
                    </a:lnB>
                    <a:solidFill>
                      <a:schemeClr val="bg1">
                        <a:lumMod val="95000"/>
                      </a:schemeClr>
                    </a:solidFill>
                  </a:tcPr>
                </a:tc>
                <a:tc>
                  <a:txBody>
                    <a:bodyPr/>
                    <a:lstStyle/>
                    <a:p>
                      <a:pPr algn="ctr" fontAlgn="ctr"/>
                      <a:r>
                        <a:rPr lang="sv-SE" sz="1000" b="0" i="0" u="none" strike="noStrike">
                          <a:solidFill>
                            <a:srgbClr val="000000"/>
                          </a:solidFill>
                          <a:effectLst/>
                          <a:latin typeface="Gill Sans MT Pro Light" panose="020B0302020104020203" pitchFamily="34" charset="0"/>
                        </a:rPr>
                        <a:t>7.1</a:t>
                      </a:r>
                    </a:p>
                  </a:txBody>
                  <a:tcPr marL="0" marR="0" marT="0" marB="0" anchor="ctr">
                    <a:lnL>
                      <a:noFill/>
                    </a:lnL>
                    <a:lnR>
                      <a:noFill/>
                    </a:lnR>
                    <a:lnT>
                      <a:noFill/>
                    </a:lnT>
                    <a:lnB>
                      <a:noFill/>
                    </a:lnB>
                  </a:tcPr>
                </a:tc>
                <a:tc>
                  <a:txBody>
                    <a:bodyPr/>
                    <a:lstStyle/>
                    <a:p>
                      <a:pPr algn="ctr" fontAlgn="ctr"/>
                      <a:r>
                        <a:rPr lang="sv-SE" sz="1000" b="0" i="0" u="none" strike="noStrike">
                          <a:solidFill>
                            <a:srgbClr val="000000"/>
                          </a:solidFill>
                          <a:effectLst/>
                          <a:latin typeface="Gill Sans MT Pro Light" panose="020B0302020104020203" pitchFamily="34" charset="0"/>
                        </a:rPr>
                        <a:t>4.3</a:t>
                      </a:r>
                    </a:p>
                  </a:txBody>
                  <a:tcPr marL="0" marR="0" marT="0" marB="0" anchor="ctr">
                    <a:lnL>
                      <a:noFill/>
                    </a:lnL>
                    <a:lnR>
                      <a:noFill/>
                    </a:lnR>
                    <a:lnT>
                      <a:noFill/>
                    </a:lnT>
                    <a:lnB>
                      <a:noFill/>
                    </a:lnB>
                  </a:tcPr>
                </a:tc>
                <a:tc>
                  <a:txBody>
                    <a:bodyPr/>
                    <a:lstStyle/>
                    <a:p>
                      <a:pPr algn="ctr" fontAlgn="ctr"/>
                      <a:r>
                        <a:rPr lang="sv-SE" sz="1000" b="0" i="0" u="none" strike="noStrike">
                          <a:solidFill>
                            <a:srgbClr val="000000"/>
                          </a:solidFill>
                          <a:effectLst/>
                          <a:latin typeface="Gill Sans MT Pro Light" panose="020B0302020104020203" pitchFamily="34" charset="0"/>
                        </a:rPr>
                        <a:t>3.3</a:t>
                      </a:r>
                    </a:p>
                  </a:txBody>
                  <a:tcPr marL="0" marR="0" marT="0" marB="0" anchor="ctr">
                    <a:lnL>
                      <a:noFill/>
                    </a:lnL>
                    <a:lnR>
                      <a:noFill/>
                    </a:lnR>
                    <a:lnT>
                      <a:noFill/>
                    </a:lnT>
                    <a:lnB>
                      <a:noFill/>
                    </a:lnB>
                  </a:tcPr>
                </a:tc>
                <a:extLst>
                  <a:ext uri="{0D108BD9-81ED-4DB2-BD59-A6C34878D82A}">
                    <a16:rowId xmlns:a16="http://schemas.microsoft.com/office/drawing/2014/main" val="10002"/>
                  </a:ext>
                </a:extLst>
              </a:tr>
              <a:tr h="295908">
                <a:tc>
                  <a:txBody>
                    <a:bodyPr/>
                    <a:lstStyle/>
                    <a:p>
                      <a:pPr algn="ctr" fontAlgn="ctr"/>
                      <a:r>
                        <a:rPr lang="sv-SE" sz="1000" b="0" i="0" u="none" strike="noStrike">
                          <a:solidFill>
                            <a:srgbClr val="FFFFFF"/>
                          </a:solidFill>
                          <a:effectLst/>
                          <a:latin typeface="Gill Sans MT Pro Light" panose="020B0302020104020203" pitchFamily="34" charset="0"/>
                        </a:rPr>
                        <a:t>2.5</a:t>
                      </a:r>
                    </a:p>
                  </a:txBody>
                  <a:tcPr marL="0" marR="0" marT="0" marB="0" anchor="ctr">
                    <a:lnL>
                      <a:noFill/>
                    </a:lnL>
                    <a:lnR>
                      <a:noFill/>
                    </a:lnR>
                    <a:lnT>
                      <a:noFill/>
                    </a:lnT>
                    <a:lnB>
                      <a:noFill/>
                    </a:lnB>
                    <a:solidFill>
                      <a:srgbClr val="02497D"/>
                    </a:solidFill>
                  </a:tcPr>
                </a:tc>
                <a:tc>
                  <a:txBody>
                    <a:bodyPr/>
                    <a:lstStyle/>
                    <a:p>
                      <a:pPr algn="ctr" fontAlgn="ctr"/>
                      <a:r>
                        <a:rPr lang="sv-SE" sz="1000" b="0" i="0" u="none" strike="noStrike">
                          <a:solidFill>
                            <a:srgbClr val="000000"/>
                          </a:solidFill>
                          <a:effectLst/>
                          <a:latin typeface="Gill Sans MT Pro Light" panose="020B0302020104020203" pitchFamily="34" charset="0"/>
                        </a:rPr>
                        <a:t>8.5</a:t>
                      </a:r>
                    </a:p>
                  </a:txBody>
                  <a:tcPr marL="0" marR="0" marT="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sv-SE" sz="1000" b="0" i="0" u="none" strike="noStrike" dirty="0" smtClean="0">
                          <a:solidFill>
                            <a:srgbClr val="000000"/>
                          </a:solidFill>
                          <a:effectLst/>
                          <a:latin typeface="Gill Sans MT Pro Light" panose="020B0302020104020203" pitchFamily="34" charset="0"/>
                        </a:rPr>
                        <a:t>8.1</a:t>
                      </a:r>
                      <a:r>
                        <a:rPr lang="sv-SE" sz="1000" b="0" i="0" u="none" strike="noStrike" baseline="30000" dirty="0" smtClean="0">
                          <a:solidFill>
                            <a:srgbClr val="000000"/>
                          </a:solidFill>
                          <a:effectLst/>
                          <a:latin typeface="Gill Sans MT Pro Light" panose="020B0302020104020203" pitchFamily="34" charset="0"/>
                        </a:rPr>
                        <a:t>1)</a:t>
                      </a:r>
                      <a:endParaRPr lang="sv-SE" sz="1000" b="0" i="0" u="none" strike="noStrike" baseline="30000" dirty="0">
                        <a:solidFill>
                          <a:srgbClr val="000000"/>
                        </a:solidFill>
                        <a:effectLst/>
                        <a:latin typeface="Gill Sans MT Pro Light" panose="020B03020201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sv-SE" sz="1000" b="0" i="0" u="none" strike="noStrike">
                          <a:solidFill>
                            <a:srgbClr val="000000"/>
                          </a:solidFill>
                          <a:effectLst/>
                          <a:latin typeface="Gill Sans MT Pro Light" panose="020B0302020104020203" pitchFamily="34" charset="0"/>
                        </a:rPr>
                        <a:t>7.6</a:t>
                      </a:r>
                    </a:p>
                  </a:txBody>
                  <a:tcPr marL="0" marR="0" marT="0" marB="0" anchor="ctr">
                    <a:lnL w="12700" cap="flat" cmpd="sng" algn="ctr">
                      <a:solidFill>
                        <a:schemeClr val="tx1"/>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fontAlgn="ctr"/>
                      <a:r>
                        <a:rPr lang="sv-SE" sz="1000" b="0" i="0" u="none" strike="noStrike">
                          <a:solidFill>
                            <a:srgbClr val="000000"/>
                          </a:solidFill>
                          <a:effectLst/>
                          <a:latin typeface="Gill Sans MT Pro Light" panose="020B0302020104020203" pitchFamily="34" charset="0"/>
                        </a:rPr>
                        <a:t>6.6</a:t>
                      </a:r>
                    </a:p>
                  </a:txBody>
                  <a:tcPr marL="0" marR="0" marT="0" marB="0" anchor="ctr">
                    <a:lnL>
                      <a:noFill/>
                    </a:lnL>
                    <a:lnR>
                      <a:noFill/>
                    </a:lnR>
                    <a:lnT>
                      <a:noFill/>
                    </a:lnT>
                    <a:lnB>
                      <a:noFill/>
                    </a:lnB>
                  </a:tcPr>
                </a:tc>
                <a:tc>
                  <a:txBody>
                    <a:bodyPr/>
                    <a:lstStyle/>
                    <a:p>
                      <a:pPr algn="ctr" fontAlgn="ctr"/>
                      <a:r>
                        <a:rPr lang="sv-SE" sz="1000" b="0" i="0" u="none" strike="noStrike">
                          <a:solidFill>
                            <a:srgbClr val="000000"/>
                          </a:solidFill>
                          <a:effectLst/>
                          <a:latin typeface="Gill Sans MT Pro Light" panose="020B0302020104020203" pitchFamily="34" charset="0"/>
                        </a:rPr>
                        <a:t>3.8</a:t>
                      </a:r>
                    </a:p>
                  </a:txBody>
                  <a:tcPr marL="0" marR="0" marT="0" marB="0" anchor="ctr">
                    <a:lnL>
                      <a:noFill/>
                    </a:lnL>
                    <a:lnR>
                      <a:noFill/>
                    </a:lnR>
                    <a:lnT>
                      <a:noFill/>
                    </a:lnT>
                    <a:lnB>
                      <a:noFill/>
                    </a:lnB>
                  </a:tcPr>
                </a:tc>
                <a:tc>
                  <a:txBody>
                    <a:bodyPr/>
                    <a:lstStyle/>
                    <a:p>
                      <a:pPr algn="ctr" fontAlgn="ctr"/>
                      <a:r>
                        <a:rPr lang="sv-SE" sz="1000" b="0" i="0" u="none" strike="noStrike">
                          <a:solidFill>
                            <a:srgbClr val="000000"/>
                          </a:solidFill>
                          <a:effectLst/>
                          <a:latin typeface="Gill Sans MT Pro Light" panose="020B0302020104020203" pitchFamily="34" charset="0"/>
                        </a:rPr>
                        <a:t>2.8</a:t>
                      </a:r>
                    </a:p>
                  </a:txBody>
                  <a:tcPr marL="0" marR="0" marT="0" marB="0" anchor="ctr">
                    <a:lnL>
                      <a:noFill/>
                    </a:lnL>
                    <a:lnR>
                      <a:noFill/>
                    </a:lnR>
                    <a:lnT>
                      <a:noFill/>
                    </a:lnT>
                    <a:lnB>
                      <a:noFill/>
                    </a:lnB>
                  </a:tcPr>
                </a:tc>
                <a:extLst>
                  <a:ext uri="{0D108BD9-81ED-4DB2-BD59-A6C34878D82A}">
                    <a16:rowId xmlns:a16="http://schemas.microsoft.com/office/drawing/2014/main" val="10003"/>
                  </a:ext>
                </a:extLst>
              </a:tr>
              <a:tr h="295908">
                <a:tc>
                  <a:txBody>
                    <a:bodyPr/>
                    <a:lstStyle/>
                    <a:p>
                      <a:pPr algn="ctr" fontAlgn="ctr"/>
                      <a:r>
                        <a:rPr lang="sv-SE" sz="1000" b="0" i="0" u="none" strike="noStrike">
                          <a:solidFill>
                            <a:srgbClr val="FFFFFF"/>
                          </a:solidFill>
                          <a:effectLst/>
                          <a:latin typeface="Gill Sans MT Pro Light" panose="020B0302020104020203" pitchFamily="34" charset="0"/>
                        </a:rPr>
                        <a:t>3.0</a:t>
                      </a:r>
                    </a:p>
                  </a:txBody>
                  <a:tcPr marL="0" marR="0" marT="0" marB="0" anchor="ctr">
                    <a:lnL>
                      <a:noFill/>
                    </a:lnL>
                    <a:lnR>
                      <a:noFill/>
                    </a:lnR>
                    <a:lnT>
                      <a:noFill/>
                    </a:lnT>
                    <a:lnB>
                      <a:noFill/>
                    </a:lnB>
                    <a:solidFill>
                      <a:srgbClr val="02497D"/>
                    </a:solidFill>
                  </a:tcPr>
                </a:tc>
                <a:tc>
                  <a:txBody>
                    <a:bodyPr/>
                    <a:lstStyle/>
                    <a:p>
                      <a:pPr algn="ctr" fontAlgn="ctr"/>
                      <a:r>
                        <a:rPr lang="sv-SE" sz="1000" b="0" i="0" u="none" strike="noStrike">
                          <a:solidFill>
                            <a:srgbClr val="000000"/>
                          </a:solidFill>
                          <a:effectLst/>
                          <a:latin typeface="Gill Sans MT Pro Light" panose="020B0302020104020203" pitchFamily="34" charset="0"/>
                        </a:rPr>
                        <a:t>8.1</a:t>
                      </a:r>
                    </a:p>
                  </a:txBody>
                  <a:tcPr marL="0" marR="0" marT="0" marB="0" anchor="ctr">
                    <a:lnL>
                      <a:noFill/>
                    </a:lnL>
                    <a:lnR>
                      <a:noFill/>
                    </a:lnR>
                    <a:lnT>
                      <a:noFill/>
                    </a:lnT>
                    <a:lnB>
                      <a:noFill/>
                    </a:lnB>
                  </a:tcPr>
                </a:tc>
                <a:tc>
                  <a:txBody>
                    <a:bodyPr/>
                    <a:lstStyle/>
                    <a:p>
                      <a:pPr algn="ctr" fontAlgn="ctr"/>
                      <a:r>
                        <a:rPr lang="sv-SE" sz="1000" b="0" i="0" u="none" strike="noStrike">
                          <a:solidFill>
                            <a:srgbClr val="000000"/>
                          </a:solidFill>
                          <a:effectLst/>
                          <a:latin typeface="Gill Sans MT Pro Light" panose="020B0302020104020203" pitchFamily="34" charset="0"/>
                        </a:rPr>
                        <a:t>7.7</a:t>
                      </a:r>
                    </a:p>
                  </a:txBody>
                  <a:tcPr marL="0" marR="0" marT="0" marB="0" anchor="ctr">
                    <a:lnL>
                      <a:noFill/>
                    </a:lnL>
                    <a:lnR>
                      <a:noFill/>
                    </a:lnR>
                    <a:lnT w="12700" cap="flat" cmpd="sng" algn="ctr">
                      <a:solidFill>
                        <a:schemeClr val="tx1"/>
                      </a:solidFill>
                      <a:prstDash val="solid"/>
                      <a:round/>
                      <a:headEnd type="none" w="med" len="med"/>
                      <a:tailEnd type="none" w="med" len="med"/>
                    </a:lnT>
                    <a:lnB>
                      <a:noFill/>
                    </a:lnB>
                    <a:solidFill>
                      <a:schemeClr val="bg1">
                        <a:lumMod val="95000"/>
                      </a:schemeClr>
                    </a:solidFill>
                  </a:tcPr>
                </a:tc>
                <a:tc>
                  <a:txBody>
                    <a:bodyPr/>
                    <a:lstStyle/>
                    <a:p>
                      <a:pPr algn="ctr" fontAlgn="ctr"/>
                      <a:r>
                        <a:rPr lang="sv-SE" sz="1000" b="0" i="0" u="none" strike="noStrike">
                          <a:solidFill>
                            <a:srgbClr val="000000"/>
                          </a:solidFill>
                          <a:effectLst/>
                          <a:latin typeface="Gill Sans MT Pro Light" panose="020B0302020104020203" pitchFamily="34" charset="0"/>
                        </a:rPr>
                        <a:t>7.1</a:t>
                      </a:r>
                    </a:p>
                  </a:txBody>
                  <a:tcPr marL="0" marR="0" marT="0" marB="0" anchor="ctr">
                    <a:lnL>
                      <a:noFill/>
                    </a:lnL>
                    <a:lnR>
                      <a:noFill/>
                    </a:lnR>
                    <a:lnT>
                      <a:noFill/>
                    </a:lnT>
                    <a:lnB>
                      <a:noFill/>
                    </a:lnB>
                    <a:solidFill>
                      <a:schemeClr val="bg1">
                        <a:lumMod val="95000"/>
                      </a:schemeClr>
                    </a:solidFill>
                  </a:tcPr>
                </a:tc>
                <a:tc>
                  <a:txBody>
                    <a:bodyPr/>
                    <a:lstStyle/>
                    <a:p>
                      <a:pPr algn="ctr" fontAlgn="ctr"/>
                      <a:r>
                        <a:rPr lang="sv-SE" sz="1000" b="0" i="0" u="none" strike="noStrike">
                          <a:solidFill>
                            <a:srgbClr val="000000"/>
                          </a:solidFill>
                          <a:effectLst/>
                          <a:latin typeface="Gill Sans MT Pro Light" panose="020B0302020104020203" pitchFamily="34" charset="0"/>
                        </a:rPr>
                        <a:t>6.1</a:t>
                      </a:r>
                    </a:p>
                  </a:txBody>
                  <a:tcPr marL="0" marR="0" marT="0" marB="0" anchor="ctr">
                    <a:lnL>
                      <a:noFill/>
                    </a:lnL>
                    <a:lnR>
                      <a:noFill/>
                    </a:lnR>
                    <a:lnT>
                      <a:noFill/>
                    </a:lnT>
                    <a:lnB>
                      <a:noFill/>
                    </a:lnB>
                  </a:tcPr>
                </a:tc>
                <a:tc>
                  <a:txBody>
                    <a:bodyPr/>
                    <a:lstStyle/>
                    <a:p>
                      <a:pPr algn="ctr" fontAlgn="ctr"/>
                      <a:r>
                        <a:rPr lang="sv-SE" sz="1000" b="0" i="0" u="none" strike="noStrike">
                          <a:solidFill>
                            <a:srgbClr val="000000"/>
                          </a:solidFill>
                          <a:effectLst/>
                          <a:latin typeface="Gill Sans MT Pro Light" panose="020B0302020104020203" pitchFamily="34" charset="0"/>
                        </a:rPr>
                        <a:t>3.3</a:t>
                      </a:r>
                    </a:p>
                  </a:txBody>
                  <a:tcPr marL="0" marR="0" marT="0" marB="0" anchor="ctr">
                    <a:lnL>
                      <a:noFill/>
                    </a:lnL>
                    <a:lnR>
                      <a:noFill/>
                    </a:lnR>
                    <a:lnT>
                      <a:noFill/>
                    </a:lnT>
                    <a:lnB>
                      <a:noFill/>
                    </a:lnB>
                  </a:tcPr>
                </a:tc>
                <a:tc>
                  <a:txBody>
                    <a:bodyPr/>
                    <a:lstStyle/>
                    <a:p>
                      <a:pPr algn="ctr" fontAlgn="ctr"/>
                      <a:r>
                        <a:rPr lang="sv-SE" sz="1000" b="0" i="0" u="none" strike="noStrike">
                          <a:solidFill>
                            <a:srgbClr val="000000"/>
                          </a:solidFill>
                          <a:effectLst/>
                          <a:latin typeface="Gill Sans MT Pro Light" panose="020B0302020104020203" pitchFamily="34" charset="0"/>
                        </a:rPr>
                        <a:t>2.3</a:t>
                      </a:r>
                    </a:p>
                  </a:txBody>
                  <a:tcPr marL="0" marR="0" marT="0" marB="0" anchor="ctr">
                    <a:lnL>
                      <a:noFill/>
                    </a:lnL>
                    <a:lnR>
                      <a:noFill/>
                    </a:lnR>
                    <a:lnT>
                      <a:noFill/>
                    </a:lnT>
                    <a:lnB>
                      <a:noFill/>
                    </a:lnB>
                  </a:tcPr>
                </a:tc>
                <a:extLst>
                  <a:ext uri="{0D108BD9-81ED-4DB2-BD59-A6C34878D82A}">
                    <a16:rowId xmlns:a16="http://schemas.microsoft.com/office/drawing/2014/main" val="10004"/>
                  </a:ext>
                </a:extLst>
              </a:tr>
              <a:tr h="295908">
                <a:tc>
                  <a:txBody>
                    <a:bodyPr/>
                    <a:lstStyle/>
                    <a:p>
                      <a:pPr algn="ctr" fontAlgn="ctr"/>
                      <a:r>
                        <a:rPr lang="sv-SE" sz="1000" b="0" i="0" u="none" strike="noStrike">
                          <a:solidFill>
                            <a:srgbClr val="FFFFFF"/>
                          </a:solidFill>
                          <a:effectLst/>
                          <a:latin typeface="Gill Sans MT Pro Light" panose="020B0302020104020203" pitchFamily="34" charset="0"/>
                        </a:rPr>
                        <a:t>4.0</a:t>
                      </a:r>
                    </a:p>
                  </a:txBody>
                  <a:tcPr marL="0" marR="0" marT="0" marB="0" anchor="ctr">
                    <a:lnL>
                      <a:noFill/>
                    </a:lnL>
                    <a:lnR>
                      <a:noFill/>
                    </a:lnR>
                    <a:lnT>
                      <a:noFill/>
                    </a:lnT>
                    <a:lnB>
                      <a:noFill/>
                    </a:lnB>
                    <a:solidFill>
                      <a:srgbClr val="02497D"/>
                    </a:solidFill>
                  </a:tcPr>
                </a:tc>
                <a:tc>
                  <a:txBody>
                    <a:bodyPr/>
                    <a:lstStyle/>
                    <a:p>
                      <a:pPr algn="ctr" fontAlgn="ctr"/>
                      <a:r>
                        <a:rPr lang="sv-SE" sz="1000" b="0" i="0" u="none" strike="noStrike">
                          <a:solidFill>
                            <a:srgbClr val="000000"/>
                          </a:solidFill>
                          <a:effectLst/>
                          <a:latin typeface="Gill Sans MT Pro Light" panose="020B0302020104020203" pitchFamily="34" charset="0"/>
                        </a:rPr>
                        <a:t>7.1</a:t>
                      </a:r>
                    </a:p>
                  </a:txBody>
                  <a:tcPr marL="0" marR="0" marT="0" marB="0" anchor="ctr">
                    <a:lnL>
                      <a:noFill/>
                    </a:lnL>
                    <a:lnR>
                      <a:noFill/>
                    </a:lnR>
                    <a:lnT>
                      <a:noFill/>
                    </a:lnT>
                    <a:lnB>
                      <a:noFill/>
                    </a:lnB>
                  </a:tcPr>
                </a:tc>
                <a:tc>
                  <a:txBody>
                    <a:bodyPr/>
                    <a:lstStyle/>
                    <a:p>
                      <a:pPr algn="ctr" fontAlgn="ctr"/>
                      <a:r>
                        <a:rPr lang="sv-SE" sz="1000" b="0" i="0" u="none" strike="noStrike">
                          <a:solidFill>
                            <a:srgbClr val="000000"/>
                          </a:solidFill>
                          <a:effectLst/>
                          <a:latin typeface="Gill Sans MT Pro Light" panose="020B0302020104020203" pitchFamily="34" charset="0"/>
                        </a:rPr>
                        <a:t>6.7</a:t>
                      </a:r>
                    </a:p>
                  </a:txBody>
                  <a:tcPr marL="0" marR="0" marT="0" marB="0" anchor="ctr">
                    <a:lnL>
                      <a:noFill/>
                    </a:lnL>
                    <a:lnR>
                      <a:noFill/>
                    </a:lnR>
                    <a:lnT>
                      <a:noFill/>
                    </a:lnT>
                    <a:lnB>
                      <a:noFill/>
                    </a:lnB>
                    <a:solidFill>
                      <a:schemeClr val="bg1">
                        <a:lumMod val="95000"/>
                      </a:schemeClr>
                    </a:solidFill>
                  </a:tcPr>
                </a:tc>
                <a:tc>
                  <a:txBody>
                    <a:bodyPr/>
                    <a:lstStyle/>
                    <a:p>
                      <a:pPr algn="ctr" fontAlgn="ctr"/>
                      <a:r>
                        <a:rPr lang="sv-SE" sz="1000" b="0" i="0" u="none" strike="noStrike">
                          <a:solidFill>
                            <a:srgbClr val="000000"/>
                          </a:solidFill>
                          <a:effectLst/>
                          <a:latin typeface="Gill Sans MT Pro Light" panose="020B0302020104020203" pitchFamily="34" charset="0"/>
                        </a:rPr>
                        <a:t>6.1</a:t>
                      </a:r>
                    </a:p>
                  </a:txBody>
                  <a:tcPr marL="0" marR="0" marT="0" marB="0" anchor="ctr">
                    <a:lnL>
                      <a:noFill/>
                    </a:lnL>
                    <a:lnR>
                      <a:noFill/>
                    </a:lnR>
                    <a:lnT>
                      <a:noFill/>
                    </a:lnT>
                    <a:lnB>
                      <a:noFill/>
                    </a:lnB>
                    <a:solidFill>
                      <a:schemeClr val="bg1">
                        <a:lumMod val="95000"/>
                      </a:schemeClr>
                    </a:solidFill>
                  </a:tcPr>
                </a:tc>
                <a:tc>
                  <a:txBody>
                    <a:bodyPr/>
                    <a:lstStyle/>
                    <a:p>
                      <a:pPr algn="ctr" fontAlgn="ctr"/>
                      <a:r>
                        <a:rPr lang="sv-SE" sz="1000" b="0" i="0" u="none" strike="noStrike">
                          <a:solidFill>
                            <a:srgbClr val="000000"/>
                          </a:solidFill>
                          <a:effectLst/>
                          <a:latin typeface="Gill Sans MT Pro Light" panose="020B0302020104020203" pitchFamily="34" charset="0"/>
                        </a:rPr>
                        <a:t>5.1</a:t>
                      </a:r>
                    </a:p>
                  </a:txBody>
                  <a:tcPr marL="0" marR="0" marT="0" marB="0" anchor="ctr">
                    <a:lnL>
                      <a:noFill/>
                    </a:lnL>
                    <a:lnR>
                      <a:noFill/>
                    </a:lnR>
                    <a:lnT>
                      <a:noFill/>
                    </a:lnT>
                    <a:lnB>
                      <a:noFill/>
                    </a:lnB>
                  </a:tcPr>
                </a:tc>
                <a:tc>
                  <a:txBody>
                    <a:bodyPr/>
                    <a:lstStyle/>
                    <a:p>
                      <a:pPr algn="ctr" fontAlgn="ctr"/>
                      <a:r>
                        <a:rPr lang="sv-SE" sz="1000" b="0" i="0" u="none" strike="noStrike">
                          <a:solidFill>
                            <a:srgbClr val="000000"/>
                          </a:solidFill>
                          <a:effectLst/>
                          <a:latin typeface="Gill Sans MT Pro Light" panose="020B0302020104020203" pitchFamily="34" charset="0"/>
                        </a:rPr>
                        <a:t>2.3</a:t>
                      </a:r>
                    </a:p>
                  </a:txBody>
                  <a:tcPr marL="0" marR="0" marT="0" marB="0" anchor="ctr">
                    <a:lnL>
                      <a:noFill/>
                    </a:lnL>
                    <a:lnR>
                      <a:noFill/>
                    </a:lnR>
                    <a:lnT>
                      <a:noFill/>
                    </a:lnT>
                    <a:lnB>
                      <a:noFill/>
                    </a:lnB>
                  </a:tcPr>
                </a:tc>
                <a:tc>
                  <a:txBody>
                    <a:bodyPr/>
                    <a:lstStyle/>
                    <a:p>
                      <a:pPr algn="ctr" fontAlgn="ctr"/>
                      <a:r>
                        <a:rPr lang="sv-SE" sz="1000" b="0" i="0" u="none" strike="noStrike">
                          <a:solidFill>
                            <a:srgbClr val="000000"/>
                          </a:solidFill>
                          <a:effectLst/>
                          <a:latin typeface="Gill Sans MT Pro Light" panose="020B0302020104020203" pitchFamily="34" charset="0"/>
                        </a:rPr>
                        <a:t>1.3</a:t>
                      </a:r>
                    </a:p>
                  </a:txBody>
                  <a:tcPr marL="0" marR="0" marT="0" marB="0" anchor="ctr">
                    <a:lnL>
                      <a:noFill/>
                    </a:lnL>
                    <a:lnR>
                      <a:noFill/>
                    </a:lnR>
                    <a:lnT>
                      <a:noFill/>
                    </a:lnT>
                    <a:lnB>
                      <a:noFill/>
                    </a:lnB>
                  </a:tcPr>
                </a:tc>
                <a:extLst>
                  <a:ext uri="{0D108BD9-81ED-4DB2-BD59-A6C34878D82A}">
                    <a16:rowId xmlns:a16="http://schemas.microsoft.com/office/drawing/2014/main" val="10005"/>
                  </a:ext>
                </a:extLst>
              </a:tr>
              <a:tr h="295908">
                <a:tc>
                  <a:txBody>
                    <a:bodyPr/>
                    <a:lstStyle/>
                    <a:p>
                      <a:pPr algn="ctr" fontAlgn="ctr"/>
                      <a:r>
                        <a:rPr lang="sv-SE" sz="1000" b="0" i="0" u="none" strike="noStrike">
                          <a:solidFill>
                            <a:srgbClr val="FFFFFF"/>
                          </a:solidFill>
                          <a:effectLst/>
                          <a:latin typeface="Gill Sans MT Pro Light" panose="020B0302020104020203" pitchFamily="34" charset="0"/>
                        </a:rPr>
                        <a:t>5.0</a:t>
                      </a:r>
                    </a:p>
                  </a:txBody>
                  <a:tcPr marL="0" marR="0" marT="0" marB="0" anchor="ctr">
                    <a:lnL>
                      <a:noFill/>
                    </a:lnL>
                    <a:lnR>
                      <a:noFill/>
                    </a:lnR>
                    <a:lnT>
                      <a:noFill/>
                    </a:lnT>
                    <a:lnB>
                      <a:noFill/>
                    </a:lnB>
                    <a:solidFill>
                      <a:srgbClr val="02497D"/>
                    </a:solidFill>
                  </a:tcPr>
                </a:tc>
                <a:tc>
                  <a:txBody>
                    <a:bodyPr/>
                    <a:lstStyle/>
                    <a:p>
                      <a:pPr algn="ctr" fontAlgn="ctr"/>
                      <a:r>
                        <a:rPr lang="sv-SE" sz="1000" b="0" i="0" u="none" strike="noStrike">
                          <a:solidFill>
                            <a:srgbClr val="000000"/>
                          </a:solidFill>
                          <a:effectLst/>
                          <a:latin typeface="Gill Sans MT Pro Light" panose="020B0302020104020203" pitchFamily="34" charset="0"/>
                        </a:rPr>
                        <a:t>6.1</a:t>
                      </a:r>
                    </a:p>
                  </a:txBody>
                  <a:tcPr marL="0" marR="0" marT="0" marB="0" anchor="ctr">
                    <a:lnL>
                      <a:noFill/>
                    </a:lnL>
                    <a:lnR>
                      <a:noFill/>
                    </a:lnR>
                    <a:lnT>
                      <a:noFill/>
                    </a:lnT>
                    <a:lnB>
                      <a:noFill/>
                    </a:lnB>
                  </a:tcPr>
                </a:tc>
                <a:tc>
                  <a:txBody>
                    <a:bodyPr/>
                    <a:lstStyle/>
                    <a:p>
                      <a:pPr algn="ctr" fontAlgn="ctr"/>
                      <a:r>
                        <a:rPr lang="sv-SE" sz="1000" b="0" i="0" u="none" strike="noStrike">
                          <a:solidFill>
                            <a:srgbClr val="000000"/>
                          </a:solidFill>
                          <a:effectLst/>
                          <a:latin typeface="Gill Sans MT Pro Light" panose="020B0302020104020203" pitchFamily="34" charset="0"/>
                        </a:rPr>
                        <a:t>5.7</a:t>
                      </a:r>
                    </a:p>
                  </a:txBody>
                  <a:tcPr marL="0" marR="0" marT="0" marB="0" anchor="ctr">
                    <a:lnL>
                      <a:noFill/>
                    </a:lnL>
                    <a:lnR>
                      <a:noFill/>
                    </a:lnR>
                    <a:lnT>
                      <a:noFill/>
                    </a:lnT>
                    <a:lnB>
                      <a:noFill/>
                    </a:lnB>
                  </a:tcPr>
                </a:tc>
                <a:tc>
                  <a:txBody>
                    <a:bodyPr/>
                    <a:lstStyle/>
                    <a:p>
                      <a:pPr algn="ctr" fontAlgn="ctr"/>
                      <a:r>
                        <a:rPr lang="sv-SE" sz="1000" b="0" i="0" u="none" strike="noStrike">
                          <a:solidFill>
                            <a:srgbClr val="000000"/>
                          </a:solidFill>
                          <a:effectLst/>
                          <a:latin typeface="Gill Sans MT Pro Light" panose="020B0302020104020203" pitchFamily="34" charset="0"/>
                        </a:rPr>
                        <a:t>5.1</a:t>
                      </a:r>
                    </a:p>
                  </a:txBody>
                  <a:tcPr marL="0" marR="0" marT="0" marB="0" anchor="ctr">
                    <a:lnL>
                      <a:noFill/>
                    </a:lnL>
                    <a:lnR>
                      <a:noFill/>
                    </a:lnR>
                    <a:lnT>
                      <a:noFill/>
                    </a:lnT>
                    <a:lnB>
                      <a:noFill/>
                    </a:lnB>
                  </a:tcPr>
                </a:tc>
                <a:tc>
                  <a:txBody>
                    <a:bodyPr/>
                    <a:lstStyle/>
                    <a:p>
                      <a:pPr algn="ctr" fontAlgn="ctr"/>
                      <a:r>
                        <a:rPr lang="sv-SE" sz="1000" b="0" i="0" u="none" strike="noStrike" dirty="0">
                          <a:solidFill>
                            <a:srgbClr val="000000"/>
                          </a:solidFill>
                          <a:effectLst/>
                          <a:latin typeface="Gill Sans MT Pro Light" panose="020B0302020104020203" pitchFamily="34" charset="0"/>
                        </a:rPr>
                        <a:t>4.1</a:t>
                      </a:r>
                    </a:p>
                  </a:txBody>
                  <a:tcPr marL="0" marR="0" marT="0" marB="0" anchor="ctr">
                    <a:lnL>
                      <a:noFill/>
                    </a:lnL>
                    <a:lnR>
                      <a:noFill/>
                    </a:lnR>
                    <a:lnT>
                      <a:noFill/>
                    </a:lnT>
                    <a:lnB>
                      <a:noFill/>
                    </a:lnB>
                  </a:tcPr>
                </a:tc>
                <a:tc>
                  <a:txBody>
                    <a:bodyPr/>
                    <a:lstStyle/>
                    <a:p>
                      <a:pPr algn="ctr" fontAlgn="ctr"/>
                      <a:r>
                        <a:rPr lang="sv-SE" sz="1000" b="0" i="0" u="none" strike="noStrike">
                          <a:solidFill>
                            <a:srgbClr val="000000"/>
                          </a:solidFill>
                          <a:effectLst/>
                          <a:latin typeface="Gill Sans MT Pro Light" panose="020B0302020104020203" pitchFamily="34" charset="0"/>
                        </a:rPr>
                        <a:t>1.3</a:t>
                      </a:r>
                    </a:p>
                  </a:txBody>
                  <a:tcPr marL="0" marR="0" marT="0" marB="0" anchor="ctr">
                    <a:lnL>
                      <a:noFill/>
                    </a:lnL>
                    <a:lnR>
                      <a:noFill/>
                    </a:lnR>
                    <a:lnT>
                      <a:noFill/>
                    </a:lnT>
                    <a:lnB>
                      <a:noFill/>
                    </a:lnB>
                  </a:tcPr>
                </a:tc>
                <a:tc>
                  <a:txBody>
                    <a:bodyPr/>
                    <a:lstStyle/>
                    <a:p>
                      <a:pPr algn="ctr" fontAlgn="ctr"/>
                      <a:r>
                        <a:rPr lang="sv-SE" sz="1000" b="0" i="0" u="none" strike="noStrike" dirty="0">
                          <a:solidFill>
                            <a:srgbClr val="000000"/>
                          </a:solidFill>
                          <a:effectLst/>
                          <a:latin typeface="Gill Sans MT Pro Light" panose="020B0302020104020203" pitchFamily="34" charset="0"/>
                        </a:rPr>
                        <a:t>0.3</a:t>
                      </a:r>
                    </a:p>
                  </a:txBody>
                  <a:tcPr marL="0" marR="0" marT="0" marB="0" anchor="ctr">
                    <a:lnL>
                      <a:noFill/>
                    </a:lnL>
                    <a:lnR>
                      <a:noFill/>
                    </a:lnR>
                    <a:lnT>
                      <a:noFill/>
                    </a:lnT>
                    <a:lnB>
                      <a:noFill/>
                    </a:lnB>
                  </a:tcPr>
                </a:tc>
                <a:extLst>
                  <a:ext uri="{0D108BD9-81ED-4DB2-BD59-A6C34878D82A}">
                    <a16:rowId xmlns:a16="http://schemas.microsoft.com/office/drawing/2014/main" val="10006"/>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417092386"/>
              </p:ext>
            </p:extLst>
          </p:nvPr>
        </p:nvGraphicFramePr>
        <p:xfrm>
          <a:off x="4423678" y="4874725"/>
          <a:ext cx="4580380" cy="2098754"/>
        </p:xfrm>
        <a:graphic>
          <a:graphicData uri="http://schemas.openxmlformats.org/drawingml/2006/table">
            <a:tbl>
              <a:tblPr/>
              <a:tblGrid>
                <a:gridCol w="654340">
                  <a:extLst>
                    <a:ext uri="{9D8B030D-6E8A-4147-A177-3AD203B41FA5}">
                      <a16:colId xmlns:a16="http://schemas.microsoft.com/office/drawing/2014/main" val="20000"/>
                    </a:ext>
                  </a:extLst>
                </a:gridCol>
                <a:gridCol w="654340">
                  <a:extLst>
                    <a:ext uri="{9D8B030D-6E8A-4147-A177-3AD203B41FA5}">
                      <a16:colId xmlns:a16="http://schemas.microsoft.com/office/drawing/2014/main" val="20001"/>
                    </a:ext>
                  </a:extLst>
                </a:gridCol>
                <a:gridCol w="654340">
                  <a:extLst>
                    <a:ext uri="{9D8B030D-6E8A-4147-A177-3AD203B41FA5}">
                      <a16:colId xmlns:a16="http://schemas.microsoft.com/office/drawing/2014/main" val="20002"/>
                    </a:ext>
                  </a:extLst>
                </a:gridCol>
                <a:gridCol w="654340">
                  <a:extLst>
                    <a:ext uri="{9D8B030D-6E8A-4147-A177-3AD203B41FA5}">
                      <a16:colId xmlns:a16="http://schemas.microsoft.com/office/drawing/2014/main" val="20003"/>
                    </a:ext>
                  </a:extLst>
                </a:gridCol>
                <a:gridCol w="654340">
                  <a:extLst>
                    <a:ext uri="{9D8B030D-6E8A-4147-A177-3AD203B41FA5}">
                      <a16:colId xmlns:a16="http://schemas.microsoft.com/office/drawing/2014/main" val="20004"/>
                    </a:ext>
                  </a:extLst>
                </a:gridCol>
                <a:gridCol w="654340">
                  <a:extLst>
                    <a:ext uri="{9D8B030D-6E8A-4147-A177-3AD203B41FA5}">
                      <a16:colId xmlns:a16="http://schemas.microsoft.com/office/drawing/2014/main" val="20005"/>
                    </a:ext>
                  </a:extLst>
                </a:gridCol>
                <a:gridCol w="654340">
                  <a:extLst>
                    <a:ext uri="{9D8B030D-6E8A-4147-A177-3AD203B41FA5}">
                      <a16:colId xmlns:a16="http://schemas.microsoft.com/office/drawing/2014/main" val="20006"/>
                    </a:ext>
                  </a:extLst>
                </a:gridCol>
              </a:tblGrid>
              <a:tr h="299822">
                <a:tc>
                  <a:txBody>
                    <a:bodyPr/>
                    <a:lstStyle/>
                    <a:p>
                      <a:pPr algn="ctr" fontAlgn="ctr"/>
                      <a:endParaRPr lang="sv-SE" sz="1000" b="0" i="0" u="none" strike="noStrike">
                        <a:solidFill>
                          <a:srgbClr val="000000"/>
                        </a:solidFill>
                        <a:effectLst/>
                        <a:latin typeface="Gill Sans MT Pro Light" panose="020B0302020104020203" pitchFamily="34" charset="0"/>
                      </a:endParaRPr>
                    </a:p>
                  </a:txBody>
                  <a:tcPr marL="0" marR="0" marT="0" marB="0" anchor="ctr">
                    <a:lnL>
                      <a:noFill/>
                    </a:lnL>
                    <a:lnR>
                      <a:noFill/>
                    </a:lnR>
                    <a:lnT>
                      <a:noFill/>
                    </a:lnT>
                    <a:lnB>
                      <a:noFill/>
                    </a:lnB>
                  </a:tcPr>
                </a:tc>
                <a:tc>
                  <a:txBody>
                    <a:bodyPr/>
                    <a:lstStyle/>
                    <a:p>
                      <a:pPr algn="ctr" fontAlgn="ctr"/>
                      <a:r>
                        <a:rPr lang="sv-SE" sz="1000" b="0" i="0" u="none" strike="noStrike">
                          <a:solidFill>
                            <a:srgbClr val="FFFFFF"/>
                          </a:solidFill>
                          <a:effectLst/>
                          <a:latin typeface="Gill Sans MT Pro Light" panose="020B0302020104020203" pitchFamily="34" charset="0"/>
                        </a:rPr>
                        <a:t>0.0</a:t>
                      </a:r>
                    </a:p>
                  </a:txBody>
                  <a:tcPr marL="0" marR="0" marT="0" marB="0" anchor="ctr">
                    <a:lnL>
                      <a:noFill/>
                    </a:lnL>
                    <a:lnR>
                      <a:noFill/>
                    </a:lnR>
                    <a:lnT>
                      <a:noFill/>
                    </a:lnT>
                    <a:lnB>
                      <a:noFill/>
                    </a:lnB>
                    <a:solidFill>
                      <a:srgbClr val="02497D"/>
                    </a:solidFill>
                  </a:tcPr>
                </a:tc>
                <a:tc>
                  <a:txBody>
                    <a:bodyPr/>
                    <a:lstStyle/>
                    <a:p>
                      <a:pPr algn="ctr" fontAlgn="ctr"/>
                      <a:r>
                        <a:rPr lang="sv-SE" sz="1000" b="0" i="0" u="none" strike="noStrike">
                          <a:solidFill>
                            <a:srgbClr val="FFFFFF"/>
                          </a:solidFill>
                          <a:effectLst/>
                          <a:latin typeface="Gill Sans MT Pro Light" panose="020B0302020104020203" pitchFamily="34" charset="0"/>
                        </a:rPr>
                        <a:t>1.0</a:t>
                      </a:r>
                    </a:p>
                  </a:txBody>
                  <a:tcPr marL="0" marR="0" marT="0" marB="0" anchor="ctr">
                    <a:lnL>
                      <a:noFill/>
                    </a:lnL>
                    <a:lnR>
                      <a:noFill/>
                    </a:lnR>
                    <a:lnT>
                      <a:noFill/>
                    </a:lnT>
                    <a:lnB>
                      <a:noFill/>
                    </a:lnB>
                    <a:solidFill>
                      <a:srgbClr val="02497D"/>
                    </a:solidFill>
                  </a:tcPr>
                </a:tc>
                <a:tc>
                  <a:txBody>
                    <a:bodyPr/>
                    <a:lstStyle/>
                    <a:p>
                      <a:pPr algn="ctr" fontAlgn="ctr"/>
                      <a:r>
                        <a:rPr lang="sv-SE" sz="1000" b="0" i="0" u="none" strike="noStrike">
                          <a:solidFill>
                            <a:srgbClr val="FFFFFF"/>
                          </a:solidFill>
                          <a:effectLst/>
                          <a:latin typeface="Gill Sans MT Pro Light" panose="020B0302020104020203" pitchFamily="34" charset="0"/>
                        </a:rPr>
                        <a:t>2.0</a:t>
                      </a:r>
                    </a:p>
                  </a:txBody>
                  <a:tcPr marL="0" marR="0" marT="0" marB="0" anchor="ctr">
                    <a:lnL>
                      <a:noFill/>
                    </a:lnL>
                    <a:lnR>
                      <a:noFill/>
                    </a:lnR>
                    <a:lnT>
                      <a:noFill/>
                    </a:lnT>
                    <a:lnB>
                      <a:noFill/>
                    </a:lnB>
                    <a:solidFill>
                      <a:srgbClr val="02497D"/>
                    </a:solidFill>
                  </a:tcPr>
                </a:tc>
                <a:tc>
                  <a:txBody>
                    <a:bodyPr/>
                    <a:lstStyle/>
                    <a:p>
                      <a:pPr algn="ctr" fontAlgn="ctr"/>
                      <a:r>
                        <a:rPr lang="sv-SE" sz="1000" b="0" i="0" u="none" strike="noStrike">
                          <a:solidFill>
                            <a:srgbClr val="FFFFFF"/>
                          </a:solidFill>
                          <a:effectLst/>
                          <a:latin typeface="Gill Sans MT Pro Light" panose="020B0302020104020203" pitchFamily="34" charset="0"/>
                        </a:rPr>
                        <a:t>3.0</a:t>
                      </a:r>
                    </a:p>
                  </a:txBody>
                  <a:tcPr marL="0" marR="0" marT="0" marB="0" anchor="ctr">
                    <a:lnL>
                      <a:noFill/>
                    </a:lnL>
                    <a:lnR>
                      <a:noFill/>
                    </a:lnR>
                    <a:lnT>
                      <a:noFill/>
                    </a:lnT>
                    <a:lnB>
                      <a:noFill/>
                    </a:lnB>
                    <a:solidFill>
                      <a:srgbClr val="02497D"/>
                    </a:solidFill>
                  </a:tcPr>
                </a:tc>
                <a:tc>
                  <a:txBody>
                    <a:bodyPr/>
                    <a:lstStyle/>
                    <a:p>
                      <a:pPr algn="ctr" fontAlgn="ctr"/>
                      <a:r>
                        <a:rPr lang="sv-SE" sz="1000" b="0" i="0" u="none" strike="noStrike">
                          <a:solidFill>
                            <a:srgbClr val="FFFFFF"/>
                          </a:solidFill>
                          <a:effectLst/>
                          <a:latin typeface="Gill Sans MT Pro Light" panose="020B0302020104020203" pitchFamily="34" charset="0"/>
                        </a:rPr>
                        <a:t>3.5</a:t>
                      </a:r>
                    </a:p>
                  </a:txBody>
                  <a:tcPr marL="0" marR="0" marT="0" marB="0" anchor="ctr">
                    <a:lnL>
                      <a:noFill/>
                    </a:lnL>
                    <a:lnR>
                      <a:noFill/>
                    </a:lnR>
                    <a:lnT>
                      <a:noFill/>
                    </a:lnT>
                    <a:lnB>
                      <a:noFill/>
                    </a:lnB>
                    <a:solidFill>
                      <a:srgbClr val="02497D"/>
                    </a:solidFill>
                  </a:tcPr>
                </a:tc>
                <a:tc>
                  <a:txBody>
                    <a:bodyPr/>
                    <a:lstStyle/>
                    <a:p>
                      <a:pPr algn="ctr" fontAlgn="ctr"/>
                      <a:r>
                        <a:rPr lang="sv-SE" sz="1000" b="0" i="0" u="none" strike="noStrike">
                          <a:solidFill>
                            <a:srgbClr val="FFFFFF"/>
                          </a:solidFill>
                          <a:effectLst/>
                          <a:latin typeface="Gill Sans MT Pro Light" panose="020B0302020104020203" pitchFamily="34" charset="0"/>
                        </a:rPr>
                        <a:t>4.0</a:t>
                      </a:r>
                    </a:p>
                  </a:txBody>
                  <a:tcPr marL="0" marR="0" marT="0" marB="0" anchor="ctr">
                    <a:lnL>
                      <a:noFill/>
                    </a:lnL>
                    <a:lnR>
                      <a:noFill/>
                    </a:lnR>
                    <a:lnT>
                      <a:noFill/>
                    </a:lnT>
                    <a:lnB>
                      <a:noFill/>
                    </a:lnB>
                    <a:solidFill>
                      <a:srgbClr val="02497D"/>
                    </a:solidFill>
                  </a:tcPr>
                </a:tc>
                <a:extLst>
                  <a:ext uri="{0D108BD9-81ED-4DB2-BD59-A6C34878D82A}">
                    <a16:rowId xmlns:a16="http://schemas.microsoft.com/office/drawing/2014/main" val="10000"/>
                  </a:ext>
                </a:extLst>
              </a:tr>
              <a:tr h="299822">
                <a:tc>
                  <a:txBody>
                    <a:bodyPr/>
                    <a:lstStyle/>
                    <a:p>
                      <a:pPr algn="ctr" fontAlgn="ctr"/>
                      <a:r>
                        <a:rPr lang="sv-SE" sz="1000" b="0" i="0" u="none" strike="noStrike">
                          <a:solidFill>
                            <a:srgbClr val="FFFFFF"/>
                          </a:solidFill>
                          <a:effectLst/>
                          <a:latin typeface="Gill Sans MT Pro Light" panose="020B0302020104020203" pitchFamily="34" charset="0"/>
                        </a:rPr>
                        <a:t>1.5</a:t>
                      </a:r>
                    </a:p>
                  </a:txBody>
                  <a:tcPr marL="0" marR="0" marT="0" marB="0" anchor="ctr">
                    <a:lnL>
                      <a:noFill/>
                    </a:lnL>
                    <a:lnR>
                      <a:noFill/>
                    </a:lnR>
                    <a:lnT>
                      <a:noFill/>
                    </a:lnT>
                    <a:lnB>
                      <a:noFill/>
                    </a:lnB>
                    <a:solidFill>
                      <a:srgbClr val="02497D"/>
                    </a:solidFill>
                  </a:tcPr>
                </a:tc>
                <a:tc>
                  <a:txBody>
                    <a:bodyPr/>
                    <a:lstStyle/>
                    <a:p>
                      <a:pPr algn="ctr" fontAlgn="ctr"/>
                      <a:r>
                        <a:rPr lang="sv-SE" sz="1000" b="0" i="0" u="none" strike="noStrike">
                          <a:solidFill>
                            <a:srgbClr val="000000"/>
                          </a:solidFill>
                          <a:effectLst/>
                          <a:latin typeface="Gill Sans MT Pro Light" panose="020B0302020104020203" pitchFamily="34" charset="0"/>
                        </a:rPr>
                        <a:t>9.0</a:t>
                      </a:r>
                    </a:p>
                  </a:txBody>
                  <a:tcPr marL="0" marR="0" marT="0" marB="0" anchor="ctr">
                    <a:lnL>
                      <a:noFill/>
                    </a:lnL>
                    <a:lnR>
                      <a:noFill/>
                    </a:lnR>
                    <a:lnT>
                      <a:noFill/>
                    </a:lnT>
                    <a:lnB>
                      <a:noFill/>
                    </a:lnB>
                  </a:tcPr>
                </a:tc>
                <a:tc>
                  <a:txBody>
                    <a:bodyPr/>
                    <a:lstStyle/>
                    <a:p>
                      <a:pPr algn="ctr" fontAlgn="ctr"/>
                      <a:r>
                        <a:rPr lang="sv-SE" sz="1000" b="0" i="0" u="none" strike="noStrike">
                          <a:solidFill>
                            <a:srgbClr val="000000"/>
                          </a:solidFill>
                          <a:effectLst/>
                          <a:latin typeface="Gill Sans MT Pro Light" panose="020B0302020104020203" pitchFamily="34" charset="0"/>
                        </a:rPr>
                        <a:t>10.9</a:t>
                      </a:r>
                    </a:p>
                  </a:txBody>
                  <a:tcPr marL="0" marR="0" marT="0" marB="0" anchor="ctr">
                    <a:lnL>
                      <a:noFill/>
                    </a:lnL>
                    <a:lnR>
                      <a:noFill/>
                    </a:lnR>
                    <a:lnT>
                      <a:noFill/>
                    </a:lnT>
                    <a:lnB>
                      <a:noFill/>
                    </a:lnB>
                  </a:tcPr>
                </a:tc>
                <a:tc>
                  <a:txBody>
                    <a:bodyPr/>
                    <a:lstStyle/>
                    <a:p>
                      <a:pPr algn="ctr" fontAlgn="ctr"/>
                      <a:r>
                        <a:rPr lang="sv-SE" sz="1000" b="0" i="0" u="none" strike="noStrike">
                          <a:solidFill>
                            <a:srgbClr val="000000"/>
                          </a:solidFill>
                          <a:effectLst/>
                          <a:latin typeface="Gill Sans MT Pro Light" panose="020B0302020104020203" pitchFamily="34" charset="0"/>
                        </a:rPr>
                        <a:t>12.9</a:t>
                      </a:r>
                    </a:p>
                  </a:txBody>
                  <a:tcPr marL="0" marR="0" marT="0" marB="0" anchor="ctr">
                    <a:lnL>
                      <a:noFill/>
                    </a:lnL>
                    <a:lnR>
                      <a:noFill/>
                    </a:lnR>
                    <a:lnT>
                      <a:noFill/>
                    </a:lnT>
                    <a:lnB>
                      <a:noFill/>
                    </a:lnB>
                    <a:solidFill>
                      <a:schemeClr val="bg1">
                        <a:lumMod val="95000"/>
                      </a:schemeClr>
                    </a:solidFill>
                  </a:tcPr>
                </a:tc>
                <a:tc>
                  <a:txBody>
                    <a:bodyPr/>
                    <a:lstStyle/>
                    <a:p>
                      <a:pPr algn="ctr" fontAlgn="ctr"/>
                      <a:r>
                        <a:rPr lang="sv-SE" sz="1000" b="0" i="0" u="none" strike="noStrike">
                          <a:solidFill>
                            <a:srgbClr val="000000"/>
                          </a:solidFill>
                          <a:effectLst/>
                          <a:latin typeface="Gill Sans MT Pro Light" panose="020B0302020104020203" pitchFamily="34" charset="0"/>
                        </a:rPr>
                        <a:t>14.9</a:t>
                      </a:r>
                    </a:p>
                  </a:txBody>
                  <a:tcPr marL="0" marR="0" marT="0" marB="0" anchor="ctr">
                    <a:lnL>
                      <a:noFill/>
                    </a:lnL>
                    <a:lnR>
                      <a:noFill/>
                    </a:lnR>
                    <a:lnT>
                      <a:noFill/>
                    </a:lnT>
                    <a:lnB>
                      <a:noFill/>
                    </a:lnB>
                    <a:solidFill>
                      <a:schemeClr val="bg1">
                        <a:lumMod val="95000"/>
                      </a:schemeClr>
                    </a:solidFill>
                  </a:tcPr>
                </a:tc>
                <a:tc>
                  <a:txBody>
                    <a:bodyPr/>
                    <a:lstStyle/>
                    <a:p>
                      <a:pPr algn="ctr" fontAlgn="ctr"/>
                      <a:r>
                        <a:rPr lang="sv-SE" sz="1000" b="0" i="0" u="none" strike="noStrike">
                          <a:solidFill>
                            <a:srgbClr val="000000"/>
                          </a:solidFill>
                          <a:effectLst/>
                          <a:latin typeface="Gill Sans MT Pro Light" panose="020B0302020104020203" pitchFamily="34" charset="0"/>
                        </a:rPr>
                        <a:t>15.9</a:t>
                      </a:r>
                    </a:p>
                  </a:txBody>
                  <a:tcPr marL="0" marR="0" marT="0" marB="0" anchor="ctr">
                    <a:lnL>
                      <a:noFill/>
                    </a:lnL>
                    <a:lnR>
                      <a:noFill/>
                    </a:lnR>
                    <a:lnT>
                      <a:noFill/>
                    </a:lnT>
                    <a:lnB>
                      <a:noFill/>
                    </a:lnB>
                    <a:solidFill>
                      <a:schemeClr val="bg1">
                        <a:lumMod val="95000"/>
                      </a:schemeClr>
                    </a:solidFill>
                  </a:tcPr>
                </a:tc>
                <a:tc>
                  <a:txBody>
                    <a:bodyPr/>
                    <a:lstStyle/>
                    <a:p>
                      <a:pPr algn="ctr" fontAlgn="ctr"/>
                      <a:r>
                        <a:rPr lang="sv-SE" sz="1000" b="0" i="0" u="none" strike="noStrike">
                          <a:solidFill>
                            <a:srgbClr val="000000"/>
                          </a:solidFill>
                          <a:effectLst/>
                          <a:latin typeface="Gill Sans MT Pro Light" panose="020B0302020104020203" pitchFamily="34" charset="0"/>
                        </a:rPr>
                        <a:t>16.9</a:t>
                      </a:r>
                    </a:p>
                  </a:txBody>
                  <a:tcPr marL="0" marR="0" marT="0" marB="0" anchor="ctr">
                    <a:lnL>
                      <a:noFill/>
                    </a:lnL>
                    <a:lnR>
                      <a:noFill/>
                    </a:lnR>
                    <a:lnT>
                      <a:noFill/>
                    </a:lnT>
                    <a:lnB>
                      <a:noFill/>
                    </a:lnB>
                  </a:tcPr>
                </a:tc>
                <a:extLst>
                  <a:ext uri="{0D108BD9-81ED-4DB2-BD59-A6C34878D82A}">
                    <a16:rowId xmlns:a16="http://schemas.microsoft.com/office/drawing/2014/main" val="10001"/>
                  </a:ext>
                </a:extLst>
              </a:tr>
              <a:tr h="299822">
                <a:tc>
                  <a:txBody>
                    <a:bodyPr/>
                    <a:lstStyle/>
                    <a:p>
                      <a:pPr algn="ctr" fontAlgn="ctr"/>
                      <a:r>
                        <a:rPr lang="sv-SE" sz="1000" b="0" i="0" u="none" strike="noStrike">
                          <a:solidFill>
                            <a:srgbClr val="FFFFFF"/>
                          </a:solidFill>
                          <a:effectLst/>
                          <a:latin typeface="Gill Sans MT Pro Light" panose="020B0302020104020203" pitchFamily="34" charset="0"/>
                        </a:rPr>
                        <a:t>2.0</a:t>
                      </a:r>
                    </a:p>
                  </a:txBody>
                  <a:tcPr marL="0" marR="0" marT="0" marB="0" anchor="ctr">
                    <a:lnL>
                      <a:noFill/>
                    </a:lnL>
                    <a:lnR>
                      <a:noFill/>
                    </a:lnR>
                    <a:lnT>
                      <a:noFill/>
                    </a:lnT>
                    <a:lnB>
                      <a:noFill/>
                    </a:lnB>
                    <a:solidFill>
                      <a:srgbClr val="02497D"/>
                    </a:solidFill>
                  </a:tcPr>
                </a:tc>
                <a:tc>
                  <a:txBody>
                    <a:bodyPr/>
                    <a:lstStyle/>
                    <a:p>
                      <a:pPr algn="ctr" fontAlgn="ctr"/>
                      <a:r>
                        <a:rPr lang="sv-SE" sz="1000" b="0" i="0" u="none" strike="noStrike">
                          <a:solidFill>
                            <a:srgbClr val="000000"/>
                          </a:solidFill>
                          <a:effectLst/>
                          <a:latin typeface="Gill Sans MT Pro Light" panose="020B0302020104020203" pitchFamily="34" charset="0"/>
                        </a:rPr>
                        <a:t>8.6</a:t>
                      </a:r>
                    </a:p>
                  </a:txBody>
                  <a:tcPr marL="0" marR="0" marT="0" marB="0" anchor="ctr">
                    <a:lnL>
                      <a:noFill/>
                    </a:lnL>
                    <a:lnR>
                      <a:noFill/>
                    </a:lnR>
                    <a:lnT>
                      <a:noFill/>
                    </a:lnT>
                    <a:lnB>
                      <a:noFill/>
                    </a:lnB>
                  </a:tcPr>
                </a:tc>
                <a:tc>
                  <a:txBody>
                    <a:bodyPr/>
                    <a:lstStyle/>
                    <a:p>
                      <a:pPr algn="ctr" fontAlgn="ctr"/>
                      <a:r>
                        <a:rPr lang="sv-SE" sz="1000" b="0" i="0" u="none" strike="noStrike">
                          <a:solidFill>
                            <a:srgbClr val="000000"/>
                          </a:solidFill>
                          <a:effectLst/>
                          <a:latin typeface="Gill Sans MT Pro Light" panose="020B0302020104020203" pitchFamily="34" charset="0"/>
                        </a:rPr>
                        <a:t>10.5</a:t>
                      </a:r>
                    </a:p>
                  </a:txBody>
                  <a:tcPr marL="0" marR="0" marT="0" marB="0" anchor="ctr">
                    <a:lnL>
                      <a:noFill/>
                    </a:lnL>
                    <a:lnR>
                      <a:noFill/>
                    </a:lnR>
                    <a:lnT>
                      <a:noFill/>
                    </a:lnT>
                    <a:lnB>
                      <a:noFill/>
                    </a:lnB>
                  </a:tcPr>
                </a:tc>
                <a:tc>
                  <a:txBody>
                    <a:bodyPr/>
                    <a:lstStyle/>
                    <a:p>
                      <a:pPr algn="ctr" fontAlgn="ctr"/>
                      <a:r>
                        <a:rPr lang="sv-SE" sz="1000" b="0" i="0" u="none" strike="noStrike">
                          <a:solidFill>
                            <a:srgbClr val="000000"/>
                          </a:solidFill>
                          <a:effectLst/>
                          <a:latin typeface="Gill Sans MT Pro Light" panose="020B0302020104020203" pitchFamily="34" charset="0"/>
                        </a:rPr>
                        <a:t>12.4</a:t>
                      </a:r>
                    </a:p>
                  </a:txBody>
                  <a:tcPr marL="0" marR="0" marT="0" marB="0" anchor="ctr">
                    <a:lnL>
                      <a:noFill/>
                    </a:lnL>
                    <a:lnR>
                      <a:noFill/>
                    </a:lnR>
                    <a:lnT>
                      <a:noFill/>
                    </a:lnT>
                    <a:lnB>
                      <a:noFill/>
                    </a:lnB>
                    <a:solidFill>
                      <a:schemeClr val="bg1">
                        <a:lumMod val="95000"/>
                      </a:schemeClr>
                    </a:solidFill>
                  </a:tcPr>
                </a:tc>
                <a:tc>
                  <a:txBody>
                    <a:bodyPr/>
                    <a:lstStyle/>
                    <a:p>
                      <a:pPr algn="ctr" fontAlgn="ctr"/>
                      <a:r>
                        <a:rPr lang="sv-SE" sz="1000" b="0" i="0" u="none" strike="noStrike">
                          <a:solidFill>
                            <a:srgbClr val="000000"/>
                          </a:solidFill>
                          <a:effectLst/>
                          <a:latin typeface="Gill Sans MT Pro Light" panose="020B0302020104020203" pitchFamily="34" charset="0"/>
                        </a:rPr>
                        <a:t>14.4</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sv-SE" sz="1000" b="0" i="0" u="none" strike="noStrike">
                          <a:solidFill>
                            <a:srgbClr val="000000"/>
                          </a:solidFill>
                          <a:effectLst/>
                          <a:latin typeface="Gill Sans MT Pro Light" panose="020B0302020104020203" pitchFamily="34" charset="0"/>
                        </a:rPr>
                        <a:t>15.4</a:t>
                      </a:r>
                    </a:p>
                  </a:txBody>
                  <a:tcPr marL="0" marR="0" marT="0" marB="0" anchor="ctr">
                    <a:lnL>
                      <a:noFill/>
                    </a:lnL>
                    <a:lnR>
                      <a:noFill/>
                    </a:lnR>
                    <a:lnT>
                      <a:noFill/>
                    </a:lnT>
                    <a:lnB>
                      <a:noFill/>
                    </a:lnB>
                    <a:solidFill>
                      <a:schemeClr val="bg1">
                        <a:lumMod val="95000"/>
                      </a:schemeClr>
                    </a:solidFill>
                  </a:tcPr>
                </a:tc>
                <a:tc>
                  <a:txBody>
                    <a:bodyPr/>
                    <a:lstStyle/>
                    <a:p>
                      <a:pPr algn="ctr" fontAlgn="ctr"/>
                      <a:r>
                        <a:rPr lang="sv-SE" sz="1000" b="0" i="0" u="none" strike="noStrike">
                          <a:solidFill>
                            <a:srgbClr val="000000"/>
                          </a:solidFill>
                          <a:effectLst/>
                          <a:latin typeface="Gill Sans MT Pro Light" panose="020B0302020104020203" pitchFamily="34" charset="0"/>
                        </a:rPr>
                        <a:t>16.4</a:t>
                      </a:r>
                    </a:p>
                  </a:txBody>
                  <a:tcPr marL="0" marR="0" marT="0" marB="0" anchor="ctr">
                    <a:lnL>
                      <a:noFill/>
                    </a:lnL>
                    <a:lnR>
                      <a:noFill/>
                    </a:lnR>
                    <a:lnT>
                      <a:noFill/>
                    </a:lnT>
                    <a:lnB>
                      <a:noFill/>
                    </a:lnB>
                  </a:tcPr>
                </a:tc>
                <a:extLst>
                  <a:ext uri="{0D108BD9-81ED-4DB2-BD59-A6C34878D82A}">
                    <a16:rowId xmlns:a16="http://schemas.microsoft.com/office/drawing/2014/main" val="10002"/>
                  </a:ext>
                </a:extLst>
              </a:tr>
              <a:tr h="299822">
                <a:tc>
                  <a:txBody>
                    <a:bodyPr/>
                    <a:lstStyle/>
                    <a:p>
                      <a:pPr algn="ctr" fontAlgn="ctr"/>
                      <a:r>
                        <a:rPr lang="sv-SE" sz="1000" b="0" i="0" u="none" strike="noStrike">
                          <a:solidFill>
                            <a:srgbClr val="FFFFFF"/>
                          </a:solidFill>
                          <a:effectLst/>
                          <a:latin typeface="Gill Sans MT Pro Light" panose="020B0302020104020203" pitchFamily="34" charset="0"/>
                        </a:rPr>
                        <a:t>2.5</a:t>
                      </a:r>
                    </a:p>
                  </a:txBody>
                  <a:tcPr marL="0" marR="0" marT="0" marB="0" anchor="ctr">
                    <a:lnL>
                      <a:noFill/>
                    </a:lnL>
                    <a:lnR>
                      <a:noFill/>
                    </a:lnR>
                    <a:lnT>
                      <a:noFill/>
                    </a:lnT>
                    <a:lnB>
                      <a:noFill/>
                    </a:lnB>
                    <a:solidFill>
                      <a:srgbClr val="02497D"/>
                    </a:solidFill>
                  </a:tcPr>
                </a:tc>
                <a:tc>
                  <a:txBody>
                    <a:bodyPr/>
                    <a:lstStyle/>
                    <a:p>
                      <a:pPr algn="ctr" fontAlgn="ctr"/>
                      <a:r>
                        <a:rPr lang="sv-SE" sz="1000" b="0" i="0" u="none" strike="noStrike">
                          <a:solidFill>
                            <a:srgbClr val="000000"/>
                          </a:solidFill>
                          <a:effectLst/>
                          <a:latin typeface="Gill Sans MT Pro Light" panose="020B0302020104020203" pitchFamily="34" charset="0"/>
                        </a:rPr>
                        <a:t>8.2</a:t>
                      </a:r>
                    </a:p>
                  </a:txBody>
                  <a:tcPr marL="0" marR="0" marT="0" marB="0" anchor="ctr">
                    <a:lnL>
                      <a:noFill/>
                    </a:lnL>
                    <a:lnR>
                      <a:noFill/>
                    </a:lnR>
                    <a:lnT>
                      <a:noFill/>
                    </a:lnT>
                    <a:lnB>
                      <a:noFill/>
                    </a:lnB>
                  </a:tcPr>
                </a:tc>
                <a:tc>
                  <a:txBody>
                    <a:bodyPr/>
                    <a:lstStyle/>
                    <a:p>
                      <a:pPr algn="ctr" fontAlgn="ctr"/>
                      <a:r>
                        <a:rPr lang="sv-SE" sz="1000" b="0" i="0" u="none" strike="noStrike">
                          <a:solidFill>
                            <a:srgbClr val="000000"/>
                          </a:solidFill>
                          <a:effectLst/>
                          <a:latin typeface="Gill Sans MT Pro Light" panose="020B0302020104020203" pitchFamily="34" charset="0"/>
                        </a:rPr>
                        <a:t>10.0</a:t>
                      </a:r>
                    </a:p>
                  </a:txBody>
                  <a:tcPr marL="0" marR="0" marT="0" marB="0" anchor="ctr">
                    <a:lnL>
                      <a:noFill/>
                    </a:lnL>
                    <a:lnR>
                      <a:noFill/>
                    </a:lnR>
                    <a:lnT>
                      <a:noFill/>
                    </a:lnT>
                    <a:lnB>
                      <a:noFill/>
                    </a:lnB>
                  </a:tcPr>
                </a:tc>
                <a:tc>
                  <a:txBody>
                    <a:bodyPr/>
                    <a:lstStyle/>
                    <a:p>
                      <a:pPr algn="ctr" fontAlgn="ctr"/>
                      <a:r>
                        <a:rPr lang="sv-SE" sz="1000" b="0" i="0" u="none" strike="noStrike">
                          <a:solidFill>
                            <a:srgbClr val="000000"/>
                          </a:solidFill>
                          <a:effectLst/>
                          <a:latin typeface="Gill Sans MT Pro Light" panose="020B0302020104020203" pitchFamily="34" charset="0"/>
                        </a:rPr>
                        <a:t>12.0</a:t>
                      </a:r>
                    </a:p>
                  </a:txBody>
                  <a:tcPr marL="0" marR="0" marT="0" marB="0" anchor="ctr">
                    <a:lnL>
                      <a:noFill/>
                    </a:lnL>
                    <a:lnR w="12700" cap="flat" cmpd="sng" algn="ctr">
                      <a:solidFill>
                        <a:schemeClr val="tx1"/>
                      </a:solidFill>
                      <a:prstDash val="solid"/>
                      <a:round/>
                      <a:headEnd type="none" w="med" len="med"/>
                      <a:tailEnd type="none" w="med" len="med"/>
                    </a:lnR>
                    <a:lnT>
                      <a:noFill/>
                    </a:lnT>
                    <a:lnB>
                      <a:noFill/>
                    </a:lnB>
                    <a:solidFill>
                      <a:schemeClr val="bg1">
                        <a:lumMod val="95000"/>
                      </a:schemeClr>
                    </a:solidFill>
                  </a:tcPr>
                </a:tc>
                <a:tc>
                  <a:txBody>
                    <a:bodyPr/>
                    <a:lstStyle/>
                    <a:p>
                      <a:pPr algn="ctr" fontAlgn="ctr"/>
                      <a:r>
                        <a:rPr lang="sv-SE" sz="1000" b="0" i="0" u="none" strike="noStrike">
                          <a:solidFill>
                            <a:srgbClr val="000000"/>
                          </a:solidFill>
                          <a:effectLst/>
                          <a:latin typeface="Gill Sans MT Pro Light" panose="020B0302020104020203" pitchFamily="34" charset="0"/>
                        </a:rPr>
                        <a:t>14.0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sv-SE" sz="1000" b="0" i="0" u="none" strike="noStrike">
                          <a:solidFill>
                            <a:srgbClr val="000000"/>
                          </a:solidFill>
                          <a:effectLst/>
                          <a:latin typeface="Gill Sans MT Pro Light" panose="020B0302020104020203" pitchFamily="34" charset="0"/>
                        </a:rPr>
                        <a:t>15.0</a:t>
                      </a:r>
                    </a:p>
                  </a:txBody>
                  <a:tcPr marL="0" marR="0" marT="0" marB="0" anchor="ctr">
                    <a:lnL w="12700" cap="flat" cmpd="sng" algn="ctr">
                      <a:solidFill>
                        <a:schemeClr val="tx1"/>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fontAlgn="ctr"/>
                      <a:r>
                        <a:rPr lang="sv-SE" sz="1000" b="0" i="0" u="none" strike="noStrike">
                          <a:solidFill>
                            <a:srgbClr val="000000"/>
                          </a:solidFill>
                          <a:effectLst/>
                          <a:latin typeface="Gill Sans MT Pro Light" panose="020B0302020104020203" pitchFamily="34" charset="0"/>
                        </a:rPr>
                        <a:t>16.0</a:t>
                      </a:r>
                    </a:p>
                  </a:txBody>
                  <a:tcPr marL="0" marR="0" marT="0" marB="0" anchor="ctr">
                    <a:lnL>
                      <a:noFill/>
                    </a:lnL>
                    <a:lnR>
                      <a:noFill/>
                    </a:lnR>
                    <a:lnT>
                      <a:noFill/>
                    </a:lnT>
                    <a:lnB>
                      <a:noFill/>
                    </a:lnB>
                  </a:tcPr>
                </a:tc>
                <a:extLst>
                  <a:ext uri="{0D108BD9-81ED-4DB2-BD59-A6C34878D82A}">
                    <a16:rowId xmlns:a16="http://schemas.microsoft.com/office/drawing/2014/main" val="10003"/>
                  </a:ext>
                </a:extLst>
              </a:tr>
              <a:tr h="299822">
                <a:tc>
                  <a:txBody>
                    <a:bodyPr/>
                    <a:lstStyle/>
                    <a:p>
                      <a:pPr algn="ctr" fontAlgn="ctr"/>
                      <a:r>
                        <a:rPr lang="sv-SE" sz="1000" b="0" i="0" u="none" strike="noStrike">
                          <a:solidFill>
                            <a:srgbClr val="FFFFFF"/>
                          </a:solidFill>
                          <a:effectLst/>
                          <a:latin typeface="Gill Sans MT Pro Light" panose="020B0302020104020203" pitchFamily="34" charset="0"/>
                        </a:rPr>
                        <a:t>3.0</a:t>
                      </a:r>
                    </a:p>
                  </a:txBody>
                  <a:tcPr marL="0" marR="0" marT="0" marB="0" anchor="ctr">
                    <a:lnL>
                      <a:noFill/>
                    </a:lnL>
                    <a:lnR>
                      <a:noFill/>
                    </a:lnR>
                    <a:lnT>
                      <a:noFill/>
                    </a:lnT>
                    <a:lnB>
                      <a:noFill/>
                    </a:lnB>
                    <a:solidFill>
                      <a:srgbClr val="02497D"/>
                    </a:solidFill>
                  </a:tcPr>
                </a:tc>
                <a:tc>
                  <a:txBody>
                    <a:bodyPr/>
                    <a:lstStyle/>
                    <a:p>
                      <a:pPr algn="ctr" fontAlgn="ctr"/>
                      <a:r>
                        <a:rPr lang="sv-SE" sz="1000" b="0" i="0" u="none" strike="noStrike">
                          <a:solidFill>
                            <a:srgbClr val="000000"/>
                          </a:solidFill>
                          <a:effectLst/>
                          <a:latin typeface="Gill Sans MT Pro Light" panose="020B0302020104020203" pitchFamily="34" charset="0"/>
                        </a:rPr>
                        <a:t>7.7</a:t>
                      </a:r>
                    </a:p>
                  </a:txBody>
                  <a:tcPr marL="0" marR="0" marT="0" marB="0" anchor="ctr">
                    <a:lnL>
                      <a:noFill/>
                    </a:lnL>
                    <a:lnR>
                      <a:noFill/>
                    </a:lnR>
                    <a:lnT>
                      <a:noFill/>
                    </a:lnT>
                    <a:lnB>
                      <a:noFill/>
                    </a:lnB>
                  </a:tcPr>
                </a:tc>
                <a:tc>
                  <a:txBody>
                    <a:bodyPr/>
                    <a:lstStyle/>
                    <a:p>
                      <a:pPr algn="ctr" fontAlgn="ctr"/>
                      <a:r>
                        <a:rPr lang="sv-SE" sz="1000" b="0" i="0" u="none" strike="noStrike">
                          <a:solidFill>
                            <a:srgbClr val="000000"/>
                          </a:solidFill>
                          <a:effectLst/>
                          <a:latin typeface="Gill Sans MT Pro Light" panose="020B0302020104020203" pitchFamily="34" charset="0"/>
                        </a:rPr>
                        <a:t>9.6</a:t>
                      </a:r>
                    </a:p>
                  </a:txBody>
                  <a:tcPr marL="0" marR="0" marT="0" marB="0" anchor="ctr">
                    <a:lnL>
                      <a:noFill/>
                    </a:lnL>
                    <a:lnR>
                      <a:noFill/>
                    </a:lnR>
                    <a:lnT>
                      <a:noFill/>
                    </a:lnT>
                    <a:lnB>
                      <a:noFill/>
                    </a:lnB>
                  </a:tcPr>
                </a:tc>
                <a:tc>
                  <a:txBody>
                    <a:bodyPr/>
                    <a:lstStyle/>
                    <a:p>
                      <a:pPr algn="ctr" fontAlgn="ctr"/>
                      <a:r>
                        <a:rPr lang="sv-SE" sz="1000" b="0" i="0" u="none" strike="noStrike">
                          <a:solidFill>
                            <a:srgbClr val="000000"/>
                          </a:solidFill>
                          <a:effectLst/>
                          <a:latin typeface="Gill Sans MT Pro Light" panose="020B0302020104020203" pitchFamily="34" charset="0"/>
                        </a:rPr>
                        <a:t>11.5</a:t>
                      </a:r>
                    </a:p>
                  </a:txBody>
                  <a:tcPr marL="0" marR="0" marT="0" marB="0" anchor="ctr">
                    <a:lnL>
                      <a:noFill/>
                    </a:lnL>
                    <a:lnR>
                      <a:noFill/>
                    </a:lnR>
                    <a:lnT>
                      <a:noFill/>
                    </a:lnT>
                    <a:lnB>
                      <a:noFill/>
                    </a:lnB>
                    <a:solidFill>
                      <a:schemeClr val="bg1">
                        <a:lumMod val="95000"/>
                      </a:schemeClr>
                    </a:solidFill>
                  </a:tcPr>
                </a:tc>
                <a:tc>
                  <a:txBody>
                    <a:bodyPr/>
                    <a:lstStyle/>
                    <a:p>
                      <a:pPr algn="ctr" fontAlgn="ctr"/>
                      <a:r>
                        <a:rPr lang="sv-SE" sz="1000" b="0" i="0" u="none" strike="noStrike">
                          <a:solidFill>
                            <a:srgbClr val="000000"/>
                          </a:solidFill>
                          <a:effectLst/>
                          <a:latin typeface="Gill Sans MT Pro Light" panose="020B0302020104020203" pitchFamily="34" charset="0"/>
                        </a:rPr>
                        <a:t>13.5</a:t>
                      </a:r>
                    </a:p>
                  </a:txBody>
                  <a:tcPr marL="0" marR="0" marT="0" marB="0" anchor="ctr">
                    <a:lnL>
                      <a:noFill/>
                    </a:lnL>
                    <a:lnR>
                      <a:noFill/>
                    </a:lnR>
                    <a:lnT w="12700" cap="flat" cmpd="sng" algn="ctr">
                      <a:solidFill>
                        <a:schemeClr val="tx1"/>
                      </a:solidFill>
                      <a:prstDash val="solid"/>
                      <a:round/>
                      <a:headEnd type="none" w="med" len="med"/>
                      <a:tailEnd type="none" w="med" len="med"/>
                    </a:lnT>
                    <a:lnB>
                      <a:noFill/>
                    </a:lnB>
                    <a:solidFill>
                      <a:schemeClr val="bg1">
                        <a:lumMod val="95000"/>
                      </a:schemeClr>
                    </a:solidFill>
                  </a:tcPr>
                </a:tc>
                <a:tc>
                  <a:txBody>
                    <a:bodyPr/>
                    <a:lstStyle/>
                    <a:p>
                      <a:pPr algn="ctr" fontAlgn="ctr"/>
                      <a:r>
                        <a:rPr lang="sv-SE" sz="1000" b="0" i="0" u="none" strike="noStrike">
                          <a:solidFill>
                            <a:srgbClr val="000000"/>
                          </a:solidFill>
                          <a:effectLst/>
                          <a:latin typeface="Gill Sans MT Pro Light" panose="020B0302020104020203" pitchFamily="34" charset="0"/>
                        </a:rPr>
                        <a:t>14.5</a:t>
                      </a:r>
                    </a:p>
                  </a:txBody>
                  <a:tcPr marL="0" marR="0" marT="0" marB="0" anchor="ctr">
                    <a:lnL>
                      <a:noFill/>
                    </a:lnL>
                    <a:lnR>
                      <a:noFill/>
                    </a:lnR>
                    <a:lnT>
                      <a:noFill/>
                    </a:lnT>
                    <a:lnB>
                      <a:noFill/>
                    </a:lnB>
                    <a:solidFill>
                      <a:schemeClr val="bg1">
                        <a:lumMod val="95000"/>
                      </a:schemeClr>
                    </a:solidFill>
                  </a:tcPr>
                </a:tc>
                <a:tc>
                  <a:txBody>
                    <a:bodyPr/>
                    <a:lstStyle/>
                    <a:p>
                      <a:pPr algn="ctr" fontAlgn="ctr"/>
                      <a:r>
                        <a:rPr lang="sv-SE" sz="1000" b="0" i="0" u="none" strike="noStrike">
                          <a:solidFill>
                            <a:srgbClr val="000000"/>
                          </a:solidFill>
                          <a:effectLst/>
                          <a:latin typeface="Gill Sans MT Pro Light" panose="020B0302020104020203" pitchFamily="34" charset="0"/>
                        </a:rPr>
                        <a:t>15.5</a:t>
                      </a:r>
                    </a:p>
                  </a:txBody>
                  <a:tcPr marL="0" marR="0" marT="0" marB="0" anchor="ctr">
                    <a:lnL>
                      <a:noFill/>
                    </a:lnL>
                    <a:lnR>
                      <a:noFill/>
                    </a:lnR>
                    <a:lnT>
                      <a:noFill/>
                    </a:lnT>
                    <a:lnB>
                      <a:noFill/>
                    </a:lnB>
                  </a:tcPr>
                </a:tc>
                <a:extLst>
                  <a:ext uri="{0D108BD9-81ED-4DB2-BD59-A6C34878D82A}">
                    <a16:rowId xmlns:a16="http://schemas.microsoft.com/office/drawing/2014/main" val="10004"/>
                  </a:ext>
                </a:extLst>
              </a:tr>
              <a:tr h="299822">
                <a:tc>
                  <a:txBody>
                    <a:bodyPr/>
                    <a:lstStyle/>
                    <a:p>
                      <a:pPr algn="ctr" fontAlgn="ctr"/>
                      <a:r>
                        <a:rPr lang="sv-SE" sz="1000" b="0" i="0" u="none" strike="noStrike">
                          <a:solidFill>
                            <a:srgbClr val="FFFFFF"/>
                          </a:solidFill>
                          <a:effectLst/>
                          <a:latin typeface="Gill Sans MT Pro Light" panose="020B0302020104020203" pitchFamily="34" charset="0"/>
                        </a:rPr>
                        <a:t>4.0</a:t>
                      </a:r>
                    </a:p>
                  </a:txBody>
                  <a:tcPr marL="0" marR="0" marT="0" marB="0" anchor="ctr">
                    <a:lnL>
                      <a:noFill/>
                    </a:lnL>
                    <a:lnR>
                      <a:noFill/>
                    </a:lnR>
                    <a:lnT>
                      <a:noFill/>
                    </a:lnT>
                    <a:lnB>
                      <a:noFill/>
                    </a:lnB>
                    <a:solidFill>
                      <a:srgbClr val="02497D"/>
                    </a:solidFill>
                  </a:tcPr>
                </a:tc>
                <a:tc>
                  <a:txBody>
                    <a:bodyPr/>
                    <a:lstStyle/>
                    <a:p>
                      <a:pPr algn="ctr" fontAlgn="ctr"/>
                      <a:r>
                        <a:rPr lang="sv-SE" sz="1000" b="0" i="0" u="none" strike="noStrike">
                          <a:solidFill>
                            <a:srgbClr val="000000"/>
                          </a:solidFill>
                          <a:effectLst/>
                          <a:latin typeface="Gill Sans MT Pro Light" panose="020B0302020104020203" pitchFamily="34" charset="0"/>
                        </a:rPr>
                        <a:t>6.7</a:t>
                      </a:r>
                    </a:p>
                  </a:txBody>
                  <a:tcPr marL="0" marR="0" marT="0" marB="0" anchor="ctr">
                    <a:lnL>
                      <a:noFill/>
                    </a:lnL>
                    <a:lnR>
                      <a:noFill/>
                    </a:lnR>
                    <a:lnT>
                      <a:noFill/>
                    </a:lnT>
                    <a:lnB>
                      <a:noFill/>
                    </a:lnB>
                  </a:tcPr>
                </a:tc>
                <a:tc>
                  <a:txBody>
                    <a:bodyPr/>
                    <a:lstStyle/>
                    <a:p>
                      <a:pPr algn="ctr" fontAlgn="ctr"/>
                      <a:r>
                        <a:rPr lang="sv-SE" sz="1000" b="0" i="0" u="none" strike="noStrike">
                          <a:solidFill>
                            <a:srgbClr val="000000"/>
                          </a:solidFill>
                          <a:effectLst/>
                          <a:latin typeface="Gill Sans MT Pro Light" panose="020B0302020104020203" pitchFamily="34" charset="0"/>
                        </a:rPr>
                        <a:t>8.7</a:t>
                      </a:r>
                    </a:p>
                  </a:txBody>
                  <a:tcPr marL="0" marR="0" marT="0" marB="0" anchor="ctr">
                    <a:lnL>
                      <a:noFill/>
                    </a:lnL>
                    <a:lnR>
                      <a:noFill/>
                    </a:lnR>
                    <a:lnT>
                      <a:noFill/>
                    </a:lnT>
                    <a:lnB>
                      <a:noFill/>
                    </a:lnB>
                  </a:tcPr>
                </a:tc>
                <a:tc>
                  <a:txBody>
                    <a:bodyPr/>
                    <a:lstStyle/>
                    <a:p>
                      <a:pPr algn="ctr" fontAlgn="ctr"/>
                      <a:r>
                        <a:rPr lang="sv-SE" sz="1000" b="0" i="0" u="none" strike="noStrike">
                          <a:solidFill>
                            <a:srgbClr val="000000"/>
                          </a:solidFill>
                          <a:effectLst/>
                          <a:latin typeface="Gill Sans MT Pro Light" panose="020B0302020104020203" pitchFamily="34" charset="0"/>
                        </a:rPr>
                        <a:t>10.6</a:t>
                      </a:r>
                    </a:p>
                  </a:txBody>
                  <a:tcPr marL="0" marR="0" marT="0" marB="0" anchor="ctr">
                    <a:lnL>
                      <a:noFill/>
                    </a:lnL>
                    <a:lnR>
                      <a:noFill/>
                    </a:lnR>
                    <a:lnT>
                      <a:noFill/>
                    </a:lnT>
                    <a:lnB>
                      <a:noFill/>
                    </a:lnB>
                    <a:solidFill>
                      <a:schemeClr val="bg1">
                        <a:lumMod val="95000"/>
                      </a:schemeClr>
                    </a:solidFill>
                  </a:tcPr>
                </a:tc>
                <a:tc>
                  <a:txBody>
                    <a:bodyPr/>
                    <a:lstStyle/>
                    <a:p>
                      <a:pPr algn="ctr" fontAlgn="ctr"/>
                      <a:r>
                        <a:rPr lang="sv-SE" sz="1000" b="0" i="0" u="none" strike="noStrike">
                          <a:solidFill>
                            <a:srgbClr val="000000"/>
                          </a:solidFill>
                          <a:effectLst/>
                          <a:latin typeface="Gill Sans MT Pro Light" panose="020B0302020104020203" pitchFamily="34" charset="0"/>
                        </a:rPr>
                        <a:t>12.6</a:t>
                      </a:r>
                    </a:p>
                  </a:txBody>
                  <a:tcPr marL="0" marR="0" marT="0" marB="0" anchor="ctr">
                    <a:lnL>
                      <a:noFill/>
                    </a:lnL>
                    <a:lnR>
                      <a:noFill/>
                    </a:lnR>
                    <a:lnT>
                      <a:noFill/>
                    </a:lnT>
                    <a:lnB>
                      <a:noFill/>
                    </a:lnB>
                    <a:solidFill>
                      <a:schemeClr val="bg1">
                        <a:lumMod val="95000"/>
                      </a:schemeClr>
                    </a:solidFill>
                  </a:tcPr>
                </a:tc>
                <a:tc>
                  <a:txBody>
                    <a:bodyPr/>
                    <a:lstStyle/>
                    <a:p>
                      <a:pPr algn="ctr" fontAlgn="ctr"/>
                      <a:r>
                        <a:rPr lang="sv-SE" sz="1000" b="0" i="0" u="none" strike="noStrike">
                          <a:solidFill>
                            <a:srgbClr val="000000"/>
                          </a:solidFill>
                          <a:effectLst/>
                          <a:latin typeface="Gill Sans MT Pro Light" panose="020B0302020104020203" pitchFamily="34" charset="0"/>
                        </a:rPr>
                        <a:t>13.6</a:t>
                      </a:r>
                    </a:p>
                  </a:txBody>
                  <a:tcPr marL="0" marR="0" marT="0" marB="0" anchor="ctr">
                    <a:lnL>
                      <a:noFill/>
                    </a:lnL>
                    <a:lnR>
                      <a:noFill/>
                    </a:lnR>
                    <a:lnT>
                      <a:noFill/>
                    </a:lnT>
                    <a:lnB>
                      <a:noFill/>
                    </a:lnB>
                    <a:solidFill>
                      <a:schemeClr val="bg1">
                        <a:lumMod val="95000"/>
                      </a:schemeClr>
                    </a:solidFill>
                  </a:tcPr>
                </a:tc>
                <a:tc>
                  <a:txBody>
                    <a:bodyPr/>
                    <a:lstStyle/>
                    <a:p>
                      <a:pPr algn="ctr" fontAlgn="ctr"/>
                      <a:r>
                        <a:rPr lang="sv-SE" sz="1000" b="0" i="0" u="none" strike="noStrike">
                          <a:solidFill>
                            <a:srgbClr val="000000"/>
                          </a:solidFill>
                          <a:effectLst/>
                          <a:latin typeface="Gill Sans MT Pro Light" panose="020B0302020104020203" pitchFamily="34" charset="0"/>
                        </a:rPr>
                        <a:t>14.6</a:t>
                      </a:r>
                    </a:p>
                  </a:txBody>
                  <a:tcPr marL="0" marR="0" marT="0" marB="0" anchor="ctr">
                    <a:lnL>
                      <a:noFill/>
                    </a:lnL>
                    <a:lnR>
                      <a:noFill/>
                    </a:lnR>
                    <a:lnT>
                      <a:noFill/>
                    </a:lnT>
                    <a:lnB>
                      <a:noFill/>
                    </a:lnB>
                  </a:tcPr>
                </a:tc>
                <a:extLst>
                  <a:ext uri="{0D108BD9-81ED-4DB2-BD59-A6C34878D82A}">
                    <a16:rowId xmlns:a16="http://schemas.microsoft.com/office/drawing/2014/main" val="10005"/>
                  </a:ext>
                </a:extLst>
              </a:tr>
              <a:tr h="299822">
                <a:tc>
                  <a:txBody>
                    <a:bodyPr/>
                    <a:lstStyle/>
                    <a:p>
                      <a:pPr algn="ctr" fontAlgn="ctr"/>
                      <a:r>
                        <a:rPr lang="sv-SE" sz="1000" b="0" i="0" u="none" strike="noStrike">
                          <a:solidFill>
                            <a:srgbClr val="FFFFFF"/>
                          </a:solidFill>
                          <a:effectLst/>
                          <a:latin typeface="Gill Sans MT Pro Light" panose="020B0302020104020203" pitchFamily="34" charset="0"/>
                        </a:rPr>
                        <a:t>5.0</a:t>
                      </a:r>
                    </a:p>
                  </a:txBody>
                  <a:tcPr marL="0" marR="0" marT="0" marB="0" anchor="ctr">
                    <a:lnL>
                      <a:noFill/>
                    </a:lnL>
                    <a:lnR>
                      <a:noFill/>
                    </a:lnR>
                    <a:lnT>
                      <a:noFill/>
                    </a:lnT>
                    <a:lnB>
                      <a:noFill/>
                    </a:lnB>
                    <a:solidFill>
                      <a:srgbClr val="02497D"/>
                    </a:solidFill>
                  </a:tcPr>
                </a:tc>
                <a:tc>
                  <a:txBody>
                    <a:bodyPr/>
                    <a:lstStyle/>
                    <a:p>
                      <a:pPr algn="ctr" fontAlgn="ctr"/>
                      <a:r>
                        <a:rPr lang="sv-SE" sz="1000" b="0" i="0" u="none" strike="noStrike">
                          <a:solidFill>
                            <a:srgbClr val="000000"/>
                          </a:solidFill>
                          <a:effectLst/>
                          <a:latin typeface="Gill Sans MT Pro Light" panose="020B0302020104020203" pitchFamily="34" charset="0"/>
                        </a:rPr>
                        <a:t>5.7</a:t>
                      </a:r>
                    </a:p>
                  </a:txBody>
                  <a:tcPr marL="0" marR="0" marT="0" marB="0" anchor="ctr">
                    <a:lnL>
                      <a:noFill/>
                    </a:lnL>
                    <a:lnR>
                      <a:noFill/>
                    </a:lnR>
                    <a:lnT>
                      <a:noFill/>
                    </a:lnT>
                    <a:lnB>
                      <a:noFill/>
                    </a:lnB>
                  </a:tcPr>
                </a:tc>
                <a:tc>
                  <a:txBody>
                    <a:bodyPr/>
                    <a:lstStyle/>
                    <a:p>
                      <a:pPr algn="ctr" fontAlgn="ctr"/>
                      <a:r>
                        <a:rPr lang="sv-SE" sz="1000" b="0" i="0" u="none" strike="noStrike">
                          <a:solidFill>
                            <a:srgbClr val="000000"/>
                          </a:solidFill>
                          <a:effectLst/>
                          <a:latin typeface="Gill Sans MT Pro Light" panose="020B0302020104020203" pitchFamily="34" charset="0"/>
                        </a:rPr>
                        <a:t>7.7</a:t>
                      </a:r>
                    </a:p>
                  </a:txBody>
                  <a:tcPr marL="0" marR="0" marT="0" marB="0" anchor="ctr">
                    <a:lnL>
                      <a:noFill/>
                    </a:lnL>
                    <a:lnR>
                      <a:noFill/>
                    </a:lnR>
                    <a:lnT>
                      <a:noFill/>
                    </a:lnT>
                    <a:lnB>
                      <a:noFill/>
                    </a:lnB>
                  </a:tcPr>
                </a:tc>
                <a:tc>
                  <a:txBody>
                    <a:bodyPr/>
                    <a:lstStyle/>
                    <a:p>
                      <a:pPr algn="ctr" fontAlgn="ctr"/>
                      <a:r>
                        <a:rPr lang="sv-SE" sz="1000" b="0" i="0" u="none" strike="noStrike">
                          <a:solidFill>
                            <a:srgbClr val="000000"/>
                          </a:solidFill>
                          <a:effectLst/>
                          <a:latin typeface="Gill Sans MT Pro Light" panose="020B0302020104020203" pitchFamily="34" charset="0"/>
                        </a:rPr>
                        <a:t>9.7</a:t>
                      </a:r>
                    </a:p>
                  </a:txBody>
                  <a:tcPr marL="0" marR="0" marT="0" marB="0" anchor="ctr">
                    <a:lnL>
                      <a:noFill/>
                    </a:lnL>
                    <a:lnR>
                      <a:noFill/>
                    </a:lnR>
                    <a:lnT>
                      <a:noFill/>
                    </a:lnT>
                    <a:lnB>
                      <a:noFill/>
                    </a:lnB>
                  </a:tcPr>
                </a:tc>
                <a:tc>
                  <a:txBody>
                    <a:bodyPr/>
                    <a:lstStyle/>
                    <a:p>
                      <a:pPr algn="ctr" fontAlgn="ctr"/>
                      <a:r>
                        <a:rPr lang="sv-SE" sz="1000" b="0" i="0" u="none" strike="noStrike">
                          <a:solidFill>
                            <a:srgbClr val="000000"/>
                          </a:solidFill>
                          <a:effectLst/>
                          <a:latin typeface="Gill Sans MT Pro Light" panose="020B0302020104020203" pitchFamily="34" charset="0"/>
                        </a:rPr>
                        <a:t>11.7</a:t>
                      </a:r>
                    </a:p>
                  </a:txBody>
                  <a:tcPr marL="0" marR="0" marT="0" marB="0" anchor="ctr">
                    <a:lnL>
                      <a:noFill/>
                    </a:lnL>
                    <a:lnR>
                      <a:noFill/>
                    </a:lnR>
                    <a:lnT>
                      <a:noFill/>
                    </a:lnT>
                    <a:lnB>
                      <a:noFill/>
                    </a:lnB>
                  </a:tcPr>
                </a:tc>
                <a:tc>
                  <a:txBody>
                    <a:bodyPr/>
                    <a:lstStyle/>
                    <a:p>
                      <a:pPr algn="ctr" fontAlgn="ctr"/>
                      <a:r>
                        <a:rPr lang="sv-SE" sz="1000" b="0" i="0" u="none" strike="noStrike">
                          <a:solidFill>
                            <a:srgbClr val="000000"/>
                          </a:solidFill>
                          <a:effectLst/>
                          <a:latin typeface="Gill Sans MT Pro Light" panose="020B0302020104020203" pitchFamily="34" charset="0"/>
                        </a:rPr>
                        <a:t>12.6</a:t>
                      </a:r>
                    </a:p>
                  </a:txBody>
                  <a:tcPr marL="0" marR="0" marT="0" marB="0" anchor="ctr">
                    <a:lnL>
                      <a:noFill/>
                    </a:lnL>
                    <a:lnR>
                      <a:noFill/>
                    </a:lnR>
                    <a:lnT>
                      <a:noFill/>
                    </a:lnT>
                    <a:lnB>
                      <a:noFill/>
                    </a:lnB>
                  </a:tcPr>
                </a:tc>
                <a:tc>
                  <a:txBody>
                    <a:bodyPr/>
                    <a:lstStyle/>
                    <a:p>
                      <a:pPr algn="ctr" fontAlgn="ctr"/>
                      <a:r>
                        <a:rPr lang="sv-SE" sz="1000" b="0" i="0" u="none" strike="noStrike" dirty="0">
                          <a:solidFill>
                            <a:srgbClr val="000000"/>
                          </a:solidFill>
                          <a:effectLst/>
                          <a:latin typeface="Gill Sans MT Pro Light" panose="020B0302020104020203" pitchFamily="34" charset="0"/>
                        </a:rPr>
                        <a:t>13.6</a:t>
                      </a:r>
                    </a:p>
                  </a:txBody>
                  <a:tcPr marL="0" marR="0" marT="0" marB="0" anchor="ctr">
                    <a:lnL>
                      <a:noFill/>
                    </a:lnL>
                    <a:lnR>
                      <a:noFill/>
                    </a:lnR>
                    <a:lnT>
                      <a:noFill/>
                    </a:lnT>
                    <a:lnB>
                      <a:noFill/>
                    </a:lnB>
                  </a:tcPr>
                </a:tc>
                <a:extLst>
                  <a:ext uri="{0D108BD9-81ED-4DB2-BD59-A6C34878D82A}">
                    <a16:rowId xmlns:a16="http://schemas.microsoft.com/office/drawing/2014/main" val="10006"/>
                  </a:ext>
                </a:extLst>
              </a:tr>
            </a:tbl>
          </a:graphicData>
        </a:graphic>
      </p:graphicFrame>
      <p:sp>
        <p:nvSpPr>
          <p:cNvPr id="29" name="Rectangle 28"/>
          <p:cNvSpPr>
            <a:spLocks/>
          </p:cNvSpPr>
          <p:nvPr/>
        </p:nvSpPr>
        <p:spPr>
          <a:xfrm>
            <a:off x="8989141" y="526039"/>
            <a:ext cx="1304871" cy="2449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lnSpc>
                <a:spcPts val="1300"/>
              </a:lnSpc>
              <a:spcAft>
                <a:spcPts val="500"/>
              </a:spcAft>
            </a:pPr>
            <a:r>
              <a:rPr lang="en-GB" sz="1000" dirty="0">
                <a:solidFill>
                  <a:srgbClr val="000000"/>
                </a:solidFill>
                <a:latin typeface="Gill Sans MT Pro Light" panose="020B0302020104020203" pitchFamily="34" charset="0"/>
              </a:rPr>
              <a:t>E</a:t>
            </a:r>
            <a:r>
              <a:rPr lang="en-GB" sz="1000" dirty="0" smtClean="0">
                <a:solidFill>
                  <a:srgbClr val="000000"/>
                </a:solidFill>
                <a:latin typeface="Gill Sans MT Pro Light" panose="020B0302020104020203" pitchFamily="34" charset="0"/>
              </a:rPr>
              <a:t>stimated </a:t>
            </a:r>
            <a:r>
              <a:rPr lang="en-GB" sz="1000" dirty="0">
                <a:solidFill>
                  <a:srgbClr val="000000"/>
                </a:solidFill>
                <a:latin typeface="Gill Sans MT Pro Light" panose="020B0302020104020203" pitchFamily="34" charset="0"/>
              </a:rPr>
              <a:t>performance</a:t>
            </a:r>
          </a:p>
        </p:txBody>
      </p:sp>
      <p:sp>
        <p:nvSpPr>
          <p:cNvPr id="2" name="Rectangle 1"/>
          <p:cNvSpPr>
            <a:spLocks/>
          </p:cNvSpPr>
          <p:nvPr/>
        </p:nvSpPr>
        <p:spPr>
          <a:xfrm>
            <a:off x="3053443" y="7104324"/>
            <a:ext cx="7098559" cy="35143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r">
              <a:spcAft>
                <a:spcPts val="500"/>
              </a:spcAft>
            </a:pPr>
            <a:r>
              <a:rPr lang="en-GB" sz="800" baseline="30000" dirty="0" smtClean="0">
                <a:solidFill>
                  <a:srgbClr val="000000"/>
                </a:solidFill>
                <a:latin typeface="Gill Sans MT Pro Light" panose="020B0302020104020203" pitchFamily="34" charset="0"/>
              </a:rPr>
              <a:t>1)</a:t>
            </a:r>
            <a:r>
              <a:rPr lang="en-GB" sz="800" dirty="0" smtClean="0">
                <a:solidFill>
                  <a:srgbClr val="000000"/>
                </a:solidFill>
                <a:latin typeface="Gill Sans MT Pro Light" panose="020B0302020104020203" pitchFamily="34" charset="0"/>
              </a:rPr>
              <a:t> The box show the long-term assumption given in previous page, the theoretical cash returns from operations to equity minus performance fee 8.4%-0.4%=8.1%  </a:t>
            </a:r>
          </a:p>
        </p:txBody>
      </p:sp>
      <p:pic>
        <p:nvPicPr>
          <p:cNvPr id="30" name="Picture 2" descr="Bildresultat för baltic horiz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4999" y="175179"/>
            <a:ext cx="816446" cy="465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1089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7"/>
          </p:nvPr>
        </p:nvSpPr>
        <p:spPr/>
        <p:txBody>
          <a:bodyPr/>
          <a:lstStyle/>
          <a:p>
            <a:fld id="{AD2C836C-F085-46B1-A79E-84257391B124}" type="slidenum">
              <a:rPr lang="en-GB" smtClean="0"/>
              <a:pPr/>
              <a:t>13</a:t>
            </a:fld>
            <a:endParaRPr lang="en-GB" dirty="0"/>
          </a:p>
        </p:txBody>
      </p:sp>
      <p:sp>
        <p:nvSpPr>
          <p:cNvPr id="13" name="Title 12"/>
          <p:cNvSpPr>
            <a:spLocks noGrp="1"/>
          </p:cNvSpPr>
          <p:nvPr>
            <p:ph type="title"/>
          </p:nvPr>
        </p:nvSpPr>
        <p:spPr/>
        <p:txBody>
          <a:bodyPr/>
          <a:lstStyle/>
          <a:p>
            <a:r>
              <a:rPr lang="en-GB" dirty="0" smtClean="0"/>
              <a:t>Identified operational, financial and liquidity risk factors and mitigating factors</a:t>
            </a:r>
            <a:endParaRPr lang="en-GB" dirty="0"/>
          </a:p>
        </p:txBody>
      </p:sp>
      <p:sp>
        <p:nvSpPr>
          <p:cNvPr id="15" name="Content Placeholder 3"/>
          <p:cNvSpPr txBox="1">
            <a:spLocks/>
          </p:cNvSpPr>
          <p:nvPr/>
        </p:nvSpPr>
        <p:spPr>
          <a:xfrm>
            <a:off x="2272160" y="1549896"/>
            <a:ext cx="2880891" cy="360734"/>
          </a:xfrm>
          <a:prstGeom prst="rect">
            <a:avLst/>
          </a:prstGeom>
        </p:spPr>
        <p:txBody>
          <a:bodyPr vert="horz" lIns="0" tIns="0" rIns="0" bIns="0" rtlCol="0" anchor="b">
            <a:noAutofit/>
          </a:bodyPr>
          <a:lstStyle>
            <a:defPPr>
              <a:defRPr lang="en-US"/>
            </a:defPPr>
            <a:lvl1pPr marL="0" algn="l" defTabSz="1043056" rtl="0" eaLnBrk="1" latinLnBrk="0" hangingPunct="1">
              <a:defRPr sz="700" kern="0" cap="all" spc="114" baseline="0">
                <a:solidFill>
                  <a:schemeClr val="tx1">
                    <a:tint val="75000"/>
                  </a:schemeClr>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r>
              <a:rPr lang="en-GB" sz="1000" spc="100" dirty="0" smtClean="0">
                <a:solidFill>
                  <a:schemeClr val="tx2"/>
                </a:solidFill>
                <a:latin typeface="Gill Sans MT Pro Medium" panose="020B0602020104020203" pitchFamily="34" charset="0"/>
              </a:rPr>
              <a:t>Identified Risk factors</a:t>
            </a:r>
            <a:endParaRPr lang="en-GB" sz="1000" spc="100" dirty="0">
              <a:solidFill>
                <a:schemeClr val="tx2"/>
              </a:solidFill>
              <a:latin typeface="Gill Sans MT Pro Medium" panose="020B0602020104020203" pitchFamily="34" charset="0"/>
            </a:endParaRPr>
          </a:p>
        </p:txBody>
      </p:sp>
      <p:sp>
        <p:nvSpPr>
          <p:cNvPr id="16" name="Content Placeholder 3"/>
          <p:cNvSpPr txBox="1">
            <a:spLocks/>
          </p:cNvSpPr>
          <p:nvPr/>
        </p:nvSpPr>
        <p:spPr>
          <a:xfrm>
            <a:off x="6089155" y="1549896"/>
            <a:ext cx="2880891" cy="360734"/>
          </a:xfrm>
          <a:prstGeom prst="rect">
            <a:avLst/>
          </a:prstGeom>
        </p:spPr>
        <p:txBody>
          <a:bodyPr vert="horz" lIns="0" tIns="0" rIns="0" bIns="0" rtlCol="0" anchor="b">
            <a:noAutofit/>
          </a:bodyPr>
          <a:lstStyle>
            <a:defPPr>
              <a:defRPr lang="en-US"/>
            </a:defPPr>
            <a:lvl1pPr marL="0" algn="l" defTabSz="1043056" rtl="0" eaLnBrk="1" latinLnBrk="0" hangingPunct="1">
              <a:defRPr sz="700" kern="0" cap="all" spc="114" baseline="0">
                <a:solidFill>
                  <a:schemeClr val="tx1">
                    <a:tint val="75000"/>
                  </a:schemeClr>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r>
              <a:rPr lang="en-GB" sz="1000" spc="100" dirty="0" smtClean="0">
                <a:solidFill>
                  <a:schemeClr val="tx2"/>
                </a:solidFill>
                <a:latin typeface="Gill Sans MT Pro Medium" panose="020B0602020104020203" pitchFamily="34" charset="0"/>
              </a:rPr>
              <a:t>Mitigating factors</a:t>
            </a:r>
            <a:endParaRPr lang="en-GB" sz="1000" spc="100" dirty="0">
              <a:solidFill>
                <a:schemeClr val="tx2"/>
              </a:solidFill>
              <a:latin typeface="Gill Sans MT Pro Medium" panose="020B0602020104020203" pitchFamily="34" charset="0"/>
            </a:endParaRPr>
          </a:p>
        </p:txBody>
      </p:sp>
      <p:sp>
        <p:nvSpPr>
          <p:cNvPr id="17" name="Rounded Rectangle 46"/>
          <p:cNvSpPr/>
          <p:nvPr/>
        </p:nvSpPr>
        <p:spPr>
          <a:xfrm>
            <a:off x="566156" y="3706393"/>
            <a:ext cx="1296000" cy="1579224"/>
          </a:xfrm>
          <a:prstGeom prst="roundRect">
            <a:avLst/>
          </a:prstGeom>
          <a:solidFill>
            <a:srgbClr val="02497D"/>
          </a:solidFill>
          <a:ln>
            <a:noFill/>
          </a:ln>
        </p:spPr>
        <p:style>
          <a:lnRef idx="2">
            <a:schemeClr val="accent1">
              <a:shade val="50000"/>
            </a:schemeClr>
          </a:lnRef>
          <a:fillRef idx="1">
            <a:schemeClr val="accent1"/>
          </a:fillRef>
          <a:effectRef idx="0">
            <a:schemeClr val="accent1"/>
          </a:effectRef>
          <a:fontRef idx="minor">
            <a:schemeClr val="lt1"/>
          </a:fontRef>
        </p:style>
        <p:txBody>
          <a:bodyPr numCol="1" spcCol="237600" rtlCol="0" anchor="ctr"/>
          <a:lstStyle/>
          <a:p>
            <a:pPr algn="ctr">
              <a:lnSpc>
                <a:spcPts val="1300"/>
              </a:lnSpc>
              <a:spcAft>
                <a:spcPts val="500"/>
              </a:spcAft>
            </a:pPr>
            <a:r>
              <a:rPr lang="en-GB" sz="1000" dirty="0" smtClean="0">
                <a:solidFill>
                  <a:prstClr val="white"/>
                </a:solidFill>
                <a:latin typeface="Gill Sans MT Pro Medium" panose="020B0602020104020203" pitchFamily="34" charset="0"/>
              </a:rPr>
              <a:t>Financial risk</a:t>
            </a:r>
            <a:endParaRPr lang="en-GB" sz="1000" dirty="0">
              <a:solidFill>
                <a:schemeClr val="bg1"/>
              </a:solidFill>
              <a:latin typeface="Gill Sans MT Pro Medium" panose="020B0602020104020203" pitchFamily="34" charset="0"/>
            </a:endParaRPr>
          </a:p>
        </p:txBody>
      </p:sp>
      <p:sp>
        <p:nvSpPr>
          <p:cNvPr id="18" name="Rounded Rectangle 46"/>
          <p:cNvSpPr/>
          <p:nvPr/>
        </p:nvSpPr>
        <p:spPr>
          <a:xfrm>
            <a:off x="566156" y="1960803"/>
            <a:ext cx="1297594" cy="1579224"/>
          </a:xfrm>
          <a:prstGeom prst="roundRect">
            <a:avLst/>
          </a:prstGeom>
          <a:solidFill>
            <a:srgbClr val="02497D"/>
          </a:solidFill>
          <a:ln>
            <a:noFill/>
          </a:ln>
        </p:spPr>
        <p:style>
          <a:lnRef idx="2">
            <a:schemeClr val="accent1">
              <a:shade val="50000"/>
            </a:schemeClr>
          </a:lnRef>
          <a:fillRef idx="1">
            <a:schemeClr val="accent1"/>
          </a:fillRef>
          <a:effectRef idx="0">
            <a:schemeClr val="accent1"/>
          </a:effectRef>
          <a:fontRef idx="minor">
            <a:schemeClr val="lt1"/>
          </a:fontRef>
        </p:style>
        <p:txBody>
          <a:bodyPr numCol="1" spcCol="237600" rtlCol="0" anchor="ctr"/>
          <a:lstStyle/>
          <a:p>
            <a:pPr algn="ctr">
              <a:lnSpc>
                <a:spcPts val="1300"/>
              </a:lnSpc>
              <a:spcAft>
                <a:spcPts val="500"/>
              </a:spcAft>
            </a:pPr>
            <a:r>
              <a:rPr lang="en-GB" sz="1000" dirty="0" smtClean="0">
                <a:solidFill>
                  <a:prstClr val="white"/>
                </a:solidFill>
                <a:latin typeface="Gill Sans MT Pro Medium" panose="020B0602020104020203" pitchFamily="34" charset="0"/>
              </a:rPr>
              <a:t>Operational risk</a:t>
            </a:r>
            <a:endParaRPr lang="en-GB" sz="1000" dirty="0">
              <a:solidFill>
                <a:prstClr val="white"/>
              </a:solidFill>
              <a:latin typeface="Gill Sans MT Pro Medium" panose="020B0602020104020203" pitchFamily="34" charset="0"/>
            </a:endParaRPr>
          </a:p>
        </p:txBody>
      </p:sp>
      <p:grpSp>
        <p:nvGrpSpPr>
          <p:cNvPr id="20" name="Group 19"/>
          <p:cNvGrpSpPr/>
          <p:nvPr/>
        </p:nvGrpSpPr>
        <p:grpSpPr>
          <a:xfrm>
            <a:off x="2152838" y="1960803"/>
            <a:ext cx="7489825" cy="1579224"/>
            <a:chOff x="2149845" y="3295181"/>
            <a:chExt cx="7489825" cy="1188000"/>
          </a:xfrm>
        </p:grpSpPr>
        <p:sp>
          <p:nvSpPr>
            <p:cNvPr id="21" name="Rounded Rectangle 46"/>
            <p:cNvSpPr/>
            <p:nvPr/>
          </p:nvSpPr>
          <p:spPr>
            <a:xfrm>
              <a:off x="2188516" y="3449911"/>
              <a:ext cx="3562151" cy="85896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defTabSz="945635"/>
              <a:endParaRPr lang="en-GB" sz="900" dirty="0">
                <a:solidFill>
                  <a:prstClr val="black"/>
                </a:solidFill>
              </a:endParaRPr>
            </a:p>
          </p:txBody>
        </p:sp>
        <p:sp>
          <p:nvSpPr>
            <p:cNvPr id="22" name="Rounded Rectangle 46"/>
            <p:cNvSpPr/>
            <p:nvPr/>
          </p:nvSpPr>
          <p:spPr>
            <a:xfrm>
              <a:off x="5961905" y="3324429"/>
              <a:ext cx="3537998" cy="1128981"/>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defTabSz="945635"/>
              <a:endParaRPr lang="en-GB" sz="900" dirty="0">
                <a:solidFill>
                  <a:prstClr val="black"/>
                </a:solidFill>
              </a:endParaRPr>
            </a:p>
          </p:txBody>
        </p:sp>
        <p:sp>
          <p:nvSpPr>
            <p:cNvPr id="23" name="Rounded Rectangle 46"/>
            <p:cNvSpPr/>
            <p:nvPr/>
          </p:nvSpPr>
          <p:spPr>
            <a:xfrm>
              <a:off x="2149845" y="3295181"/>
              <a:ext cx="7489825" cy="1188000"/>
            </a:xfrm>
            <a:prstGeom prst="roundRect">
              <a:avLst/>
            </a:prstGeom>
            <a:noFill/>
            <a:ln>
              <a:solidFill>
                <a:srgbClr val="02497D"/>
              </a:solidFill>
            </a:ln>
          </p:spPr>
          <p:style>
            <a:lnRef idx="2">
              <a:schemeClr val="accent6"/>
            </a:lnRef>
            <a:fillRef idx="1">
              <a:schemeClr val="lt1"/>
            </a:fillRef>
            <a:effectRef idx="0">
              <a:schemeClr val="accent6"/>
            </a:effectRef>
            <a:fontRef idx="minor">
              <a:schemeClr val="dk1"/>
            </a:fontRef>
          </p:style>
          <p:txBody>
            <a:bodyPr rtlCol="0" anchor="ctr"/>
            <a:lstStyle/>
            <a:p>
              <a:pPr>
                <a:buClr>
                  <a:schemeClr val="accent4"/>
                </a:buClr>
              </a:pPr>
              <a:r>
                <a:rPr lang="en-GB" sz="900" dirty="0" smtClean="0"/>
                <a:t> </a:t>
              </a:r>
              <a:endParaRPr lang="en-GB" sz="900" dirty="0"/>
            </a:p>
          </p:txBody>
        </p:sp>
        <p:sp>
          <p:nvSpPr>
            <p:cNvPr id="24" name="Isosceles Triangle 23"/>
            <p:cNvSpPr/>
            <p:nvPr/>
          </p:nvSpPr>
          <p:spPr>
            <a:xfrm rot="5400000">
              <a:off x="5438542" y="3830593"/>
              <a:ext cx="740106" cy="117176"/>
            </a:xfrm>
            <a:prstGeom prst="triangle">
              <a:avLst/>
            </a:prstGeom>
            <a:solidFill>
              <a:srgbClr val="02497D"/>
            </a:solidFill>
            <a:ln>
              <a:noFill/>
            </a:ln>
          </p:spPr>
          <p:style>
            <a:lnRef idx="2">
              <a:schemeClr val="accent6"/>
            </a:lnRef>
            <a:fillRef idx="1">
              <a:schemeClr val="lt1"/>
            </a:fillRef>
            <a:effectRef idx="0">
              <a:schemeClr val="accent6"/>
            </a:effectRef>
            <a:fontRef idx="minor">
              <a:schemeClr val="dk1"/>
            </a:fontRef>
          </p:style>
          <p:txBody>
            <a:bodyPr numCol="1" spcCol="237600" rtlCol="0" anchor="ctr"/>
            <a:lstStyle/>
            <a:p>
              <a:pPr algn="ctr">
                <a:lnSpc>
                  <a:spcPts val="1300"/>
                </a:lnSpc>
                <a:spcAft>
                  <a:spcPts val="500"/>
                </a:spcAft>
              </a:pPr>
              <a:endParaRPr lang="en-GB" sz="900" dirty="0" smtClean="0">
                <a:solidFill>
                  <a:schemeClr val="tx1"/>
                </a:solidFill>
              </a:endParaRPr>
            </a:p>
          </p:txBody>
        </p:sp>
      </p:grpSp>
      <p:grpSp>
        <p:nvGrpSpPr>
          <p:cNvPr id="25" name="Group 24"/>
          <p:cNvGrpSpPr/>
          <p:nvPr/>
        </p:nvGrpSpPr>
        <p:grpSpPr>
          <a:xfrm>
            <a:off x="2152838" y="3706393"/>
            <a:ext cx="7494732" cy="1579224"/>
            <a:chOff x="2149331" y="1991156"/>
            <a:chExt cx="7494732" cy="1188000"/>
          </a:xfrm>
        </p:grpSpPr>
        <p:sp>
          <p:nvSpPr>
            <p:cNvPr id="26" name="Rounded Rectangle 46"/>
            <p:cNvSpPr/>
            <p:nvPr/>
          </p:nvSpPr>
          <p:spPr>
            <a:xfrm>
              <a:off x="6080121" y="2008647"/>
              <a:ext cx="3537998" cy="1061867"/>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endParaRPr lang="en-GB" sz="900" dirty="0" smtClean="0">
                <a:solidFill>
                  <a:schemeClr val="tx1"/>
                </a:solidFill>
              </a:endParaRPr>
            </a:p>
          </p:txBody>
        </p:sp>
        <p:sp>
          <p:nvSpPr>
            <p:cNvPr id="27" name="Rounded Rectangle 46"/>
            <p:cNvSpPr/>
            <p:nvPr/>
          </p:nvSpPr>
          <p:spPr>
            <a:xfrm>
              <a:off x="2188002" y="2056615"/>
              <a:ext cx="3457411" cy="1040834"/>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defTabSz="945635"/>
              <a:r>
                <a:rPr lang="en-GB" sz="900" dirty="0">
                  <a:solidFill>
                    <a:schemeClr val="tx1"/>
                  </a:solidFill>
                </a:rPr>
                <a:t>Examples of financial risks include:</a:t>
              </a:r>
            </a:p>
            <a:p>
              <a:pPr marL="171450" indent="-171450" defTabSz="945635">
                <a:buClr>
                  <a:srgbClr val="02497D"/>
                </a:buClr>
                <a:buFont typeface="Gill Sans MT Pro Light" panose="020B0302020104020203" pitchFamily="34" charset="0"/>
                <a:buChar char="−"/>
              </a:pPr>
              <a:r>
                <a:rPr lang="en-GB" sz="900" dirty="0">
                  <a:solidFill>
                    <a:schemeClr val="tx1"/>
                  </a:solidFill>
                </a:rPr>
                <a:t>Interest and refinancing risk</a:t>
              </a:r>
            </a:p>
            <a:p>
              <a:pPr marL="171450" indent="-171450" defTabSz="945635">
                <a:buClr>
                  <a:srgbClr val="02497D"/>
                </a:buClr>
                <a:buFont typeface="Gill Sans MT Pro Light" panose="020B0302020104020203" pitchFamily="34" charset="0"/>
                <a:buChar char="−"/>
              </a:pPr>
              <a:r>
                <a:rPr lang="en-GB" sz="900" dirty="0">
                  <a:solidFill>
                    <a:schemeClr val="tx1"/>
                  </a:solidFill>
                </a:rPr>
                <a:t>Value of the Fund’s property portfolio is also subject to fluctuations which directly affect NAV</a:t>
              </a:r>
            </a:p>
            <a:p>
              <a:pPr marL="171450" indent="-171450" defTabSz="945635">
                <a:buClr>
                  <a:srgbClr val="AA0032"/>
                </a:buClr>
                <a:buFont typeface="Gill Sans MT Pro Light" panose="020B0302020104020203" pitchFamily="34" charset="0"/>
                <a:buChar char="−"/>
              </a:pPr>
              <a:endParaRPr lang="en-GB" sz="900" dirty="0">
                <a:solidFill>
                  <a:schemeClr val="tx1"/>
                </a:solidFill>
              </a:endParaRPr>
            </a:p>
          </p:txBody>
        </p:sp>
        <p:sp>
          <p:nvSpPr>
            <p:cNvPr id="28" name="Rounded Rectangle 46"/>
            <p:cNvSpPr/>
            <p:nvPr/>
          </p:nvSpPr>
          <p:spPr>
            <a:xfrm>
              <a:off x="2149331" y="1991156"/>
              <a:ext cx="7490853" cy="1188000"/>
            </a:xfrm>
            <a:prstGeom prst="roundRect">
              <a:avLst/>
            </a:prstGeom>
            <a:noFill/>
            <a:ln>
              <a:solidFill>
                <a:srgbClr val="02497D"/>
              </a:solidFill>
            </a:ln>
          </p:spPr>
          <p:style>
            <a:lnRef idx="2">
              <a:schemeClr val="accent6"/>
            </a:lnRef>
            <a:fillRef idx="1">
              <a:schemeClr val="lt1"/>
            </a:fillRef>
            <a:effectRef idx="0">
              <a:schemeClr val="accent6"/>
            </a:effectRef>
            <a:fontRef idx="minor">
              <a:schemeClr val="dk1"/>
            </a:fontRef>
          </p:style>
          <p:txBody>
            <a:bodyPr rtlCol="0" anchor="ctr"/>
            <a:lstStyle/>
            <a:p>
              <a:pPr>
                <a:buClr>
                  <a:schemeClr val="accent4"/>
                </a:buClr>
              </a:pPr>
              <a:r>
                <a:rPr lang="en-GB" sz="900" dirty="0" smtClean="0"/>
                <a:t> </a:t>
              </a:r>
              <a:endParaRPr lang="en-GB" sz="900" dirty="0"/>
            </a:p>
          </p:txBody>
        </p:sp>
        <p:sp>
          <p:nvSpPr>
            <p:cNvPr id="29" name="Isosceles Triangle 28"/>
            <p:cNvSpPr/>
            <p:nvPr/>
          </p:nvSpPr>
          <p:spPr>
            <a:xfrm rot="5400000">
              <a:off x="5425468" y="2522985"/>
              <a:ext cx="734244" cy="124343"/>
            </a:xfrm>
            <a:prstGeom prst="triangle">
              <a:avLst/>
            </a:prstGeom>
            <a:solidFill>
              <a:srgbClr val="02497D"/>
            </a:solidFill>
            <a:ln>
              <a:noFill/>
            </a:ln>
          </p:spPr>
          <p:style>
            <a:lnRef idx="2">
              <a:schemeClr val="accent6"/>
            </a:lnRef>
            <a:fillRef idx="1">
              <a:schemeClr val="lt1"/>
            </a:fillRef>
            <a:effectRef idx="0">
              <a:schemeClr val="accent6"/>
            </a:effectRef>
            <a:fontRef idx="minor">
              <a:schemeClr val="dk1"/>
            </a:fontRef>
          </p:style>
          <p:txBody>
            <a:bodyPr numCol="1" spcCol="237600" rtlCol="0" anchor="ctr"/>
            <a:lstStyle/>
            <a:p>
              <a:pPr algn="ctr">
                <a:lnSpc>
                  <a:spcPts val="1300"/>
                </a:lnSpc>
                <a:spcAft>
                  <a:spcPts val="500"/>
                </a:spcAft>
              </a:pPr>
              <a:endParaRPr lang="en-GB" sz="900" dirty="0" smtClean="0">
                <a:solidFill>
                  <a:schemeClr val="tx1"/>
                </a:solidFill>
              </a:endParaRPr>
            </a:p>
          </p:txBody>
        </p:sp>
        <p:sp>
          <p:nvSpPr>
            <p:cNvPr id="30" name="Rounded Rectangle 46"/>
            <p:cNvSpPr/>
            <p:nvPr/>
          </p:nvSpPr>
          <p:spPr>
            <a:xfrm>
              <a:off x="5961905" y="2000681"/>
              <a:ext cx="3682158" cy="112003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defTabSz="945635"/>
              <a:endParaRPr lang="en-GB" sz="900" dirty="0">
                <a:solidFill>
                  <a:prstClr val="black"/>
                </a:solidFill>
              </a:endParaRPr>
            </a:p>
          </p:txBody>
        </p:sp>
      </p:grpSp>
      <p:sp>
        <p:nvSpPr>
          <p:cNvPr id="36" name="Rounded Rectangle 46"/>
          <p:cNvSpPr/>
          <p:nvPr/>
        </p:nvSpPr>
        <p:spPr>
          <a:xfrm>
            <a:off x="2281160" y="2034390"/>
            <a:ext cx="3353998" cy="1383594"/>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lvl="0" defTabSz="945635">
              <a:buClr>
                <a:srgbClr val="AA0032"/>
              </a:buClr>
            </a:pPr>
            <a:r>
              <a:rPr lang="en-GB" sz="900" dirty="0">
                <a:solidFill>
                  <a:schemeClr val="tx1"/>
                </a:solidFill>
              </a:rPr>
              <a:t>Examples of operational risks include:</a:t>
            </a:r>
          </a:p>
          <a:p>
            <a:pPr marL="171450" lvl="0" indent="-171450" defTabSz="945635">
              <a:buClr>
                <a:srgbClr val="02497D"/>
              </a:buClr>
              <a:buFont typeface="Gill Sans MT Pro Light" panose="020B0302020104020203" pitchFamily="34" charset="0"/>
              <a:buChar char="−"/>
            </a:pPr>
            <a:r>
              <a:rPr lang="en-GB" sz="900" dirty="0">
                <a:solidFill>
                  <a:schemeClr val="tx1"/>
                </a:solidFill>
              </a:rPr>
              <a:t>Ability to identify and acquire commercial properties at attractive levels</a:t>
            </a:r>
          </a:p>
          <a:p>
            <a:pPr marL="171450" lvl="0" indent="-171450" defTabSz="945635">
              <a:buClr>
                <a:srgbClr val="02497D"/>
              </a:buClr>
              <a:buFont typeface="Gill Sans MT Pro Light" panose="020B0302020104020203" pitchFamily="34" charset="0"/>
              <a:buChar char="−"/>
            </a:pPr>
            <a:r>
              <a:rPr lang="en-GB" sz="900" dirty="0">
                <a:solidFill>
                  <a:schemeClr val="tx1"/>
                </a:solidFill>
              </a:rPr>
              <a:t>Availability of debt capital at attractive terms</a:t>
            </a:r>
          </a:p>
          <a:p>
            <a:pPr marL="171450" lvl="0" indent="-171450" defTabSz="945635">
              <a:buClr>
                <a:srgbClr val="02497D"/>
              </a:buClr>
              <a:buFont typeface="Gill Sans MT Pro Light" panose="020B0302020104020203" pitchFamily="34" charset="0"/>
              <a:buChar char="−"/>
            </a:pPr>
            <a:r>
              <a:rPr lang="en-GB" sz="900" dirty="0">
                <a:solidFill>
                  <a:schemeClr val="tx1"/>
                </a:solidFill>
              </a:rPr>
              <a:t>Vacancies, loss or delayed rental payments</a:t>
            </a:r>
          </a:p>
          <a:p>
            <a:pPr marL="171450" lvl="0" indent="-171450" defTabSz="945635">
              <a:buClr>
                <a:srgbClr val="02497D"/>
              </a:buClr>
              <a:buFont typeface="Gill Sans MT Pro Light" panose="020B0302020104020203" pitchFamily="34" charset="0"/>
              <a:buChar char="−"/>
            </a:pPr>
            <a:r>
              <a:rPr lang="en-GB" sz="900" dirty="0">
                <a:solidFill>
                  <a:schemeClr val="tx1"/>
                </a:solidFill>
              </a:rPr>
              <a:t>Liquidity</a:t>
            </a:r>
          </a:p>
        </p:txBody>
      </p:sp>
      <p:sp>
        <p:nvSpPr>
          <p:cNvPr id="37" name="Rounded Rectangle 36"/>
          <p:cNvSpPr/>
          <p:nvPr/>
        </p:nvSpPr>
        <p:spPr>
          <a:xfrm>
            <a:off x="5924759" y="3895502"/>
            <a:ext cx="3501280" cy="113598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defTabSz="945635"/>
            <a:r>
              <a:rPr lang="en-GB" sz="900" dirty="0">
                <a:solidFill>
                  <a:schemeClr val="tx1"/>
                </a:solidFill>
              </a:rPr>
              <a:t>The risk of large fluctuations in the fund portfolio value is largely mitigated by the fund’s strategy of investing in core properties that are more resilient to a downturn in the market. Baltic Horizon targets an LTV of 50 per cent, which reduces the financial risk of costs occurring from a potential increase in interest rates and upcoming refinancing. Debt is also denominated in euro and thus matches the euro denominated rental income.</a:t>
            </a:r>
          </a:p>
        </p:txBody>
      </p:sp>
      <p:sp>
        <p:nvSpPr>
          <p:cNvPr id="38" name="Rounded Rectangle 37"/>
          <p:cNvSpPr/>
          <p:nvPr/>
        </p:nvSpPr>
        <p:spPr>
          <a:xfrm>
            <a:off x="5924759" y="2259333"/>
            <a:ext cx="3501280" cy="113598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defTabSz="945635"/>
            <a:r>
              <a:rPr lang="en-GB" sz="900" dirty="0">
                <a:solidFill>
                  <a:schemeClr val="tx1"/>
                </a:solidFill>
              </a:rPr>
              <a:t>Operational risks are implicit in all property investments and although difficult to avoid, they can be mitigated. Northern Horizon has been established since 2001 and has a proven track record of managing property funds. This forms a stable platform for Baltic Horizon, which also will be managed by an experienced team. See page </a:t>
            </a:r>
            <a:r>
              <a:rPr lang="en-GB" sz="900" dirty="0" smtClean="0">
                <a:solidFill>
                  <a:schemeClr val="tx1"/>
                </a:solidFill>
              </a:rPr>
              <a:t>25 </a:t>
            </a:r>
            <a:r>
              <a:rPr lang="en-GB" sz="900" dirty="0">
                <a:solidFill>
                  <a:schemeClr val="tx1"/>
                </a:solidFill>
              </a:rPr>
              <a:t>and </a:t>
            </a:r>
            <a:r>
              <a:rPr lang="en-GB" sz="900" dirty="0" smtClean="0">
                <a:solidFill>
                  <a:schemeClr val="tx1"/>
                </a:solidFill>
              </a:rPr>
              <a:t>26.</a:t>
            </a:r>
            <a:endParaRPr lang="en-GB" sz="900" dirty="0">
              <a:solidFill>
                <a:schemeClr val="tx1"/>
              </a:solidFill>
            </a:endParaRPr>
          </a:p>
          <a:p>
            <a:pPr defTabSz="945635"/>
            <a:r>
              <a:rPr lang="en-GB" sz="900" dirty="0">
                <a:solidFill>
                  <a:schemeClr val="tx1"/>
                </a:solidFill>
              </a:rPr>
              <a:t>Healthy fundamentals have brought the real estate market back to life and property transaction volume reached record heights of EUR 1,382 million in 2015 in the Baltics.</a:t>
            </a:r>
          </a:p>
        </p:txBody>
      </p:sp>
      <p:sp>
        <p:nvSpPr>
          <p:cNvPr id="31" name="Rounded Rectangle 46"/>
          <p:cNvSpPr/>
          <p:nvPr/>
        </p:nvSpPr>
        <p:spPr>
          <a:xfrm>
            <a:off x="566156" y="5474726"/>
            <a:ext cx="1296000" cy="1579224"/>
          </a:xfrm>
          <a:prstGeom prst="roundRect">
            <a:avLst/>
          </a:prstGeom>
          <a:solidFill>
            <a:srgbClr val="02497D"/>
          </a:solidFill>
          <a:ln>
            <a:noFill/>
          </a:ln>
        </p:spPr>
        <p:style>
          <a:lnRef idx="2">
            <a:schemeClr val="accent1">
              <a:shade val="50000"/>
            </a:schemeClr>
          </a:lnRef>
          <a:fillRef idx="1">
            <a:schemeClr val="accent1"/>
          </a:fillRef>
          <a:effectRef idx="0">
            <a:schemeClr val="accent1"/>
          </a:effectRef>
          <a:fontRef idx="minor">
            <a:schemeClr val="lt1"/>
          </a:fontRef>
        </p:style>
        <p:txBody>
          <a:bodyPr numCol="1" spcCol="237600" rtlCol="0" anchor="ctr"/>
          <a:lstStyle/>
          <a:p>
            <a:pPr algn="ctr">
              <a:lnSpc>
                <a:spcPts val="1300"/>
              </a:lnSpc>
              <a:spcAft>
                <a:spcPts val="500"/>
              </a:spcAft>
            </a:pPr>
            <a:r>
              <a:rPr lang="en-GB" sz="1000" dirty="0" smtClean="0">
                <a:solidFill>
                  <a:prstClr val="white"/>
                </a:solidFill>
                <a:latin typeface="Gill Sans MT Pro Medium" panose="020B0602020104020203" pitchFamily="34" charset="0"/>
              </a:rPr>
              <a:t>Liquidity risk</a:t>
            </a:r>
            <a:endParaRPr lang="en-GB" sz="1000" dirty="0">
              <a:solidFill>
                <a:schemeClr val="bg1"/>
              </a:solidFill>
              <a:latin typeface="Gill Sans MT Pro Medium" panose="020B0602020104020203" pitchFamily="34" charset="0"/>
            </a:endParaRPr>
          </a:p>
        </p:txBody>
      </p:sp>
      <p:grpSp>
        <p:nvGrpSpPr>
          <p:cNvPr id="32" name="Group 31"/>
          <p:cNvGrpSpPr/>
          <p:nvPr/>
        </p:nvGrpSpPr>
        <p:grpSpPr>
          <a:xfrm>
            <a:off x="2152838" y="5474726"/>
            <a:ext cx="7494732" cy="1579224"/>
            <a:chOff x="2149331" y="1991156"/>
            <a:chExt cx="7494732" cy="1188000"/>
          </a:xfrm>
        </p:grpSpPr>
        <p:sp>
          <p:nvSpPr>
            <p:cNvPr id="33" name="Rounded Rectangle 46"/>
            <p:cNvSpPr/>
            <p:nvPr/>
          </p:nvSpPr>
          <p:spPr>
            <a:xfrm>
              <a:off x="6080121" y="2008647"/>
              <a:ext cx="3537998" cy="1061867"/>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endParaRPr lang="en-GB" sz="900" dirty="0" smtClean="0">
                <a:solidFill>
                  <a:schemeClr val="tx1"/>
                </a:solidFill>
              </a:endParaRPr>
            </a:p>
          </p:txBody>
        </p:sp>
        <p:sp>
          <p:nvSpPr>
            <p:cNvPr id="34" name="Rounded Rectangle 46"/>
            <p:cNvSpPr/>
            <p:nvPr/>
          </p:nvSpPr>
          <p:spPr>
            <a:xfrm>
              <a:off x="2188002" y="2056615"/>
              <a:ext cx="3457411" cy="1040834"/>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defTabSz="945635"/>
              <a:r>
                <a:rPr lang="en-GB" sz="900" dirty="0">
                  <a:solidFill>
                    <a:schemeClr val="tx1"/>
                  </a:solidFill>
                </a:rPr>
                <a:t>Examples of liquidity risks include:</a:t>
              </a:r>
            </a:p>
            <a:p>
              <a:pPr marL="171450" lvl="0" indent="-171450" defTabSz="945635">
                <a:buClr>
                  <a:srgbClr val="02497D"/>
                </a:buClr>
                <a:buFont typeface="Gill Sans MT Pro Light" panose="020B0302020104020203" pitchFamily="34" charset="0"/>
                <a:buChar char="−"/>
              </a:pPr>
              <a:r>
                <a:rPr lang="en-GB" sz="900" dirty="0">
                  <a:solidFill>
                    <a:schemeClr val="tx1"/>
                  </a:solidFill>
                </a:rPr>
                <a:t>Difficulties selling fund units</a:t>
              </a:r>
            </a:p>
            <a:p>
              <a:pPr marL="171450" indent="-171450" defTabSz="945635">
                <a:buClr>
                  <a:srgbClr val="AA0032"/>
                </a:buClr>
                <a:buFont typeface="Gill Sans MT Pro Light" panose="020B0302020104020203" pitchFamily="34" charset="0"/>
                <a:buChar char="−"/>
              </a:pPr>
              <a:endParaRPr lang="en-GB" sz="900" dirty="0">
                <a:solidFill>
                  <a:schemeClr val="tx1"/>
                </a:solidFill>
              </a:endParaRPr>
            </a:p>
          </p:txBody>
        </p:sp>
        <p:sp>
          <p:nvSpPr>
            <p:cNvPr id="35" name="Rounded Rectangle 46"/>
            <p:cNvSpPr/>
            <p:nvPr/>
          </p:nvSpPr>
          <p:spPr>
            <a:xfrm>
              <a:off x="2149331" y="1991156"/>
              <a:ext cx="7490853" cy="1188000"/>
            </a:xfrm>
            <a:prstGeom prst="roundRect">
              <a:avLst/>
            </a:prstGeom>
            <a:noFill/>
            <a:ln>
              <a:solidFill>
                <a:srgbClr val="02497D"/>
              </a:solidFill>
            </a:ln>
          </p:spPr>
          <p:style>
            <a:lnRef idx="2">
              <a:schemeClr val="accent6"/>
            </a:lnRef>
            <a:fillRef idx="1">
              <a:schemeClr val="lt1"/>
            </a:fillRef>
            <a:effectRef idx="0">
              <a:schemeClr val="accent6"/>
            </a:effectRef>
            <a:fontRef idx="minor">
              <a:schemeClr val="dk1"/>
            </a:fontRef>
          </p:style>
          <p:txBody>
            <a:bodyPr rtlCol="0" anchor="ctr"/>
            <a:lstStyle/>
            <a:p>
              <a:pPr>
                <a:buClr>
                  <a:schemeClr val="accent4"/>
                </a:buClr>
              </a:pPr>
              <a:r>
                <a:rPr lang="en-GB" sz="900" dirty="0" smtClean="0"/>
                <a:t> </a:t>
              </a:r>
              <a:endParaRPr lang="en-GB" sz="900" dirty="0"/>
            </a:p>
          </p:txBody>
        </p:sp>
        <p:sp>
          <p:nvSpPr>
            <p:cNvPr id="44" name="Isosceles Triangle 43"/>
            <p:cNvSpPr/>
            <p:nvPr/>
          </p:nvSpPr>
          <p:spPr>
            <a:xfrm rot="5400000">
              <a:off x="5425468" y="2522985"/>
              <a:ext cx="734244" cy="124343"/>
            </a:xfrm>
            <a:prstGeom prst="triangle">
              <a:avLst/>
            </a:prstGeom>
            <a:solidFill>
              <a:srgbClr val="02497D"/>
            </a:solidFill>
            <a:ln>
              <a:noFill/>
            </a:ln>
          </p:spPr>
          <p:style>
            <a:lnRef idx="2">
              <a:schemeClr val="accent6"/>
            </a:lnRef>
            <a:fillRef idx="1">
              <a:schemeClr val="lt1"/>
            </a:fillRef>
            <a:effectRef idx="0">
              <a:schemeClr val="accent6"/>
            </a:effectRef>
            <a:fontRef idx="minor">
              <a:schemeClr val="dk1"/>
            </a:fontRef>
          </p:style>
          <p:txBody>
            <a:bodyPr numCol="1" spcCol="237600" rtlCol="0" anchor="ctr"/>
            <a:lstStyle/>
            <a:p>
              <a:pPr algn="ctr">
                <a:lnSpc>
                  <a:spcPts val="1300"/>
                </a:lnSpc>
                <a:spcAft>
                  <a:spcPts val="500"/>
                </a:spcAft>
              </a:pPr>
              <a:endParaRPr lang="en-GB" sz="900" dirty="0" smtClean="0">
                <a:solidFill>
                  <a:schemeClr val="tx1"/>
                </a:solidFill>
              </a:endParaRPr>
            </a:p>
          </p:txBody>
        </p:sp>
        <p:sp>
          <p:nvSpPr>
            <p:cNvPr id="45" name="Rounded Rectangle 46"/>
            <p:cNvSpPr/>
            <p:nvPr/>
          </p:nvSpPr>
          <p:spPr>
            <a:xfrm>
              <a:off x="5961905" y="2000681"/>
              <a:ext cx="3682158" cy="112003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defTabSz="945635"/>
              <a:endParaRPr lang="en-GB" sz="900" dirty="0">
                <a:solidFill>
                  <a:prstClr val="black"/>
                </a:solidFill>
              </a:endParaRPr>
            </a:p>
          </p:txBody>
        </p:sp>
      </p:grpSp>
      <p:sp>
        <p:nvSpPr>
          <p:cNvPr id="46" name="Rounded Rectangle 45"/>
          <p:cNvSpPr/>
          <p:nvPr/>
        </p:nvSpPr>
        <p:spPr>
          <a:xfrm>
            <a:off x="5924759" y="5663835"/>
            <a:ext cx="3501280" cy="113598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defTabSz="945635"/>
            <a:r>
              <a:rPr lang="en-GB" sz="900" dirty="0">
                <a:solidFill>
                  <a:schemeClr val="tx1"/>
                </a:solidFill>
              </a:rPr>
              <a:t>As of July 2016,  Baltic Horizon fund units are publicly traded on the Nasdaq Tallinn fund list, making them accessible to a wide investor base.  The ownership base was also broadened in conjunction with the IPO.</a:t>
            </a:r>
          </a:p>
          <a:p>
            <a:pPr defTabSz="945635"/>
            <a:r>
              <a:rPr lang="en-GB" sz="900" dirty="0">
                <a:solidFill>
                  <a:schemeClr val="tx1"/>
                </a:solidFill>
              </a:rPr>
              <a:t>Additional liquidity will be provided by listing the fund units on Nasdaq Stockholm.</a:t>
            </a:r>
          </a:p>
          <a:p>
            <a:pPr defTabSz="945635"/>
            <a:endParaRPr lang="en-GB" sz="900" dirty="0">
              <a:solidFill>
                <a:schemeClr val="tx1"/>
              </a:solidFill>
            </a:endParaRPr>
          </a:p>
        </p:txBody>
      </p:sp>
      <p:sp>
        <p:nvSpPr>
          <p:cNvPr id="41" name="Oval 40"/>
          <p:cNvSpPr/>
          <p:nvPr/>
        </p:nvSpPr>
        <p:spPr>
          <a:xfrm>
            <a:off x="9550880" y="235685"/>
            <a:ext cx="179882" cy="179882"/>
          </a:xfrm>
          <a:prstGeom prst="ellipse">
            <a:avLst/>
          </a:prstGeom>
          <a:solidFill>
            <a:srgbClr val="02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sp>
        <p:nvSpPr>
          <p:cNvPr id="42" name="Oval 41"/>
          <p:cNvSpPr/>
          <p:nvPr/>
        </p:nvSpPr>
        <p:spPr>
          <a:xfrm>
            <a:off x="9845147" y="235685"/>
            <a:ext cx="179882" cy="179882"/>
          </a:xfrm>
          <a:prstGeom prst="ellipse">
            <a:avLst/>
          </a:prstGeom>
          <a:solidFill>
            <a:srgbClr val="B5C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sp>
        <p:nvSpPr>
          <p:cNvPr id="43" name="Oval 42"/>
          <p:cNvSpPr/>
          <p:nvPr/>
        </p:nvSpPr>
        <p:spPr>
          <a:xfrm>
            <a:off x="8668073" y="235685"/>
            <a:ext cx="179882" cy="179882"/>
          </a:xfrm>
          <a:prstGeom prst="ellipse">
            <a:avLst/>
          </a:prstGeom>
          <a:solidFill>
            <a:srgbClr val="B5C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cxnSp>
        <p:nvCxnSpPr>
          <p:cNvPr id="47" name="Straight Connector 46"/>
          <p:cNvCxnSpPr/>
          <p:nvPr/>
        </p:nvCxnSpPr>
        <p:spPr>
          <a:xfrm>
            <a:off x="9641577" y="472564"/>
            <a:ext cx="0" cy="72000"/>
          </a:xfrm>
          <a:prstGeom prst="line">
            <a:avLst/>
          </a:prstGeom>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9256611" y="235685"/>
            <a:ext cx="179882" cy="179882"/>
          </a:xfrm>
          <a:prstGeom prst="ellipse">
            <a:avLst/>
          </a:prstGeom>
          <a:solidFill>
            <a:srgbClr val="B5C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sp>
        <p:nvSpPr>
          <p:cNvPr id="50" name="Oval 49"/>
          <p:cNvSpPr/>
          <p:nvPr/>
        </p:nvSpPr>
        <p:spPr>
          <a:xfrm>
            <a:off x="8962342" y="235685"/>
            <a:ext cx="179882" cy="179882"/>
          </a:xfrm>
          <a:prstGeom prst="ellipse">
            <a:avLst/>
          </a:prstGeom>
          <a:solidFill>
            <a:srgbClr val="B5C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sp>
        <p:nvSpPr>
          <p:cNvPr id="40" name="Rectangle 39"/>
          <p:cNvSpPr>
            <a:spLocks/>
          </p:cNvSpPr>
          <p:nvPr/>
        </p:nvSpPr>
        <p:spPr>
          <a:xfrm>
            <a:off x="8989141" y="526039"/>
            <a:ext cx="1304871" cy="2449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lnSpc>
                <a:spcPts val="1300"/>
              </a:lnSpc>
              <a:spcAft>
                <a:spcPts val="500"/>
              </a:spcAft>
            </a:pPr>
            <a:r>
              <a:rPr lang="en-GB" sz="1000" dirty="0">
                <a:solidFill>
                  <a:srgbClr val="000000"/>
                </a:solidFill>
                <a:latin typeface="Gill Sans MT Pro Light" panose="020B0302020104020203" pitchFamily="34" charset="0"/>
              </a:rPr>
              <a:t>E</a:t>
            </a:r>
            <a:r>
              <a:rPr lang="en-GB" sz="1000" dirty="0" smtClean="0">
                <a:solidFill>
                  <a:srgbClr val="000000"/>
                </a:solidFill>
                <a:latin typeface="Gill Sans MT Pro Light" panose="020B0302020104020203" pitchFamily="34" charset="0"/>
              </a:rPr>
              <a:t>stimated </a:t>
            </a:r>
            <a:r>
              <a:rPr lang="en-GB" sz="1000" dirty="0">
                <a:solidFill>
                  <a:srgbClr val="000000"/>
                </a:solidFill>
                <a:latin typeface="Gill Sans MT Pro Light" panose="020B0302020104020203" pitchFamily="34" charset="0"/>
              </a:rPr>
              <a:t>performance</a:t>
            </a:r>
          </a:p>
        </p:txBody>
      </p:sp>
      <p:pic>
        <p:nvPicPr>
          <p:cNvPr id="48" name="Picture 2" descr="Bildresultat för baltic horiz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4999" y="175179"/>
            <a:ext cx="816446" cy="465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654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998"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8" name="Rectangle 17"/>
          <p:cNvSpPr/>
          <p:nvPr/>
        </p:nvSpPr>
        <p:spPr>
          <a:xfrm>
            <a:off x="3784849" y="4448588"/>
            <a:ext cx="4129268" cy="26794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spcCol="237600" rtlCol="0" anchor="ctr"/>
          <a:lstStyle/>
          <a:p>
            <a:pPr algn="ctr">
              <a:lnSpc>
                <a:spcPts val="1300"/>
              </a:lnSpc>
              <a:spcAft>
                <a:spcPts val="500"/>
              </a:spcAft>
            </a:pPr>
            <a:endParaRPr lang="en-GB" sz="900" b="1" dirty="0" smtClean="0">
              <a:solidFill>
                <a:schemeClr val="bg1"/>
              </a:solidFill>
            </a:endParaRPr>
          </a:p>
        </p:txBody>
      </p:sp>
      <p:sp>
        <p:nvSpPr>
          <p:cNvPr id="2" name="Title 1"/>
          <p:cNvSpPr>
            <a:spLocks noGrp="1"/>
          </p:cNvSpPr>
          <p:nvPr>
            <p:ph type="title"/>
          </p:nvPr>
        </p:nvSpPr>
        <p:spPr>
          <a:xfrm>
            <a:off x="540002" y="900000"/>
            <a:ext cx="9612001" cy="540000"/>
          </a:xfrm>
        </p:spPr>
        <p:txBody>
          <a:bodyPr/>
          <a:lstStyle/>
          <a:p>
            <a:r>
              <a:rPr lang="en-GB" dirty="0" smtClean="0"/>
              <a:t>Europa Shopping Center – Vilnius</a:t>
            </a:r>
            <a:r>
              <a:rPr lang="en-GB" dirty="0"/>
              <a:t>, Lithuania</a:t>
            </a:r>
            <a:br>
              <a:rPr lang="en-GB" dirty="0"/>
            </a:br>
            <a:endParaRPr lang="en-GB" dirty="0"/>
          </a:p>
        </p:txBody>
      </p:sp>
      <p:sp>
        <p:nvSpPr>
          <p:cNvPr id="4" name="Slide Number Placeholder 3"/>
          <p:cNvSpPr>
            <a:spLocks noGrp="1"/>
          </p:cNvSpPr>
          <p:nvPr>
            <p:ph type="sldNum" sz="quarter" idx="16"/>
          </p:nvPr>
        </p:nvSpPr>
        <p:spPr/>
        <p:txBody>
          <a:bodyPr/>
          <a:lstStyle/>
          <a:p>
            <a:fld id="{AD2C836C-F085-46B1-A79E-84257391B124}" type="slidenum">
              <a:rPr lang="en-GB" smtClean="0"/>
              <a:pPr/>
              <a:t>14</a:t>
            </a:fld>
            <a:endParaRPr lang="en-GB" dirty="0"/>
          </a:p>
        </p:txBody>
      </p:sp>
      <p:sp>
        <p:nvSpPr>
          <p:cNvPr id="10" name="Content Placeholder 2"/>
          <p:cNvSpPr txBox="1">
            <a:spLocks/>
          </p:cNvSpPr>
          <p:nvPr/>
        </p:nvSpPr>
        <p:spPr>
          <a:xfrm>
            <a:off x="3850061" y="4495441"/>
            <a:ext cx="3994725" cy="1486722"/>
          </a:xfrm>
          <a:prstGeom prst="rect">
            <a:avLst/>
          </a:prstGeom>
        </p:spPr>
        <p:txBody>
          <a:bodyPr vert="horz" lIns="0" tIns="0" rIns="0" bIns="0" rtlCol="0">
            <a:noAutofit/>
          </a:bodyPr>
          <a:lstStyle>
            <a:lvl1pPr marL="125956" indent="-125956" algn="l" defTabSz="1042688" rtl="0" eaLnBrk="1" latinLnBrk="0" hangingPunct="1">
              <a:lnSpc>
                <a:spcPts val="1348"/>
              </a:lnSpc>
              <a:spcBef>
                <a:spcPts val="300"/>
              </a:spcBef>
              <a:buClr>
                <a:srgbClr val="AA0032"/>
              </a:buClr>
              <a:buFont typeface="Wingdings" panose="05000000000000000000" pitchFamily="2" charset="2"/>
              <a:buChar char="§"/>
              <a:defRPr sz="1000" kern="1200">
                <a:solidFill>
                  <a:schemeClr val="tx1"/>
                </a:solidFill>
                <a:latin typeface="+mn-lt"/>
                <a:ea typeface="+mn-ea"/>
                <a:cs typeface="+mn-cs"/>
              </a:defRPr>
            </a:lvl1pPr>
            <a:lvl2pPr marL="251911" indent="-125956" algn="l" defTabSz="1042688" rtl="0" eaLnBrk="1" latinLnBrk="0" hangingPunct="1">
              <a:lnSpc>
                <a:spcPts val="1348"/>
              </a:lnSpc>
              <a:spcBef>
                <a:spcPts val="200"/>
              </a:spcBef>
              <a:buClr>
                <a:srgbClr val="BCB8B2"/>
              </a:buClr>
              <a:buFont typeface="Wingdings" panose="05000000000000000000" pitchFamily="2" charset="2"/>
              <a:buChar char="§"/>
              <a:defRPr sz="1000" kern="1200">
                <a:solidFill>
                  <a:schemeClr val="tx1"/>
                </a:solidFill>
                <a:latin typeface="+mn-lt"/>
                <a:ea typeface="+mn-ea"/>
                <a:cs typeface="+mn-cs"/>
              </a:defRPr>
            </a:lvl2pPr>
            <a:lvl3pPr marL="377866" indent="-125956" algn="l" defTabSz="1042688" rtl="0" eaLnBrk="1" latinLnBrk="0" hangingPunct="1">
              <a:lnSpc>
                <a:spcPts val="1348"/>
              </a:lnSpc>
              <a:spcBef>
                <a:spcPts val="200"/>
              </a:spcBef>
              <a:buFont typeface="Gill Sans MT Pro Light" pitchFamily="34" charset="0"/>
              <a:buChar char="–"/>
              <a:defRPr sz="1000" i="1" kern="1200">
                <a:solidFill>
                  <a:schemeClr val="tx1"/>
                </a:solidFill>
                <a:latin typeface="+mn-lt"/>
                <a:ea typeface="+mn-ea"/>
                <a:cs typeface="+mn-cs"/>
              </a:defRPr>
            </a:lvl3pPr>
            <a:lvl4pPr marL="0" indent="0" algn="l" defTabSz="1042688" rtl="0" eaLnBrk="1" latinLnBrk="0" hangingPunct="1">
              <a:lnSpc>
                <a:spcPct val="100000"/>
              </a:lnSpc>
              <a:spcBef>
                <a:spcPts val="1000"/>
              </a:spcBef>
              <a:buClr>
                <a:schemeClr val="accent1"/>
              </a:buClr>
              <a:buFontTx/>
              <a:buNone/>
              <a:defRPr sz="1100" kern="1200">
                <a:solidFill>
                  <a:schemeClr val="tx1"/>
                </a:solidFill>
                <a:latin typeface="Gill Sans MT Pro Medium" pitchFamily="34" charset="0"/>
                <a:ea typeface="+mn-ea"/>
                <a:cs typeface="+mn-cs"/>
              </a:defRPr>
            </a:lvl4pPr>
            <a:lvl5pPr marL="0" indent="0" algn="l" defTabSz="1042688" rtl="0" eaLnBrk="1" latinLnBrk="0" hangingPunct="1">
              <a:lnSpc>
                <a:spcPct val="100000"/>
              </a:lnSpc>
              <a:spcBef>
                <a:spcPts val="800"/>
              </a:spcBef>
              <a:buFont typeface="Arial" pitchFamily="34" charset="0"/>
              <a:buNone/>
              <a:defRPr sz="1100" i="1" kern="1200">
                <a:solidFill>
                  <a:schemeClr val="tx1"/>
                </a:solidFill>
                <a:latin typeface="Gill Sans MT Pro Medium" pitchFamily="34" charset="0"/>
                <a:ea typeface="+mn-ea"/>
                <a:cs typeface="+mn-cs"/>
              </a:defRPr>
            </a:lvl5pPr>
            <a:lvl6pPr marL="0" indent="-125367" algn="l" defTabSz="1042688" rtl="0" eaLnBrk="1" latinLnBrk="0" hangingPunct="1">
              <a:lnSpc>
                <a:spcPts val="1348"/>
              </a:lnSpc>
              <a:spcBef>
                <a:spcPts val="0"/>
              </a:spcBef>
              <a:buClr>
                <a:schemeClr val="accent1"/>
              </a:buClr>
              <a:buFont typeface="Wingdings" panose="05000000000000000000" pitchFamily="2" charset="2"/>
              <a:buChar char="§"/>
              <a:defRPr sz="1000" i="0" kern="1200">
                <a:solidFill>
                  <a:schemeClr val="tx1"/>
                </a:solidFill>
                <a:latin typeface="+mn-lt"/>
                <a:ea typeface="+mn-ea"/>
                <a:cs typeface="+mn-cs"/>
              </a:defRPr>
            </a:lvl6pPr>
            <a:lvl7pPr marL="251911" indent="-125367" algn="l" defTabSz="1042688" rtl="0" eaLnBrk="1" latinLnBrk="0" hangingPunct="1">
              <a:lnSpc>
                <a:spcPts val="1348"/>
              </a:lnSpc>
              <a:spcBef>
                <a:spcPts val="0"/>
              </a:spcBef>
              <a:buClr>
                <a:srgbClr val="BCB8B2"/>
              </a:buClr>
              <a:buFont typeface="Wingdings" panose="05000000000000000000" pitchFamily="2" charset="2"/>
              <a:buChar char="§"/>
              <a:defRPr sz="1000" i="0" kern="1200">
                <a:solidFill>
                  <a:schemeClr val="tx1"/>
                </a:solidFill>
                <a:latin typeface="+mn-lt"/>
                <a:ea typeface="+mn-ea"/>
                <a:cs typeface="+mn-cs"/>
              </a:defRPr>
            </a:lvl7pPr>
            <a:lvl8pPr marL="377866"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8pPr>
            <a:lvl9pPr marL="503822"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9pPr>
          </a:lstStyle>
          <a:p>
            <a:r>
              <a:rPr lang="en-GB" dirty="0" smtClean="0"/>
              <a:t>Europa SC markets itself as a “City Style centre” and fashion products are the key focus. Visitors are offered a wide selection of clothing, footwear, accessories, etc. In recent years Europa has attracted more and more upscale brands such as Michael Kors, Karen Millen, etc. and now has the most upscale fashion offering of all large shopping centres in Vilnius. As a result, its target customer group is leaning towards the higher income shopper, which is supported by Europa’s location in the CBD. Europa SC also houses a number of catering facilities; due to its location in the CBD, it is an important lunch spot.</a:t>
            </a:r>
          </a:p>
          <a:p>
            <a:r>
              <a:rPr lang="en-GB" dirty="0" smtClean="0"/>
              <a:t>The anchor tenant is the grocery store Maxima (a Baltic retail chain) and in the first quarter of 2015 the lease with Maxima was renewed for another ten years.</a:t>
            </a:r>
          </a:p>
          <a:p>
            <a:r>
              <a:rPr lang="en-GB" dirty="0" smtClean="0"/>
              <a:t>50 per cent of the seven-floor parking structure (approximately 500 spaces) also belongs to the Europa Shopping </a:t>
            </a:r>
            <a:r>
              <a:rPr lang="en-GB" dirty="0" err="1" smtClean="0"/>
              <a:t>Center</a:t>
            </a:r>
            <a:r>
              <a:rPr lang="en-GB" dirty="0" smtClean="0"/>
              <a:t>.</a:t>
            </a:r>
            <a:endParaRPr lang="en-GB" dirty="0"/>
          </a:p>
        </p:txBody>
      </p:sp>
      <p:graphicFrame>
        <p:nvGraphicFramePr>
          <p:cNvPr id="12" name="Table 11"/>
          <p:cNvGraphicFramePr>
            <a:graphicFrameLocks noGrp="1"/>
          </p:cNvGraphicFramePr>
          <p:nvPr>
            <p:extLst>
              <p:ext uri="{D42A27DB-BD31-4B8C-83A1-F6EECF244321}">
                <p14:modId xmlns:p14="http://schemas.microsoft.com/office/powerpoint/2010/main" val="2917030445"/>
              </p:ext>
            </p:extLst>
          </p:nvPr>
        </p:nvGraphicFramePr>
        <p:xfrm>
          <a:off x="3782328" y="1585913"/>
          <a:ext cx="4131789" cy="2821860"/>
        </p:xfrm>
        <a:graphic>
          <a:graphicData uri="http://schemas.openxmlformats.org/drawingml/2006/table">
            <a:tbl>
              <a:tblPr firstRow="1" bandRow="1">
                <a:tableStyleId>{2D5ABB26-0587-4C30-8999-92F81FD0307C}</a:tableStyleId>
              </a:tblPr>
              <a:tblGrid>
                <a:gridCol w="1453389">
                  <a:extLst>
                    <a:ext uri="{9D8B030D-6E8A-4147-A177-3AD203B41FA5}">
                      <a16:colId xmlns:a16="http://schemas.microsoft.com/office/drawing/2014/main" val="20000"/>
                    </a:ext>
                  </a:extLst>
                </a:gridCol>
                <a:gridCol w="2678400">
                  <a:extLst>
                    <a:ext uri="{9D8B030D-6E8A-4147-A177-3AD203B41FA5}">
                      <a16:colId xmlns:a16="http://schemas.microsoft.com/office/drawing/2014/main" val="20001"/>
                    </a:ext>
                  </a:extLst>
                </a:gridCol>
              </a:tblGrid>
              <a:tr h="222750">
                <a:tc gridSpan="2">
                  <a:txBody>
                    <a:bodyPr/>
                    <a:lstStyle/>
                    <a:p>
                      <a:pPr marL="0" marR="0" lvl="0" indent="0" algn="l" defTabSz="1042688" rtl="0" eaLnBrk="1" fontAlgn="auto" latinLnBrk="0" hangingPunct="1">
                        <a:lnSpc>
                          <a:spcPct val="100000"/>
                        </a:lnSpc>
                        <a:spcBef>
                          <a:spcPts val="0"/>
                        </a:spcBef>
                        <a:spcAft>
                          <a:spcPts val="0"/>
                        </a:spcAft>
                        <a:buClrTx/>
                        <a:buSzTx/>
                        <a:buFontTx/>
                        <a:buNone/>
                        <a:tabLst/>
                        <a:defRPr/>
                      </a:pPr>
                      <a:r>
                        <a:rPr lang="en-GB" sz="1000" dirty="0" smtClean="0">
                          <a:latin typeface="Gill Sans MT Pro Medium" panose="020B0602020104020203" pitchFamily="34" charset="0"/>
                        </a:rPr>
                        <a:t>Details of Europa Shopping Center,</a:t>
                      </a:r>
                      <a:r>
                        <a:rPr lang="en-GB" sz="1000" baseline="0" dirty="0" smtClean="0">
                          <a:latin typeface="Gill Sans MT Pro Medium" panose="020B0602020104020203" pitchFamily="34" charset="0"/>
                        </a:rPr>
                        <a:t> 31 March 2017</a:t>
                      </a:r>
                      <a:endParaRPr lang="en-GB" sz="1000" dirty="0" smtClean="0">
                        <a:latin typeface="Gill Sans MT Pro Medium" panose="020B0602020104020203" pitchFamily="34" charset="0"/>
                      </a:endParaRPr>
                    </a:p>
                  </a:txBody>
                  <a:tcPr anchor="ctr">
                    <a:lnB w="12700" cap="flat" cmpd="sng" algn="ctr">
                      <a:solidFill>
                        <a:schemeClr val="bg1">
                          <a:lumMod val="75000"/>
                        </a:schemeClr>
                      </a:solidFill>
                      <a:prstDash val="solid"/>
                      <a:round/>
                      <a:headEnd type="none" w="med" len="med"/>
                      <a:tailEnd type="none" w="med" len="med"/>
                    </a:lnB>
                  </a:tcPr>
                </a:tc>
                <a:tc hMerge="1">
                  <a:txBody>
                    <a:bodyPr/>
                    <a:lstStyle/>
                    <a:p>
                      <a:pPr marL="0" marR="0" indent="0" algn="l" defTabSz="1042688" rtl="0" eaLnBrk="1" fontAlgn="auto" latinLnBrk="0" hangingPunct="1">
                        <a:lnSpc>
                          <a:spcPct val="100000"/>
                        </a:lnSpc>
                        <a:spcBef>
                          <a:spcPts val="0"/>
                        </a:spcBef>
                        <a:spcAft>
                          <a:spcPts val="0"/>
                        </a:spcAft>
                        <a:buClrTx/>
                        <a:buSzTx/>
                        <a:buFontTx/>
                        <a:buNone/>
                        <a:tabLst/>
                        <a:defRPr/>
                      </a:pPr>
                      <a:endParaRPr lang="en-GB" sz="1000" dirty="0" smtClean="0">
                        <a:cs typeface="Times New Roman" pitchFamily="18" charset="0"/>
                      </a:endParaRPr>
                    </a:p>
                  </a:txBody>
                  <a:tcPr anchor="ctr">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222750">
                <a:tc>
                  <a:txBody>
                    <a:bodyPr/>
                    <a:lstStyle/>
                    <a:p>
                      <a:r>
                        <a:rPr lang="en-GB" sz="850" dirty="0" smtClean="0"/>
                        <a:t>Acquisition date</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1042688" rtl="0" eaLnBrk="1" fontAlgn="auto" latinLnBrk="0" hangingPunct="1">
                        <a:lnSpc>
                          <a:spcPct val="100000"/>
                        </a:lnSpc>
                        <a:spcBef>
                          <a:spcPts val="0"/>
                        </a:spcBef>
                        <a:spcAft>
                          <a:spcPts val="0"/>
                        </a:spcAft>
                        <a:buClrTx/>
                        <a:buSzTx/>
                        <a:buFontTx/>
                        <a:buNone/>
                        <a:tabLst/>
                        <a:defRPr/>
                      </a:pPr>
                      <a:r>
                        <a:rPr lang="en-GB" sz="850" dirty="0" smtClean="0">
                          <a:cs typeface="Times New Roman" pitchFamily="18" charset="0"/>
                        </a:rPr>
                        <a:t>March</a:t>
                      </a:r>
                      <a:r>
                        <a:rPr lang="en-GB" sz="850" baseline="0" dirty="0" smtClean="0">
                          <a:cs typeface="Times New Roman" pitchFamily="18" charset="0"/>
                        </a:rPr>
                        <a:t> 2015</a:t>
                      </a:r>
                      <a:endParaRPr lang="en-GB" sz="850" dirty="0" smtClean="0">
                        <a:cs typeface="Times New Roman" pitchFamily="18"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222750">
                <a:tc>
                  <a:txBody>
                    <a:bodyPr/>
                    <a:lstStyle/>
                    <a:p>
                      <a:r>
                        <a:rPr lang="en-GB" sz="850" dirty="0" smtClean="0"/>
                        <a:t>Acquisition price</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smtClean="0"/>
                        <a:t>EUR 35.8 million</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22750">
                <a:tc>
                  <a:txBody>
                    <a:bodyPr/>
                    <a:lstStyle/>
                    <a:p>
                      <a:r>
                        <a:rPr lang="en-GB" sz="850" dirty="0" smtClean="0"/>
                        <a:t>Construction</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baseline="0" dirty="0" smtClean="0"/>
                        <a:t>2004</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22750">
                <a:tc>
                  <a:txBody>
                    <a:bodyPr/>
                    <a:lstStyle/>
                    <a:p>
                      <a:r>
                        <a:rPr lang="en-GB" sz="850" dirty="0" smtClean="0"/>
                        <a:t>Type</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1042688" rtl="0" eaLnBrk="1" fontAlgn="auto" latinLnBrk="0" hangingPunct="1">
                        <a:lnSpc>
                          <a:spcPct val="100000"/>
                        </a:lnSpc>
                        <a:spcBef>
                          <a:spcPts val="0"/>
                        </a:spcBef>
                        <a:spcAft>
                          <a:spcPts val="0"/>
                        </a:spcAft>
                        <a:buClrTx/>
                        <a:buSzTx/>
                        <a:buFontTx/>
                        <a:buNone/>
                        <a:tabLst/>
                        <a:defRPr/>
                      </a:pPr>
                      <a:r>
                        <a:rPr lang="en-GB" sz="850" dirty="0" smtClean="0">
                          <a:cs typeface="Times New Roman" pitchFamily="18" charset="0"/>
                        </a:rPr>
                        <a:t>Shopping centre</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22750">
                <a:tc>
                  <a:txBody>
                    <a:bodyPr/>
                    <a:lstStyle/>
                    <a:p>
                      <a:pPr marL="0" marR="0" indent="0" algn="l" defTabSz="1042688" rtl="0" eaLnBrk="1" fontAlgn="auto" latinLnBrk="0" hangingPunct="1">
                        <a:lnSpc>
                          <a:spcPct val="100000"/>
                        </a:lnSpc>
                        <a:spcBef>
                          <a:spcPts val="0"/>
                        </a:spcBef>
                        <a:spcAft>
                          <a:spcPts val="0"/>
                        </a:spcAft>
                        <a:buClrTx/>
                        <a:buSzTx/>
                        <a:buFontTx/>
                        <a:buNone/>
                        <a:tabLst/>
                        <a:defRPr/>
                      </a:pPr>
                      <a:r>
                        <a:rPr lang="en-GB" sz="850" dirty="0" smtClean="0"/>
                        <a:t>Location</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1042688" rtl="0" eaLnBrk="1" fontAlgn="auto" latinLnBrk="0" hangingPunct="1">
                        <a:lnSpc>
                          <a:spcPct val="100000"/>
                        </a:lnSpc>
                        <a:spcBef>
                          <a:spcPts val="0"/>
                        </a:spcBef>
                        <a:spcAft>
                          <a:spcPts val="0"/>
                        </a:spcAft>
                        <a:buClrTx/>
                        <a:buSzTx/>
                        <a:buFontTx/>
                        <a:buNone/>
                        <a:tabLst/>
                        <a:defRPr/>
                      </a:pPr>
                      <a:r>
                        <a:rPr lang="en-GB" sz="850" dirty="0" err="1" smtClean="0">
                          <a:cs typeface="Times New Roman" pitchFamily="18" charset="0"/>
                        </a:rPr>
                        <a:t>Konstitucijos</a:t>
                      </a:r>
                      <a:r>
                        <a:rPr lang="en-GB" sz="850" dirty="0" smtClean="0">
                          <a:cs typeface="Times New Roman" pitchFamily="18" charset="0"/>
                        </a:rPr>
                        <a:t> Av. 7A, 7B, Vilnius, Lithuania</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222750">
                <a:tc>
                  <a:txBody>
                    <a:bodyPr/>
                    <a:lstStyle/>
                    <a:p>
                      <a:r>
                        <a:rPr lang="en-GB" sz="850" dirty="0" smtClean="0"/>
                        <a:t>NLA</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baseline="0" dirty="0" smtClean="0"/>
                        <a:t>16,856 </a:t>
                      </a:r>
                      <a:r>
                        <a:rPr lang="en-GB" sz="850" baseline="0" dirty="0" err="1" smtClean="0"/>
                        <a:t>sq.m</a:t>
                      </a:r>
                      <a:r>
                        <a:rPr lang="en-GB" sz="850" baseline="0" dirty="0" smtClean="0"/>
                        <a:t>.</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222750">
                <a:tc>
                  <a:txBody>
                    <a:bodyPr/>
                    <a:lstStyle/>
                    <a:p>
                      <a:r>
                        <a:rPr lang="en-GB" sz="850" dirty="0" smtClean="0"/>
                        <a:t>Fair value</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smtClean="0"/>
                        <a:t>EUR 38.1</a:t>
                      </a:r>
                      <a:r>
                        <a:rPr lang="en-GB" sz="850" baseline="0" dirty="0" smtClean="0"/>
                        <a:t> million</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222750">
                <a:tc>
                  <a:txBody>
                    <a:bodyPr/>
                    <a:lstStyle/>
                    <a:p>
                      <a:r>
                        <a:rPr lang="en-GB" sz="850" dirty="0" smtClean="0"/>
                        <a:t>Vacancy</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smtClean="0"/>
                        <a:t>5.8%</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222750">
                <a:tc>
                  <a:txBody>
                    <a:bodyPr/>
                    <a:lstStyle/>
                    <a:p>
                      <a:r>
                        <a:rPr lang="en-GB" sz="850" dirty="0" smtClean="0"/>
                        <a:t>WAULT</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smtClean="0"/>
                        <a:t>3.7</a:t>
                      </a:r>
                      <a:r>
                        <a:rPr lang="en-GB" sz="850" baseline="0" dirty="0" smtClean="0"/>
                        <a:t> years</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9"/>
                  </a:ext>
                </a:extLst>
              </a:tr>
              <a:tr h="222750">
                <a:tc>
                  <a:txBody>
                    <a:bodyPr/>
                    <a:lstStyle/>
                    <a:p>
                      <a:r>
                        <a:rPr lang="en-GB" sz="850" dirty="0" smtClean="0"/>
                        <a:t>No. of leases</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smtClean="0"/>
                        <a:t>69</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0"/>
                  </a:ext>
                </a:extLst>
              </a:tr>
              <a:tr h="222750">
                <a:tc>
                  <a:txBody>
                    <a:bodyPr/>
                    <a:lstStyle/>
                    <a:p>
                      <a:r>
                        <a:rPr lang="en-GB" sz="850" dirty="0" smtClean="0"/>
                        <a:t>Major tenants</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smtClean="0"/>
                        <a:t>Maxima (grocery), Michael</a:t>
                      </a:r>
                      <a:r>
                        <a:rPr lang="en-GB" sz="850" baseline="0" dirty="0" smtClean="0"/>
                        <a:t> Kors, Apranga, </a:t>
                      </a:r>
                      <a:r>
                        <a:rPr lang="en-GB" sz="850" dirty="0" smtClean="0"/>
                        <a:t>Douglas, Fortas</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pic>
        <p:nvPicPr>
          <p:cNvPr id="62477" name="Picture 13" descr="http://m2.i.pbase.com/g3/11/47111/2/121717972.yjD939fA.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540003" y="5163191"/>
            <a:ext cx="2922766" cy="17896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40003" y="3661088"/>
            <a:ext cx="2922765" cy="1362070"/>
          </a:xfrm>
          <a:prstGeom prst="rect">
            <a:avLst/>
          </a:prstGeom>
        </p:spPr>
      </p:pic>
      <p:pic>
        <p:nvPicPr>
          <p:cNvPr id="6" name="Picture 5"/>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40003" y="1585913"/>
            <a:ext cx="2922765" cy="1935142"/>
          </a:xfrm>
          <a:prstGeom prst="rect">
            <a:avLst/>
          </a:prstGeom>
        </p:spPr>
      </p:pic>
      <p:pic>
        <p:nvPicPr>
          <p:cNvPr id="14" name="Picture 2" descr="Bildresultat för baltic horizon"/>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74999" y="175179"/>
            <a:ext cx="816446" cy="465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7249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6"/>
          </p:nvPr>
        </p:nvSpPr>
        <p:spPr/>
        <p:txBody>
          <a:bodyPr/>
          <a:lstStyle/>
          <a:p>
            <a:fld id="{AD2C836C-F085-46B1-A79E-84257391B124}" type="slidenum">
              <a:rPr lang="en-GB" smtClean="0"/>
              <a:pPr/>
              <a:t>15</a:t>
            </a:fld>
            <a:endParaRPr lang="en-GB"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0001" y="1585912"/>
            <a:ext cx="4732390" cy="3455988"/>
          </a:xfrm>
          <a:prstGeom prst="rect">
            <a:avLst/>
          </a:prstGeom>
        </p:spPr>
      </p:pic>
      <p:sp>
        <p:nvSpPr>
          <p:cNvPr id="9" name="Rectangle 8"/>
          <p:cNvSpPr/>
          <p:nvPr/>
        </p:nvSpPr>
        <p:spPr>
          <a:xfrm>
            <a:off x="540000" y="5259212"/>
            <a:ext cx="4768599" cy="18687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spcCol="237600" rtlCol="0" anchor="ctr"/>
          <a:lstStyle/>
          <a:p>
            <a:pPr algn="ctr">
              <a:lnSpc>
                <a:spcPts val="1300"/>
              </a:lnSpc>
              <a:spcAft>
                <a:spcPts val="500"/>
              </a:spcAft>
            </a:pPr>
            <a:endParaRPr lang="en-GB" sz="900" b="1" dirty="0" smtClean="0">
              <a:solidFill>
                <a:schemeClr val="bg1"/>
              </a:solidFill>
            </a:endParaRPr>
          </a:p>
        </p:txBody>
      </p:sp>
      <p:sp>
        <p:nvSpPr>
          <p:cNvPr id="10" name="Content Placeholder 2"/>
          <p:cNvSpPr txBox="1">
            <a:spLocks/>
          </p:cNvSpPr>
          <p:nvPr/>
        </p:nvSpPr>
        <p:spPr>
          <a:xfrm>
            <a:off x="605212" y="5286689"/>
            <a:ext cx="4667179" cy="1657646"/>
          </a:xfrm>
          <a:prstGeom prst="rect">
            <a:avLst/>
          </a:prstGeom>
        </p:spPr>
        <p:txBody>
          <a:bodyPr vert="horz" lIns="0" tIns="0" rIns="0" bIns="0" rtlCol="0">
            <a:noAutofit/>
          </a:bodyPr>
          <a:lstStyle>
            <a:lvl1pPr marL="125956" indent="-125956" algn="l" defTabSz="1042688" rtl="0" eaLnBrk="1" latinLnBrk="0" hangingPunct="1">
              <a:lnSpc>
                <a:spcPts val="1348"/>
              </a:lnSpc>
              <a:spcBef>
                <a:spcPts val="300"/>
              </a:spcBef>
              <a:buClr>
                <a:srgbClr val="AA0032"/>
              </a:buClr>
              <a:buFont typeface="Wingdings" panose="05000000000000000000" pitchFamily="2" charset="2"/>
              <a:buChar char="§"/>
              <a:defRPr sz="1000" kern="1200">
                <a:solidFill>
                  <a:schemeClr val="tx1"/>
                </a:solidFill>
                <a:latin typeface="+mn-lt"/>
                <a:ea typeface="+mn-ea"/>
                <a:cs typeface="+mn-cs"/>
              </a:defRPr>
            </a:lvl1pPr>
            <a:lvl2pPr marL="251911" indent="-125956" algn="l" defTabSz="1042688" rtl="0" eaLnBrk="1" latinLnBrk="0" hangingPunct="1">
              <a:lnSpc>
                <a:spcPts val="1348"/>
              </a:lnSpc>
              <a:spcBef>
                <a:spcPts val="200"/>
              </a:spcBef>
              <a:buClr>
                <a:srgbClr val="BCB8B2"/>
              </a:buClr>
              <a:buFont typeface="Wingdings" panose="05000000000000000000" pitchFamily="2" charset="2"/>
              <a:buChar char="§"/>
              <a:defRPr sz="1000" kern="1200">
                <a:solidFill>
                  <a:schemeClr val="tx1"/>
                </a:solidFill>
                <a:latin typeface="+mn-lt"/>
                <a:ea typeface="+mn-ea"/>
                <a:cs typeface="+mn-cs"/>
              </a:defRPr>
            </a:lvl2pPr>
            <a:lvl3pPr marL="377866" indent="-125956" algn="l" defTabSz="1042688" rtl="0" eaLnBrk="1" latinLnBrk="0" hangingPunct="1">
              <a:lnSpc>
                <a:spcPts val="1348"/>
              </a:lnSpc>
              <a:spcBef>
                <a:spcPts val="200"/>
              </a:spcBef>
              <a:buFont typeface="Gill Sans MT Pro Light" pitchFamily="34" charset="0"/>
              <a:buChar char="–"/>
              <a:defRPr sz="1000" i="1" kern="1200">
                <a:solidFill>
                  <a:schemeClr val="tx1"/>
                </a:solidFill>
                <a:latin typeface="+mn-lt"/>
                <a:ea typeface="+mn-ea"/>
                <a:cs typeface="+mn-cs"/>
              </a:defRPr>
            </a:lvl3pPr>
            <a:lvl4pPr marL="0" indent="0" algn="l" defTabSz="1042688" rtl="0" eaLnBrk="1" latinLnBrk="0" hangingPunct="1">
              <a:lnSpc>
                <a:spcPct val="100000"/>
              </a:lnSpc>
              <a:spcBef>
                <a:spcPts val="1000"/>
              </a:spcBef>
              <a:buClr>
                <a:schemeClr val="accent1"/>
              </a:buClr>
              <a:buFontTx/>
              <a:buNone/>
              <a:defRPr sz="1100" kern="1200">
                <a:solidFill>
                  <a:schemeClr val="tx1"/>
                </a:solidFill>
                <a:latin typeface="Gill Sans MT Pro Medium" pitchFamily="34" charset="0"/>
                <a:ea typeface="+mn-ea"/>
                <a:cs typeface="+mn-cs"/>
              </a:defRPr>
            </a:lvl4pPr>
            <a:lvl5pPr marL="0" indent="0" algn="l" defTabSz="1042688" rtl="0" eaLnBrk="1" latinLnBrk="0" hangingPunct="1">
              <a:lnSpc>
                <a:spcPct val="100000"/>
              </a:lnSpc>
              <a:spcBef>
                <a:spcPts val="800"/>
              </a:spcBef>
              <a:buFont typeface="Arial" pitchFamily="34" charset="0"/>
              <a:buNone/>
              <a:defRPr sz="1100" i="1" kern="1200">
                <a:solidFill>
                  <a:schemeClr val="tx1"/>
                </a:solidFill>
                <a:latin typeface="Gill Sans MT Pro Medium" pitchFamily="34" charset="0"/>
                <a:ea typeface="+mn-ea"/>
                <a:cs typeface="+mn-cs"/>
              </a:defRPr>
            </a:lvl5pPr>
            <a:lvl6pPr marL="0" indent="-125367" algn="l" defTabSz="1042688" rtl="0" eaLnBrk="1" latinLnBrk="0" hangingPunct="1">
              <a:lnSpc>
                <a:spcPts val="1348"/>
              </a:lnSpc>
              <a:spcBef>
                <a:spcPts val="0"/>
              </a:spcBef>
              <a:buClr>
                <a:schemeClr val="accent1"/>
              </a:buClr>
              <a:buFont typeface="Wingdings" panose="05000000000000000000" pitchFamily="2" charset="2"/>
              <a:buChar char="§"/>
              <a:defRPr sz="1000" i="0" kern="1200">
                <a:solidFill>
                  <a:schemeClr val="tx1"/>
                </a:solidFill>
                <a:latin typeface="+mn-lt"/>
                <a:ea typeface="+mn-ea"/>
                <a:cs typeface="+mn-cs"/>
              </a:defRPr>
            </a:lvl6pPr>
            <a:lvl7pPr marL="251911" indent="-125367" algn="l" defTabSz="1042688" rtl="0" eaLnBrk="1" latinLnBrk="0" hangingPunct="1">
              <a:lnSpc>
                <a:spcPts val="1348"/>
              </a:lnSpc>
              <a:spcBef>
                <a:spcPts val="0"/>
              </a:spcBef>
              <a:buClr>
                <a:srgbClr val="BCB8B2"/>
              </a:buClr>
              <a:buFont typeface="Wingdings" panose="05000000000000000000" pitchFamily="2" charset="2"/>
              <a:buChar char="§"/>
              <a:defRPr sz="1000" i="0" kern="1200">
                <a:solidFill>
                  <a:schemeClr val="tx1"/>
                </a:solidFill>
                <a:latin typeface="+mn-lt"/>
                <a:ea typeface="+mn-ea"/>
                <a:cs typeface="+mn-cs"/>
              </a:defRPr>
            </a:lvl7pPr>
            <a:lvl8pPr marL="377866"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8pPr>
            <a:lvl9pPr marL="503822"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9pPr>
          </a:lstStyle>
          <a:p>
            <a:pPr marL="0" indent="0">
              <a:buNone/>
            </a:pPr>
            <a:r>
              <a:rPr lang="en-GB" dirty="0" smtClean="0"/>
              <a:t>With its 16,856 </a:t>
            </a:r>
            <a:r>
              <a:rPr lang="en-GB" dirty="0" err="1" smtClean="0"/>
              <a:t>sq.m</a:t>
            </a:r>
            <a:r>
              <a:rPr lang="en-GB" dirty="0" smtClean="0"/>
              <a:t>. of lettable area, the Europa SC is the fourth largest shopping centre in Vilnius. Compared to the larger three, Europa SC is the most centrally located. Its location in the very heart of the CBD means that its catchment area includes surrounding office towers/office complexes such as the Europa Business </a:t>
            </a:r>
            <a:r>
              <a:rPr lang="en-GB" dirty="0" err="1" smtClean="0"/>
              <a:t>Center</a:t>
            </a:r>
            <a:r>
              <a:rPr lang="en-GB" dirty="0" smtClean="0"/>
              <a:t> (directly connected to Europa SC), Vilnius Municipality and Swedbank HQ. In addition, there are three large hotels nearby, enabling Europa to attract tourists.</a:t>
            </a:r>
          </a:p>
          <a:p>
            <a:pPr marL="0" indent="0">
              <a:buNone/>
            </a:pPr>
            <a:r>
              <a:rPr lang="en-GB" dirty="0" smtClean="0"/>
              <a:t>The property has the potential to substantially expand its visitor flows in the near term as construction of new large office projects in the Vilnius CBD is nearing completion. Development of the Vilnius CBD is unlikely to stop after that because there is still plenty of undeveloped space around </a:t>
            </a:r>
            <a:r>
              <a:rPr lang="en-GB" dirty="0" err="1" smtClean="0"/>
              <a:t>Konstitucijos</a:t>
            </a:r>
            <a:r>
              <a:rPr lang="en-GB" dirty="0" smtClean="0"/>
              <a:t> Avenue, the main artery in the CBD. </a:t>
            </a:r>
            <a:endParaRPr lang="en-GB" dirty="0"/>
          </a:p>
        </p:txBody>
      </p:sp>
      <p:sp>
        <p:nvSpPr>
          <p:cNvPr id="13" name="Title 1"/>
          <p:cNvSpPr>
            <a:spLocks noGrp="1"/>
          </p:cNvSpPr>
          <p:nvPr>
            <p:ph type="title"/>
          </p:nvPr>
        </p:nvSpPr>
        <p:spPr/>
        <p:txBody>
          <a:bodyPr/>
          <a:lstStyle/>
          <a:p>
            <a:r>
              <a:rPr lang="en-GB" dirty="0" smtClean="0"/>
              <a:t>Europa Shopping Center – Vilnius</a:t>
            </a:r>
            <a:r>
              <a:rPr lang="en-GB" dirty="0"/>
              <a:t>, Lithuania</a:t>
            </a:r>
            <a:br>
              <a:rPr lang="en-GB" dirty="0"/>
            </a:br>
            <a:endParaRPr lang="en-GB" dirty="0"/>
          </a:p>
        </p:txBody>
      </p:sp>
      <p:sp>
        <p:nvSpPr>
          <p:cNvPr id="14" name="Oval 13"/>
          <p:cNvSpPr/>
          <p:nvPr/>
        </p:nvSpPr>
        <p:spPr>
          <a:xfrm>
            <a:off x="2230233" y="1854614"/>
            <a:ext cx="1980000" cy="1980000"/>
          </a:xfrm>
          <a:prstGeom prst="ellipse">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sp>
        <p:nvSpPr>
          <p:cNvPr id="15" name="Ellips 8"/>
          <p:cNvSpPr>
            <a:spLocks noChangeAspect="1"/>
          </p:cNvSpPr>
          <p:nvPr/>
        </p:nvSpPr>
        <p:spPr>
          <a:xfrm>
            <a:off x="2671811" y="2099403"/>
            <a:ext cx="198841" cy="198841"/>
          </a:xfrm>
          <a:prstGeom prst="ellipse">
            <a:avLst/>
          </a:prstGeom>
          <a:solidFill>
            <a:srgbClr val="AA003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lnSpc>
                <a:spcPts val="1350"/>
              </a:lnSpc>
            </a:pPr>
            <a:endParaRPr lang="en-GB" sz="400" dirty="0" smtClean="0">
              <a:latin typeface="Gill Sans MT Pro Medium" panose="020B0602020104020203" pitchFamily="34" charset="0"/>
            </a:endParaRPr>
          </a:p>
        </p:txBody>
      </p:sp>
      <p:sp>
        <p:nvSpPr>
          <p:cNvPr id="16" name="Rectangle 15"/>
          <p:cNvSpPr/>
          <p:nvPr/>
        </p:nvSpPr>
        <p:spPr>
          <a:xfrm>
            <a:off x="2789238" y="2068019"/>
            <a:ext cx="1601159" cy="261610"/>
          </a:xfrm>
          <a:prstGeom prst="rect">
            <a:avLst/>
          </a:prstGeom>
          <a:noFill/>
        </p:spPr>
        <p:txBody>
          <a:bodyPr wrap="square" lIns="91440" tIns="45720" rIns="91440" bIns="45720">
            <a:spAutoFit/>
          </a:bodyPr>
          <a:lstStyle/>
          <a:p>
            <a:pPr algn="ctr"/>
            <a:r>
              <a:rPr lang="en-GB" sz="1100" b="0" cap="none" spc="0" dirty="0" smtClean="0">
                <a:ln w="0"/>
                <a:solidFill>
                  <a:schemeClr val="tx1"/>
                </a:solidFill>
                <a:effectLst>
                  <a:outerShdw blurRad="38100" dist="19050" dir="2700000" algn="tl" rotWithShape="0">
                    <a:schemeClr val="dk1">
                      <a:alpha val="40000"/>
                    </a:schemeClr>
                  </a:outerShdw>
                </a:effectLst>
              </a:rPr>
              <a:t>Europa Shopping </a:t>
            </a:r>
            <a:r>
              <a:rPr lang="en-GB" sz="1100" dirty="0" smtClean="0">
                <a:ln w="0"/>
                <a:effectLst>
                  <a:outerShdw blurRad="38100" dist="19050" dir="2700000" algn="tl" rotWithShape="0">
                    <a:schemeClr val="dk1">
                      <a:alpha val="40000"/>
                    </a:schemeClr>
                  </a:outerShdw>
                </a:effectLst>
              </a:rPr>
              <a:t>C</a:t>
            </a:r>
            <a:r>
              <a:rPr lang="en-GB" sz="1100" b="0" cap="none" spc="0" dirty="0" smtClean="0">
                <a:ln w="0"/>
                <a:solidFill>
                  <a:schemeClr val="tx1"/>
                </a:solidFill>
                <a:effectLst>
                  <a:outerShdw blurRad="38100" dist="19050" dir="2700000" algn="tl" rotWithShape="0">
                    <a:schemeClr val="dk1">
                      <a:alpha val="40000"/>
                    </a:schemeClr>
                  </a:outerShdw>
                </a:effectLst>
              </a:rPr>
              <a:t>enter</a:t>
            </a:r>
            <a:endParaRPr lang="en-GB" sz="1100" b="0" cap="none" spc="0" dirty="0">
              <a:ln w="0"/>
              <a:solidFill>
                <a:schemeClr val="tx1"/>
              </a:solidFill>
              <a:effectLst>
                <a:outerShdw blurRad="38100" dist="19050" dir="2700000" algn="tl" rotWithShape="0">
                  <a:schemeClr val="dk1">
                    <a:alpha val="40000"/>
                  </a:schemeClr>
                </a:outerShdw>
              </a:effectLst>
            </a:endParaRPr>
          </a:p>
        </p:txBody>
      </p:sp>
      <p:sp>
        <p:nvSpPr>
          <p:cNvPr id="17" name="Rectangle 16"/>
          <p:cNvSpPr/>
          <p:nvPr/>
        </p:nvSpPr>
        <p:spPr>
          <a:xfrm>
            <a:off x="2698135" y="2846818"/>
            <a:ext cx="1068120" cy="523220"/>
          </a:xfrm>
          <a:prstGeom prst="rect">
            <a:avLst/>
          </a:prstGeom>
          <a:noFill/>
        </p:spPr>
        <p:txBody>
          <a:bodyPr wrap="square" lIns="91440" tIns="45720" rIns="91440" bIns="45720">
            <a:spAutoFit/>
          </a:bodyPr>
          <a:lstStyle/>
          <a:p>
            <a:pPr algn="ctr"/>
            <a:r>
              <a:rPr lang="en-GB" sz="1400" b="0" cap="none" spc="0" dirty="0" smtClean="0">
                <a:ln w="0"/>
                <a:solidFill>
                  <a:schemeClr val="tx1"/>
                </a:solidFill>
                <a:effectLst>
                  <a:outerShdw blurRad="38100" dist="19050" dir="2700000" algn="tl" rotWithShape="0">
                    <a:schemeClr val="dk1">
                      <a:alpha val="40000"/>
                    </a:schemeClr>
                  </a:outerShdw>
                </a:effectLst>
              </a:rPr>
              <a:t>Vilnius</a:t>
            </a:r>
          </a:p>
          <a:p>
            <a:pPr algn="ctr"/>
            <a:r>
              <a:rPr lang="en-GB" sz="1400" dirty="0" smtClean="0">
                <a:ln w="0"/>
                <a:effectLst>
                  <a:outerShdw blurRad="38100" dist="19050" dir="2700000" algn="tl" rotWithShape="0">
                    <a:schemeClr val="dk1">
                      <a:alpha val="40000"/>
                    </a:schemeClr>
                  </a:outerShdw>
                </a:effectLst>
              </a:rPr>
              <a:t>city centre</a:t>
            </a:r>
            <a:endParaRPr lang="en-GB" sz="1100" b="0" cap="none" spc="0" dirty="0">
              <a:ln w="0"/>
              <a:solidFill>
                <a:schemeClr val="tx1"/>
              </a:solidFill>
              <a:effectLst>
                <a:outerShdw blurRad="38100" dist="19050" dir="2700000" algn="tl" rotWithShape="0">
                  <a:schemeClr val="dk1">
                    <a:alpha val="40000"/>
                  </a:schemeClr>
                </a:outerShdw>
              </a:effectLst>
            </a:endParaRP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53062" y="1585912"/>
            <a:ext cx="4670499" cy="3920582"/>
          </a:xfrm>
          <a:prstGeom prst="rect">
            <a:avLst/>
          </a:prstGeom>
        </p:spPr>
      </p:pic>
      <p:cxnSp>
        <p:nvCxnSpPr>
          <p:cNvPr id="21" name="Straight Connector 20"/>
          <p:cNvCxnSpPr/>
          <p:nvPr/>
        </p:nvCxnSpPr>
        <p:spPr>
          <a:xfrm flipV="1">
            <a:off x="6635692" y="4197336"/>
            <a:ext cx="274068" cy="93672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6635692" y="4823670"/>
            <a:ext cx="1417739" cy="31039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8053431" y="4360346"/>
            <a:ext cx="963191" cy="46054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9016622" y="4077050"/>
            <a:ext cx="101870" cy="2832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6909760" y="3834614"/>
            <a:ext cx="1143671" cy="36272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8053431" y="3754041"/>
            <a:ext cx="463229" cy="8057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512669" y="3754173"/>
            <a:ext cx="304160" cy="19360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8814332" y="3912777"/>
            <a:ext cx="253844" cy="3500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9051847" y="3912778"/>
            <a:ext cx="72000" cy="16427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24" name="Picture 2" descr="Bildresultat för baltic horizo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4999" y="175179"/>
            <a:ext cx="816446" cy="465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5146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GB" dirty="0" smtClean="0"/>
              <a:t>Europa Shopping Center – Development and extension plans</a:t>
            </a:r>
            <a:endParaRPr lang="en-GB"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0236" y="1717943"/>
            <a:ext cx="9306877" cy="3819415"/>
          </a:xfrm>
          <a:prstGeom prst="rect">
            <a:avLst/>
          </a:prstGeom>
        </p:spPr>
      </p:pic>
      <p:sp>
        <p:nvSpPr>
          <p:cNvPr id="5" name="Freeform 4"/>
          <p:cNvSpPr/>
          <p:nvPr/>
        </p:nvSpPr>
        <p:spPr>
          <a:xfrm>
            <a:off x="1355493" y="3820160"/>
            <a:ext cx="7981018" cy="611442"/>
          </a:xfrm>
          <a:custGeom>
            <a:avLst/>
            <a:gdLst>
              <a:gd name="connsiteX0" fmla="*/ 872108 w 7981018"/>
              <a:gd name="connsiteY0" fmla="*/ 0 h 611442"/>
              <a:gd name="connsiteX1" fmla="*/ 150748 w 7981018"/>
              <a:gd name="connsiteY1" fmla="*/ 314960 h 611442"/>
              <a:gd name="connsiteX2" fmla="*/ 89788 w 7981018"/>
              <a:gd name="connsiteY2" fmla="*/ 457200 h 611442"/>
              <a:gd name="connsiteX3" fmla="*/ 292988 w 7981018"/>
              <a:gd name="connsiteY3" fmla="*/ 558800 h 611442"/>
              <a:gd name="connsiteX4" fmla="*/ 3239388 w 7981018"/>
              <a:gd name="connsiteY4" fmla="*/ 599440 h 611442"/>
              <a:gd name="connsiteX5" fmla="*/ 7608188 w 7981018"/>
              <a:gd name="connsiteY5" fmla="*/ 345440 h 611442"/>
              <a:gd name="connsiteX6" fmla="*/ 7526908 w 7981018"/>
              <a:gd name="connsiteY6" fmla="*/ 71120 h 611442"/>
              <a:gd name="connsiteX7" fmla="*/ 5687948 w 7981018"/>
              <a:gd name="connsiteY7" fmla="*/ 30480 h 611442"/>
              <a:gd name="connsiteX8" fmla="*/ 872108 w 7981018"/>
              <a:gd name="connsiteY8" fmla="*/ 0 h 6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1018" h="611442">
                <a:moveTo>
                  <a:pt x="872108" y="0"/>
                </a:moveTo>
                <a:cubicBezTo>
                  <a:pt x="576621" y="119380"/>
                  <a:pt x="281135" y="238760"/>
                  <a:pt x="150748" y="314960"/>
                </a:cubicBezTo>
                <a:cubicBezTo>
                  <a:pt x="20361" y="391160"/>
                  <a:pt x="66081" y="416560"/>
                  <a:pt x="89788" y="457200"/>
                </a:cubicBezTo>
                <a:cubicBezTo>
                  <a:pt x="113495" y="497840"/>
                  <a:pt x="-231945" y="535093"/>
                  <a:pt x="292988" y="558800"/>
                </a:cubicBezTo>
                <a:cubicBezTo>
                  <a:pt x="817921" y="582507"/>
                  <a:pt x="2020188" y="635000"/>
                  <a:pt x="3239388" y="599440"/>
                </a:cubicBezTo>
                <a:cubicBezTo>
                  <a:pt x="4458588" y="563880"/>
                  <a:pt x="6893601" y="433493"/>
                  <a:pt x="7608188" y="345440"/>
                </a:cubicBezTo>
                <a:cubicBezTo>
                  <a:pt x="8322775" y="257387"/>
                  <a:pt x="7846948" y="123613"/>
                  <a:pt x="7526908" y="71120"/>
                </a:cubicBezTo>
                <a:cubicBezTo>
                  <a:pt x="7206868" y="18627"/>
                  <a:pt x="5687948" y="30480"/>
                  <a:pt x="5687948" y="30480"/>
                </a:cubicBezTo>
                <a:lnTo>
                  <a:pt x="872108" y="0"/>
                </a:lnTo>
                <a:close/>
              </a:path>
            </a:pathLst>
          </a:custGeom>
          <a:noFill/>
          <a:ln w="19050">
            <a:solidFill>
              <a:srgbClr val="AA003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sp>
        <p:nvSpPr>
          <p:cNvPr id="27" name="Rectangle 26"/>
          <p:cNvSpPr/>
          <p:nvPr/>
        </p:nvSpPr>
        <p:spPr>
          <a:xfrm>
            <a:off x="620236" y="5547518"/>
            <a:ext cx="4768599" cy="10606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spcCol="237600" rtlCol="0" anchor="ctr"/>
          <a:lstStyle/>
          <a:p>
            <a:pPr algn="ctr">
              <a:lnSpc>
                <a:spcPts val="1300"/>
              </a:lnSpc>
              <a:spcAft>
                <a:spcPts val="500"/>
              </a:spcAft>
            </a:pPr>
            <a:endParaRPr lang="en-GB" sz="900" b="1" dirty="0" smtClean="0">
              <a:solidFill>
                <a:schemeClr val="bg1"/>
              </a:solidFill>
            </a:endParaRPr>
          </a:p>
        </p:txBody>
      </p:sp>
      <p:sp>
        <p:nvSpPr>
          <p:cNvPr id="28" name="Content Placeholder 2"/>
          <p:cNvSpPr txBox="1">
            <a:spLocks/>
          </p:cNvSpPr>
          <p:nvPr/>
        </p:nvSpPr>
        <p:spPr>
          <a:xfrm>
            <a:off x="642615" y="5736096"/>
            <a:ext cx="4703387" cy="1379591"/>
          </a:xfrm>
          <a:prstGeom prst="rect">
            <a:avLst/>
          </a:prstGeom>
        </p:spPr>
        <p:txBody>
          <a:bodyPr vert="horz" lIns="0" tIns="0" rIns="0" bIns="0" rtlCol="0">
            <a:noAutofit/>
          </a:bodyPr>
          <a:lstStyle>
            <a:lvl1pPr marL="125956" indent="-125956" algn="l" defTabSz="1042688" rtl="0" eaLnBrk="1" latinLnBrk="0" hangingPunct="1">
              <a:lnSpc>
                <a:spcPts val="1348"/>
              </a:lnSpc>
              <a:spcBef>
                <a:spcPts val="300"/>
              </a:spcBef>
              <a:buClr>
                <a:srgbClr val="AA0032"/>
              </a:buClr>
              <a:buFont typeface="Wingdings" panose="05000000000000000000" pitchFamily="2" charset="2"/>
              <a:buChar char="§"/>
              <a:defRPr sz="1000" kern="1200">
                <a:solidFill>
                  <a:schemeClr val="tx1"/>
                </a:solidFill>
                <a:latin typeface="+mn-lt"/>
                <a:ea typeface="+mn-ea"/>
                <a:cs typeface="+mn-cs"/>
              </a:defRPr>
            </a:lvl1pPr>
            <a:lvl2pPr marL="251911" indent="-125956" algn="l" defTabSz="1042688" rtl="0" eaLnBrk="1" latinLnBrk="0" hangingPunct="1">
              <a:lnSpc>
                <a:spcPts val="1348"/>
              </a:lnSpc>
              <a:spcBef>
                <a:spcPts val="200"/>
              </a:spcBef>
              <a:buClr>
                <a:srgbClr val="BCB8B2"/>
              </a:buClr>
              <a:buFont typeface="Wingdings" panose="05000000000000000000" pitchFamily="2" charset="2"/>
              <a:buChar char="§"/>
              <a:defRPr sz="1000" kern="1200">
                <a:solidFill>
                  <a:schemeClr val="tx1"/>
                </a:solidFill>
                <a:latin typeface="+mn-lt"/>
                <a:ea typeface="+mn-ea"/>
                <a:cs typeface="+mn-cs"/>
              </a:defRPr>
            </a:lvl2pPr>
            <a:lvl3pPr marL="377866" indent="-125956" algn="l" defTabSz="1042688" rtl="0" eaLnBrk="1" latinLnBrk="0" hangingPunct="1">
              <a:lnSpc>
                <a:spcPts val="1348"/>
              </a:lnSpc>
              <a:spcBef>
                <a:spcPts val="200"/>
              </a:spcBef>
              <a:buFont typeface="Gill Sans MT Pro Light" pitchFamily="34" charset="0"/>
              <a:buChar char="–"/>
              <a:defRPr sz="1000" i="1" kern="1200">
                <a:solidFill>
                  <a:schemeClr val="tx1"/>
                </a:solidFill>
                <a:latin typeface="+mn-lt"/>
                <a:ea typeface="+mn-ea"/>
                <a:cs typeface="+mn-cs"/>
              </a:defRPr>
            </a:lvl3pPr>
            <a:lvl4pPr marL="0" indent="0" algn="l" defTabSz="1042688" rtl="0" eaLnBrk="1" latinLnBrk="0" hangingPunct="1">
              <a:lnSpc>
                <a:spcPct val="100000"/>
              </a:lnSpc>
              <a:spcBef>
                <a:spcPts val="1000"/>
              </a:spcBef>
              <a:buClr>
                <a:schemeClr val="accent1"/>
              </a:buClr>
              <a:buFontTx/>
              <a:buNone/>
              <a:defRPr sz="1100" kern="1200">
                <a:solidFill>
                  <a:schemeClr val="tx1"/>
                </a:solidFill>
                <a:latin typeface="Gill Sans MT Pro Medium" pitchFamily="34" charset="0"/>
                <a:ea typeface="+mn-ea"/>
                <a:cs typeface="+mn-cs"/>
              </a:defRPr>
            </a:lvl4pPr>
            <a:lvl5pPr marL="0" indent="0" algn="l" defTabSz="1042688" rtl="0" eaLnBrk="1" latinLnBrk="0" hangingPunct="1">
              <a:lnSpc>
                <a:spcPct val="100000"/>
              </a:lnSpc>
              <a:spcBef>
                <a:spcPts val="800"/>
              </a:spcBef>
              <a:buFont typeface="Arial" pitchFamily="34" charset="0"/>
              <a:buNone/>
              <a:defRPr sz="1100" i="1" kern="1200">
                <a:solidFill>
                  <a:schemeClr val="tx1"/>
                </a:solidFill>
                <a:latin typeface="Gill Sans MT Pro Medium" pitchFamily="34" charset="0"/>
                <a:ea typeface="+mn-ea"/>
                <a:cs typeface="+mn-cs"/>
              </a:defRPr>
            </a:lvl5pPr>
            <a:lvl6pPr marL="0" indent="-125367" algn="l" defTabSz="1042688" rtl="0" eaLnBrk="1" latinLnBrk="0" hangingPunct="1">
              <a:lnSpc>
                <a:spcPts val="1348"/>
              </a:lnSpc>
              <a:spcBef>
                <a:spcPts val="0"/>
              </a:spcBef>
              <a:buClr>
                <a:schemeClr val="accent1"/>
              </a:buClr>
              <a:buFont typeface="Wingdings" panose="05000000000000000000" pitchFamily="2" charset="2"/>
              <a:buChar char="§"/>
              <a:defRPr sz="1000" i="0" kern="1200">
                <a:solidFill>
                  <a:schemeClr val="tx1"/>
                </a:solidFill>
                <a:latin typeface="+mn-lt"/>
                <a:ea typeface="+mn-ea"/>
                <a:cs typeface="+mn-cs"/>
              </a:defRPr>
            </a:lvl6pPr>
            <a:lvl7pPr marL="251911" indent="-125367" algn="l" defTabSz="1042688" rtl="0" eaLnBrk="1" latinLnBrk="0" hangingPunct="1">
              <a:lnSpc>
                <a:spcPts val="1348"/>
              </a:lnSpc>
              <a:spcBef>
                <a:spcPts val="0"/>
              </a:spcBef>
              <a:buClr>
                <a:srgbClr val="BCB8B2"/>
              </a:buClr>
              <a:buFont typeface="Wingdings" panose="05000000000000000000" pitchFamily="2" charset="2"/>
              <a:buChar char="§"/>
              <a:defRPr sz="1000" i="0" kern="1200">
                <a:solidFill>
                  <a:schemeClr val="tx1"/>
                </a:solidFill>
                <a:latin typeface="+mn-lt"/>
                <a:ea typeface="+mn-ea"/>
                <a:cs typeface="+mn-cs"/>
              </a:defRPr>
            </a:lvl7pPr>
            <a:lvl8pPr marL="377866"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8pPr>
            <a:lvl9pPr marL="503822"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9pPr>
          </a:lstStyle>
          <a:p>
            <a:pPr marL="0" indent="0">
              <a:buNone/>
            </a:pPr>
            <a:r>
              <a:rPr lang="en-GB" dirty="0" smtClean="0"/>
              <a:t>Atrium extension for restaurants, cafes and shopping, approximately 300–500 </a:t>
            </a:r>
            <a:r>
              <a:rPr lang="en-GB" dirty="0" err="1" smtClean="0"/>
              <a:t>sq.m</a:t>
            </a:r>
            <a:r>
              <a:rPr lang="en-GB" dirty="0" smtClean="0"/>
              <a:t>. of new area. The expansion project includes renewal of the eastern entrance to the centre and adding windows to the upper façade where restaurants are located. The goal is to improve the pedestrian flow from the neighbouring office buildings and hotels through the shopping centre.</a:t>
            </a:r>
            <a:endParaRPr lang="en-GB" dirty="0"/>
          </a:p>
        </p:txBody>
      </p:sp>
      <p:sp>
        <p:nvSpPr>
          <p:cNvPr id="2" name="Slide Number Placeholder 1"/>
          <p:cNvSpPr>
            <a:spLocks noGrp="1"/>
          </p:cNvSpPr>
          <p:nvPr>
            <p:ph type="sldNum" sz="quarter" idx="16"/>
          </p:nvPr>
        </p:nvSpPr>
        <p:spPr/>
        <p:txBody>
          <a:bodyPr/>
          <a:lstStyle/>
          <a:p>
            <a:fld id="{AD2C836C-F085-46B1-A79E-84257391B124}" type="slidenum">
              <a:rPr lang="en-GB" smtClean="0"/>
              <a:pPr/>
              <a:t>16</a:t>
            </a:fld>
            <a:endParaRPr lang="en-GB" dirty="0"/>
          </a:p>
        </p:txBody>
      </p:sp>
      <p:pic>
        <p:nvPicPr>
          <p:cNvPr id="10" name="Picture 2" descr="Bildresultat för baltic horizo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4999" y="175179"/>
            <a:ext cx="816446" cy="465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2896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2" y="900000"/>
            <a:ext cx="9612001" cy="540000"/>
          </a:xfrm>
        </p:spPr>
        <p:txBody>
          <a:bodyPr/>
          <a:lstStyle/>
          <a:p>
            <a:r>
              <a:rPr lang="en-GB" dirty="0"/>
              <a:t>New projects </a:t>
            </a:r>
            <a:r>
              <a:rPr lang="en-GB" dirty="0" smtClean="0"/>
              <a:t>in the area around Europa </a:t>
            </a:r>
            <a:r>
              <a:rPr lang="en-GB" dirty="0"/>
              <a:t>Shopping Center</a:t>
            </a:r>
          </a:p>
        </p:txBody>
      </p:sp>
      <p:sp>
        <p:nvSpPr>
          <p:cNvPr id="4" name="Slide Number Placeholder 3"/>
          <p:cNvSpPr>
            <a:spLocks noGrp="1"/>
          </p:cNvSpPr>
          <p:nvPr>
            <p:ph type="sldNum" sz="quarter" idx="16"/>
          </p:nvPr>
        </p:nvSpPr>
        <p:spPr/>
        <p:txBody>
          <a:bodyPr/>
          <a:lstStyle/>
          <a:p>
            <a:fld id="{AD2C836C-F085-46B1-A79E-84257391B124}" type="slidenum">
              <a:rPr lang="en-GB" smtClean="0"/>
              <a:pPr/>
              <a:t>17</a:t>
            </a:fld>
            <a:endParaRPr lang="en-GB" dirty="0"/>
          </a:p>
        </p:txBody>
      </p:sp>
      <p:pic>
        <p:nvPicPr>
          <p:cNvPr id="6" name="Content Placeholder 5"/>
          <p:cNvPicPr>
            <a:picLocks noGrp="1" noChangeAspect="1"/>
          </p:cNvPicPr>
          <p:nvPr>
            <p:ph sz="quarter" idx="13"/>
          </p:nvPr>
        </p:nvPicPr>
        <p:blipFill rotWithShape="1">
          <a:blip r:embed="rId3" cstate="email">
            <a:extLst>
              <a:ext uri="{28A0092B-C50C-407E-A947-70E740481C1C}">
                <a14:useLocalDpi xmlns:a14="http://schemas.microsoft.com/office/drawing/2010/main"/>
              </a:ext>
            </a:extLst>
          </a:blip>
          <a:srcRect/>
          <a:stretch/>
        </p:blipFill>
        <p:spPr>
          <a:xfrm>
            <a:off x="540002" y="1712626"/>
            <a:ext cx="9612001" cy="4825508"/>
          </a:xfrm>
        </p:spPr>
      </p:pic>
      <p:sp>
        <p:nvSpPr>
          <p:cNvPr id="7" name="Rectangle 6"/>
          <p:cNvSpPr>
            <a:spLocks/>
          </p:cNvSpPr>
          <p:nvPr/>
        </p:nvSpPr>
        <p:spPr>
          <a:xfrm>
            <a:off x="5598002" y="6538134"/>
            <a:ext cx="4554001" cy="34163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r">
              <a:lnSpc>
                <a:spcPts val="1300"/>
              </a:lnSpc>
              <a:spcAft>
                <a:spcPts val="500"/>
              </a:spcAft>
            </a:pPr>
            <a:r>
              <a:rPr lang="en-GB" sz="800" i="1" dirty="0" smtClean="0">
                <a:solidFill>
                  <a:srgbClr val="000000"/>
                </a:solidFill>
                <a:latin typeface="Gill Sans MT Pro Light" panose="020B0302020104020203" pitchFamily="34" charset="0"/>
              </a:rPr>
              <a:t>Photo: Marina J/Shutterstock – The image is a basic montage of new projects and their approximate locations </a:t>
            </a:r>
          </a:p>
        </p:txBody>
      </p:sp>
      <p:sp>
        <p:nvSpPr>
          <p:cNvPr id="8" name="Oval 7"/>
          <p:cNvSpPr/>
          <p:nvPr/>
        </p:nvSpPr>
        <p:spPr>
          <a:xfrm>
            <a:off x="5346002" y="3464883"/>
            <a:ext cx="252000" cy="252000"/>
          </a:xfrm>
          <a:prstGeom prst="ellipse">
            <a:avLst/>
          </a:prstGeom>
          <a:solidFill>
            <a:srgbClr val="02497D"/>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sz="700" dirty="0" smtClean="0">
                <a:solidFill>
                  <a:srgbClr val="FFFFFF"/>
                </a:solidFill>
                <a:latin typeface="Arial" panose="020B0604020202020204" pitchFamily="34" charset="0"/>
              </a:rPr>
              <a:t>1</a:t>
            </a:r>
          </a:p>
        </p:txBody>
      </p:sp>
      <p:sp>
        <p:nvSpPr>
          <p:cNvPr id="9" name="Oval 8"/>
          <p:cNvSpPr/>
          <p:nvPr/>
        </p:nvSpPr>
        <p:spPr>
          <a:xfrm>
            <a:off x="3136012" y="3322658"/>
            <a:ext cx="252000" cy="252000"/>
          </a:xfrm>
          <a:prstGeom prst="ellipse">
            <a:avLst/>
          </a:prstGeom>
          <a:solidFill>
            <a:srgbClr val="A31128"/>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sz="700" dirty="0" smtClean="0">
                <a:solidFill>
                  <a:srgbClr val="FFFFFF"/>
                </a:solidFill>
                <a:latin typeface="Arial" panose="020B0604020202020204" pitchFamily="34" charset="0"/>
              </a:rPr>
              <a:t>2</a:t>
            </a:r>
          </a:p>
        </p:txBody>
      </p:sp>
      <p:sp>
        <p:nvSpPr>
          <p:cNvPr id="10" name="Oval 9"/>
          <p:cNvSpPr/>
          <p:nvPr/>
        </p:nvSpPr>
        <p:spPr>
          <a:xfrm>
            <a:off x="4085366" y="4985076"/>
            <a:ext cx="252000" cy="252000"/>
          </a:xfrm>
          <a:prstGeom prst="ellipse">
            <a:avLst/>
          </a:prstGeom>
          <a:solidFill>
            <a:srgbClr val="A31128"/>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sz="700" dirty="0" smtClean="0">
                <a:solidFill>
                  <a:srgbClr val="FFFFFF"/>
                </a:solidFill>
                <a:latin typeface="Arial" panose="020B0604020202020204" pitchFamily="34" charset="0"/>
              </a:rPr>
              <a:t>3</a:t>
            </a:r>
          </a:p>
        </p:txBody>
      </p:sp>
      <p:sp>
        <p:nvSpPr>
          <p:cNvPr id="11" name="Oval 10"/>
          <p:cNvSpPr/>
          <p:nvPr/>
        </p:nvSpPr>
        <p:spPr>
          <a:xfrm>
            <a:off x="7561946" y="2972713"/>
            <a:ext cx="252000" cy="252000"/>
          </a:xfrm>
          <a:prstGeom prst="ellipse">
            <a:avLst/>
          </a:prstGeom>
          <a:solidFill>
            <a:srgbClr val="A31128"/>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sz="700" dirty="0" smtClean="0">
                <a:solidFill>
                  <a:srgbClr val="FFFFFF"/>
                </a:solidFill>
                <a:latin typeface="Arial" panose="020B0604020202020204" pitchFamily="34" charset="0"/>
              </a:rPr>
              <a:t>6</a:t>
            </a:r>
          </a:p>
        </p:txBody>
      </p:sp>
      <p:sp>
        <p:nvSpPr>
          <p:cNvPr id="12" name="Rectangle 11"/>
          <p:cNvSpPr>
            <a:spLocks/>
          </p:cNvSpPr>
          <p:nvPr/>
        </p:nvSpPr>
        <p:spPr>
          <a:xfrm>
            <a:off x="540002" y="5865580"/>
            <a:ext cx="5058000" cy="1262420"/>
          </a:xfrm>
          <a:prstGeom prst="rect">
            <a:avLst/>
          </a:prstGeom>
          <a:solidFill>
            <a:schemeClr val="bg1">
              <a:lumMod val="85000"/>
            </a:schemeClr>
          </a:soli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nSpc>
                <a:spcPts val="1300"/>
              </a:lnSpc>
            </a:pPr>
            <a:r>
              <a:rPr lang="en-GB" sz="800" dirty="0" smtClean="0">
                <a:solidFill>
                  <a:srgbClr val="000000"/>
                </a:solidFill>
                <a:latin typeface="Gill Sans MT Pro Light" panose="020B0302020104020203" pitchFamily="34" charset="0"/>
              </a:rPr>
              <a:t>1. Europa Shopping Center</a:t>
            </a:r>
          </a:p>
          <a:p>
            <a:pPr>
              <a:lnSpc>
                <a:spcPts val="1300"/>
              </a:lnSpc>
            </a:pPr>
            <a:r>
              <a:rPr lang="en-GB" sz="800" dirty="0">
                <a:solidFill>
                  <a:srgbClr val="000000"/>
                </a:solidFill>
                <a:latin typeface="Gill Sans MT Pro Light" panose="020B0302020104020203" pitchFamily="34" charset="0"/>
              </a:rPr>
              <a:t>2. East Capital Explorer – New Swedbank office (A class, NLA 11,000 </a:t>
            </a:r>
            <a:r>
              <a:rPr lang="en-GB" sz="800" dirty="0" smtClean="0">
                <a:solidFill>
                  <a:srgbClr val="000000"/>
                </a:solidFill>
                <a:latin typeface="Gill Sans MT Pro Light" panose="020B0302020104020203" pitchFamily="34" charset="0"/>
              </a:rPr>
              <a:t>sq.m., </a:t>
            </a:r>
            <a:r>
              <a:rPr lang="en-GB" sz="800" dirty="0">
                <a:solidFill>
                  <a:srgbClr val="000000"/>
                </a:solidFill>
                <a:latin typeface="Gill Sans MT Pro Light" panose="020B0302020104020203" pitchFamily="34" charset="0"/>
              </a:rPr>
              <a:t>opening in 2018, </a:t>
            </a:r>
            <a:r>
              <a:rPr lang="en-GB" sz="800" dirty="0" smtClean="0">
                <a:solidFill>
                  <a:srgbClr val="000000"/>
                </a:solidFill>
                <a:latin typeface="Gill Sans MT Pro Light" panose="020B0302020104020203" pitchFamily="34" charset="0"/>
              </a:rPr>
              <a:t>70% </a:t>
            </a:r>
            <a:r>
              <a:rPr lang="en-GB" sz="800" dirty="0">
                <a:solidFill>
                  <a:srgbClr val="000000"/>
                </a:solidFill>
                <a:latin typeface="Gill Sans MT Pro Light" panose="020B0302020104020203" pitchFamily="34" charset="0"/>
              </a:rPr>
              <a:t>pre-let to Swedbank)</a:t>
            </a:r>
          </a:p>
          <a:p>
            <a:pPr>
              <a:lnSpc>
                <a:spcPts val="1300"/>
              </a:lnSpc>
            </a:pPr>
            <a:r>
              <a:rPr lang="en-GB" sz="800" dirty="0">
                <a:solidFill>
                  <a:srgbClr val="000000"/>
                </a:solidFill>
                <a:latin typeface="Gill Sans MT Pro Light" panose="020B0302020104020203" pitchFamily="34" charset="0"/>
              </a:rPr>
              <a:t>3. Schage – Quadrum 1 (A+ class, NLA 30,000 </a:t>
            </a:r>
            <a:r>
              <a:rPr lang="en-GB" sz="800" dirty="0" smtClean="0">
                <a:solidFill>
                  <a:srgbClr val="000000"/>
                </a:solidFill>
                <a:latin typeface="Gill Sans MT Pro Light" panose="020B0302020104020203" pitchFamily="34" charset="0"/>
              </a:rPr>
              <a:t>sq.m., </a:t>
            </a:r>
            <a:r>
              <a:rPr lang="en-GB" sz="800" dirty="0">
                <a:solidFill>
                  <a:srgbClr val="000000"/>
                </a:solidFill>
                <a:latin typeface="Gill Sans MT Pro Light" panose="020B0302020104020203" pitchFamily="34" charset="0"/>
              </a:rPr>
              <a:t>opened Q4 2016, </a:t>
            </a:r>
            <a:r>
              <a:rPr lang="en-GB" sz="800" dirty="0" smtClean="0">
                <a:solidFill>
                  <a:srgbClr val="000000"/>
                </a:solidFill>
                <a:latin typeface="Gill Sans MT Pro Light" panose="020B0302020104020203" pitchFamily="34" charset="0"/>
              </a:rPr>
              <a:t>80% </a:t>
            </a:r>
            <a:r>
              <a:rPr lang="en-GB" sz="800" dirty="0">
                <a:solidFill>
                  <a:srgbClr val="000000"/>
                </a:solidFill>
                <a:latin typeface="Gill Sans MT Pro Light" panose="020B0302020104020203" pitchFamily="34" charset="0"/>
              </a:rPr>
              <a:t>leased, including DNB, Newsec, law firm)</a:t>
            </a:r>
          </a:p>
          <a:p>
            <a:pPr>
              <a:lnSpc>
                <a:spcPts val="1300"/>
              </a:lnSpc>
            </a:pPr>
            <a:r>
              <a:rPr lang="en-GB" sz="800" dirty="0">
                <a:solidFill>
                  <a:srgbClr val="000000"/>
                </a:solidFill>
                <a:latin typeface="Gill Sans MT Pro Light" panose="020B0302020104020203" pitchFamily="34" charset="0"/>
              </a:rPr>
              <a:t>4. Schage – Quadrum 3 (A+ class, NLA 10,000 </a:t>
            </a:r>
            <a:r>
              <a:rPr lang="en-GB" sz="800" dirty="0" smtClean="0">
                <a:solidFill>
                  <a:srgbClr val="000000"/>
                </a:solidFill>
                <a:latin typeface="Gill Sans MT Pro Light" panose="020B0302020104020203" pitchFamily="34" charset="0"/>
              </a:rPr>
              <a:t>sq.m., </a:t>
            </a:r>
            <a:r>
              <a:rPr lang="en-GB" sz="800" dirty="0">
                <a:solidFill>
                  <a:srgbClr val="000000"/>
                </a:solidFill>
                <a:latin typeface="Gill Sans MT Pro Light" panose="020B0302020104020203" pitchFamily="34" charset="0"/>
              </a:rPr>
              <a:t>opening late 2018)</a:t>
            </a:r>
          </a:p>
          <a:p>
            <a:pPr>
              <a:lnSpc>
                <a:spcPts val="1300"/>
              </a:lnSpc>
            </a:pPr>
            <a:r>
              <a:rPr lang="en-GB" sz="800" dirty="0">
                <a:solidFill>
                  <a:srgbClr val="000000"/>
                </a:solidFill>
                <a:latin typeface="Gill Sans MT Pro Light" panose="020B0302020104020203" pitchFamily="34" charset="0"/>
              </a:rPr>
              <a:t>5. Radisson hotel extension, NLA 8,000 </a:t>
            </a:r>
            <a:r>
              <a:rPr lang="en-GB" sz="800" dirty="0" smtClean="0">
                <a:solidFill>
                  <a:srgbClr val="000000"/>
                </a:solidFill>
                <a:latin typeface="Gill Sans MT Pro Light" panose="020B0302020104020203" pitchFamily="34" charset="0"/>
              </a:rPr>
              <a:t>sq.m.,  </a:t>
            </a:r>
            <a:r>
              <a:rPr lang="en-GB" sz="800" dirty="0">
                <a:solidFill>
                  <a:srgbClr val="000000"/>
                </a:solidFill>
                <a:latin typeface="Gill Sans MT Pro Light" panose="020B0302020104020203" pitchFamily="34" charset="0"/>
              </a:rPr>
              <a:t>opening Q2 2018 </a:t>
            </a:r>
          </a:p>
          <a:p>
            <a:pPr>
              <a:lnSpc>
                <a:spcPts val="1300"/>
              </a:lnSpc>
            </a:pPr>
            <a:r>
              <a:rPr lang="en-GB" sz="800" dirty="0">
                <a:solidFill>
                  <a:srgbClr val="000000"/>
                </a:solidFill>
                <a:latin typeface="Gill Sans MT Pro Light" panose="020B0302020104020203" pitchFamily="34" charset="0"/>
              </a:rPr>
              <a:t>6. Lords – K18B (office, NLA 10,000 </a:t>
            </a:r>
            <a:r>
              <a:rPr lang="en-GB" sz="800" dirty="0" smtClean="0">
                <a:solidFill>
                  <a:srgbClr val="000000"/>
                </a:solidFill>
                <a:latin typeface="Gill Sans MT Pro Light" panose="020B0302020104020203" pitchFamily="34" charset="0"/>
              </a:rPr>
              <a:t>sq.m., </a:t>
            </a:r>
            <a:r>
              <a:rPr lang="en-GB" sz="800" dirty="0">
                <a:solidFill>
                  <a:srgbClr val="000000"/>
                </a:solidFill>
                <a:latin typeface="Gill Sans MT Pro Light" panose="020B0302020104020203" pitchFamily="34" charset="0"/>
              </a:rPr>
              <a:t>opening 2020, leased to Radisson </a:t>
            </a:r>
            <a:r>
              <a:rPr lang="en-GB" sz="800" dirty="0" smtClean="0">
                <a:solidFill>
                  <a:srgbClr val="000000"/>
                </a:solidFill>
                <a:latin typeface="Gill Sans MT Pro Light" panose="020B0302020104020203" pitchFamily="34" charset="0"/>
              </a:rPr>
              <a:t>RED)</a:t>
            </a:r>
            <a:endParaRPr lang="en-GB" sz="800" dirty="0">
              <a:solidFill>
                <a:srgbClr val="000000"/>
              </a:solidFill>
              <a:latin typeface="Gill Sans MT Pro Light" panose="020B0302020104020203" pitchFamily="34" charset="0"/>
            </a:endParaRPr>
          </a:p>
        </p:txBody>
      </p:sp>
      <p:sp>
        <p:nvSpPr>
          <p:cNvPr id="13" name="Oval 12"/>
          <p:cNvSpPr/>
          <p:nvPr/>
        </p:nvSpPr>
        <p:spPr>
          <a:xfrm>
            <a:off x="4690937" y="4473183"/>
            <a:ext cx="252000" cy="252000"/>
          </a:xfrm>
          <a:prstGeom prst="ellipse">
            <a:avLst/>
          </a:prstGeom>
          <a:solidFill>
            <a:srgbClr val="A31128"/>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sz="700" dirty="0">
                <a:solidFill>
                  <a:srgbClr val="FFFFFF"/>
                </a:solidFill>
                <a:latin typeface="Arial" panose="020B0604020202020204" pitchFamily="34" charset="0"/>
              </a:rPr>
              <a:t>4</a:t>
            </a:r>
            <a:endParaRPr lang="en-GB" sz="700" dirty="0" smtClean="0">
              <a:solidFill>
                <a:srgbClr val="FFFFFF"/>
              </a:solidFill>
              <a:latin typeface="Arial" panose="020B0604020202020204" pitchFamily="34" charset="0"/>
            </a:endParaRPr>
          </a:p>
        </p:txBody>
      </p:sp>
      <p:sp>
        <p:nvSpPr>
          <p:cNvPr id="14" name="Oval 13"/>
          <p:cNvSpPr/>
          <p:nvPr/>
        </p:nvSpPr>
        <p:spPr>
          <a:xfrm>
            <a:off x="7716909" y="3448658"/>
            <a:ext cx="252000" cy="252000"/>
          </a:xfrm>
          <a:prstGeom prst="ellipse">
            <a:avLst/>
          </a:prstGeom>
          <a:solidFill>
            <a:srgbClr val="A31128"/>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sz="700" dirty="0" smtClean="0">
                <a:solidFill>
                  <a:srgbClr val="FFFFFF"/>
                </a:solidFill>
                <a:latin typeface="Arial" panose="020B0604020202020204" pitchFamily="34" charset="0"/>
              </a:rPr>
              <a:t>5</a:t>
            </a:r>
          </a:p>
        </p:txBody>
      </p:sp>
      <p:pic>
        <p:nvPicPr>
          <p:cNvPr id="16" name="Picture 2" descr="Bildresultat för baltic horizo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4999" y="175179"/>
            <a:ext cx="816446" cy="465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3833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2" y="900000"/>
            <a:ext cx="9612001" cy="540000"/>
          </a:xfrm>
        </p:spPr>
        <p:txBody>
          <a:bodyPr/>
          <a:lstStyle/>
          <a:p>
            <a:r>
              <a:rPr lang="en-GB" dirty="0" smtClean="0"/>
              <a:t>Upmalas Biroji – Riga, Latvia</a:t>
            </a:r>
            <a:endParaRPr lang="en-GB" dirty="0"/>
          </a:p>
        </p:txBody>
      </p:sp>
      <p:sp>
        <p:nvSpPr>
          <p:cNvPr id="5" name="Slide Number Placeholder 4"/>
          <p:cNvSpPr>
            <a:spLocks noGrp="1"/>
          </p:cNvSpPr>
          <p:nvPr>
            <p:ph type="sldNum" sz="quarter" idx="17"/>
          </p:nvPr>
        </p:nvSpPr>
        <p:spPr/>
        <p:txBody>
          <a:bodyPr/>
          <a:lstStyle/>
          <a:p>
            <a:fld id="{AD2C836C-F085-46B1-A79E-84257391B124}" type="slidenum">
              <a:rPr lang="en-GB" smtClean="0"/>
              <a:pPr/>
              <a:t>18</a:t>
            </a:fld>
            <a:endParaRPr lang="en-GB" dirty="0"/>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0002" y="4118673"/>
            <a:ext cx="3891640" cy="2649595"/>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0002" y="1589921"/>
            <a:ext cx="3895920" cy="2438381"/>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144152781"/>
              </p:ext>
            </p:extLst>
          </p:nvPr>
        </p:nvGraphicFramePr>
        <p:xfrm>
          <a:off x="5758202" y="1561206"/>
          <a:ext cx="4132918" cy="2694090"/>
        </p:xfrm>
        <a:graphic>
          <a:graphicData uri="http://schemas.openxmlformats.org/drawingml/2006/table">
            <a:tbl>
              <a:tblPr firstRow="1" bandRow="1">
                <a:tableStyleId>{2D5ABB26-0587-4C30-8999-92F81FD0307C}</a:tableStyleId>
              </a:tblPr>
              <a:tblGrid>
                <a:gridCol w="1453389">
                  <a:extLst>
                    <a:ext uri="{9D8B030D-6E8A-4147-A177-3AD203B41FA5}">
                      <a16:colId xmlns:a16="http://schemas.microsoft.com/office/drawing/2014/main" val="20000"/>
                    </a:ext>
                  </a:extLst>
                </a:gridCol>
                <a:gridCol w="2679529">
                  <a:extLst>
                    <a:ext uri="{9D8B030D-6E8A-4147-A177-3AD203B41FA5}">
                      <a16:colId xmlns:a16="http://schemas.microsoft.com/office/drawing/2014/main" val="20001"/>
                    </a:ext>
                  </a:extLst>
                </a:gridCol>
              </a:tblGrid>
              <a:tr h="222750">
                <a:tc gridSpan="2">
                  <a:txBody>
                    <a:bodyPr/>
                    <a:lstStyle/>
                    <a:p>
                      <a:pPr marL="0" marR="0" lvl="0" indent="0" algn="l" defTabSz="1042688" rtl="0" eaLnBrk="1" fontAlgn="auto" latinLnBrk="0" hangingPunct="1">
                        <a:lnSpc>
                          <a:spcPct val="100000"/>
                        </a:lnSpc>
                        <a:spcBef>
                          <a:spcPts val="0"/>
                        </a:spcBef>
                        <a:spcAft>
                          <a:spcPts val="0"/>
                        </a:spcAft>
                        <a:buClrTx/>
                        <a:buSzTx/>
                        <a:buFontTx/>
                        <a:buNone/>
                        <a:tabLst/>
                        <a:defRPr/>
                      </a:pPr>
                      <a:r>
                        <a:rPr lang="en-GB" sz="1000" dirty="0" smtClean="0">
                          <a:latin typeface="Gill Sans MT Pro Medium" panose="020B0602020104020203" pitchFamily="34" charset="0"/>
                        </a:rPr>
                        <a:t>Details of Upmalas Biroji,</a:t>
                      </a:r>
                      <a:r>
                        <a:rPr lang="en-GB" sz="1000" baseline="0" dirty="0" smtClean="0">
                          <a:latin typeface="Gill Sans MT Pro Medium" panose="020B0602020104020203" pitchFamily="34" charset="0"/>
                        </a:rPr>
                        <a:t> 31 March 2017</a:t>
                      </a:r>
                      <a:endParaRPr lang="en-GB" sz="1000" dirty="0" smtClean="0">
                        <a:latin typeface="Gill Sans MT Pro Medium" panose="020B0602020104020203" pitchFamily="34" charset="0"/>
                      </a:endParaRPr>
                    </a:p>
                  </a:txBody>
                  <a:tcPr anchor="ctr">
                    <a:lnB w="12700" cap="flat" cmpd="sng" algn="ctr">
                      <a:solidFill>
                        <a:schemeClr val="bg1">
                          <a:lumMod val="75000"/>
                        </a:schemeClr>
                      </a:solidFill>
                      <a:prstDash val="solid"/>
                      <a:round/>
                      <a:headEnd type="none" w="med" len="med"/>
                      <a:tailEnd type="none" w="med" len="med"/>
                    </a:lnB>
                  </a:tcPr>
                </a:tc>
                <a:tc hMerge="1">
                  <a:txBody>
                    <a:bodyPr/>
                    <a:lstStyle/>
                    <a:p>
                      <a:pPr marL="0" marR="0" indent="0" algn="l" defTabSz="1042688" rtl="0" eaLnBrk="1" fontAlgn="auto" latinLnBrk="0" hangingPunct="1">
                        <a:lnSpc>
                          <a:spcPct val="100000"/>
                        </a:lnSpc>
                        <a:spcBef>
                          <a:spcPts val="0"/>
                        </a:spcBef>
                        <a:spcAft>
                          <a:spcPts val="0"/>
                        </a:spcAft>
                        <a:buClrTx/>
                        <a:buSzTx/>
                        <a:buFontTx/>
                        <a:buNone/>
                        <a:tabLst/>
                        <a:defRPr/>
                      </a:pPr>
                      <a:endParaRPr lang="en-GB" sz="1000" dirty="0" smtClean="0">
                        <a:cs typeface="Times New Roman" pitchFamily="18" charset="0"/>
                      </a:endParaRPr>
                    </a:p>
                  </a:txBody>
                  <a:tcPr anchor="ctr">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222750">
                <a:tc>
                  <a:txBody>
                    <a:bodyPr/>
                    <a:lstStyle/>
                    <a:p>
                      <a:r>
                        <a:rPr lang="en-GB" sz="850" dirty="0" smtClean="0"/>
                        <a:t>Acquisition date</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1042688" rtl="0" eaLnBrk="1" fontAlgn="auto" latinLnBrk="0" hangingPunct="1">
                        <a:lnSpc>
                          <a:spcPct val="100000"/>
                        </a:lnSpc>
                        <a:spcBef>
                          <a:spcPts val="0"/>
                        </a:spcBef>
                        <a:spcAft>
                          <a:spcPts val="0"/>
                        </a:spcAft>
                        <a:buClrTx/>
                        <a:buSzTx/>
                        <a:buFontTx/>
                        <a:buNone/>
                        <a:tabLst/>
                        <a:defRPr/>
                      </a:pPr>
                      <a:r>
                        <a:rPr lang="en-GB" sz="850" dirty="0" smtClean="0">
                          <a:cs typeface="Times New Roman" pitchFamily="18" charset="0"/>
                        </a:rPr>
                        <a:t>August 2016</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222750">
                <a:tc>
                  <a:txBody>
                    <a:bodyPr/>
                    <a:lstStyle/>
                    <a:p>
                      <a:r>
                        <a:rPr lang="en-GB" sz="850" dirty="0" smtClean="0"/>
                        <a:t>Acquisition price</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smtClean="0"/>
                        <a:t>EUR 23.6 million</a:t>
                      </a:r>
                      <a:endParaRPr lang="en-GB" sz="850" baseline="3000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22750">
                <a:tc>
                  <a:txBody>
                    <a:bodyPr/>
                    <a:lstStyle/>
                    <a:p>
                      <a:r>
                        <a:rPr lang="en-GB" sz="850" dirty="0" smtClean="0"/>
                        <a:t>Construction</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baseline="0" dirty="0" smtClean="0"/>
                        <a:t>2008</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22750">
                <a:tc>
                  <a:txBody>
                    <a:bodyPr/>
                    <a:lstStyle/>
                    <a:p>
                      <a:r>
                        <a:rPr lang="en-GB" sz="850" dirty="0" smtClean="0"/>
                        <a:t>Type</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1042688" rtl="0" eaLnBrk="1" fontAlgn="auto" latinLnBrk="0" hangingPunct="1">
                        <a:lnSpc>
                          <a:spcPct val="100000"/>
                        </a:lnSpc>
                        <a:spcBef>
                          <a:spcPts val="0"/>
                        </a:spcBef>
                        <a:spcAft>
                          <a:spcPts val="0"/>
                        </a:spcAft>
                        <a:buClrTx/>
                        <a:buSzTx/>
                        <a:buFontTx/>
                        <a:buNone/>
                        <a:tabLst/>
                        <a:defRPr/>
                      </a:pPr>
                      <a:r>
                        <a:rPr lang="en-GB" sz="850" dirty="0" smtClean="0">
                          <a:cs typeface="Times New Roman" pitchFamily="18" charset="0"/>
                        </a:rPr>
                        <a:t>Office</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22750">
                <a:tc>
                  <a:txBody>
                    <a:bodyPr/>
                    <a:lstStyle/>
                    <a:p>
                      <a:pPr marL="0" marR="0" indent="0" algn="l" defTabSz="1042688" rtl="0" eaLnBrk="1" fontAlgn="auto" latinLnBrk="0" hangingPunct="1">
                        <a:lnSpc>
                          <a:spcPct val="100000"/>
                        </a:lnSpc>
                        <a:spcBef>
                          <a:spcPts val="0"/>
                        </a:spcBef>
                        <a:spcAft>
                          <a:spcPts val="0"/>
                        </a:spcAft>
                        <a:buClrTx/>
                        <a:buSzTx/>
                        <a:buFontTx/>
                        <a:buNone/>
                        <a:tabLst/>
                        <a:defRPr/>
                      </a:pPr>
                      <a:r>
                        <a:rPr lang="en-GB" sz="850" dirty="0" smtClean="0"/>
                        <a:t>Location</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1042688" rtl="0" eaLnBrk="1" fontAlgn="auto" latinLnBrk="0" hangingPunct="1">
                        <a:lnSpc>
                          <a:spcPct val="100000"/>
                        </a:lnSpc>
                        <a:spcBef>
                          <a:spcPts val="0"/>
                        </a:spcBef>
                        <a:spcAft>
                          <a:spcPts val="0"/>
                        </a:spcAft>
                        <a:buClrTx/>
                        <a:buSzTx/>
                        <a:buFontTx/>
                        <a:buNone/>
                        <a:tabLst/>
                        <a:defRPr/>
                      </a:pPr>
                      <a:r>
                        <a:rPr lang="en-GB" sz="850" dirty="0" smtClean="0">
                          <a:cs typeface="Times New Roman" pitchFamily="18" charset="0"/>
                        </a:rPr>
                        <a:t>Mukusalas St 101, Riga, Latvia</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222750">
                <a:tc>
                  <a:txBody>
                    <a:bodyPr/>
                    <a:lstStyle/>
                    <a:p>
                      <a:r>
                        <a:rPr lang="en-GB" sz="850" dirty="0" smtClean="0"/>
                        <a:t>NLA</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smtClean="0"/>
                        <a:t>10,419 sq.m.</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222750">
                <a:tc>
                  <a:txBody>
                    <a:bodyPr/>
                    <a:lstStyle/>
                    <a:p>
                      <a:r>
                        <a:rPr lang="en-GB" sz="850" dirty="0" smtClean="0"/>
                        <a:t>Fair value</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smtClean="0"/>
                        <a:t>EUR 23.5 million</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222750">
                <a:tc>
                  <a:txBody>
                    <a:bodyPr/>
                    <a:lstStyle/>
                    <a:p>
                      <a:r>
                        <a:rPr lang="en-GB" sz="850" dirty="0" smtClean="0"/>
                        <a:t>Vacancy</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smtClean="0"/>
                        <a:t>0.2%</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222750">
                <a:tc>
                  <a:txBody>
                    <a:bodyPr/>
                    <a:lstStyle/>
                    <a:p>
                      <a:r>
                        <a:rPr lang="en-GB" sz="850" dirty="0" smtClean="0"/>
                        <a:t>WAULT</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smtClean="0"/>
                        <a:t>4.1 years</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9"/>
                  </a:ext>
                </a:extLst>
              </a:tr>
              <a:tr h="222750">
                <a:tc>
                  <a:txBody>
                    <a:bodyPr/>
                    <a:lstStyle/>
                    <a:p>
                      <a:r>
                        <a:rPr lang="en-GB" sz="850" dirty="0" smtClean="0"/>
                        <a:t>No. of leases</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smtClean="0"/>
                        <a:t>13</a:t>
                      </a:r>
                      <a:endParaRPr lang="en-GB" sz="850" baseline="3000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0"/>
                  </a:ext>
                </a:extLst>
              </a:tr>
              <a:tr h="222750">
                <a:tc>
                  <a:txBody>
                    <a:bodyPr/>
                    <a:lstStyle/>
                    <a:p>
                      <a:r>
                        <a:rPr lang="en-GB" sz="850" dirty="0" smtClean="0"/>
                        <a:t>Major tenants</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smtClean="0"/>
                        <a:t>SEB,</a:t>
                      </a:r>
                      <a:r>
                        <a:rPr lang="en-GB" sz="850" baseline="0" dirty="0" smtClean="0"/>
                        <a:t> CABOT, BOSCH, Johnson &amp; Johnson, Mylan</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10" name="Rectangle 9"/>
          <p:cNvSpPr/>
          <p:nvPr/>
        </p:nvSpPr>
        <p:spPr>
          <a:xfrm>
            <a:off x="5760723" y="4650644"/>
            <a:ext cx="4130397" cy="22863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spcCol="237600" rtlCol="0" anchor="ctr"/>
          <a:lstStyle/>
          <a:p>
            <a:pPr algn="ctr">
              <a:lnSpc>
                <a:spcPts val="1300"/>
              </a:lnSpc>
              <a:spcAft>
                <a:spcPts val="500"/>
              </a:spcAft>
            </a:pPr>
            <a:endParaRPr lang="en-GB" sz="900" b="1" dirty="0" smtClean="0">
              <a:solidFill>
                <a:schemeClr val="bg1"/>
              </a:solidFill>
            </a:endParaRPr>
          </a:p>
        </p:txBody>
      </p:sp>
      <p:sp>
        <p:nvSpPr>
          <p:cNvPr id="11" name="Content Placeholder 2"/>
          <p:cNvSpPr txBox="1">
            <a:spLocks/>
          </p:cNvSpPr>
          <p:nvPr/>
        </p:nvSpPr>
        <p:spPr>
          <a:xfrm>
            <a:off x="5825935" y="4721942"/>
            <a:ext cx="4065185" cy="2215096"/>
          </a:xfrm>
          <a:prstGeom prst="rect">
            <a:avLst/>
          </a:prstGeom>
        </p:spPr>
        <p:txBody>
          <a:bodyPr vert="horz" lIns="0" tIns="0" rIns="0" bIns="0" rtlCol="0">
            <a:noAutofit/>
          </a:bodyPr>
          <a:lstStyle>
            <a:lvl1pPr marL="125956" indent="-125956" algn="l" defTabSz="1042688" rtl="0" eaLnBrk="1" latinLnBrk="0" hangingPunct="1">
              <a:lnSpc>
                <a:spcPts val="1348"/>
              </a:lnSpc>
              <a:spcBef>
                <a:spcPts val="300"/>
              </a:spcBef>
              <a:buClr>
                <a:srgbClr val="AA0032"/>
              </a:buClr>
              <a:buFont typeface="Wingdings" panose="05000000000000000000" pitchFamily="2" charset="2"/>
              <a:buChar char="§"/>
              <a:defRPr sz="1000" kern="1200">
                <a:solidFill>
                  <a:schemeClr val="tx1"/>
                </a:solidFill>
                <a:latin typeface="+mn-lt"/>
                <a:ea typeface="+mn-ea"/>
                <a:cs typeface="+mn-cs"/>
              </a:defRPr>
            </a:lvl1pPr>
            <a:lvl2pPr marL="251911" indent="-125956" algn="l" defTabSz="1042688" rtl="0" eaLnBrk="1" latinLnBrk="0" hangingPunct="1">
              <a:lnSpc>
                <a:spcPts val="1348"/>
              </a:lnSpc>
              <a:spcBef>
                <a:spcPts val="200"/>
              </a:spcBef>
              <a:buClr>
                <a:srgbClr val="BCB8B2"/>
              </a:buClr>
              <a:buFont typeface="Wingdings" panose="05000000000000000000" pitchFamily="2" charset="2"/>
              <a:buChar char="§"/>
              <a:defRPr sz="1000" kern="1200">
                <a:solidFill>
                  <a:schemeClr val="tx1"/>
                </a:solidFill>
                <a:latin typeface="+mn-lt"/>
                <a:ea typeface="+mn-ea"/>
                <a:cs typeface="+mn-cs"/>
              </a:defRPr>
            </a:lvl2pPr>
            <a:lvl3pPr marL="377866" indent="-125956" algn="l" defTabSz="1042688" rtl="0" eaLnBrk="1" latinLnBrk="0" hangingPunct="1">
              <a:lnSpc>
                <a:spcPts val="1348"/>
              </a:lnSpc>
              <a:spcBef>
                <a:spcPts val="200"/>
              </a:spcBef>
              <a:buFont typeface="Gill Sans MT Pro Light" pitchFamily="34" charset="0"/>
              <a:buChar char="–"/>
              <a:defRPr sz="1000" i="1" kern="1200">
                <a:solidFill>
                  <a:schemeClr val="tx1"/>
                </a:solidFill>
                <a:latin typeface="+mn-lt"/>
                <a:ea typeface="+mn-ea"/>
                <a:cs typeface="+mn-cs"/>
              </a:defRPr>
            </a:lvl3pPr>
            <a:lvl4pPr marL="0" indent="0" algn="l" defTabSz="1042688" rtl="0" eaLnBrk="1" latinLnBrk="0" hangingPunct="1">
              <a:lnSpc>
                <a:spcPct val="100000"/>
              </a:lnSpc>
              <a:spcBef>
                <a:spcPts val="1000"/>
              </a:spcBef>
              <a:buClr>
                <a:schemeClr val="accent1"/>
              </a:buClr>
              <a:buFontTx/>
              <a:buNone/>
              <a:defRPr sz="1100" kern="1200">
                <a:solidFill>
                  <a:schemeClr val="tx1"/>
                </a:solidFill>
                <a:latin typeface="Gill Sans MT Pro Medium" pitchFamily="34" charset="0"/>
                <a:ea typeface="+mn-ea"/>
                <a:cs typeface="+mn-cs"/>
              </a:defRPr>
            </a:lvl4pPr>
            <a:lvl5pPr marL="0" indent="0" algn="l" defTabSz="1042688" rtl="0" eaLnBrk="1" latinLnBrk="0" hangingPunct="1">
              <a:lnSpc>
                <a:spcPct val="100000"/>
              </a:lnSpc>
              <a:spcBef>
                <a:spcPts val="800"/>
              </a:spcBef>
              <a:buFont typeface="Arial" pitchFamily="34" charset="0"/>
              <a:buNone/>
              <a:defRPr sz="1100" i="1" kern="1200">
                <a:solidFill>
                  <a:schemeClr val="tx1"/>
                </a:solidFill>
                <a:latin typeface="Gill Sans MT Pro Medium" pitchFamily="34" charset="0"/>
                <a:ea typeface="+mn-ea"/>
                <a:cs typeface="+mn-cs"/>
              </a:defRPr>
            </a:lvl5pPr>
            <a:lvl6pPr marL="0" indent="-125367" algn="l" defTabSz="1042688" rtl="0" eaLnBrk="1" latinLnBrk="0" hangingPunct="1">
              <a:lnSpc>
                <a:spcPts val="1348"/>
              </a:lnSpc>
              <a:spcBef>
                <a:spcPts val="0"/>
              </a:spcBef>
              <a:buClr>
                <a:schemeClr val="accent1"/>
              </a:buClr>
              <a:buFont typeface="Wingdings" panose="05000000000000000000" pitchFamily="2" charset="2"/>
              <a:buChar char="§"/>
              <a:defRPr sz="1000" i="0" kern="1200">
                <a:solidFill>
                  <a:schemeClr val="tx1"/>
                </a:solidFill>
                <a:latin typeface="+mn-lt"/>
                <a:ea typeface="+mn-ea"/>
                <a:cs typeface="+mn-cs"/>
              </a:defRPr>
            </a:lvl6pPr>
            <a:lvl7pPr marL="251911" indent="-125367" algn="l" defTabSz="1042688" rtl="0" eaLnBrk="1" latinLnBrk="0" hangingPunct="1">
              <a:lnSpc>
                <a:spcPts val="1348"/>
              </a:lnSpc>
              <a:spcBef>
                <a:spcPts val="0"/>
              </a:spcBef>
              <a:buClr>
                <a:srgbClr val="BCB8B2"/>
              </a:buClr>
              <a:buFont typeface="Wingdings" panose="05000000000000000000" pitchFamily="2" charset="2"/>
              <a:buChar char="§"/>
              <a:defRPr sz="1000" i="0" kern="1200">
                <a:solidFill>
                  <a:schemeClr val="tx1"/>
                </a:solidFill>
                <a:latin typeface="+mn-lt"/>
                <a:ea typeface="+mn-ea"/>
                <a:cs typeface="+mn-cs"/>
              </a:defRPr>
            </a:lvl7pPr>
            <a:lvl8pPr marL="377866"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8pPr>
            <a:lvl9pPr marL="503822"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9pPr>
          </a:lstStyle>
          <a:p>
            <a:r>
              <a:rPr lang="en-GB" dirty="0" err="1" smtClean="0"/>
              <a:t>Upmalas</a:t>
            </a:r>
            <a:r>
              <a:rPr lang="en-GB" dirty="0" smtClean="0"/>
              <a:t> </a:t>
            </a:r>
            <a:r>
              <a:rPr lang="en-GB" dirty="0" err="1" smtClean="0"/>
              <a:t>Biroji</a:t>
            </a:r>
            <a:r>
              <a:rPr lang="en-GB" dirty="0" smtClean="0"/>
              <a:t> is an office building in an attractive location within a five minute drive of Old Town Riga. The property was built in 2008 and floorplans are efficient in order to provide a high number of workstations per </a:t>
            </a:r>
            <a:r>
              <a:rPr lang="en-GB" dirty="0" err="1" smtClean="0"/>
              <a:t>sq.m</a:t>
            </a:r>
            <a:r>
              <a:rPr lang="en-GB" dirty="0" smtClean="0"/>
              <a:t>. without losing quality for the individual worker. The building was named the most sustainable building in Latvia in 2013.</a:t>
            </a:r>
          </a:p>
          <a:p>
            <a:r>
              <a:rPr lang="en-GB" dirty="0" smtClean="0"/>
              <a:t>The property has 13 tenants, mainly top class international companies such as SEB, CABOT, BOSCH and Johnson &amp; Johnson. The tenants use the building primarily for back-office operations. SEB is the largest leaseholder, accounting for around one third of the property’s total annualised rental income (as of 31 September 2016) followed by CABOT, which accounts for around one fifth of annualised rental income.</a:t>
            </a:r>
            <a:endParaRPr lang="en-GB" dirty="0"/>
          </a:p>
        </p:txBody>
      </p:sp>
      <p:pic>
        <p:nvPicPr>
          <p:cNvPr id="12" name="Picture 2" descr="Bildresultat för baltic horizo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4999" y="175179"/>
            <a:ext cx="816446" cy="465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2724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24178967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652"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540002" y="900000"/>
            <a:ext cx="9612001" cy="540000"/>
          </a:xfrm>
        </p:spPr>
        <p:txBody>
          <a:bodyPr/>
          <a:lstStyle/>
          <a:p>
            <a:r>
              <a:rPr lang="en-GB" dirty="0" smtClean="0"/>
              <a:t>Upmalas Biroji – Riga, Latvia</a:t>
            </a:r>
            <a:endParaRPr lang="en-GB" dirty="0"/>
          </a:p>
        </p:txBody>
      </p:sp>
      <p:sp>
        <p:nvSpPr>
          <p:cNvPr id="4" name="Slide Number Placeholder 3"/>
          <p:cNvSpPr>
            <a:spLocks noGrp="1"/>
          </p:cNvSpPr>
          <p:nvPr>
            <p:ph type="sldNum" sz="quarter" idx="16"/>
          </p:nvPr>
        </p:nvSpPr>
        <p:spPr/>
        <p:txBody>
          <a:bodyPr/>
          <a:lstStyle/>
          <a:p>
            <a:fld id="{AD2C836C-F085-46B1-A79E-84257391B124}" type="slidenum">
              <a:rPr lang="en-GB" smtClean="0"/>
              <a:pPr/>
              <a:t>19</a:t>
            </a:fld>
            <a:endParaRPr lang="en-GB" dirty="0"/>
          </a:p>
        </p:txBody>
      </p:sp>
      <p:sp>
        <p:nvSpPr>
          <p:cNvPr id="11" name="Rectangle 10"/>
          <p:cNvSpPr/>
          <p:nvPr/>
        </p:nvSpPr>
        <p:spPr>
          <a:xfrm>
            <a:off x="540000" y="5399692"/>
            <a:ext cx="4768599" cy="8077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spcCol="237600" rtlCol="0" anchor="ctr"/>
          <a:lstStyle/>
          <a:p>
            <a:pPr algn="ctr">
              <a:lnSpc>
                <a:spcPts val="1300"/>
              </a:lnSpc>
              <a:spcAft>
                <a:spcPts val="500"/>
              </a:spcAft>
            </a:pPr>
            <a:endParaRPr lang="en-GB" sz="900" b="1" dirty="0" smtClean="0">
              <a:solidFill>
                <a:schemeClr val="bg1"/>
              </a:solidFill>
            </a:endParaRPr>
          </a:p>
        </p:txBody>
      </p:sp>
      <p:sp>
        <p:nvSpPr>
          <p:cNvPr id="12" name="Content Placeholder 2"/>
          <p:cNvSpPr txBox="1">
            <a:spLocks/>
          </p:cNvSpPr>
          <p:nvPr/>
        </p:nvSpPr>
        <p:spPr>
          <a:xfrm>
            <a:off x="605212" y="5470354"/>
            <a:ext cx="4703387" cy="544964"/>
          </a:xfrm>
          <a:prstGeom prst="rect">
            <a:avLst/>
          </a:prstGeom>
        </p:spPr>
        <p:txBody>
          <a:bodyPr vert="horz" lIns="0" tIns="0" rIns="0" bIns="0" rtlCol="0">
            <a:noAutofit/>
          </a:bodyPr>
          <a:lstStyle>
            <a:lvl1pPr marL="125956" indent="-125956" algn="l" defTabSz="1042688" rtl="0" eaLnBrk="1" latinLnBrk="0" hangingPunct="1">
              <a:lnSpc>
                <a:spcPts val="1348"/>
              </a:lnSpc>
              <a:spcBef>
                <a:spcPts val="300"/>
              </a:spcBef>
              <a:buClr>
                <a:srgbClr val="AA0032"/>
              </a:buClr>
              <a:buFont typeface="Wingdings" panose="05000000000000000000" pitchFamily="2" charset="2"/>
              <a:buChar char="§"/>
              <a:defRPr sz="1000" kern="1200">
                <a:solidFill>
                  <a:schemeClr val="tx1"/>
                </a:solidFill>
                <a:latin typeface="+mn-lt"/>
                <a:ea typeface="+mn-ea"/>
                <a:cs typeface="+mn-cs"/>
              </a:defRPr>
            </a:lvl1pPr>
            <a:lvl2pPr marL="251911" indent="-125956" algn="l" defTabSz="1042688" rtl="0" eaLnBrk="1" latinLnBrk="0" hangingPunct="1">
              <a:lnSpc>
                <a:spcPts val="1348"/>
              </a:lnSpc>
              <a:spcBef>
                <a:spcPts val="200"/>
              </a:spcBef>
              <a:buClr>
                <a:srgbClr val="BCB8B2"/>
              </a:buClr>
              <a:buFont typeface="Wingdings" panose="05000000000000000000" pitchFamily="2" charset="2"/>
              <a:buChar char="§"/>
              <a:defRPr sz="1000" kern="1200">
                <a:solidFill>
                  <a:schemeClr val="tx1"/>
                </a:solidFill>
                <a:latin typeface="+mn-lt"/>
                <a:ea typeface="+mn-ea"/>
                <a:cs typeface="+mn-cs"/>
              </a:defRPr>
            </a:lvl2pPr>
            <a:lvl3pPr marL="377866" indent="-125956" algn="l" defTabSz="1042688" rtl="0" eaLnBrk="1" latinLnBrk="0" hangingPunct="1">
              <a:lnSpc>
                <a:spcPts val="1348"/>
              </a:lnSpc>
              <a:spcBef>
                <a:spcPts val="200"/>
              </a:spcBef>
              <a:buFont typeface="Gill Sans MT Pro Light" pitchFamily="34" charset="0"/>
              <a:buChar char="–"/>
              <a:defRPr sz="1000" i="1" kern="1200">
                <a:solidFill>
                  <a:schemeClr val="tx1"/>
                </a:solidFill>
                <a:latin typeface="+mn-lt"/>
                <a:ea typeface="+mn-ea"/>
                <a:cs typeface="+mn-cs"/>
              </a:defRPr>
            </a:lvl3pPr>
            <a:lvl4pPr marL="0" indent="0" algn="l" defTabSz="1042688" rtl="0" eaLnBrk="1" latinLnBrk="0" hangingPunct="1">
              <a:lnSpc>
                <a:spcPct val="100000"/>
              </a:lnSpc>
              <a:spcBef>
                <a:spcPts val="1000"/>
              </a:spcBef>
              <a:buClr>
                <a:schemeClr val="accent1"/>
              </a:buClr>
              <a:buFontTx/>
              <a:buNone/>
              <a:defRPr sz="1100" kern="1200">
                <a:solidFill>
                  <a:schemeClr val="tx1"/>
                </a:solidFill>
                <a:latin typeface="Gill Sans MT Pro Medium" pitchFamily="34" charset="0"/>
                <a:ea typeface="+mn-ea"/>
                <a:cs typeface="+mn-cs"/>
              </a:defRPr>
            </a:lvl4pPr>
            <a:lvl5pPr marL="0" indent="0" algn="l" defTabSz="1042688" rtl="0" eaLnBrk="1" latinLnBrk="0" hangingPunct="1">
              <a:lnSpc>
                <a:spcPct val="100000"/>
              </a:lnSpc>
              <a:spcBef>
                <a:spcPts val="800"/>
              </a:spcBef>
              <a:buFont typeface="Arial" pitchFamily="34" charset="0"/>
              <a:buNone/>
              <a:defRPr sz="1100" i="1" kern="1200">
                <a:solidFill>
                  <a:schemeClr val="tx1"/>
                </a:solidFill>
                <a:latin typeface="Gill Sans MT Pro Medium" pitchFamily="34" charset="0"/>
                <a:ea typeface="+mn-ea"/>
                <a:cs typeface="+mn-cs"/>
              </a:defRPr>
            </a:lvl5pPr>
            <a:lvl6pPr marL="0" indent="-125367" algn="l" defTabSz="1042688" rtl="0" eaLnBrk="1" latinLnBrk="0" hangingPunct="1">
              <a:lnSpc>
                <a:spcPts val="1348"/>
              </a:lnSpc>
              <a:spcBef>
                <a:spcPts val="0"/>
              </a:spcBef>
              <a:buClr>
                <a:schemeClr val="accent1"/>
              </a:buClr>
              <a:buFont typeface="Wingdings" panose="05000000000000000000" pitchFamily="2" charset="2"/>
              <a:buChar char="§"/>
              <a:defRPr sz="1000" i="0" kern="1200">
                <a:solidFill>
                  <a:schemeClr val="tx1"/>
                </a:solidFill>
                <a:latin typeface="+mn-lt"/>
                <a:ea typeface="+mn-ea"/>
                <a:cs typeface="+mn-cs"/>
              </a:defRPr>
            </a:lvl6pPr>
            <a:lvl7pPr marL="251911" indent="-125367" algn="l" defTabSz="1042688" rtl="0" eaLnBrk="1" latinLnBrk="0" hangingPunct="1">
              <a:lnSpc>
                <a:spcPts val="1348"/>
              </a:lnSpc>
              <a:spcBef>
                <a:spcPts val="0"/>
              </a:spcBef>
              <a:buClr>
                <a:srgbClr val="BCB8B2"/>
              </a:buClr>
              <a:buFont typeface="Wingdings" panose="05000000000000000000" pitchFamily="2" charset="2"/>
              <a:buChar char="§"/>
              <a:defRPr sz="1000" i="0" kern="1200">
                <a:solidFill>
                  <a:schemeClr val="tx1"/>
                </a:solidFill>
                <a:latin typeface="+mn-lt"/>
                <a:ea typeface="+mn-ea"/>
                <a:cs typeface="+mn-cs"/>
              </a:defRPr>
            </a:lvl7pPr>
            <a:lvl8pPr marL="377866"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8pPr>
            <a:lvl9pPr marL="503822"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9pPr>
          </a:lstStyle>
          <a:p>
            <a:pPr marL="0" indent="0">
              <a:buNone/>
            </a:pPr>
            <a:r>
              <a:rPr lang="en-GB" dirty="0" err="1" smtClean="0"/>
              <a:t>Upmalas</a:t>
            </a:r>
            <a:r>
              <a:rPr lang="en-GB" dirty="0" smtClean="0"/>
              <a:t> </a:t>
            </a:r>
            <a:r>
              <a:rPr lang="en-GB" dirty="0" err="1" smtClean="0"/>
              <a:t>Biroji</a:t>
            </a:r>
            <a:r>
              <a:rPr lang="en-GB" dirty="0" smtClean="0"/>
              <a:t> is located in south-central Riga, close to several important city districts. There is good infrastructure in connection with the property and heavy traffic flow along the property. By car, it takes 10 minutes to the city centre, 10 minutes to the Central Station and 15 minutes to the airport. </a:t>
            </a:r>
            <a:endParaRPr lang="en-GB" dirty="0"/>
          </a:p>
        </p:txBody>
      </p:sp>
      <p:pic>
        <p:nvPicPr>
          <p:cNvPr id="14" name="Content Placeholder 5"/>
          <p:cNvPicPr>
            <a:picLocks noGrp="1" noChangeAspect="1"/>
          </p:cNvPicPr>
          <p:nvPr>
            <p:ph sz="quarter" idx="13"/>
          </p:nvPr>
        </p:nvPicPr>
        <p:blipFill rotWithShape="1">
          <a:blip r:embed="rId7" cstate="email">
            <a:extLst>
              <a:ext uri="{28A0092B-C50C-407E-A947-70E740481C1C}">
                <a14:useLocalDpi xmlns:a14="http://schemas.microsoft.com/office/drawing/2010/main"/>
              </a:ext>
            </a:extLst>
          </a:blip>
          <a:srcRect l="-2425"/>
          <a:stretch/>
        </p:blipFill>
        <p:spPr>
          <a:xfrm>
            <a:off x="442367" y="1585913"/>
            <a:ext cx="4823156" cy="3454400"/>
          </a:xfrm>
        </p:spPr>
      </p:pic>
      <p:sp>
        <p:nvSpPr>
          <p:cNvPr id="15" name="Oval 14"/>
          <p:cNvSpPr/>
          <p:nvPr/>
        </p:nvSpPr>
        <p:spPr>
          <a:xfrm>
            <a:off x="1778585" y="2841663"/>
            <a:ext cx="1800000" cy="1800000"/>
          </a:xfrm>
          <a:prstGeom prst="ellipse">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sp>
        <p:nvSpPr>
          <p:cNvPr id="21" name="Rectangle 20"/>
          <p:cNvSpPr/>
          <p:nvPr/>
        </p:nvSpPr>
        <p:spPr>
          <a:xfrm>
            <a:off x="2044194" y="3596488"/>
            <a:ext cx="1085321" cy="523220"/>
          </a:xfrm>
          <a:prstGeom prst="rect">
            <a:avLst/>
          </a:prstGeom>
          <a:noFill/>
        </p:spPr>
        <p:txBody>
          <a:bodyPr wrap="square" lIns="91440" tIns="45720" rIns="91440" bIns="45720">
            <a:spAutoFit/>
          </a:bodyPr>
          <a:lstStyle/>
          <a:p>
            <a:pPr algn="ctr"/>
            <a:r>
              <a:rPr lang="en-GB" sz="1400" b="0" cap="none" spc="0" dirty="0" smtClean="0">
                <a:ln w="0"/>
                <a:solidFill>
                  <a:schemeClr val="tx1"/>
                </a:solidFill>
                <a:effectLst>
                  <a:outerShdw blurRad="38100" dist="19050" dir="2700000" algn="tl" rotWithShape="0">
                    <a:schemeClr val="dk1">
                      <a:alpha val="40000"/>
                    </a:schemeClr>
                  </a:outerShdw>
                </a:effectLst>
              </a:rPr>
              <a:t>Riga</a:t>
            </a:r>
          </a:p>
          <a:p>
            <a:pPr algn="ctr"/>
            <a:r>
              <a:rPr lang="en-GB" sz="1400" dirty="0" smtClean="0">
                <a:ln w="0"/>
                <a:effectLst>
                  <a:outerShdw blurRad="38100" dist="19050" dir="2700000" algn="tl" rotWithShape="0">
                    <a:schemeClr val="dk1">
                      <a:alpha val="40000"/>
                    </a:schemeClr>
                  </a:outerShdw>
                </a:effectLst>
              </a:rPr>
              <a:t>city centre</a:t>
            </a:r>
            <a:endParaRPr lang="en-GB" sz="1100" b="0" cap="none" spc="0" dirty="0">
              <a:ln w="0"/>
              <a:solidFill>
                <a:schemeClr val="tx1"/>
              </a:solidFill>
              <a:effectLst>
                <a:outerShdw blurRad="38100" dist="19050" dir="2700000" algn="tl" rotWithShape="0">
                  <a:schemeClr val="dk1">
                    <a:alpha val="40000"/>
                  </a:schemeClr>
                </a:outerShdw>
              </a:effectLst>
            </a:endParaRPr>
          </a:p>
        </p:txBody>
      </p:sp>
      <p:sp>
        <p:nvSpPr>
          <p:cNvPr id="22" name="Ellips 8"/>
          <p:cNvSpPr>
            <a:spLocks noChangeAspect="1"/>
          </p:cNvSpPr>
          <p:nvPr/>
        </p:nvSpPr>
        <p:spPr>
          <a:xfrm>
            <a:off x="2579164" y="4378079"/>
            <a:ext cx="198841" cy="198841"/>
          </a:xfrm>
          <a:prstGeom prst="ellipse">
            <a:avLst/>
          </a:prstGeom>
          <a:solidFill>
            <a:srgbClr val="AA003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lnSpc>
                <a:spcPts val="1350"/>
              </a:lnSpc>
            </a:pPr>
            <a:endParaRPr lang="en-GB" sz="400" dirty="0" smtClean="0">
              <a:latin typeface="Gill Sans MT Pro Medium" panose="020B0602020104020203" pitchFamily="34" charset="0"/>
            </a:endParaRPr>
          </a:p>
        </p:txBody>
      </p:sp>
      <p:sp>
        <p:nvSpPr>
          <p:cNvPr id="23" name="Rectangle 22"/>
          <p:cNvSpPr/>
          <p:nvPr/>
        </p:nvSpPr>
        <p:spPr>
          <a:xfrm>
            <a:off x="1554004" y="4355724"/>
            <a:ext cx="1124580" cy="261610"/>
          </a:xfrm>
          <a:prstGeom prst="rect">
            <a:avLst/>
          </a:prstGeom>
          <a:noFill/>
        </p:spPr>
        <p:txBody>
          <a:bodyPr wrap="square" lIns="91440" tIns="45720" rIns="91440" bIns="45720">
            <a:spAutoFit/>
          </a:bodyPr>
          <a:lstStyle/>
          <a:p>
            <a:pPr algn="ctr"/>
            <a:r>
              <a:rPr lang="en-GB" sz="1100" b="0" cap="none" spc="0" dirty="0" smtClean="0">
                <a:ln w="0"/>
                <a:solidFill>
                  <a:schemeClr val="tx1"/>
                </a:solidFill>
                <a:effectLst>
                  <a:outerShdw blurRad="38100" dist="19050" dir="2700000" algn="tl" rotWithShape="0">
                    <a:schemeClr val="dk1">
                      <a:alpha val="40000"/>
                    </a:schemeClr>
                  </a:outerShdw>
                </a:effectLst>
              </a:rPr>
              <a:t>Upmalas Biroji</a:t>
            </a:r>
            <a:endParaRPr lang="en-GB" sz="1100" b="0" cap="none" spc="0" dirty="0">
              <a:ln w="0"/>
              <a:solidFill>
                <a:schemeClr val="tx1"/>
              </a:solidFill>
              <a:effectLst>
                <a:outerShdw blurRad="38100" dist="19050" dir="2700000" algn="tl" rotWithShape="0">
                  <a:schemeClr val="dk1">
                    <a:alpha val="40000"/>
                  </a:schemeClr>
                </a:outerShdw>
              </a:effectLst>
            </a:endParaRPr>
          </a:p>
        </p:txBody>
      </p:sp>
      <p:pic>
        <p:nvPicPr>
          <p:cNvPr id="3" name="Picture 2"/>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528242" y="1585913"/>
            <a:ext cx="4623762" cy="3262924"/>
          </a:xfrm>
          <a:prstGeom prst="rect">
            <a:avLst/>
          </a:prstGeom>
        </p:spPr>
      </p:pic>
      <p:cxnSp>
        <p:nvCxnSpPr>
          <p:cNvPr id="19" name="Straight Connector 18"/>
          <p:cNvCxnSpPr/>
          <p:nvPr/>
        </p:nvCxnSpPr>
        <p:spPr>
          <a:xfrm>
            <a:off x="5840090" y="2737846"/>
            <a:ext cx="1877782" cy="164023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7717872" y="4355724"/>
            <a:ext cx="872455" cy="2235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8590327" y="3169970"/>
            <a:ext cx="1291904" cy="118896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154099" y="1948486"/>
            <a:ext cx="1242900" cy="67726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7902429" y="1948486"/>
            <a:ext cx="251670" cy="20651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396999" y="2625754"/>
            <a:ext cx="480833" cy="56263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7902429" y="2154996"/>
            <a:ext cx="18177" cy="20651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7399094" y="2333854"/>
            <a:ext cx="513123" cy="35901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508423" y="2187941"/>
            <a:ext cx="890671" cy="50427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6342077" y="2192235"/>
            <a:ext cx="181079" cy="864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166216" y="2154996"/>
            <a:ext cx="199253" cy="13212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5687736" y="2171409"/>
            <a:ext cx="478480" cy="21896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682315" y="2390375"/>
            <a:ext cx="157775" cy="34747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28" name="Picture 2" descr="Bildresultat för baltic horizon"/>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74999" y="175179"/>
            <a:ext cx="816446" cy="465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616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Disclaimer (i)</a:t>
            </a:r>
            <a:endParaRPr lang="en-GB" dirty="0"/>
          </a:p>
        </p:txBody>
      </p:sp>
      <p:sp>
        <p:nvSpPr>
          <p:cNvPr id="9" name="Content Placeholder 8"/>
          <p:cNvSpPr>
            <a:spLocks noGrp="1"/>
          </p:cNvSpPr>
          <p:nvPr>
            <p:ph sz="quarter" idx="13"/>
          </p:nvPr>
        </p:nvSpPr>
        <p:spPr>
          <a:xfrm>
            <a:off x="540002" y="1476000"/>
            <a:ext cx="9612000" cy="5399999"/>
          </a:xfrm>
        </p:spPr>
        <p:txBody>
          <a:bodyPr/>
          <a:lstStyle/>
          <a:p>
            <a:pPr marL="0" indent="0" algn="just">
              <a:lnSpc>
                <a:spcPct val="100000"/>
              </a:lnSpc>
              <a:buNone/>
            </a:pPr>
            <a:r>
              <a:rPr lang="en-GB" sz="900" dirty="0" smtClean="0"/>
              <a:t>This material is provided to you for information purposes only. You should not rely upon it or use it to form the definitive basis for any decision, contract, commitment or action whatsoever. This material is private and confidential and may not be used by or forwarded to any third parties. </a:t>
            </a:r>
          </a:p>
          <a:p>
            <a:pPr marL="0" indent="0" algn="just">
              <a:lnSpc>
                <a:spcPct val="100000"/>
              </a:lnSpc>
              <a:buNone/>
            </a:pPr>
            <a:r>
              <a:rPr lang="en-GB" sz="900" dirty="0" smtClean="0"/>
              <a:t>This presentation includes a description of Baltic Horizon Fund (“Baltic Horizon”), a contractual investment fund. The units are not offered to and may not be subscribed for by the public under this material. This presentation does not constitute or form part of and should not be construed as an offer, financial promotion, solicitation or invitation to subscribe for, underwrite or otherwise acquire units of Baltic Horizon or other securities related to investment vehicles under the management of Northern Horizon Capital. We recommend that the recipient seeks independent third party legal, regulatory, accounting and tax advice regarding the contents of this presentation. This presentation does not constitute and should not be considered  any form of financial opinion or recommendation by </a:t>
            </a:r>
            <a:r>
              <a:rPr lang="en-GB" sz="900" dirty="0" err="1" smtClean="0"/>
              <a:t>Catella</a:t>
            </a:r>
            <a:r>
              <a:rPr lang="en-GB" sz="900" dirty="0" smtClean="0"/>
              <a:t> or any of its affiliates. This presentation is not a research report and was not prepared by the research department of </a:t>
            </a:r>
            <a:r>
              <a:rPr lang="en-GB" sz="900" dirty="0" err="1" smtClean="0"/>
              <a:t>Catella</a:t>
            </a:r>
            <a:r>
              <a:rPr lang="en-GB" sz="900" dirty="0" smtClean="0"/>
              <a:t> or any of its affiliates. In addition, this presentation does not constitute a prospectus in the meaning of the Swedish Financial Instruments Trading Act (</a:t>
            </a:r>
            <a:r>
              <a:rPr lang="en-GB" sz="900" dirty="0" err="1" smtClean="0"/>
              <a:t>Lagen</a:t>
            </a:r>
            <a:r>
              <a:rPr lang="en-GB" sz="900" dirty="0" smtClean="0"/>
              <a:t> (1991:980) om </a:t>
            </a:r>
            <a:r>
              <a:rPr lang="en-GB" sz="900" dirty="0" err="1" smtClean="0"/>
              <a:t>handel</a:t>
            </a:r>
            <a:r>
              <a:rPr lang="en-GB" sz="900" dirty="0" smtClean="0"/>
              <a:t> med </a:t>
            </a:r>
            <a:r>
              <a:rPr lang="en-GB" sz="900" dirty="0" err="1" smtClean="0"/>
              <a:t>finansiella</a:t>
            </a:r>
            <a:r>
              <a:rPr lang="en-GB" sz="900" dirty="0" smtClean="0"/>
              <a:t> instrument), the Finnish Securities Market Act (</a:t>
            </a:r>
            <a:r>
              <a:rPr lang="en-GB" sz="900" dirty="0" err="1" smtClean="0"/>
              <a:t>Arvopaperimarkkinalaki</a:t>
            </a:r>
            <a:r>
              <a:rPr lang="en-GB" sz="900" dirty="0" smtClean="0"/>
              <a:t>, 746/2012, as amended), any national legislation that implements Directive 2003/71/EC (Prospectus Directive) or any other law. However, a prospectus relating to the offering of units in Baltic Horizon </a:t>
            </a:r>
            <a:r>
              <a:rPr lang="en-GB" sz="900" dirty="0" err="1" smtClean="0"/>
              <a:t>hase</a:t>
            </a:r>
            <a:r>
              <a:rPr lang="en-GB" sz="900" dirty="0" smtClean="0"/>
              <a:t> been prepared and, registered with the Estonian Financial Supervisory Authority. Key Investor Information Document (KIID) (for Estonian, Danish, Finnish and Swedish, investors) and the prospectus are available to investors free of charge on Baltic Horizon’s website (www.baltichorizon.com).</a:t>
            </a:r>
          </a:p>
          <a:p>
            <a:pPr marL="0" indent="0" algn="just">
              <a:lnSpc>
                <a:spcPct val="100000"/>
              </a:lnSpc>
              <a:buNone/>
            </a:pPr>
            <a:r>
              <a:rPr lang="en-GB" sz="900" dirty="0" smtClean="0"/>
              <a:t>This presentation and the analyses contained in it have been prepared on the basis of statements and facts, information, opinions and estimates obtained, compiled, or arrived at from sources believed to be reliable and in good faith. The use of such assumptions and information does not imply that </a:t>
            </a:r>
            <a:r>
              <a:rPr lang="en-GB" sz="900" dirty="0" err="1" smtClean="0"/>
              <a:t>Catella</a:t>
            </a:r>
            <a:r>
              <a:rPr lang="en-GB" sz="900" dirty="0" smtClean="0"/>
              <a:t> has independently verified or necessary agrees with any of such assumptions or information, and </a:t>
            </a:r>
            <a:r>
              <a:rPr lang="en-GB" sz="900" dirty="0" err="1" smtClean="0"/>
              <a:t>Catella</a:t>
            </a:r>
            <a:r>
              <a:rPr lang="en-GB" sz="900" dirty="0" smtClean="0"/>
              <a:t> has assumed and relied upon the accuracy and completeness of such assumptions and information for the purpose of this presentation. Neither Northern Horizon Capital, </a:t>
            </a:r>
            <a:r>
              <a:rPr lang="en-GB" sz="900" dirty="0" err="1" smtClean="0"/>
              <a:t>Catella</a:t>
            </a:r>
            <a:r>
              <a:rPr lang="en-GB" sz="900" dirty="0" smtClean="0"/>
              <a:t> nor any of their respective affiliates or their respective officers, employees or agents make any representation or warranty, express or implied, in relation to the accuracy or completeness of the information contained in this presentation or any oral information provided in connection herewith, or any data it generates and accept no responsibility, obligation or liability (whether direct or indirect, in contract, tort or otherwise) in relation to any of such information. Northern Horizon Capital, </a:t>
            </a:r>
            <a:r>
              <a:rPr lang="en-GB" sz="900" dirty="0" err="1" smtClean="0"/>
              <a:t>Catella</a:t>
            </a:r>
            <a:r>
              <a:rPr lang="en-GB" sz="900" dirty="0" smtClean="0"/>
              <a:t> and their respective affiliates and their respective officers, employees and agents expressly disclaim any and all liability which may be based on this presentation and any errors therein or omissions therefrom. Neither Northern Horizon Capital, </a:t>
            </a:r>
            <a:r>
              <a:rPr lang="en-GB" sz="900" dirty="0" err="1" smtClean="0"/>
              <a:t>Catella</a:t>
            </a:r>
            <a:r>
              <a:rPr lang="en-GB" sz="900" dirty="0" smtClean="0"/>
              <a:t> nor any of their respective affiliates, or their respective officers, employees or agents, makes any representation or warranty, express or implied, that any offering has been or may be made on the terms or in the manner stated in this presentation, or as to the achievement or reasonableness of future projections, management targets, estimates, prospects or returns, if any.</a:t>
            </a:r>
          </a:p>
          <a:p>
            <a:pPr marL="0" indent="0" algn="just">
              <a:lnSpc>
                <a:spcPct val="100000"/>
              </a:lnSpc>
              <a:buNone/>
            </a:pPr>
            <a:r>
              <a:rPr lang="en-GB" sz="900" dirty="0" smtClean="0"/>
              <a:t>Statements in this presentation, including those regarding the possible or assumed future or other performance of Baltic Horizon or its industry or other trend projections, constitute forward-looking statements. These statements may be identified by words such as “aim”, “target”, “expect”, and similar expressions, or by their context. These statements are made on the basis of current knowledge and assumptions. By their nature, forward-looking statements involve known and unknown risks, uncertainties, assumptions and other factors because they relate to events and depend on circumstances that will or may occur in the future whether or not outside the control of Northern Horizon Capital. Such factors may cause actual results, performance or developments to differ materially from those expressed or implied by such forward-looking statements. Accordingly, no assurance is given that such forward-looking statements will prove to have been correct. You should not place undue reliance on forward-looking statements. They  apply only as at the date of this presentation and neither Northern Horizon Capital nor </a:t>
            </a:r>
            <a:r>
              <a:rPr lang="en-GB" sz="900" dirty="0" err="1" smtClean="0"/>
              <a:t>Catella</a:t>
            </a:r>
            <a:r>
              <a:rPr lang="en-GB" sz="900" dirty="0" smtClean="0"/>
              <a:t>  undertakes any obligation to update these forward-looking statements. Past performance does not guarantee or predict future performance. You should be aware that ideas and potential opportunities discussed herein carry risk, that the value of described assets can vary over time and that potential investors may not recover the full amount invested. Reliance on this communication for the purpose of engaging in any investment activity may expose you to a significant risk of losing all of the amount invested or incurring additional liability. Moreover, Northern Horizon Capital, </a:t>
            </a:r>
            <a:r>
              <a:rPr lang="en-GB" sz="900" dirty="0" err="1" smtClean="0"/>
              <a:t>Catella</a:t>
            </a:r>
            <a:r>
              <a:rPr lang="en-GB" sz="900" dirty="0" smtClean="0"/>
              <a:t> and their respective affiliates and their respective officers, employees and agents do not undertake any obligation to review, update or confirm expectations or estimates or to release any revisions to any forward-looking statements to reflect events that occur or circumstances that arise in relation to the content of this presentation.</a:t>
            </a:r>
          </a:p>
          <a:p>
            <a:pPr marL="0" indent="0" algn="just">
              <a:lnSpc>
                <a:spcPct val="100000"/>
              </a:lnSpc>
              <a:buNone/>
            </a:pPr>
            <a:r>
              <a:rPr lang="en-GB" sz="900" dirty="0" smtClean="0"/>
              <a:t>This presentation was prepared in order to indicate, on a preliminary basis, the feasibility of follow-on public offerings of units in the Baltic Horizon Fund and does not confer any right of publication or disclosure to any other party. This presentation is being made available to the recipient on the express understanding that it will be kept confidential and that the recipient shall not copy, reproduce, distribute or distribute to third parties this presentation in whole or in part at any time. In addition, the information included herein may not be referred to or quoted. By reviewing this information, you are acknowledging the confidential nature of this information and are agreeing to abide by the terms of this disclaimer. This confidential information is being made available to each recipient solely for information purposes and is subject to amendment. If you are not the intended recipient of this presentation, please delete and destroy all copies immediately.</a:t>
            </a:r>
          </a:p>
          <a:p>
            <a:pPr marL="0" indent="0" algn="just">
              <a:lnSpc>
                <a:spcPct val="100000"/>
              </a:lnSpc>
              <a:buNone/>
            </a:pPr>
            <a:endParaRPr lang="en-GB" sz="900" dirty="0" smtClean="0"/>
          </a:p>
          <a:p>
            <a:pPr marL="0" indent="0" algn="just">
              <a:lnSpc>
                <a:spcPct val="100000"/>
              </a:lnSpc>
              <a:buNone/>
            </a:pPr>
            <a:endParaRPr lang="en-GB" sz="900" dirty="0" smtClean="0"/>
          </a:p>
          <a:p>
            <a:pPr marL="0" indent="0" algn="just">
              <a:lnSpc>
                <a:spcPct val="100000"/>
              </a:lnSpc>
              <a:buNone/>
            </a:pPr>
            <a:endParaRPr lang="en-GB" sz="900" dirty="0" smtClean="0"/>
          </a:p>
          <a:p>
            <a:pPr marL="177800" lvl="1" indent="-177800">
              <a:lnSpc>
                <a:spcPts val="1300"/>
              </a:lnSpc>
              <a:spcAft>
                <a:spcPts val="500"/>
              </a:spcAft>
              <a:buClr>
                <a:srgbClr val="A19689"/>
              </a:buClr>
              <a:buSzPct val="100000"/>
              <a:buFont typeface="Wingdings 2"/>
              <a:buChar char="¡"/>
            </a:pPr>
            <a:endParaRPr lang="en-GB" sz="900" dirty="0" smtClean="0"/>
          </a:p>
        </p:txBody>
      </p:sp>
      <p:sp>
        <p:nvSpPr>
          <p:cNvPr id="7" name="Slide Number Placeholder 6"/>
          <p:cNvSpPr>
            <a:spLocks noGrp="1"/>
          </p:cNvSpPr>
          <p:nvPr>
            <p:ph type="sldNum" sz="quarter" idx="16"/>
          </p:nvPr>
        </p:nvSpPr>
        <p:spPr/>
        <p:txBody>
          <a:bodyPr/>
          <a:lstStyle/>
          <a:p>
            <a:fld id="{AD2C836C-F085-46B1-A79E-84257391B124}" type="slidenum">
              <a:rPr lang="en-GB" smtClean="0"/>
              <a:pPr/>
              <a:t>2</a:t>
            </a:fld>
            <a:endParaRPr lang="en-GB" dirty="0"/>
          </a:p>
        </p:txBody>
      </p:sp>
    </p:spTree>
    <p:extLst>
      <p:ext uri="{BB962C8B-B14F-4D97-AF65-F5344CB8AC3E}">
        <p14:creationId xmlns:p14="http://schemas.microsoft.com/office/powerpoint/2010/main" val="12921216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978"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9" name="Rectangle 18"/>
          <p:cNvSpPr/>
          <p:nvPr/>
        </p:nvSpPr>
        <p:spPr>
          <a:xfrm>
            <a:off x="4109615" y="4638394"/>
            <a:ext cx="5328000" cy="23426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spcCol="237600" rtlCol="0" anchor="ctr"/>
          <a:lstStyle/>
          <a:p>
            <a:pPr algn="ctr">
              <a:lnSpc>
                <a:spcPts val="1300"/>
              </a:lnSpc>
              <a:spcAft>
                <a:spcPts val="500"/>
              </a:spcAft>
            </a:pPr>
            <a:endParaRPr lang="en-GB" sz="900" b="1" dirty="0" smtClean="0">
              <a:solidFill>
                <a:schemeClr val="bg1"/>
              </a:solidFill>
            </a:endParaRPr>
          </a:p>
        </p:txBody>
      </p:sp>
      <p:sp>
        <p:nvSpPr>
          <p:cNvPr id="2" name="Title 1"/>
          <p:cNvSpPr>
            <a:spLocks noGrp="1"/>
          </p:cNvSpPr>
          <p:nvPr>
            <p:ph type="title"/>
          </p:nvPr>
        </p:nvSpPr>
        <p:spPr/>
        <p:txBody>
          <a:bodyPr/>
          <a:lstStyle/>
          <a:p>
            <a:r>
              <a:rPr lang="en-GB" dirty="0"/>
              <a:t>Domus </a:t>
            </a:r>
            <a:r>
              <a:rPr lang="en-GB" dirty="0" smtClean="0"/>
              <a:t>Pro – Vilnius</a:t>
            </a:r>
            <a:r>
              <a:rPr lang="en-GB" dirty="0"/>
              <a:t>, Lithuania</a:t>
            </a:r>
            <a:br>
              <a:rPr lang="en-GB" dirty="0"/>
            </a:br>
            <a:endParaRPr lang="en-GB" dirty="0"/>
          </a:p>
        </p:txBody>
      </p:sp>
      <p:sp>
        <p:nvSpPr>
          <p:cNvPr id="4" name="Slide Number Placeholder 3"/>
          <p:cNvSpPr>
            <a:spLocks noGrp="1"/>
          </p:cNvSpPr>
          <p:nvPr>
            <p:ph type="sldNum" sz="quarter" idx="16"/>
          </p:nvPr>
        </p:nvSpPr>
        <p:spPr/>
        <p:txBody>
          <a:bodyPr/>
          <a:lstStyle/>
          <a:p>
            <a:fld id="{AD2C836C-F085-46B1-A79E-84257391B124}" type="slidenum">
              <a:rPr lang="en-GB" smtClean="0"/>
              <a:pPr/>
              <a:t>20</a:t>
            </a:fld>
            <a:endParaRPr lang="en-GB" dirty="0"/>
          </a:p>
        </p:txBody>
      </p:sp>
      <p:sp>
        <p:nvSpPr>
          <p:cNvPr id="9" name="Content Placeholder 2"/>
          <p:cNvSpPr txBox="1">
            <a:spLocks/>
          </p:cNvSpPr>
          <p:nvPr/>
        </p:nvSpPr>
        <p:spPr>
          <a:xfrm>
            <a:off x="4202399" y="4696167"/>
            <a:ext cx="5235216" cy="2261416"/>
          </a:xfrm>
          <a:prstGeom prst="rect">
            <a:avLst/>
          </a:prstGeom>
        </p:spPr>
        <p:txBody>
          <a:bodyPr vert="horz" lIns="0" tIns="0" rIns="0" bIns="0" rtlCol="0">
            <a:noAutofit/>
          </a:bodyPr>
          <a:lstStyle>
            <a:lvl1pPr marL="125956" indent="-125956" algn="l" defTabSz="1042688" rtl="0" eaLnBrk="1" latinLnBrk="0" hangingPunct="1">
              <a:lnSpc>
                <a:spcPts val="1348"/>
              </a:lnSpc>
              <a:spcBef>
                <a:spcPts val="300"/>
              </a:spcBef>
              <a:buClr>
                <a:srgbClr val="AA0032"/>
              </a:buClr>
              <a:buFont typeface="Wingdings" panose="05000000000000000000" pitchFamily="2" charset="2"/>
              <a:buChar char="§"/>
              <a:defRPr sz="1000" kern="1200">
                <a:solidFill>
                  <a:schemeClr val="tx1"/>
                </a:solidFill>
                <a:latin typeface="+mn-lt"/>
                <a:ea typeface="+mn-ea"/>
                <a:cs typeface="+mn-cs"/>
              </a:defRPr>
            </a:lvl1pPr>
            <a:lvl2pPr marL="251911" indent="-125956" algn="l" defTabSz="1042688" rtl="0" eaLnBrk="1" latinLnBrk="0" hangingPunct="1">
              <a:lnSpc>
                <a:spcPts val="1348"/>
              </a:lnSpc>
              <a:spcBef>
                <a:spcPts val="200"/>
              </a:spcBef>
              <a:buClr>
                <a:srgbClr val="BCB8B2"/>
              </a:buClr>
              <a:buFont typeface="Wingdings" panose="05000000000000000000" pitchFamily="2" charset="2"/>
              <a:buChar char="§"/>
              <a:defRPr sz="1000" kern="1200">
                <a:solidFill>
                  <a:schemeClr val="tx1"/>
                </a:solidFill>
                <a:latin typeface="+mn-lt"/>
                <a:ea typeface="+mn-ea"/>
                <a:cs typeface="+mn-cs"/>
              </a:defRPr>
            </a:lvl2pPr>
            <a:lvl3pPr marL="377866" indent="-125956" algn="l" defTabSz="1042688" rtl="0" eaLnBrk="1" latinLnBrk="0" hangingPunct="1">
              <a:lnSpc>
                <a:spcPts val="1348"/>
              </a:lnSpc>
              <a:spcBef>
                <a:spcPts val="200"/>
              </a:spcBef>
              <a:buFont typeface="Gill Sans MT Pro Light" pitchFamily="34" charset="0"/>
              <a:buChar char="–"/>
              <a:defRPr sz="1000" i="1" kern="1200">
                <a:solidFill>
                  <a:schemeClr val="tx1"/>
                </a:solidFill>
                <a:latin typeface="+mn-lt"/>
                <a:ea typeface="+mn-ea"/>
                <a:cs typeface="+mn-cs"/>
              </a:defRPr>
            </a:lvl3pPr>
            <a:lvl4pPr marL="0" indent="0" algn="l" defTabSz="1042688" rtl="0" eaLnBrk="1" latinLnBrk="0" hangingPunct="1">
              <a:lnSpc>
                <a:spcPct val="100000"/>
              </a:lnSpc>
              <a:spcBef>
                <a:spcPts val="1000"/>
              </a:spcBef>
              <a:buClr>
                <a:schemeClr val="accent1"/>
              </a:buClr>
              <a:buFontTx/>
              <a:buNone/>
              <a:defRPr sz="1100" kern="1200">
                <a:solidFill>
                  <a:schemeClr val="tx1"/>
                </a:solidFill>
                <a:latin typeface="Gill Sans MT Pro Medium" pitchFamily="34" charset="0"/>
                <a:ea typeface="+mn-ea"/>
                <a:cs typeface="+mn-cs"/>
              </a:defRPr>
            </a:lvl4pPr>
            <a:lvl5pPr marL="0" indent="0" algn="l" defTabSz="1042688" rtl="0" eaLnBrk="1" latinLnBrk="0" hangingPunct="1">
              <a:lnSpc>
                <a:spcPct val="100000"/>
              </a:lnSpc>
              <a:spcBef>
                <a:spcPts val="800"/>
              </a:spcBef>
              <a:buFont typeface="Arial" pitchFamily="34" charset="0"/>
              <a:buNone/>
              <a:defRPr sz="1100" i="1" kern="1200">
                <a:solidFill>
                  <a:schemeClr val="tx1"/>
                </a:solidFill>
                <a:latin typeface="Gill Sans MT Pro Medium" pitchFamily="34" charset="0"/>
                <a:ea typeface="+mn-ea"/>
                <a:cs typeface="+mn-cs"/>
              </a:defRPr>
            </a:lvl5pPr>
            <a:lvl6pPr marL="0" indent="-125367" algn="l" defTabSz="1042688" rtl="0" eaLnBrk="1" latinLnBrk="0" hangingPunct="1">
              <a:lnSpc>
                <a:spcPts val="1348"/>
              </a:lnSpc>
              <a:spcBef>
                <a:spcPts val="0"/>
              </a:spcBef>
              <a:buClr>
                <a:schemeClr val="accent1"/>
              </a:buClr>
              <a:buFont typeface="Wingdings" panose="05000000000000000000" pitchFamily="2" charset="2"/>
              <a:buChar char="§"/>
              <a:defRPr sz="1000" i="0" kern="1200">
                <a:solidFill>
                  <a:schemeClr val="tx1"/>
                </a:solidFill>
                <a:latin typeface="+mn-lt"/>
                <a:ea typeface="+mn-ea"/>
                <a:cs typeface="+mn-cs"/>
              </a:defRPr>
            </a:lvl6pPr>
            <a:lvl7pPr marL="251911" indent="-125367" algn="l" defTabSz="1042688" rtl="0" eaLnBrk="1" latinLnBrk="0" hangingPunct="1">
              <a:lnSpc>
                <a:spcPts val="1348"/>
              </a:lnSpc>
              <a:spcBef>
                <a:spcPts val="0"/>
              </a:spcBef>
              <a:buClr>
                <a:srgbClr val="BCB8B2"/>
              </a:buClr>
              <a:buFont typeface="Wingdings" panose="05000000000000000000" pitchFamily="2" charset="2"/>
              <a:buChar char="§"/>
              <a:defRPr sz="1000" i="0" kern="1200">
                <a:solidFill>
                  <a:schemeClr val="tx1"/>
                </a:solidFill>
                <a:latin typeface="+mn-lt"/>
                <a:ea typeface="+mn-ea"/>
                <a:cs typeface="+mn-cs"/>
              </a:defRPr>
            </a:lvl7pPr>
            <a:lvl8pPr marL="377866"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8pPr>
            <a:lvl9pPr marL="503822"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9pPr>
          </a:lstStyle>
          <a:p>
            <a:r>
              <a:rPr lang="en-GB" dirty="0" err="1" smtClean="0"/>
              <a:t>Domus</a:t>
            </a:r>
            <a:r>
              <a:rPr lang="en-GB" dirty="0" smtClean="0"/>
              <a:t> Pro is a neighbourhood shopping centre located in north-eastern Vilnius, close to the </a:t>
            </a:r>
            <a:r>
              <a:rPr lang="en-GB" dirty="0" err="1" smtClean="0"/>
              <a:t>Perkunkiemis</a:t>
            </a:r>
            <a:r>
              <a:rPr lang="en-GB" dirty="0" smtClean="0"/>
              <a:t> neighbourhood. </a:t>
            </a:r>
            <a:r>
              <a:rPr lang="en-GB" dirty="0" err="1" smtClean="0"/>
              <a:t>Perkunkiemis</a:t>
            </a:r>
            <a:r>
              <a:rPr lang="en-GB" dirty="0" smtClean="0"/>
              <a:t> is one of the newest and fastest-growing districts in Vilnius. </a:t>
            </a:r>
          </a:p>
          <a:p>
            <a:r>
              <a:rPr lang="en-GB" dirty="0" smtClean="0"/>
              <a:t>As a neighbourhood SC, </a:t>
            </a:r>
            <a:r>
              <a:rPr lang="en-GB" dirty="0" err="1" smtClean="0"/>
              <a:t>Domus</a:t>
            </a:r>
            <a:r>
              <a:rPr lang="en-GB" dirty="0" smtClean="0"/>
              <a:t> Pro primarily houses shops offering everyday goods and services. The anchor tenant is a grocery store in the </a:t>
            </a:r>
            <a:r>
              <a:rPr lang="en-GB" dirty="0" err="1" smtClean="0"/>
              <a:t>Rimi</a:t>
            </a:r>
            <a:r>
              <a:rPr lang="en-GB" dirty="0" smtClean="0"/>
              <a:t> retail chain. </a:t>
            </a:r>
            <a:r>
              <a:rPr lang="en-GB" dirty="0" err="1" smtClean="0"/>
              <a:t>Domus</a:t>
            </a:r>
            <a:r>
              <a:rPr lang="en-GB" dirty="0" smtClean="0"/>
              <a:t> Pro is the only asset in the portfolio in which BOF invested that is currently in active expansion. The acquisition process was initiated in July 2013 by signing an SPA with the </a:t>
            </a:r>
            <a:r>
              <a:rPr lang="en-GB" dirty="0" err="1" smtClean="0"/>
              <a:t>Domus</a:t>
            </a:r>
            <a:r>
              <a:rPr lang="en-GB" dirty="0" smtClean="0"/>
              <a:t> Pro project developer TK Development. The first stage of the project comprised 7,500 </a:t>
            </a:r>
            <a:r>
              <a:rPr lang="en-GB" dirty="0" err="1" smtClean="0"/>
              <a:t>sq.m</a:t>
            </a:r>
            <a:r>
              <a:rPr lang="en-GB" dirty="0" smtClean="0"/>
              <a:t>. </a:t>
            </a:r>
            <a:r>
              <a:rPr lang="en-GB" dirty="0" err="1" smtClean="0"/>
              <a:t>Domus</a:t>
            </a:r>
            <a:r>
              <a:rPr lang="en-GB" dirty="0" smtClean="0"/>
              <a:t> Pro opened its doors in early 2014 and the acquisition was completed in May 2014. </a:t>
            </a:r>
          </a:p>
          <a:p>
            <a:r>
              <a:rPr lang="en-GB" dirty="0" smtClean="0"/>
              <a:t>Due to the positive performance of the shopping centre, the option to build a second stage (3,700 </a:t>
            </a:r>
            <a:r>
              <a:rPr lang="en-GB" dirty="0" err="1" smtClean="0"/>
              <a:t>sq.m</a:t>
            </a:r>
            <a:r>
              <a:rPr lang="en-GB" dirty="0" smtClean="0"/>
              <a:t>. was exercised and construction began in March 2015. New space was fully pre-let to two tenants, </a:t>
            </a:r>
            <a:r>
              <a:rPr lang="en-GB" dirty="0" err="1" smtClean="0"/>
              <a:t>Fitus</a:t>
            </a:r>
            <a:r>
              <a:rPr lang="en-GB" dirty="0" smtClean="0"/>
              <a:t> (fitness club) and </a:t>
            </a:r>
            <a:r>
              <a:rPr lang="en-GB" dirty="0" err="1" smtClean="0"/>
              <a:t>Hansa</a:t>
            </a:r>
            <a:r>
              <a:rPr lang="en-GB" dirty="0" smtClean="0"/>
              <a:t> </a:t>
            </a:r>
            <a:r>
              <a:rPr lang="en-GB" dirty="0" err="1" smtClean="0"/>
              <a:t>Plyteliu</a:t>
            </a:r>
            <a:r>
              <a:rPr lang="en-GB" dirty="0" smtClean="0"/>
              <a:t> </a:t>
            </a:r>
            <a:r>
              <a:rPr lang="en-GB" dirty="0" err="1" smtClean="0"/>
              <a:t>Turgus</a:t>
            </a:r>
            <a:r>
              <a:rPr lang="en-GB" dirty="0" smtClean="0"/>
              <a:t> (home improvement), and the expansion was finalised in May 2016. </a:t>
            </a:r>
            <a:endParaRPr lang="en-GB" dirty="0"/>
          </a:p>
        </p:txBody>
      </p:sp>
      <p:graphicFrame>
        <p:nvGraphicFramePr>
          <p:cNvPr id="12" name="Table 11"/>
          <p:cNvGraphicFramePr>
            <a:graphicFrameLocks noGrp="1"/>
          </p:cNvGraphicFramePr>
          <p:nvPr>
            <p:extLst>
              <p:ext uri="{D42A27DB-BD31-4B8C-83A1-F6EECF244321}">
                <p14:modId xmlns:p14="http://schemas.microsoft.com/office/powerpoint/2010/main" val="2969544387"/>
              </p:ext>
            </p:extLst>
          </p:nvPr>
        </p:nvGraphicFramePr>
        <p:xfrm>
          <a:off x="4134665" y="1585913"/>
          <a:ext cx="4582473" cy="2949630"/>
        </p:xfrm>
        <a:graphic>
          <a:graphicData uri="http://schemas.openxmlformats.org/drawingml/2006/table">
            <a:tbl>
              <a:tblPr firstRow="1" bandRow="1">
                <a:tableStyleId>{2D5ABB26-0587-4C30-8999-92F81FD0307C}</a:tableStyleId>
              </a:tblPr>
              <a:tblGrid>
                <a:gridCol w="1611920">
                  <a:extLst>
                    <a:ext uri="{9D8B030D-6E8A-4147-A177-3AD203B41FA5}">
                      <a16:colId xmlns:a16="http://schemas.microsoft.com/office/drawing/2014/main" val="20000"/>
                    </a:ext>
                  </a:extLst>
                </a:gridCol>
                <a:gridCol w="2970553">
                  <a:extLst>
                    <a:ext uri="{9D8B030D-6E8A-4147-A177-3AD203B41FA5}">
                      <a16:colId xmlns:a16="http://schemas.microsoft.com/office/drawing/2014/main" val="20001"/>
                    </a:ext>
                  </a:extLst>
                </a:gridCol>
              </a:tblGrid>
              <a:tr h="222750">
                <a:tc gridSpan="2">
                  <a:txBody>
                    <a:bodyPr/>
                    <a:lstStyle/>
                    <a:p>
                      <a:pPr marL="0" marR="0" lvl="0" indent="0" algn="l" defTabSz="1042688" rtl="0" eaLnBrk="1" fontAlgn="auto" latinLnBrk="0" hangingPunct="1">
                        <a:lnSpc>
                          <a:spcPct val="100000"/>
                        </a:lnSpc>
                        <a:spcBef>
                          <a:spcPts val="0"/>
                        </a:spcBef>
                        <a:spcAft>
                          <a:spcPts val="0"/>
                        </a:spcAft>
                        <a:buClrTx/>
                        <a:buSzTx/>
                        <a:buFontTx/>
                        <a:buNone/>
                        <a:tabLst/>
                        <a:defRPr/>
                      </a:pPr>
                      <a:r>
                        <a:rPr lang="en-GB" sz="1000" dirty="0" smtClean="0">
                          <a:latin typeface="Gill Sans MT Pro Medium" panose="020B0602020104020203" pitchFamily="34" charset="0"/>
                        </a:rPr>
                        <a:t>Details of Domus Pro,</a:t>
                      </a:r>
                      <a:r>
                        <a:rPr lang="en-GB" sz="1000" baseline="0" dirty="0" smtClean="0">
                          <a:latin typeface="Gill Sans MT Pro Medium" panose="020B0602020104020203" pitchFamily="34" charset="0"/>
                        </a:rPr>
                        <a:t> 31 March 2017</a:t>
                      </a:r>
                      <a:endParaRPr lang="en-GB" sz="1000" dirty="0" smtClean="0">
                        <a:latin typeface="Gill Sans MT Pro Medium" panose="020B0602020104020203" pitchFamily="34" charset="0"/>
                      </a:endParaRPr>
                    </a:p>
                  </a:txBody>
                  <a:tcPr anchor="ctr">
                    <a:lnB w="12700" cap="flat" cmpd="sng" algn="ctr">
                      <a:solidFill>
                        <a:schemeClr val="bg1">
                          <a:lumMod val="75000"/>
                        </a:schemeClr>
                      </a:solidFill>
                      <a:prstDash val="solid"/>
                      <a:round/>
                      <a:headEnd type="none" w="med" len="med"/>
                      <a:tailEnd type="none" w="med" len="med"/>
                    </a:lnB>
                  </a:tcPr>
                </a:tc>
                <a:tc hMerge="1">
                  <a:txBody>
                    <a:bodyPr/>
                    <a:lstStyle/>
                    <a:p>
                      <a:pPr marL="0" marR="0" indent="0" algn="l" defTabSz="1042688" rtl="0" eaLnBrk="1" fontAlgn="auto" latinLnBrk="0" hangingPunct="1">
                        <a:lnSpc>
                          <a:spcPct val="100000"/>
                        </a:lnSpc>
                        <a:spcBef>
                          <a:spcPts val="0"/>
                        </a:spcBef>
                        <a:spcAft>
                          <a:spcPts val="0"/>
                        </a:spcAft>
                        <a:buClrTx/>
                        <a:buSzTx/>
                        <a:buFontTx/>
                        <a:buNone/>
                        <a:tabLst/>
                        <a:defRPr/>
                      </a:pPr>
                      <a:endParaRPr lang="en-GB" sz="1000" dirty="0" smtClean="0">
                        <a:cs typeface="Times New Roman" pitchFamily="18" charset="0"/>
                      </a:endParaRPr>
                    </a:p>
                  </a:txBody>
                  <a:tcPr anchor="ctr">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222750">
                <a:tc>
                  <a:txBody>
                    <a:bodyPr/>
                    <a:lstStyle/>
                    <a:p>
                      <a:r>
                        <a:rPr lang="en-GB" sz="850" dirty="0" smtClean="0"/>
                        <a:t>Acquisition date</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1042688" rtl="0" eaLnBrk="1" fontAlgn="auto" latinLnBrk="0" hangingPunct="1">
                        <a:lnSpc>
                          <a:spcPct val="100000"/>
                        </a:lnSpc>
                        <a:spcBef>
                          <a:spcPts val="0"/>
                        </a:spcBef>
                        <a:spcAft>
                          <a:spcPts val="0"/>
                        </a:spcAft>
                        <a:buClrTx/>
                        <a:buSzTx/>
                        <a:buFontTx/>
                        <a:buNone/>
                        <a:tabLst/>
                        <a:defRPr/>
                      </a:pPr>
                      <a:r>
                        <a:rPr lang="en-GB" sz="850" baseline="0" dirty="0" smtClean="0">
                          <a:cs typeface="Times New Roman" pitchFamily="18" charset="0"/>
                        </a:rPr>
                        <a:t>May 2014</a:t>
                      </a:r>
                      <a:endParaRPr lang="en-GB" sz="850" dirty="0" smtClean="0">
                        <a:cs typeface="Times New Roman" pitchFamily="18"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222750">
                <a:tc>
                  <a:txBody>
                    <a:bodyPr/>
                    <a:lstStyle/>
                    <a:p>
                      <a:r>
                        <a:rPr lang="en-GB" sz="850" dirty="0" smtClean="0"/>
                        <a:t>Acquisition price</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smtClean="0"/>
                        <a:t>EUR 12.1 million</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22750">
                <a:tc>
                  <a:txBody>
                    <a:bodyPr/>
                    <a:lstStyle/>
                    <a:p>
                      <a:r>
                        <a:rPr lang="en-GB" sz="850" dirty="0" smtClean="0"/>
                        <a:t>Construction</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smtClean="0"/>
                        <a:t>1</a:t>
                      </a:r>
                      <a:r>
                        <a:rPr lang="en-GB" sz="850" baseline="30000" dirty="0" smtClean="0"/>
                        <a:t>st</a:t>
                      </a:r>
                      <a:r>
                        <a:rPr lang="en-GB" sz="850" dirty="0" smtClean="0"/>
                        <a:t> stage 2014, 2</a:t>
                      </a:r>
                      <a:r>
                        <a:rPr lang="en-GB" sz="850" baseline="30000" dirty="0" smtClean="0"/>
                        <a:t>nd</a:t>
                      </a:r>
                      <a:r>
                        <a:rPr lang="en-GB" sz="850" dirty="0" smtClean="0"/>
                        <a:t> stage 2016</a:t>
                      </a:r>
                      <a:r>
                        <a:rPr lang="en-GB" sz="850" baseline="0" dirty="0" smtClean="0"/>
                        <a:t> (May), 3</a:t>
                      </a:r>
                      <a:r>
                        <a:rPr lang="en-GB" sz="850" baseline="30000" dirty="0" smtClean="0"/>
                        <a:t>rd</a:t>
                      </a:r>
                      <a:r>
                        <a:rPr lang="en-GB" sz="850" baseline="0" dirty="0" smtClean="0"/>
                        <a:t> stage 2017</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22750">
                <a:tc>
                  <a:txBody>
                    <a:bodyPr/>
                    <a:lstStyle/>
                    <a:p>
                      <a:r>
                        <a:rPr lang="en-GB" sz="850" dirty="0" smtClean="0"/>
                        <a:t>Type</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1042688" rtl="0" eaLnBrk="1" fontAlgn="auto" latinLnBrk="0" hangingPunct="1">
                        <a:lnSpc>
                          <a:spcPct val="100000"/>
                        </a:lnSpc>
                        <a:spcBef>
                          <a:spcPts val="0"/>
                        </a:spcBef>
                        <a:spcAft>
                          <a:spcPts val="0"/>
                        </a:spcAft>
                        <a:buClrTx/>
                        <a:buSzTx/>
                        <a:buFontTx/>
                        <a:buNone/>
                        <a:tabLst/>
                        <a:defRPr/>
                      </a:pPr>
                      <a:r>
                        <a:rPr lang="en-GB" sz="850" dirty="0" smtClean="0">
                          <a:cs typeface="Times New Roman" pitchFamily="18" charset="0"/>
                        </a:rPr>
                        <a:t>Shopping centre</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22750">
                <a:tc>
                  <a:txBody>
                    <a:bodyPr/>
                    <a:lstStyle/>
                    <a:p>
                      <a:pPr marL="0" marR="0" indent="0" algn="l" defTabSz="1042688" rtl="0" eaLnBrk="1" fontAlgn="auto" latinLnBrk="0" hangingPunct="1">
                        <a:lnSpc>
                          <a:spcPct val="100000"/>
                        </a:lnSpc>
                        <a:spcBef>
                          <a:spcPts val="0"/>
                        </a:spcBef>
                        <a:spcAft>
                          <a:spcPts val="0"/>
                        </a:spcAft>
                        <a:buClrTx/>
                        <a:buSzTx/>
                        <a:buFontTx/>
                        <a:buNone/>
                        <a:tabLst/>
                        <a:defRPr/>
                      </a:pPr>
                      <a:r>
                        <a:rPr lang="en-GB" sz="850" dirty="0" smtClean="0"/>
                        <a:t>Location</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1042688" rtl="0" eaLnBrk="1" fontAlgn="auto" latinLnBrk="0" hangingPunct="1">
                        <a:lnSpc>
                          <a:spcPct val="100000"/>
                        </a:lnSpc>
                        <a:spcBef>
                          <a:spcPts val="0"/>
                        </a:spcBef>
                        <a:spcAft>
                          <a:spcPts val="0"/>
                        </a:spcAft>
                        <a:buClrTx/>
                        <a:buSzTx/>
                        <a:buFontTx/>
                        <a:buNone/>
                        <a:tabLst/>
                        <a:defRPr/>
                      </a:pPr>
                      <a:r>
                        <a:rPr lang="en-GB" sz="850" dirty="0" smtClean="0">
                          <a:cs typeface="Times New Roman" pitchFamily="18" charset="0"/>
                        </a:rPr>
                        <a:t>Bieliunu St 1, Vilnius,</a:t>
                      </a:r>
                      <a:r>
                        <a:rPr lang="en-GB" sz="850" baseline="0" dirty="0" smtClean="0">
                          <a:cs typeface="Times New Roman" pitchFamily="18" charset="0"/>
                        </a:rPr>
                        <a:t> Lithuania</a:t>
                      </a:r>
                      <a:endParaRPr lang="en-GB" sz="850" dirty="0" smtClean="0">
                        <a:cs typeface="Times New Roman" pitchFamily="18"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222750">
                <a:tc>
                  <a:txBody>
                    <a:bodyPr/>
                    <a:lstStyle/>
                    <a:p>
                      <a:r>
                        <a:rPr lang="en-GB" sz="850" dirty="0" smtClean="0"/>
                        <a:t>NLA</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smtClean="0"/>
                        <a:t>11,247 sq.m. operational</a:t>
                      </a:r>
                      <a:r>
                        <a:rPr lang="en-GB" sz="850" baseline="0" dirty="0" smtClean="0"/>
                        <a:t>; 4,380 sq.m. to be constructed (3</a:t>
                      </a:r>
                      <a:r>
                        <a:rPr lang="en-GB" sz="850" baseline="30000" dirty="0" smtClean="0"/>
                        <a:t>rd</a:t>
                      </a:r>
                      <a:r>
                        <a:rPr lang="en-GB" sz="850" baseline="0" dirty="0" smtClean="0"/>
                        <a:t> stage)</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222750">
                <a:tc>
                  <a:txBody>
                    <a:bodyPr/>
                    <a:lstStyle/>
                    <a:p>
                      <a:r>
                        <a:rPr lang="en-GB" sz="850" dirty="0" smtClean="0"/>
                        <a:t>Fair value</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smtClean="0"/>
                        <a:t>EUR 17.1</a:t>
                      </a:r>
                      <a:r>
                        <a:rPr lang="en-GB" sz="850" baseline="0" dirty="0" smtClean="0"/>
                        <a:t> million</a:t>
                      </a:r>
                      <a:r>
                        <a:rPr lang="en-GB" sz="850" baseline="30000" dirty="0" smtClean="0"/>
                        <a:t>1)</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222750">
                <a:tc>
                  <a:txBody>
                    <a:bodyPr/>
                    <a:lstStyle/>
                    <a:p>
                      <a:r>
                        <a:rPr lang="en-GB" sz="850" dirty="0" smtClean="0"/>
                        <a:t>Vacancy</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smtClean="0"/>
                        <a:t>0.7%</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222750">
                <a:tc>
                  <a:txBody>
                    <a:bodyPr/>
                    <a:lstStyle/>
                    <a:p>
                      <a:r>
                        <a:rPr lang="en-GB" sz="850" dirty="0" smtClean="0"/>
                        <a:t>WAULT</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smtClean="0"/>
                        <a:t>5.7</a:t>
                      </a:r>
                      <a:r>
                        <a:rPr lang="en-GB" sz="850" baseline="0" dirty="0" smtClean="0"/>
                        <a:t> years</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9"/>
                  </a:ext>
                </a:extLst>
              </a:tr>
              <a:tr h="222750">
                <a:tc>
                  <a:txBody>
                    <a:bodyPr/>
                    <a:lstStyle/>
                    <a:p>
                      <a:r>
                        <a:rPr lang="en-GB" sz="850" dirty="0" smtClean="0"/>
                        <a:t>No. of leases</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smtClean="0"/>
                        <a:t>28</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0"/>
                  </a:ext>
                </a:extLst>
              </a:tr>
              <a:tr h="222750">
                <a:tc>
                  <a:txBody>
                    <a:bodyPr/>
                    <a:lstStyle/>
                    <a:p>
                      <a:r>
                        <a:rPr lang="en-GB" sz="850" dirty="0" smtClean="0"/>
                        <a:t>Major tenants</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smtClean="0"/>
                        <a:t>Rimi (grocery), Fitus, Hansa Plyteliu Turgus</a:t>
                      </a:r>
                      <a:r>
                        <a:rPr lang="en-GB" sz="850" baseline="0" dirty="0" smtClean="0"/>
                        <a:t> , Assorti, </a:t>
                      </a:r>
                      <a:r>
                        <a:rPr lang="en-GB" sz="850" dirty="0" smtClean="0"/>
                        <a:t>Benu</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pic>
        <p:nvPicPr>
          <p:cNvPr id="5" name="Picture 4"/>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54205" y="1582301"/>
            <a:ext cx="3288485" cy="2704473"/>
          </a:xfrm>
          <a:prstGeom prst="rect">
            <a:avLst/>
          </a:prstGeom>
        </p:spPr>
      </p:pic>
      <p:pic>
        <p:nvPicPr>
          <p:cNvPr id="6" name="Picture 5"/>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54204" y="4485957"/>
            <a:ext cx="3288485" cy="2222085"/>
          </a:xfrm>
          <a:prstGeom prst="rect">
            <a:avLst/>
          </a:prstGeom>
        </p:spPr>
      </p:pic>
      <p:pic>
        <p:nvPicPr>
          <p:cNvPr id="13" name="Picture 2" descr="Bildresultat för baltic horizon"/>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74999" y="175179"/>
            <a:ext cx="816446" cy="46595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a:spLocks/>
          </p:cNvSpPr>
          <p:nvPr/>
        </p:nvSpPr>
        <p:spPr>
          <a:xfrm>
            <a:off x="810000" y="1548000"/>
            <a:ext cx="2865600" cy="12700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nSpc>
                <a:spcPts val="1300"/>
              </a:lnSpc>
              <a:spcAft>
                <a:spcPts val="500"/>
              </a:spcAft>
            </a:pPr>
            <a:endParaRPr lang="en-GB" sz="1000" dirty="0" err="1" smtClean="0">
              <a:solidFill>
                <a:srgbClr val="000000"/>
              </a:solidFill>
              <a:latin typeface="Gill Sans MT Pro Light" panose="020B0302020104020203" pitchFamily="34" charset="0"/>
            </a:endParaRPr>
          </a:p>
        </p:txBody>
      </p:sp>
      <p:sp>
        <p:nvSpPr>
          <p:cNvPr id="8" name="Rectangle 7"/>
          <p:cNvSpPr>
            <a:spLocks/>
          </p:cNvSpPr>
          <p:nvPr/>
        </p:nvSpPr>
        <p:spPr>
          <a:xfrm>
            <a:off x="554204" y="6998913"/>
            <a:ext cx="2865600" cy="219087"/>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nSpc>
                <a:spcPts val="1300"/>
              </a:lnSpc>
              <a:spcAft>
                <a:spcPts val="500"/>
              </a:spcAft>
            </a:pPr>
            <a:r>
              <a:rPr lang="en-GB" sz="700" baseline="30000" dirty="0" smtClean="0">
                <a:solidFill>
                  <a:srgbClr val="000000"/>
                </a:solidFill>
                <a:latin typeface="Gill Sans MT Pro Light" panose="020B0302020104020203" pitchFamily="34" charset="0"/>
              </a:rPr>
              <a:t>1)</a:t>
            </a:r>
            <a:r>
              <a:rPr lang="en-GB" sz="700" dirty="0" smtClean="0">
                <a:solidFill>
                  <a:srgbClr val="000000"/>
                </a:solidFill>
                <a:latin typeface="Gill Sans MT Pro Light" panose="020B0302020104020203" pitchFamily="34" charset="0"/>
              </a:rPr>
              <a:t> </a:t>
            </a:r>
            <a:r>
              <a:rPr lang="en-GB" sz="700" dirty="0" smtClean="0">
                <a:solidFill>
                  <a:srgbClr val="000000"/>
                </a:solidFill>
                <a:sym typeface="arial" panose="020B0604020202020204" pitchFamily="34" charset="0"/>
              </a:rPr>
              <a:t>Does not include EUR 2.2m fair value of 3</a:t>
            </a:r>
            <a:r>
              <a:rPr lang="en-GB" sz="700" baseline="30000" dirty="0" smtClean="0">
                <a:solidFill>
                  <a:srgbClr val="000000"/>
                </a:solidFill>
                <a:sym typeface="arial" panose="020B0604020202020204" pitchFamily="34" charset="0"/>
              </a:rPr>
              <a:t>rd</a:t>
            </a:r>
            <a:r>
              <a:rPr lang="en-GB" sz="700" dirty="0" smtClean="0">
                <a:solidFill>
                  <a:srgbClr val="000000"/>
                </a:solidFill>
                <a:sym typeface="arial" panose="020B0604020202020204" pitchFamily="34" charset="0"/>
              </a:rPr>
              <a:t> stage which is under construction</a:t>
            </a:r>
            <a:endParaRPr lang="en-GB" sz="700" dirty="0" smtClean="0">
              <a:solidFill>
                <a:srgbClr val="000000"/>
              </a:solidFill>
              <a:latin typeface="Gill Sans MT Pro Light" panose="020B0302020104020203" pitchFamily="34" charset="0"/>
            </a:endParaRPr>
          </a:p>
        </p:txBody>
      </p:sp>
    </p:spTree>
    <p:extLst>
      <p:ext uri="{BB962C8B-B14F-4D97-AF65-F5344CB8AC3E}">
        <p14:creationId xmlns:p14="http://schemas.microsoft.com/office/powerpoint/2010/main" val="13280915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1369496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9231"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5" name="Content Placeholder 4"/>
          <p:cNvPicPr>
            <a:picLocks noGrp="1" noChangeAspect="1"/>
          </p:cNvPicPr>
          <p:nvPr>
            <p:ph sz="quarter" idx="13"/>
          </p:nvPr>
        </p:nvPicPr>
        <p:blipFill rotWithShape="1">
          <a:blip r:embed="rId7" cstate="email">
            <a:extLst>
              <a:ext uri="{28A0092B-C50C-407E-A947-70E740481C1C}">
                <a14:useLocalDpi xmlns:a14="http://schemas.microsoft.com/office/drawing/2010/main"/>
              </a:ext>
            </a:extLst>
          </a:blip>
          <a:srcRect/>
          <a:stretch/>
        </p:blipFill>
        <p:spPr>
          <a:xfrm>
            <a:off x="554476" y="1585913"/>
            <a:ext cx="4754123" cy="3455987"/>
          </a:xfrm>
        </p:spPr>
      </p:pic>
      <p:sp>
        <p:nvSpPr>
          <p:cNvPr id="4" name="Slide Number Placeholder 3"/>
          <p:cNvSpPr>
            <a:spLocks noGrp="1"/>
          </p:cNvSpPr>
          <p:nvPr>
            <p:ph type="sldNum" sz="quarter" idx="16"/>
          </p:nvPr>
        </p:nvSpPr>
        <p:spPr/>
        <p:txBody>
          <a:bodyPr/>
          <a:lstStyle/>
          <a:p>
            <a:fld id="{AD2C836C-F085-46B1-A79E-84257391B124}" type="slidenum">
              <a:rPr lang="en-GB" smtClean="0"/>
              <a:pPr/>
              <a:t>21</a:t>
            </a:fld>
            <a:endParaRPr lang="en-GB" dirty="0"/>
          </a:p>
        </p:txBody>
      </p:sp>
      <p:sp>
        <p:nvSpPr>
          <p:cNvPr id="6" name="Title 1"/>
          <p:cNvSpPr>
            <a:spLocks noGrp="1"/>
          </p:cNvSpPr>
          <p:nvPr>
            <p:ph type="title"/>
          </p:nvPr>
        </p:nvSpPr>
        <p:spPr>
          <a:xfrm>
            <a:off x="540002" y="900000"/>
            <a:ext cx="9612001" cy="540000"/>
          </a:xfrm>
        </p:spPr>
        <p:txBody>
          <a:bodyPr/>
          <a:lstStyle/>
          <a:p>
            <a:r>
              <a:rPr lang="en-GB" dirty="0"/>
              <a:t>Domus </a:t>
            </a:r>
            <a:r>
              <a:rPr lang="en-GB" dirty="0" smtClean="0"/>
              <a:t>Pro – Vilnius</a:t>
            </a:r>
            <a:r>
              <a:rPr lang="en-GB" dirty="0"/>
              <a:t>, Lithuania</a:t>
            </a:r>
            <a:br>
              <a:rPr lang="en-GB" dirty="0"/>
            </a:br>
            <a:endParaRPr lang="en-GB" dirty="0"/>
          </a:p>
        </p:txBody>
      </p:sp>
      <p:sp>
        <p:nvSpPr>
          <p:cNvPr id="7" name="Oval 6"/>
          <p:cNvSpPr/>
          <p:nvPr/>
        </p:nvSpPr>
        <p:spPr>
          <a:xfrm>
            <a:off x="2757455" y="3547226"/>
            <a:ext cx="1296000" cy="1296000"/>
          </a:xfrm>
          <a:prstGeom prst="ellipse">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sp>
        <p:nvSpPr>
          <p:cNvPr id="8" name="Rectangle 7"/>
          <p:cNvSpPr/>
          <p:nvPr/>
        </p:nvSpPr>
        <p:spPr>
          <a:xfrm>
            <a:off x="2913434" y="3933616"/>
            <a:ext cx="1043394" cy="523220"/>
          </a:xfrm>
          <a:prstGeom prst="rect">
            <a:avLst/>
          </a:prstGeom>
          <a:noFill/>
        </p:spPr>
        <p:txBody>
          <a:bodyPr wrap="square" lIns="91440" tIns="45720" rIns="91440" bIns="45720">
            <a:spAutoFit/>
          </a:bodyPr>
          <a:lstStyle/>
          <a:p>
            <a:pPr algn="ctr"/>
            <a:r>
              <a:rPr lang="en-GB" sz="1400" b="0" cap="none" spc="0" dirty="0" smtClean="0">
                <a:ln w="0"/>
                <a:solidFill>
                  <a:schemeClr val="tx1"/>
                </a:solidFill>
                <a:effectLst>
                  <a:outerShdw blurRad="38100" dist="19050" dir="2700000" algn="tl" rotWithShape="0">
                    <a:schemeClr val="dk1">
                      <a:alpha val="40000"/>
                    </a:schemeClr>
                  </a:outerShdw>
                </a:effectLst>
              </a:rPr>
              <a:t>Vilnius</a:t>
            </a:r>
          </a:p>
          <a:p>
            <a:pPr algn="ctr"/>
            <a:r>
              <a:rPr lang="en-GB" sz="1400" dirty="0" smtClean="0">
                <a:ln w="0"/>
                <a:effectLst>
                  <a:outerShdw blurRad="38100" dist="19050" dir="2700000" algn="tl" rotWithShape="0">
                    <a:schemeClr val="dk1">
                      <a:alpha val="40000"/>
                    </a:schemeClr>
                  </a:outerShdw>
                </a:effectLst>
              </a:rPr>
              <a:t>city centre</a:t>
            </a:r>
            <a:endParaRPr lang="en-GB" sz="1100" b="0" cap="none" spc="0" dirty="0">
              <a:ln w="0"/>
              <a:solidFill>
                <a:schemeClr val="tx1"/>
              </a:solidFill>
              <a:effectLst>
                <a:outerShdw blurRad="38100" dist="19050" dir="2700000" algn="tl" rotWithShape="0">
                  <a:schemeClr val="dk1">
                    <a:alpha val="40000"/>
                  </a:schemeClr>
                </a:outerShdw>
              </a:effectLst>
            </a:endParaRPr>
          </a:p>
        </p:txBody>
      </p:sp>
      <p:sp>
        <p:nvSpPr>
          <p:cNvPr id="9" name="Ellips 8"/>
          <p:cNvSpPr>
            <a:spLocks noChangeAspect="1"/>
          </p:cNvSpPr>
          <p:nvPr/>
        </p:nvSpPr>
        <p:spPr>
          <a:xfrm>
            <a:off x="2449901" y="2863552"/>
            <a:ext cx="198841" cy="198841"/>
          </a:xfrm>
          <a:prstGeom prst="ellipse">
            <a:avLst/>
          </a:prstGeom>
          <a:solidFill>
            <a:srgbClr val="AA003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lnSpc>
                <a:spcPts val="1350"/>
              </a:lnSpc>
            </a:pPr>
            <a:endParaRPr lang="en-GB" sz="400" dirty="0" smtClean="0">
              <a:latin typeface="Gill Sans MT Pro Medium" panose="020B0602020104020203" pitchFamily="34" charset="0"/>
            </a:endParaRPr>
          </a:p>
        </p:txBody>
      </p:sp>
      <p:sp>
        <p:nvSpPr>
          <p:cNvPr id="10" name="Rectangle 9"/>
          <p:cNvSpPr/>
          <p:nvPr/>
        </p:nvSpPr>
        <p:spPr>
          <a:xfrm>
            <a:off x="2597437" y="2832167"/>
            <a:ext cx="876013" cy="261610"/>
          </a:xfrm>
          <a:prstGeom prst="rect">
            <a:avLst/>
          </a:prstGeom>
          <a:noFill/>
        </p:spPr>
        <p:txBody>
          <a:bodyPr wrap="square" lIns="91440" tIns="45720" rIns="91440" bIns="45720">
            <a:spAutoFit/>
          </a:bodyPr>
          <a:lstStyle/>
          <a:p>
            <a:pPr algn="ctr"/>
            <a:r>
              <a:rPr lang="en-GB" sz="1100" b="0" cap="none" spc="0" dirty="0" smtClean="0">
                <a:ln w="0"/>
                <a:solidFill>
                  <a:schemeClr val="tx1"/>
                </a:solidFill>
                <a:effectLst>
                  <a:outerShdw blurRad="38100" dist="19050" dir="2700000" algn="tl" rotWithShape="0">
                    <a:schemeClr val="dk1">
                      <a:alpha val="40000"/>
                    </a:schemeClr>
                  </a:outerShdw>
                </a:effectLst>
              </a:rPr>
              <a:t>Domus Pro</a:t>
            </a:r>
            <a:endParaRPr lang="en-GB" sz="1100" b="0" cap="none" spc="0" dirty="0">
              <a:ln w="0"/>
              <a:solidFill>
                <a:schemeClr val="tx1"/>
              </a:solidFill>
              <a:effectLst>
                <a:outerShdw blurRad="38100" dist="19050" dir="2700000" algn="tl" rotWithShape="0">
                  <a:schemeClr val="dk1">
                    <a:alpha val="40000"/>
                  </a:schemeClr>
                </a:outerShdw>
              </a:effectLst>
            </a:endParaRPr>
          </a:p>
        </p:txBody>
      </p:sp>
      <p:sp>
        <p:nvSpPr>
          <p:cNvPr id="74" name="Rectangle 73"/>
          <p:cNvSpPr/>
          <p:nvPr/>
        </p:nvSpPr>
        <p:spPr>
          <a:xfrm>
            <a:off x="540000" y="5402263"/>
            <a:ext cx="4768601" cy="13319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spcCol="237600" rtlCol="0" anchor="ctr"/>
          <a:lstStyle/>
          <a:p>
            <a:pPr algn="ctr">
              <a:lnSpc>
                <a:spcPts val="1300"/>
              </a:lnSpc>
              <a:spcAft>
                <a:spcPts val="500"/>
              </a:spcAft>
            </a:pPr>
            <a:endParaRPr lang="en-GB" sz="900" b="1" dirty="0" smtClean="0">
              <a:solidFill>
                <a:schemeClr val="bg1"/>
              </a:solidFill>
            </a:endParaRPr>
          </a:p>
        </p:txBody>
      </p:sp>
      <p:sp>
        <p:nvSpPr>
          <p:cNvPr id="75" name="Content Placeholder 2"/>
          <p:cNvSpPr txBox="1">
            <a:spLocks/>
          </p:cNvSpPr>
          <p:nvPr/>
        </p:nvSpPr>
        <p:spPr>
          <a:xfrm>
            <a:off x="605212" y="5439137"/>
            <a:ext cx="4709737" cy="1295038"/>
          </a:xfrm>
          <a:prstGeom prst="rect">
            <a:avLst/>
          </a:prstGeom>
        </p:spPr>
        <p:txBody>
          <a:bodyPr vert="horz" lIns="0" tIns="0" rIns="0" bIns="0" rtlCol="0">
            <a:noAutofit/>
          </a:bodyPr>
          <a:lstStyle>
            <a:lvl1pPr marL="125956" indent="-125956" algn="l" defTabSz="1042688" rtl="0" eaLnBrk="1" latinLnBrk="0" hangingPunct="1">
              <a:lnSpc>
                <a:spcPts val="1348"/>
              </a:lnSpc>
              <a:spcBef>
                <a:spcPts val="300"/>
              </a:spcBef>
              <a:buClr>
                <a:srgbClr val="AA0032"/>
              </a:buClr>
              <a:buFont typeface="Wingdings" panose="05000000000000000000" pitchFamily="2" charset="2"/>
              <a:buChar char="§"/>
              <a:defRPr sz="1000" kern="1200">
                <a:solidFill>
                  <a:schemeClr val="tx1"/>
                </a:solidFill>
                <a:latin typeface="+mn-lt"/>
                <a:ea typeface="+mn-ea"/>
                <a:cs typeface="+mn-cs"/>
              </a:defRPr>
            </a:lvl1pPr>
            <a:lvl2pPr marL="251911" indent="-125956" algn="l" defTabSz="1042688" rtl="0" eaLnBrk="1" latinLnBrk="0" hangingPunct="1">
              <a:lnSpc>
                <a:spcPts val="1348"/>
              </a:lnSpc>
              <a:spcBef>
                <a:spcPts val="200"/>
              </a:spcBef>
              <a:buClr>
                <a:srgbClr val="BCB8B2"/>
              </a:buClr>
              <a:buFont typeface="Wingdings" panose="05000000000000000000" pitchFamily="2" charset="2"/>
              <a:buChar char="§"/>
              <a:defRPr sz="1000" kern="1200">
                <a:solidFill>
                  <a:schemeClr val="tx1"/>
                </a:solidFill>
                <a:latin typeface="+mn-lt"/>
                <a:ea typeface="+mn-ea"/>
                <a:cs typeface="+mn-cs"/>
              </a:defRPr>
            </a:lvl2pPr>
            <a:lvl3pPr marL="377866" indent="-125956" algn="l" defTabSz="1042688" rtl="0" eaLnBrk="1" latinLnBrk="0" hangingPunct="1">
              <a:lnSpc>
                <a:spcPts val="1348"/>
              </a:lnSpc>
              <a:spcBef>
                <a:spcPts val="200"/>
              </a:spcBef>
              <a:buFont typeface="Gill Sans MT Pro Light" pitchFamily="34" charset="0"/>
              <a:buChar char="–"/>
              <a:defRPr sz="1000" i="1" kern="1200">
                <a:solidFill>
                  <a:schemeClr val="tx1"/>
                </a:solidFill>
                <a:latin typeface="+mn-lt"/>
                <a:ea typeface="+mn-ea"/>
                <a:cs typeface="+mn-cs"/>
              </a:defRPr>
            </a:lvl3pPr>
            <a:lvl4pPr marL="0" indent="0" algn="l" defTabSz="1042688" rtl="0" eaLnBrk="1" latinLnBrk="0" hangingPunct="1">
              <a:lnSpc>
                <a:spcPct val="100000"/>
              </a:lnSpc>
              <a:spcBef>
                <a:spcPts val="1000"/>
              </a:spcBef>
              <a:buClr>
                <a:schemeClr val="accent1"/>
              </a:buClr>
              <a:buFontTx/>
              <a:buNone/>
              <a:defRPr sz="1100" kern="1200">
                <a:solidFill>
                  <a:schemeClr val="tx1"/>
                </a:solidFill>
                <a:latin typeface="Gill Sans MT Pro Medium" pitchFamily="34" charset="0"/>
                <a:ea typeface="+mn-ea"/>
                <a:cs typeface="+mn-cs"/>
              </a:defRPr>
            </a:lvl4pPr>
            <a:lvl5pPr marL="0" indent="0" algn="l" defTabSz="1042688" rtl="0" eaLnBrk="1" latinLnBrk="0" hangingPunct="1">
              <a:lnSpc>
                <a:spcPct val="100000"/>
              </a:lnSpc>
              <a:spcBef>
                <a:spcPts val="800"/>
              </a:spcBef>
              <a:buFont typeface="Arial" pitchFamily="34" charset="0"/>
              <a:buNone/>
              <a:defRPr sz="1100" i="1" kern="1200">
                <a:solidFill>
                  <a:schemeClr val="tx1"/>
                </a:solidFill>
                <a:latin typeface="Gill Sans MT Pro Medium" pitchFamily="34" charset="0"/>
                <a:ea typeface="+mn-ea"/>
                <a:cs typeface="+mn-cs"/>
              </a:defRPr>
            </a:lvl5pPr>
            <a:lvl6pPr marL="0" indent="-125367" algn="l" defTabSz="1042688" rtl="0" eaLnBrk="1" latinLnBrk="0" hangingPunct="1">
              <a:lnSpc>
                <a:spcPts val="1348"/>
              </a:lnSpc>
              <a:spcBef>
                <a:spcPts val="0"/>
              </a:spcBef>
              <a:buClr>
                <a:schemeClr val="accent1"/>
              </a:buClr>
              <a:buFont typeface="Wingdings" panose="05000000000000000000" pitchFamily="2" charset="2"/>
              <a:buChar char="§"/>
              <a:defRPr sz="1000" i="0" kern="1200">
                <a:solidFill>
                  <a:schemeClr val="tx1"/>
                </a:solidFill>
                <a:latin typeface="+mn-lt"/>
                <a:ea typeface="+mn-ea"/>
                <a:cs typeface="+mn-cs"/>
              </a:defRPr>
            </a:lvl6pPr>
            <a:lvl7pPr marL="251911" indent="-125367" algn="l" defTabSz="1042688" rtl="0" eaLnBrk="1" latinLnBrk="0" hangingPunct="1">
              <a:lnSpc>
                <a:spcPts val="1348"/>
              </a:lnSpc>
              <a:spcBef>
                <a:spcPts val="0"/>
              </a:spcBef>
              <a:buClr>
                <a:srgbClr val="BCB8B2"/>
              </a:buClr>
              <a:buFont typeface="Wingdings" panose="05000000000000000000" pitchFamily="2" charset="2"/>
              <a:buChar char="§"/>
              <a:defRPr sz="1000" i="0" kern="1200">
                <a:solidFill>
                  <a:schemeClr val="tx1"/>
                </a:solidFill>
                <a:latin typeface="+mn-lt"/>
                <a:ea typeface="+mn-ea"/>
                <a:cs typeface="+mn-cs"/>
              </a:defRPr>
            </a:lvl7pPr>
            <a:lvl8pPr marL="377866"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8pPr>
            <a:lvl9pPr marL="503822"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9pPr>
          </a:lstStyle>
          <a:p>
            <a:r>
              <a:rPr lang="en-GB" dirty="0" err="1" smtClean="0"/>
              <a:t>Domus</a:t>
            </a:r>
            <a:r>
              <a:rPr lang="en-GB" dirty="0" smtClean="0"/>
              <a:t> Pro is a neighbourhood shopping centre located in north-eastern Vilnius, close to the </a:t>
            </a:r>
            <a:r>
              <a:rPr lang="en-GB" dirty="0" err="1" smtClean="0"/>
              <a:t>Perkunkiemis</a:t>
            </a:r>
            <a:r>
              <a:rPr lang="en-GB" dirty="0" smtClean="0"/>
              <a:t> neighbourhood and the intersection of the future northern bypass around Vilnius. </a:t>
            </a:r>
            <a:r>
              <a:rPr lang="en-GB" dirty="0" err="1" smtClean="0"/>
              <a:t>Perkunkiemis</a:t>
            </a:r>
            <a:r>
              <a:rPr lang="en-GB" dirty="0" smtClean="0"/>
              <a:t> is one of the newest and fastest-growing districts in Vilnius. </a:t>
            </a:r>
            <a:r>
              <a:rPr lang="en-GB" dirty="0" err="1" smtClean="0"/>
              <a:t>Perkunkiemis</a:t>
            </a:r>
            <a:r>
              <a:rPr lang="en-GB" dirty="0" smtClean="0"/>
              <a:t> is primarily seen as a residential area, but new office buildings have also been built, as the area has attracted the interest of both local and international companies requiring large spaces. For instance, Swedbank, </a:t>
            </a:r>
            <a:r>
              <a:rPr lang="en-GB" dirty="0" err="1" smtClean="0"/>
              <a:t>Effecto</a:t>
            </a:r>
            <a:r>
              <a:rPr lang="en-GB" dirty="0" smtClean="0"/>
              <a:t> (IT solutions) and General Financing (consumer credit) have offices in the area.</a:t>
            </a:r>
          </a:p>
          <a:p>
            <a:pPr marL="0" indent="0">
              <a:buNone/>
            </a:pPr>
            <a:endParaRPr lang="en-GB" dirty="0" smtClean="0"/>
          </a:p>
        </p:txBody>
      </p:sp>
      <p:pic>
        <p:nvPicPr>
          <p:cNvPr id="2" name="Picture 1"/>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629638" y="1585913"/>
            <a:ext cx="4522365" cy="4422013"/>
          </a:xfrm>
          <a:prstGeom prst="rect">
            <a:avLst/>
          </a:prstGeom>
        </p:spPr>
      </p:pic>
      <p:cxnSp>
        <p:nvCxnSpPr>
          <p:cNvPr id="85" name="Straight Connector 84"/>
          <p:cNvCxnSpPr/>
          <p:nvPr/>
        </p:nvCxnSpPr>
        <p:spPr>
          <a:xfrm flipV="1">
            <a:off x="6560246" y="2768301"/>
            <a:ext cx="142558" cy="185126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6712646" y="2642532"/>
            <a:ext cx="920766" cy="12576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7689991" y="2754429"/>
            <a:ext cx="142558" cy="185126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6552584" y="4605694"/>
            <a:ext cx="115418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7624453" y="2642532"/>
            <a:ext cx="208096" cy="111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21" name="Picture 2" descr="Bildresultat för baltic horizon"/>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74999" y="175179"/>
            <a:ext cx="816446" cy="465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3366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6"/>
          </p:nvPr>
        </p:nvSpPr>
        <p:spPr/>
        <p:txBody>
          <a:bodyPr/>
          <a:lstStyle/>
          <a:p>
            <a:fld id="{AD2C836C-F085-46B1-A79E-84257391B124}" type="slidenum">
              <a:rPr lang="en-GB" smtClean="0"/>
              <a:pPr/>
              <a:t>22</a:t>
            </a:fld>
            <a:endParaRPr lang="en-GB" dirty="0"/>
          </a:p>
        </p:txBody>
      </p:sp>
      <p:sp>
        <p:nvSpPr>
          <p:cNvPr id="6" name="Title 1"/>
          <p:cNvSpPr>
            <a:spLocks noGrp="1"/>
          </p:cNvSpPr>
          <p:nvPr>
            <p:ph type="title"/>
          </p:nvPr>
        </p:nvSpPr>
        <p:spPr/>
        <p:txBody>
          <a:bodyPr/>
          <a:lstStyle/>
          <a:p>
            <a:r>
              <a:rPr lang="en-GB" dirty="0"/>
              <a:t>Domus </a:t>
            </a:r>
            <a:r>
              <a:rPr lang="en-GB" dirty="0" smtClean="0"/>
              <a:t>Pro – </a:t>
            </a:r>
            <a:r>
              <a:rPr lang="en-GB" dirty="0"/>
              <a:t>Development and extension plans</a:t>
            </a:r>
            <a:br>
              <a:rPr lang="en-GB" dirty="0"/>
            </a:br>
            <a:endParaRPr lang="en-GB" dirty="0"/>
          </a:p>
        </p:txBody>
      </p:sp>
      <p:pic>
        <p:nvPicPr>
          <p:cNvPr id="3" name="Content Placeholder 2"/>
          <p:cNvPicPr>
            <a:picLocks noGrp="1" noChangeAspect="1"/>
          </p:cNvPicPr>
          <p:nvPr>
            <p:ph sz="quarter" idx="13"/>
          </p:nvPr>
        </p:nvPicPr>
        <p:blipFill>
          <a:blip r:embed="rId3" cstate="email">
            <a:extLst>
              <a:ext uri="{28A0092B-C50C-407E-A947-70E740481C1C}">
                <a14:useLocalDpi xmlns:a14="http://schemas.microsoft.com/office/drawing/2010/main"/>
              </a:ext>
            </a:extLst>
          </a:blip>
          <a:stretch>
            <a:fillRect/>
          </a:stretch>
        </p:blipFill>
        <p:spPr>
          <a:xfrm>
            <a:off x="538163" y="1585913"/>
            <a:ext cx="7733983" cy="3866991"/>
          </a:xfrm>
        </p:spPr>
      </p:pic>
      <p:sp>
        <p:nvSpPr>
          <p:cNvPr id="18" name="Rectangle 17"/>
          <p:cNvSpPr/>
          <p:nvPr/>
        </p:nvSpPr>
        <p:spPr>
          <a:xfrm>
            <a:off x="532307" y="5547518"/>
            <a:ext cx="5351585" cy="14504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spcCol="237600" rtlCol="0" anchor="ctr"/>
          <a:lstStyle/>
          <a:p>
            <a:pPr algn="ctr">
              <a:lnSpc>
                <a:spcPts val="1300"/>
              </a:lnSpc>
              <a:spcAft>
                <a:spcPts val="500"/>
              </a:spcAft>
            </a:pPr>
            <a:endParaRPr lang="en-GB" sz="900" b="1" dirty="0" smtClean="0">
              <a:solidFill>
                <a:schemeClr val="bg1"/>
              </a:solidFill>
            </a:endParaRPr>
          </a:p>
        </p:txBody>
      </p:sp>
      <p:sp>
        <p:nvSpPr>
          <p:cNvPr id="19" name="Content Placeholder 2"/>
          <p:cNvSpPr txBox="1">
            <a:spLocks/>
          </p:cNvSpPr>
          <p:nvPr/>
        </p:nvSpPr>
        <p:spPr>
          <a:xfrm>
            <a:off x="564914" y="5598816"/>
            <a:ext cx="5278401" cy="1493739"/>
          </a:xfrm>
          <a:prstGeom prst="rect">
            <a:avLst/>
          </a:prstGeom>
        </p:spPr>
        <p:txBody>
          <a:bodyPr vert="horz" lIns="0" tIns="0" rIns="0" bIns="0" rtlCol="0">
            <a:noAutofit/>
          </a:bodyPr>
          <a:lstStyle>
            <a:lvl1pPr marL="125956" indent="-125956" algn="l" defTabSz="1042688" rtl="0" eaLnBrk="1" latinLnBrk="0" hangingPunct="1">
              <a:lnSpc>
                <a:spcPts val="1348"/>
              </a:lnSpc>
              <a:spcBef>
                <a:spcPts val="300"/>
              </a:spcBef>
              <a:buClr>
                <a:srgbClr val="AA0032"/>
              </a:buClr>
              <a:buFont typeface="Wingdings" panose="05000000000000000000" pitchFamily="2" charset="2"/>
              <a:buChar char="§"/>
              <a:defRPr sz="1000" kern="1200">
                <a:solidFill>
                  <a:schemeClr val="tx1"/>
                </a:solidFill>
                <a:latin typeface="+mn-lt"/>
                <a:ea typeface="+mn-ea"/>
                <a:cs typeface="+mn-cs"/>
              </a:defRPr>
            </a:lvl1pPr>
            <a:lvl2pPr marL="251911" indent="-125956" algn="l" defTabSz="1042688" rtl="0" eaLnBrk="1" latinLnBrk="0" hangingPunct="1">
              <a:lnSpc>
                <a:spcPts val="1348"/>
              </a:lnSpc>
              <a:spcBef>
                <a:spcPts val="200"/>
              </a:spcBef>
              <a:buClr>
                <a:srgbClr val="BCB8B2"/>
              </a:buClr>
              <a:buFont typeface="Wingdings" panose="05000000000000000000" pitchFamily="2" charset="2"/>
              <a:buChar char="§"/>
              <a:defRPr sz="1000" kern="1200">
                <a:solidFill>
                  <a:schemeClr val="tx1"/>
                </a:solidFill>
                <a:latin typeface="+mn-lt"/>
                <a:ea typeface="+mn-ea"/>
                <a:cs typeface="+mn-cs"/>
              </a:defRPr>
            </a:lvl2pPr>
            <a:lvl3pPr marL="377866" indent="-125956" algn="l" defTabSz="1042688" rtl="0" eaLnBrk="1" latinLnBrk="0" hangingPunct="1">
              <a:lnSpc>
                <a:spcPts val="1348"/>
              </a:lnSpc>
              <a:spcBef>
                <a:spcPts val="200"/>
              </a:spcBef>
              <a:buFont typeface="Gill Sans MT Pro Light" pitchFamily="34" charset="0"/>
              <a:buChar char="–"/>
              <a:defRPr sz="1000" i="1" kern="1200">
                <a:solidFill>
                  <a:schemeClr val="tx1"/>
                </a:solidFill>
                <a:latin typeface="+mn-lt"/>
                <a:ea typeface="+mn-ea"/>
                <a:cs typeface="+mn-cs"/>
              </a:defRPr>
            </a:lvl3pPr>
            <a:lvl4pPr marL="0" indent="0" algn="l" defTabSz="1042688" rtl="0" eaLnBrk="1" latinLnBrk="0" hangingPunct="1">
              <a:lnSpc>
                <a:spcPct val="100000"/>
              </a:lnSpc>
              <a:spcBef>
                <a:spcPts val="1000"/>
              </a:spcBef>
              <a:buClr>
                <a:schemeClr val="accent1"/>
              </a:buClr>
              <a:buFontTx/>
              <a:buNone/>
              <a:defRPr sz="1100" kern="1200">
                <a:solidFill>
                  <a:schemeClr val="tx1"/>
                </a:solidFill>
                <a:latin typeface="Gill Sans MT Pro Medium" pitchFamily="34" charset="0"/>
                <a:ea typeface="+mn-ea"/>
                <a:cs typeface="+mn-cs"/>
              </a:defRPr>
            </a:lvl4pPr>
            <a:lvl5pPr marL="0" indent="0" algn="l" defTabSz="1042688" rtl="0" eaLnBrk="1" latinLnBrk="0" hangingPunct="1">
              <a:lnSpc>
                <a:spcPct val="100000"/>
              </a:lnSpc>
              <a:spcBef>
                <a:spcPts val="800"/>
              </a:spcBef>
              <a:buFont typeface="Arial" pitchFamily="34" charset="0"/>
              <a:buNone/>
              <a:defRPr sz="1100" i="1" kern="1200">
                <a:solidFill>
                  <a:schemeClr val="tx1"/>
                </a:solidFill>
                <a:latin typeface="Gill Sans MT Pro Medium" pitchFamily="34" charset="0"/>
                <a:ea typeface="+mn-ea"/>
                <a:cs typeface="+mn-cs"/>
              </a:defRPr>
            </a:lvl5pPr>
            <a:lvl6pPr marL="0" indent="-125367" algn="l" defTabSz="1042688" rtl="0" eaLnBrk="1" latinLnBrk="0" hangingPunct="1">
              <a:lnSpc>
                <a:spcPts val="1348"/>
              </a:lnSpc>
              <a:spcBef>
                <a:spcPts val="0"/>
              </a:spcBef>
              <a:buClr>
                <a:schemeClr val="accent1"/>
              </a:buClr>
              <a:buFont typeface="Wingdings" panose="05000000000000000000" pitchFamily="2" charset="2"/>
              <a:buChar char="§"/>
              <a:defRPr sz="1000" i="0" kern="1200">
                <a:solidFill>
                  <a:schemeClr val="tx1"/>
                </a:solidFill>
                <a:latin typeface="+mn-lt"/>
                <a:ea typeface="+mn-ea"/>
                <a:cs typeface="+mn-cs"/>
              </a:defRPr>
            </a:lvl6pPr>
            <a:lvl7pPr marL="251911" indent="-125367" algn="l" defTabSz="1042688" rtl="0" eaLnBrk="1" latinLnBrk="0" hangingPunct="1">
              <a:lnSpc>
                <a:spcPts val="1348"/>
              </a:lnSpc>
              <a:spcBef>
                <a:spcPts val="0"/>
              </a:spcBef>
              <a:buClr>
                <a:srgbClr val="BCB8B2"/>
              </a:buClr>
              <a:buFont typeface="Wingdings" panose="05000000000000000000" pitchFamily="2" charset="2"/>
              <a:buChar char="§"/>
              <a:defRPr sz="1000" i="0" kern="1200">
                <a:solidFill>
                  <a:schemeClr val="tx1"/>
                </a:solidFill>
                <a:latin typeface="+mn-lt"/>
                <a:ea typeface="+mn-ea"/>
                <a:cs typeface="+mn-cs"/>
              </a:defRPr>
            </a:lvl7pPr>
            <a:lvl8pPr marL="377866"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8pPr>
            <a:lvl9pPr marL="503822"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9pPr>
          </a:lstStyle>
          <a:p>
            <a:pPr marL="0" indent="0">
              <a:buNone/>
            </a:pPr>
            <a:r>
              <a:rPr lang="en-GB" dirty="0" smtClean="0"/>
              <a:t>The Management Company decided to further expand the </a:t>
            </a:r>
            <a:r>
              <a:rPr lang="en-GB" dirty="0" err="1" smtClean="0"/>
              <a:t>Domus</a:t>
            </a:r>
            <a:r>
              <a:rPr lang="en-GB" dirty="0" smtClean="0"/>
              <a:t> Pro complex and is now working on a project for its third stage – a six‑storey building with net lettable area of 4,380 </a:t>
            </a:r>
            <a:r>
              <a:rPr lang="en-GB" dirty="0" err="1" smtClean="0"/>
              <a:t>sq.m</a:t>
            </a:r>
            <a:r>
              <a:rPr lang="en-GB" dirty="0" smtClean="0"/>
              <a:t>. (gross lettable area of 6,180 </a:t>
            </a:r>
            <a:r>
              <a:rPr lang="en-GB" dirty="0" err="1" smtClean="0"/>
              <a:t>sq.m</a:t>
            </a:r>
            <a:r>
              <a:rPr lang="en-GB" dirty="0" smtClean="0"/>
              <a:t>.). The ground floor will be dedicated to retail while upper floors will be office space. The extension will have a two-storey underground car park with 50 spaces. The building is planned to be BREEAM-certified indicating high standards of environmental sustainability and efficiency. The Management Company estimates the total investment in the third stage at around EUR 4.5 million. 52 per cent of the third stage has already been preleased and the building is expected to be completed by the end of 2017. Main tenants are Pet City, </a:t>
            </a:r>
            <a:r>
              <a:rPr lang="en-GB" dirty="0" err="1" smtClean="0"/>
              <a:t>Fittus</a:t>
            </a:r>
            <a:r>
              <a:rPr lang="en-GB" dirty="0" smtClean="0"/>
              <a:t> Sports Club, </a:t>
            </a:r>
            <a:r>
              <a:rPr lang="en-GB" dirty="0" err="1" smtClean="0"/>
              <a:t>Inspecta</a:t>
            </a:r>
            <a:r>
              <a:rPr lang="en-GB" dirty="0" smtClean="0"/>
              <a:t>, </a:t>
            </a:r>
            <a:r>
              <a:rPr lang="en-GB" dirty="0" err="1" smtClean="0"/>
              <a:t>Pristis</a:t>
            </a:r>
            <a:r>
              <a:rPr lang="en-GB" dirty="0" smtClean="0"/>
              <a:t>, ALD Automotive</a:t>
            </a:r>
            <a:endParaRPr lang="en-GB" dirty="0"/>
          </a:p>
        </p:txBody>
      </p:sp>
      <p:pic>
        <p:nvPicPr>
          <p:cNvPr id="9" name="Picture 2" descr="Bildresultat för baltic horizo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4999" y="175179"/>
            <a:ext cx="816446" cy="465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4636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G4S Headquarters – Tallinn, Estonia</a:t>
            </a:r>
            <a:endParaRPr lang="en-GB" dirty="0"/>
          </a:p>
        </p:txBody>
      </p:sp>
      <p:sp>
        <p:nvSpPr>
          <p:cNvPr id="4" name="Slide Number Placeholder 3"/>
          <p:cNvSpPr>
            <a:spLocks noGrp="1"/>
          </p:cNvSpPr>
          <p:nvPr>
            <p:ph type="sldNum" sz="quarter" idx="16"/>
          </p:nvPr>
        </p:nvSpPr>
        <p:spPr/>
        <p:txBody>
          <a:bodyPr/>
          <a:lstStyle/>
          <a:p>
            <a:fld id="{AD2C836C-F085-46B1-A79E-84257391B124}" type="slidenum">
              <a:rPr lang="en-GB" smtClean="0"/>
              <a:pPr/>
              <a:t>23</a:t>
            </a:fld>
            <a:endParaRPr lang="en-GB" dirty="0"/>
          </a:p>
        </p:txBody>
      </p:sp>
      <p:graphicFrame>
        <p:nvGraphicFramePr>
          <p:cNvPr id="11" name="Table 10"/>
          <p:cNvGraphicFramePr>
            <a:graphicFrameLocks noGrp="1"/>
          </p:cNvGraphicFramePr>
          <p:nvPr>
            <p:extLst>
              <p:ext uri="{D42A27DB-BD31-4B8C-83A1-F6EECF244321}">
                <p14:modId xmlns:p14="http://schemas.microsoft.com/office/powerpoint/2010/main" val="3247025253"/>
              </p:ext>
            </p:extLst>
          </p:nvPr>
        </p:nvGraphicFramePr>
        <p:xfrm>
          <a:off x="5758202" y="1561206"/>
          <a:ext cx="4132918" cy="2694090"/>
        </p:xfrm>
        <a:graphic>
          <a:graphicData uri="http://schemas.openxmlformats.org/drawingml/2006/table">
            <a:tbl>
              <a:tblPr firstRow="1" bandRow="1">
                <a:tableStyleId>{2D5ABB26-0587-4C30-8999-92F81FD0307C}</a:tableStyleId>
              </a:tblPr>
              <a:tblGrid>
                <a:gridCol w="1453389">
                  <a:extLst>
                    <a:ext uri="{9D8B030D-6E8A-4147-A177-3AD203B41FA5}">
                      <a16:colId xmlns:a16="http://schemas.microsoft.com/office/drawing/2014/main" val="20000"/>
                    </a:ext>
                  </a:extLst>
                </a:gridCol>
                <a:gridCol w="2679529">
                  <a:extLst>
                    <a:ext uri="{9D8B030D-6E8A-4147-A177-3AD203B41FA5}">
                      <a16:colId xmlns:a16="http://schemas.microsoft.com/office/drawing/2014/main" val="20001"/>
                    </a:ext>
                  </a:extLst>
                </a:gridCol>
              </a:tblGrid>
              <a:tr h="222750">
                <a:tc gridSpan="2">
                  <a:txBody>
                    <a:bodyPr/>
                    <a:lstStyle/>
                    <a:p>
                      <a:pPr marL="0" marR="0" lvl="0" indent="0" algn="l" defTabSz="1042688" rtl="0" eaLnBrk="1" fontAlgn="auto" latinLnBrk="0" hangingPunct="1">
                        <a:lnSpc>
                          <a:spcPct val="100000"/>
                        </a:lnSpc>
                        <a:spcBef>
                          <a:spcPts val="0"/>
                        </a:spcBef>
                        <a:spcAft>
                          <a:spcPts val="0"/>
                        </a:spcAft>
                        <a:buClrTx/>
                        <a:buSzTx/>
                        <a:buFontTx/>
                        <a:buNone/>
                        <a:tabLst/>
                        <a:defRPr/>
                      </a:pPr>
                      <a:r>
                        <a:rPr lang="en-GB" sz="1000" dirty="0" smtClean="0">
                          <a:latin typeface="Gill Sans MT Pro Medium" panose="020B0602020104020203" pitchFamily="34" charset="0"/>
                        </a:rPr>
                        <a:t>Details of G4S Headquarters,</a:t>
                      </a:r>
                      <a:r>
                        <a:rPr lang="en-GB" sz="1000" baseline="0" dirty="0" smtClean="0">
                          <a:latin typeface="Gill Sans MT Pro Medium" panose="020B0602020104020203" pitchFamily="34" charset="0"/>
                        </a:rPr>
                        <a:t> 31 March 2017</a:t>
                      </a:r>
                      <a:endParaRPr lang="en-GB" sz="1000" dirty="0" smtClean="0">
                        <a:latin typeface="Gill Sans MT Pro Medium" panose="020B0602020104020203" pitchFamily="34" charset="0"/>
                      </a:endParaRPr>
                    </a:p>
                  </a:txBody>
                  <a:tcPr anchor="ctr">
                    <a:lnB w="12700" cap="flat" cmpd="sng" algn="ctr">
                      <a:solidFill>
                        <a:schemeClr val="bg1">
                          <a:lumMod val="75000"/>
                        </a:schemeClr>
                      </a:solidFill>
                      <a:prstDash val="solid"/>
                      <a:round/>
                      <a:headEnd type="none" w="med" len="med"/>
                      <a:tailEnd type="none" w="med" len="med"/>
                    </a:lnB>
                  </a:tcPr>
                </a:tc>
                <a:tc hMerge="1">
                  <a:txBody>
                    <a:bodyPr/>
                    <a:lstStyle/>
                    <a:p>
                      <a:pPr marL="0" marR="0" indent="0" algn="l" defTabSz="1042688" rtl="0" eaLnBrk="1" fontAlgn="auto" latinLnBrk="0" hangingPunct="1">
                        <a:lnSpc>
                          <a:spcPct val="100000"/>
                        </a:lnSpc>
                        <a:spcBef>
                          <a:spcPts val="0"/>
                        </a:spcBef>
                        <a:spcAft>
                          <a:spcPts val="0"/>
                        </a:spcAft>
                        <a:buClrTx/>
                        <a:buSzTx/>
                        <a:buFontTx/>
                        <a:buNone/>
                        <a:tabLst/>
                        <a:defRPr/>
                      </a:pPr>
                      <a:endParaRPr lang="en-GB" sz="1000" dirty="0" smtClean="0">
                        <a:cs typeface="Times New Roman" pitchFamily="18" charset="0"/>
                      </a:endParaRPr>
                    </a:p>
                  </a:txBody>
                  <a:tcPr anchor="ctr">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222750">
                <a:tc>
                  <a:txBody>
                    <a:bodyPr/>
                    <a:lstStyle/>
                    <a:p>
                      <a:r>
                        <a:rPr lang="en-GB" sz="850" dirty="0" smtClean="0"/>
                        <a:t>Acquisition date</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1042688" rtl="0" eaLnBrk="1" fontAlgn="auto" latinLnBrk="0" hangingPunct="1">
                        <a:lnSpc>
                          <a:spcPct val="100000"/>
                        </a:lnSpc>
                        <a:spcBef>
                          <a:spcPts val="0"/>
                        </a:spcBef>
                        <a:spcAft>
                          <a:spcPts val="0"/>
                        </a:spcAft>
                        <a:buClrTx/>
                        <a:buSzTx/>
                        <a:buFontTx/>
                        <a:buNone/>
                        <a:tabLst/>
                        <a:defRPr/>
                      </a:pPr>
                      <a:r>
                        <a:rPr lang="en-GB" sz="850" dirty="0" smtClean="0">
                          <a:cs typeface="Times New Roman" pitchFamily="18" charset="0"/>
                        </a:rPr>
                        <a:t>July 2016</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222750">
                <a:tc>
                  <a:txBody>
                    <a:bodyPr/>
                    <a:lstStyle/>
                    <a:p>
                      <a:r>
                        <a:rPr lang="en-GB" sz="850" dirty="0" smtClean="0"/>
                        <a:t>Acquisition price</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smtClean="0"/>
                        <a:t>EUR 15.5 million</a:t>
                      </a:r>
                      <a:endParaRPr lang="en-GB" sz="850" baseline="3000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22750">
                <a:tc>
                  <a:txBody>
                    <a:bodyPr/>
                    <a:lstStyle/>
                    <a:p>
                      <a:r>
                        <a:rPr lang="en-GB" sz="850" dirty="0" smtClean="0"/>
                        <a:t>Construction</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baseline="0" dirty="0" smtClean="0"/>
                        <a:t>2013</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22750">
                <a:tc>
                  <a:txBody>
                    <a:bodyPr/>
                    <a:lstStyle/>
                    <a:p>
                      <a:r>
                        <a:rPr lang="en-GB" sz="850" dirty="0" smtClean="0"/>
                        <a:t>Type</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1042688" rtl="0" eaLnBrk="1" fontAlgn="auto" latinLnBrk="0" hangingPunct="1">
                        <a:lnSpc>
                          <a:spcPct val="100000"/>
                        </a:lnSpc>
                        <a:spcBef>
                          <a:spcPts val="0"/>
                        </a:spcBef>
                        <a:spcAft>
                          <a:spcPts val="0"/>
                        </a:spcAft>
                        <a:buClrTx/>
                        <a:buSzTx/>
                        <a:buFontTx/>
                        <a:buNone/>
                        <a:tabLst/>
                        <a:defRPr/>
                      </a:pPr>
                      <a:r>
                        <a:rPr lang="en-GB" sz="850" dirty="0" smtClean="0">
                          <a:cs typeface="Times New Roman" pitchFamily="18" charset="0"/>
                        </a:rPr>
                        <a:t>Office</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22750">
                <a:tc>
                  <a:txBody>
                    <a:bodyPr/>
                    <a:lstStyle/>
                    <a:p>
                      <a:pPr marL="0" marR="0" indent="0" algn="l" defTabSz="1042688" rtl="0" eaLnBrk="1" fontAlgn="auto" latinLnBrk="0" hangingPunct="1">
                        <a:lnSpc>
                          <a:spcPct val="100000"/>
                        </a:lnSpc>
                        <a:spcBef>
                          <a:spcPts val="0"/>
                        </a:spcBef>
                        <a:spcAft>
                          <a:spcPts val="0"/>
                        </a:spcAft>
                        <a:buClrTx/>
                        <a:buSzTx/>
                        <a:buFontTx/>
                        <a:buNone/>
                        <a:tabLst/>
                        <a:defRPr/>
                      </a:pPr>
                      <a:r>
                        <a:rPr lang="en-GB" sz="850" dirty="0" smtClean="0"/>
                        <a:t>Location</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1042688" rtl="0" eaLnBrk="1" fontAlgn="auto" latinLnBrk="0" hangingPunct="1">
                        <a:lnSpc>
                          <a:spcPct val="100000"/>
                        </a:lnSpc>
                        <a:spcBef>
                          <a:spcPts val="0"/>
                        </a:spcBef>
                        <a:spcAft>
                          <a:spcPts val="0"/>
                        </a:spcAft>
                        <a:buClrTx/>
                        <a:buSzTx/>
                        <a:buFontTx/>
                        <a:buNone/>
                        <a:tabLst/>
                        <a:defRPr/>
                      </a:pPr>
                      <a:r>
                        <a:rPr lang="en-GB" sz="850" dirty="0" smtClean="0">
                          <a:cs typeface="Times New Roman" pitchFamily="18" charset="0"/>
                        </a:rPr>
                        <a:t>Paldiski maantee 80, Tallinn,</a:t>
                      </a:r>
                      <a:r>
                        <a:rPr lang="en-GB" sz="850" baseline="0" dirty="0" smtClean="0">
                          <a:cs typeface="Times New Roman" pitchFamily="18" charset="0"/>
                        </a:rPr>
                        <a:t> Estonia</a:t>
                      </a:r>
                      <a:endParaRPr lang="en-GB" sz="850" dirty="0" smtClean="0">
                        <a:cs typeface="Times New Roman" pitchFamily="18"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222750">
                <a:tc>
                  <a:txBody>
                    <a:bodyPr/>
                    <a:lstStyle/>
                    <a:p>
                      <a:r>
                        <a:rPr lang="en-GB" sz="850" dirty="0" smtClean="0"/>
                        <a:t>NLA</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smtClean="0"/>
                        <a:t>8,363 sq.m.</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222750">
                <a:tc>
                  <a:txBody>
                    <a:bodyPr/>
                    <a:lstStyle/>
                    <a:p>
                      <a:r>
                        <a:rPr lang="en-GB" sz="850" dirty="0" smtClean="0"/>
                        <a:t>Fair value</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smtClean="0"/>
                        <a:t>EUR 16.8 million</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222750">
                <a:tc>
                  <a:txBody>
                    <a:bodyPr/>
                    <a:lstStyle/>
                    <a:p>
                      <a:r>
                        <a:rPr lang="en-GB" sz="850" dirty="0" smtClean="0"/>
                        <a:t>Vacancy</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smtClean="0"/>
                        <a:t>0.0%</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222750">
                <a:tc>
                  <a:txBody>
                    <a:bodyPr/>
                    <a:lstStyle/>
                    <a:p>
                      <a:r>
                        <a:rPr lang="en-GB" sz="850" dirty="0" smtClean="0"/>
                        <a:t>WAULT</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smtClean="0"/>
                        <a:t>5.6 years</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9"/>
                  </a:ext>
                </a:extLst>
              </a:tr>
              <a:tr h="222750">
                <a:tc>
                  <a:txBody>
                    <a:bodyPr/>
                    <a:lstStyle/>
                    <a:p>
                      <a:r>
                        <a:rPr lang="en-GB" sz="850" dirty="0" smtClean="0"/>
                        <a:t>No. of leases</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baseline="0" dirty="0" smtClean="0"/>
                        <a:t>1</a:t>
                      </a:r>
                      <a:endParaRPr lang="en-GB" sz="850" baseline="3000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0"/>
                  </a:ext>
                </a:extLst>
              </a:tr>
              <a:tr h="222750">
                <a:tc>
                  <a:txBody>
                    <a:bodyPr/>
                    <a:lstStyle/>
                    <a:p>
                      <a:r>
                        <a:rPr lang="en-GB" sz="850" dirty="0" smtClean="0"/>
                        <a:t>Major tenants</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smtClean="0"/>
                        <a:t>G4S</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12" name="Rectangle 11"/>
          <p:cNvSpPr/>
          <p:nvPr/>
        </p:nvSpPr>
        <p:spPr>
          <a:xfrm>
            <a:off x="5760723" y="4365417"/>
            <a:ext cx="4130397" cy="21079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spcCol="237600" rtlCol="0" anchor="ctr"/>
          <a:lstStyle/>
          <a:p>
            <a:pPr algn="ctr">
              <a:lnSpc>
                <a:spcPts val="1300"/>
              </a:lnSpc>
              <a:spcAft>
                <a:spcPts val="500"/>
              </a:spcAft>
            </a:pPr>
            <a:endParaRPr lang="en-GB" sz="900" b="1" dirty="0" smtClean="0">
              <a:solidFill>
                <a:schemeClr val="bg1"/>
              </a:solidFill>
            </a:endParaRPr>
          </a:p>
        </p:txBody>
      </p:sp>
      <p:sp>
        <p:nvSpPr>
          <p:cNvPr id="13" name="Content Placeholder 2"/>
          <p:cNvSpPr txBox="1">
            <a:spLocks/>
          </p:cNvSpPr>
          <p:nvPr/>
        </p:nvSpPr>
        <p:spPr>
          <a:xfrm>
            <a:off x="5825935" y="4419937"/>
            <a:ext cx="4065185" cy="1773473"/>
          </a:xfrm>
          <a:prstGeom prst="rect">
            <a:avLst/>
          </a:prstGeom>
        </p:spPr>
        <p:txBody>
          <a:bodyPr vert="horz" lIns="0" tIns="0" rIns="0" bIns="0" rtlCol="0">
            <a:noAutofit/>
          </a:bodyPr>
          <a:lstStyle>
            <a:lvl1pPr marL="125956" indent="-125956" algn="l" defTabSz="1042688" rtl="0" eaLnBrk="1" latinLnBrk="0" hangingPunct="1">
              <a:lnSpc>
                <a:spcPts val="1348"/>
              </a:lnSpc>
              <a:spcBef>
                <a:spcPts val="300"/>
              </a:spcBef>
              <a:buClr>
                <a:srgbClr val="AA0032"/>
              </a:buClr>
              <a:buFont typeface="Wingdings" panose="05000000000000000000" pitchFamily="2" charset="2"/>
              <a:buChar char="§"/>
              <a:defRPr sz="1000" kern="1200">
                <a:solidFill>
                  <a:schemeClr val="tx1"/>
                </a:solidFill>
                <a:latin typeface="+mn-lt"/>
                <a:ea typeface="+mn-ea"/>
                <a:cs typeface="+mn-cs"/>
              </a:defRPr>
            </a:lvl1pPr>
            <a:lvl2pPr marL="251911" indent="-125956" algn="l" defTabSz="1042688" rtl="0" eaLnBrk="1" latinLnBrk="0" hangingPunct="1">
              <a:lnSpc>
                <a:spcPts val="1348"/>
              </a:lnSpc>
              <a:spcBef>
                <a:spcPts val="200"/>
              </a:spcBef>
              <a:buClr>
                <a:srgbClr val="BCB8B2"/>
              </a:buClr>
              <a:buFont typeface="Wingdings" panose="05000000000000000000" pitchFamily="2" charset="2"/>
              <a:buChar char="§"/>
              <a:defRPr sz="1000" kern="1200">
                <a:solidFill>
                  <a:schemeClr val="tx1"/>
                </a:solidFill>
                <a:latin typeface="+mn-lt"/>
                <a:ea typeface="+mn-ea"/>
                <a:cs typeface="+mn-cs"/>
              </a:defRPr>
            </a:lvl2pPr>
            <a:lvl3pPr marL="377866" indent="-125956" algn="l" defTabSz="1042688" rtl="0" eaLnBrk="1" latinLnBrk="0" hangingPunct="1">
              <a:lnSpc>
                <a:spcPts val="1348"/>
              </a:lnSpc>
              <a:spcBef>
                <a:spcPts val="200"/>
              </a:spcBef>
              <a:buFont typeface="Gill Sans MT Pro Light" pitchFamily="34" charset="0"/>
              <a:buChar char="–"/>
              <a:defRPr sz="1000" i="1" kern="1200">
                <a:solidFill>
                  <a:schemeClr val="tx1"/>
                </a:solidFill>
                <a:latin typeface="+mn-lt"/>
                <a:ea typeface="+mn-ea"/>
                <a:cs typeface="+mn-cs"/>
              </a:defRPr>
            </a:lvl3pPr>
            <a:lvl4pPr marL="0" indent="0" algn="l" defTabSz="1042688" rtl="0" eaLnBrk="1" latinLnBrk="0" hangingPunct="1">
              <a:lnSpc>
                <a:spcPct val="100000"/>
              </a:lnSpc>
              <a:spcBef>
                <a:spcPts val="1000"/>
              </a:spcBef>
              <a:buClr>
                <a:schemeClr val="accent1"/>
              </a:buClr>
              <a:buFontTx/>
              <a:buNone/>
              <a:defRPr sz="1100" kern="1200">
                <a:solidFill>
                  <a:schemeClr val="tx1"/>
                </a:solidFill>
                <a:latin typeface="Gill Sans MT Pro Medium" pitchFamily="34" charset="0"/>
                <a:ea typeface="+mn-ea"/>
                <a:cs typeface="+mn-cs"/>
              </a:defRPr>
            </a:lvl4pPr>
            <a:lvl5pPr marL="0" indent="0" algn="l" defTabSz="1042688" rtl="0" eaLnBrk="1" latinLnBrk="0" hangingPunct="1">
              <a:lnSpc>
                <a:spcPct val="100000"/>
              </a:lnSpc>
              <a:spcBef>
                <a:spcPts val="800"/>
              </a:spcBef>
              <a:buFont typeface="Arial" pitchFamily="34" charset="0"/>
              <a:buNone/>
              <a:defRPr sz="1100" i="1" kern="1200">
                <a:solidFill>
                  <a:schemeClr val="tx1"/>
                </a:solidFill>
                <a:latin typeface="Gill Sans MT Pro Medium" pitchFamily="34" charset="0"/>
                <a:ea typeface="+mn-ea"/>
                <a:cs typeface="+mn-cs"/>
              </a:defRPr>
            </a:lvl5pPr>
            <a:lvl6pPr marL="0" indent="-125367" algn="l" defTabSz="1042688" rtl="0" eaLnBrk="1" latinLnBrk="0" hangingPunct="1">
              <a:lnSpc>
                <a:spcPts val="1348"/>
              </a:lnSpc>
              <a:spcBef>
                <a:spcPts val="0"/>
              </a:spcBef>
              <a:buClr>
                <a:schemeClr val="accent1"/>
              </a:buClr>
              <a:buFont typeface="Wingdings" panose="05000000000000000000" pitchFamily="2" charset="2"/>
              <a:buChar char="§"/>
              <a:defRPr sz="1000" i="0" kern="1200">
                <a:solidFill>
                  <a:schemeClr val="tx1"/>
                </a:solidFill>
                <a:latin typeface="+mn-lt"/>
                <a:ea typeface="+mn-ea"/>
                <a:cs typeface="+mn-cs"/>
              </a:defRPr>
            </a:lvl6pPr>
            <a:lvl7pPr marL="251911" indent="-125367" algn="l" defTabSz="1042688" rtl="0" eaLnBrk="1" latinLnBrk="0" hangingPunct="1">
              <a:lnSpc>
                <a:spcPts val="1348"/>
              </a:lnSpc>
              <a:spcBef>
                <a:spcPts val="0"/>
              </a:spcBef>
              <a:buClr>
                <a:srgbClr val="BCB8B2"/>
              </a:buClr>
              <a:buFont typeface="Wingdings" panose="05000000000000000000" pitchFamily="2" charset="2"/>
              <a:buChar char="§"/>
              <a:defRPr sz="1000" i="0" kern="1200">
                <a:solidFill>
                  <a:schemeClr val="tx1"/>
                </a:solidFill>
                <a:latin typeface="+mn-lt"/>
                <a:ea typeface="+mn-ea"/>
                <a:cs typeface="+mn-cs"/>
              </a:defRPr>
            </a:lvl7pPr>
            <a:lvl8pPr marL="377866"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8pPr>
            <a:lvl9pPr marL="503822"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9pPr>
          </a:lstStyle>
          <a:p>
            <a:r>
              <a:rPr lang="en-GB" dirty="0" smtClean="0"/>
              <a:t>G4S Headquarters is a nine-floor office building, built-to-suit for G4S Estonia. The office building has a NLA of 9,179 sq.m. and is located in western Tallinn next to a busy arterial road and 4.5 km away from the Old Town. </a:t>
            </a:r>
            <a:br>
              <a:rPr lang="en-GB" dirty="0" smtClean="0"/>
            </a:br>
            <a:r>
              <a:rPr lang="en-GB" dirty="0" smtClean="0"/>
              <a:t>Built in 2013, the property features all modern office amenities, efficient layout and is in good technical condition. The land plot offers additional development potential up to 20,000 sq.m.</a:t>
            </a:r>
          </a:p>
          <a:p>
            <a:r>
              <a:rPr lang="en-GB" dirty="0" smtClean="0"/>
              <a:t>The only tenant G4S uses the premises as headquarters for its Estonian operations and the existing lease lasts until end of 2022. G4S is the world's leading global, integrated security company specialising in the delivery of security and related services to customers in more than 100 countries. </a:t>
            </a:r>
            <a:br>
              <a:rPr lang="en-GB" dirty="0" smtClean="0"/>
            </a:br>
            <a:endParaRPr lang="en-GB" dirty="0"/>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0004" y="1561206"/>
            <a:ext cx="4724330" cy="5073028"/>
          </a:xfrm>
          <a:prstGeom prst="rect">
            <a:avLst/>
          </a:prstGeom>
        </p:spPr>
      </p:pic>
      <p:pic>
        <p:nvPicPr>
          <p:cNvPr id="10" name="Picture 2" descr="Bildresultat för baltic horizo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4999" y="175179"/>
            <a:ext cx="816446" cy="465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4521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G4S Headquarters – Tallinn, Estonia</a:t>
            </a:r>
            <a:endParaRPr lang="en-GB" dirty="0"/>
          </a:p>
        </p:txBody>
      </p:sp>
      <p:sp>
        <p:nvSpPr>
          <p:cNvPr id="4" name="Slide Number Placeholder 3"/>
          <p:cNvSpPr>
            <a:spLocks noGrp="1"/>
          </p:cNvSpPr>
          <p:nvPr>
            <p:ph type="sldNum" sz="quarter" idx="16"/>
          </p:nvPr>
        </p:nvSpPr>
        <p:spPr/>
        <p:txBody>
          <a:bodyPr/>
          <a:lstStyle/>
          <a:p>
            <a:fld id="{AD2C836C-F085-46B1-A79E-84257391B124}" type="slidenum">
              <a:rPr lang="en-GB" smtClean="0"/>
              <a:pPr/>
              <a:t>24</a:t>
            </a:fld>
            <a:endParaRPr lang="en-GB" dirty="0"/>
          </a:p>
        </p:txBody>
      </p:sp>
      <p:pic>
        <p:nvPicPr>
          <p:cNvPr id="16" name="Content Placeholder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0004" y="1678917"/>
            <a:ext cx="4718688" cy="3454400"/>
          </a:xfrm>
          <a:prstGeom prst="rect">
            <a:avLst/>
          </a:prstGeom>
        </p:spPr>
      </p:pic>
      <p:sp>
        <p:nvSpPr>
          <p:cNvPr id="17" name="Oval 16"/>
          <p:cNvSpPr/>
          <p:nvPr/>
        </p:nvSpPr>
        <p:spPr>
          <a:xfrm>
            <a:off x="2325780" y="2484378"/>
            <a:ext cx="1296000" cy="1296000"/>
          </a:xfrm>
          <a:prstGeom prst="ellipse">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sp>
        <p:nvSpPr>
          <p:cNvPr id="18" name="Rectangle 17"/>
          <p:cNvSpPr/>
          <p:nvPr/>
        </p:nvSpPr>
        <p:spPr>
          <a:xfrm>
            <a:off x="2485457" y="2975314"/>
            <a:ext cx="1076721" cy="523220"/>
          </a:xfrm>
          <a:prstGeom prst="rect">
            <a:avLst/>
          </a:prstGeom>
          <a:noFill/>
        </p:spPr>
        <p:txBody>
          <a:bodyPr wrap="square" lIns="91440" tIns="45720" rIns="91440" bIns="45720">
            <a:spAutoFit/>
          </a:bodyPr>
          <a:lstStyle/>
          <a:p>
            <a:pPr algn="ctr"/>
            <a:r>
              <a:rPr lang="en-GB" sz="1400" b="0" cap="none" spc="0" dirty="0" smtClean="0">
                <a:ln w="0"/>
                <a:solidFill>
                  <a:schemeClr val="tx1"/>
                </a:solidFill>
                <a:effectLst>
                  <a:outerShdw blurRad="38100" dist="19050" dir="2700000" algn="tl" rotWithShape="0">
                    <a:schemeClr val="dk1">
                      <a:alpha val="40000"/>
                    </a:schemeClr>
                  </a:outerShdw>
                </a:effectLst>
              </a:rPr>
              <a:t>Tallinn</a:t>
            </a:r>
          </a:p>
          <a:p>
            <a:pPr algn="ctr"/>
            <a:r>
              <a:rPr lang="en-GB" sz="1400" dirty="0" smtClean="0">
                <a:ln w="0"/>
                <a:effectLst>
                  <a:outerShdw blurRad="38100" dist="19050" dir="2700000" algn="tl" rotWithShape="0">
                    <a:schemeClr val="dk1">
                      <a:alpha val="40000"/>
                    </a:schemeClr>
                  </a:outerShdw>
                </a:effectLst>
              </a:rPr>
              <a:t>city centre</a:t>
            </a:r>
            <a:endParaRPr lang="en-GB" sz="1100" b="0" cap="none" spc="0" dirty="0">
              <a:ln w="0"/>
              <a:solidFill>
                <a:schemeClr val="tx1"/>
              </a:solidFill>
              <a:effectLst>
                <a:outerShdw blurRad="38100" dist="19050" dir="2700000" algn="tl" rotWithShape="0">
                  <a:schemeClr val="dk1">
                    <a:alpha val="40000"/>
                  </a:schemeClr>
                </a:outerShdw>
              </a:effectLst>
            </a:endParaRPr>
          </a:p>
        </p:txBody>
      </p:sp>
      <p:sp>
        <p:nvSpPr>
          <p:cNvPr id="19" name="Ellips 8"/>
          <p:cNvSpPr>
            <a:spLocks noChangeAspect="1"/>
          </p:cNvSpPr>
          <p:nvPr/>
        </p:nvSpPr>
        <p:spPr>
          <a:xfrm>
            <a:off x="954455" y="3310052"/>
            <a:ext cx="198841" cy="198841"/>
          </a:xfrm>
          <a:prstGeom prst="ellipse">
            <a:avLst/>
          </a:prstGeom>
          <a:solidFill>
            <a:srgbClr val="AA003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lnSpc>
                <a:spcPts val="1350"/>
              </a:lnSpc>
            </a:pPr>
            <a:endParaRPr lang="en-GB" sz="400" dirty="0" smtClean="0">
              <a:latin typeface="Gill Sans MT Pro Medium" panose="020B0602020104020203" pitchFamily="34" charset="0"/>
            </a:endParaRPr>
          </a:p>
        </p:txBody>
      </p:sp>
      <p:sp>
        <p:nvSpPr>
          <p:cNvPr id="20" name="Rectangle 19"/>
          <p:cNvSpPr/>
          <p:nvPr/>
        </p:nvSpPr>
        <p:spPr>
          <a:xfrm>
            <a:off x="1059644" y="3274725"/>
            <a:ext cx="536551" cy="261610"/>
          </a:xfrm>
          <a:prstGeom prst="rect">
            <a:avLst/>
          </a:prstGeom>
          <a:noFill/>
        </p:spPr>
        <p:txBody>
          <a:bodyPr wrap="square" lIns="91440" tIns="45720" rIns="91440" bIns="45720">
            <a:spAutoFit/>
          </a:bodyPr>
          <a:lstStyle/>
          <a:p>
            <a:pPr algn="ctr"/>
            <a:r>
              <a:rPr lang="en-GB" sz="1100" b="0" cap="none" spc="0" dirty="0" smtClean="0">
                <a:ln w="0"/>
                <a:solidFill>
                  <a:schemeClr val="tx1"/>
                </a:solidFill>
                <a:effectLst>
                  <a:outerShdw blurRad="38100" dist="19050" dir="2700000" algn="tl" rotWithShape="0">
                    <a:schemeClr val="dk1">
                      <a:alpha val="40000"/>
                    </a:schemeClr>
                  </a:outerShdw>
                </a:effectLst>
              </a:rPr>
              <a:t>G4S</a:t>
            </a:r>
            <a:endParaRPr lang="en-GB" sz="1100" b="0" cap="none" spc="0" dirty="0">
              <a:ln w="0"/>
              <a:solidFill>
                <a:schemeClr val="tx1"/>
              </a:solidFill>
              <a:effectLst>
                <a:outerShdw blurRad="38100" dist="19050" dir="2700000" algn="tl" rotWithShape="0">
                  <a:schemeClr val="dk1">
                    <a:alpha val="40000"/>
                  </a:schemeClr>
                </a:outerShdw>
              </a:effectLst>
            </a:endParaRPr>
          </a:p>
        </p:txBody>
      </p:sp>
      <p:sp>
        <p:nvSpPr>
          <p:cNvPr id="11" name="Rectangle 10"/>
          <p:cNvSpPr/>
          <p:nvPr/>
        </p:nvSpPr>
        <p:spPr>
          <a:xfrm>
            <a:off x="540000" y="5399692"/>
            <a:ext cx="4768599" cy="8487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spcCol="237600" rtlCol="0" anchor="ctr"/>
          <a:lstStyle/>
          <a:p>
            <a:pPr algn="ctr">
              <a:lnSpc>
                <a:spcPts val="1300"/>
              </a:lnSpc>
              <a:spcAft>
                <a:spcPts val="500"/>
              </a:spcAft>
            </a:pPr>
            <a:endParaRPr lang="en-GB" sz="900" b="1" dirty="0" smtClean="0">
              <a:solidFill>
                <a:schemeClr val="bg1"/>
              </a:solidFill>
            </a:endParaRPr>
          </a:p>
        </p:txBody>
      </p:sp>
      <p:sp>
        <p:nvSpPr>
          <p:cNvPr id="12" name="Content Placeholder 2"/>
          <p:cNvSpPr txBox="1">
            <a:spLocks/>
          </p:cNvSpPr>
          <p:nvPr/>
        </p:nvSpPr>
        <p:spPr>
          <a:xfrm>
            <a:off x="605212" y="5470354"/>
            <a:ext cx="4703387" cy="778046"/>
          </a:xfrm>
          <a:prstGeom prst="rect">
            <a:avLst/>
          </a:prstGeom>
        </p:spPr>
        <p:txBody>
          <a:bodyPr vert="horz" lIns="0" tIns="0" rIns="0" bIns="0" rtlCol="0">
            <a:noAutofit/>
          </a:bodyPr>
          <a:lstStyle>
            <a:lvl1pPr marL="125956" indent="-125956" algn="l" defTabSz="1042688" rtl="0" eaLnBrk="1" latinLnBrk="0" hangingPunct="1">
              <a:lnSpc>
                <a:spcPts val="1348"/>
              </a:lnSpc>
              <a:spcBef>
                <a:spcPts val="300"/>
              </a:spcBef>
              <a:buClr>
                <a:srgbClr val="AA0032"/>
              </a:buClr>
              <a:buFont typeface="Wingdings" panose="05000000000000000000" pitchFamily="2" charset="2"/>
              <a:buChar char="§"/>
              <a:defRPr sz="1000" kern="1200">
                <a:solidFill>
                  <a:schemeClr val="tx1"/>
                </a:solidFill>
                <a:latin typeface="+mn-lt"/>
                <a:ea typeface="+mn-ea"/>
                <a:cs typeface="+mn-cs"/>
              </a:defRPr>
            </a:lvl1pPr>
            <a:lvl2pPr marL="251911" indent="-125956" algn="l" defTabSz="1042688" rtl="0" eaLnBrk="1" latinLnBrk="0" hangingPunct="1">
              <a:lnSpc>
                <a:spcPts val="1348"/>
              </a:lnSpc>
              <a:spcBef>
                <a:spcPts val="200"/>
              </a:spcBef>
              <a:buClr>
                <a:srgbClr val="BCB8B2"/>
              </a:buClr>
              <a:buFont typeface="Wingdings" panose="05000000000000000000" pitchFamily="2" charset="2"/>
              <a:buChar char="§"/>
              <a:defRPr sz="1000" kern="1200">
                <a:solidFill>
                  <a:schemeClr val="tx1"/>
                </a:solidFill>
                <a:latin typeface="+mn-lt"/>
                <a:ea typeface="+mn-ea"/>
                <a:cs typeface="+mn-cs"/>
              </a:defRPr>
            </a:lvl2pPr>
            <a:lvl3pPr marL="377866" indent="-125956" algn="l" defTabSz="1042688" rtl="0" eaLnBrk="1" latinLnBrk="0" hangingPunct="1">
              <a:lnSpc>
                <a:spcPts val="1348"/>
              </a:lnSpc>
              <a:spcBef>
                <a:spcPts val="200"/>
              </a:spcBef>
              <a:buFont typeface="Gill Sans MT Pro Light" pitchFamily="34" charset="0"/>
              <a:buChar char="–"/>
              <a:defRPr sz="1000" i="1" kern="1200">
                <a:solidFill>
                  <a:schemeClr val="tx1"/>
                </a:solidFill>
                <a:latin typeface="+mn-lt"/>
                <a:ea typeface="+mn-ea"/>
                <a:cs typeface="+mn-cs"/>
              </a:defRPr>
            </a:lvl3pPr>
            <a:lvl4pPr marL="0" indent="0" algn="l" defTabSz="1042688" rtl="0" eaLnBrk="1" latinLnBrk="0" hangingPunct="1">
              <a:lnSpc>
                <a:spcPct val="100000"/>
              </a:lnSpc>
              <a:spcBef>
                <a:spcPts val="1000"/>
              </a:spcBef>
              <a:buClr>
                <a:schemeClr val="accent1"/>
              </a:buClr>
              <a:buFontTx/>
              <a:buNone/>
              <a:defRPr sz="1100" kern="1200">
                <a:solidFill>
                  <a:schemeClr val="tx1"/>
                </a:solidFill>
                <a:latin typeface="Gill Sans MT Pro Medium" pitchFamily="34" charset="0"/>
                <a:ea typeface="+mn-ea"/>
                <a:cs typeface="+mn-cs"/>
              </a:defRPr>
            </a:lvl4pPr>
            <a:lvl5pPr marL="0" indent="0" algn="l" defTabSz="1042688" rtl="0" eaLnBrk="1" latinLnBrk="0" hangingPunct="1">
              <a:lnSpc>
                <a:spcPct val="100000"/>
              </a:lnSpc>
              <a:spcBef>
                <a:spcPts val="800"/>
              </a:spcBef>
              <a:buFont typeface="Arial" pitchFamily="34" charset="0"/>
              <a:buNone/>
              <a:defRPr sz="1100" i="1" kern="1200">
                <a:solidFill>
                  <a:schemeClr val="tx1"/>
                </a:solidFill>
                <a:latin typeface="Gill Sans MT Pro Medium" pitchFamily="34" charset="0"/>
                <a:ea typeface="+mn-ea"/>
                <a:cs typeface="+mn-cs"/>
              </a:defRPr>
            </a:lvl5pPr>
            <a:lvl6pPr marL="0" indent="-125367" algn="l" defTabSz="1042688" rtl="0" eaLnBrk="1" latinLnBrk="0" hangingPunct="1">
              <a:lnSpc>
                <a:spcPts val="1348"/>
              </a:lnSpc>
              <a:spcBef>
                <a:spcPts val="0"/>
              </a:spcBef>
              <a:buClr>
                <a:schemeClr val="accent1"/>
              </a:buClr>
              <a:buFont typeface="Wingdings" panose="05000000000000000000" pitchFamily="2" charset="2"/>
              <a:buChar char="§"/>
              <a:defRPr sz="1000" i="0" kern="1200">
                <a:solidFill>
                  <a:schemeClr val="tx1"/>
                </a:solidFill>
                <a:latin typeface="+mn-lt"/>
                <a:ea typeface="+mn-ea"/>
                <a:cs typeface="+mn-cs"/>
              </a:defRPr>
            </a:lvl6pPr>
            <a:lvl7pPr marL="251911" indent="-125367" algn="l" defTabSz="1042688" rtl="0" eaLnBrk="1" latinLnBrk="0" hangingPunct="1">
              <a:lnSpc>
                <a:spcPts val="1348"/>
              </a:lnSpc>
              <a:spcBef>
                <a:spcPts val="0"/>
              </a:spcBef>
              <a:buClr>
                <a:srgbClr val="BCB8B2"/>
              </a:buClr>
              <a:buFont typeface="Wingdings" panose="05000000000000000000" pitchFamily="2" charset="2"/>
              <a:buChar char="§"/>
              <a:defRPr sz="1000" i="0" kern="1200">
                <a:solidFill>
                  <a:schemeClr val="tx1"/>
                </a:solidFill>
                <a:latin typeface="+mn-lt"/>
                <a:ea typeface="+mn-ea"/>
                <a:cs typeface="+mn-cs"/>
              </a:defRPr>
            </a:lvl7pPr>
            <a:lvl8pPr marL="377866"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8pPr>
            <a:lvl9pPr marL="503822"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9pPr>
          </a:lstStyle>
          <a:p>
            <a:pPr marL="0" indent="0">
              <a:buNone/>
            </a:pPr>
            <a:r>
              <a:rPr lang="en-GB" dirty="0" smtClean="0"/>
              <a:t>G4S Headquarters is located on </a:t>
            </a:r>
            <a:r>
              <a:rPr lang="en-GB" dirty="0" err="1" smtClean="0"/>
              <a:t>Paldiski</a:t>
            </a:r>
            <a:r>
              <a:rPr lang="en-GB" dirty="0" smtClean="0"/>
              <a:t> </a:t>
            </a:r>
            <a:r>
              <a:rPr lang="en-GB" dirty="0" err="1" smtClean="0"/>
              <a:t>maantee</a:t>
            </a:r>
            <a:r>
              <a:rPr lang="en-GB" dirty="0" smtClean="0"/>
              <a:t> 80 in western Tallinn next to a busy arterial road and 4.5 km away from the Old Town. It takes 10 minutes by car and 20 minutes by public transport to get to the Old Town of Tallinn. Travelling to the airport is also a short trip, 15 minutes by car and 35 minutes by public transport.</a:t>
            </a:r>
            <a:endParaRPr lang="en-GB" dirty="0"/>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78331" y="1678917"/>
            <a:ext cx="4373671" cy="3884510"/>
          </a:xfrm>
          <a:prstGeom prst="rect">
            <a:avLst/>
          </a:prstGeom>
        </p:spPr>
      </p:pic>
      <p:cxnSp>
        <p:nvCxnSpPr>
          <p:cNvPr id="24" name="Straight Connector 23"/>
          <p:cNvCxnSpPr/>
          <p:nvPr/>
        </p:nvCxnSpPr>
        <p:spPr>
          <a:xfrm flipV="1">
            <a:off x="6157519" y="2605723"/>
            <a:ext cx="274068" cy="114415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6421786" y="2580556"/>
            <a:ext cx="2755770" cy="3715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6157519" y="3712723"/>
            <a:ext cx="3020037" cy="3715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9177556" y="2574563"/>
            <a:ext cx="0" cy="115673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22" name="Picture 2" descr="Bildresultat för baltic horizo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4999" y="175179"/>
            <a:ext cx="816446" cy="465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5510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6902"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9" name="Rectangle 18"/>
          <p:cNvSpPr/>
          <p:nvPr/>
        </p:nvSpPr>
        <p:spPr>
          <a:xfrm>
            <a:off x="4178149" y="4365418"/>
            <a:ext cx="4130397" cy="248398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spcCol="237600" rtlCol="0" anchor="ctr"/>
          <a:lstStyle/>
          <a:p>
            <a:pPr algn="ctr">
              <a:lnSpc>
                <a:spcPts val="1300"/>
              </a:lnSpc>
              <a:spcAft>
                <a:spcPts val="500"/>
              </a:spcAft>
            </a:pPr>
            <a:endParaRPr lang="en-GB" sz="900" b="1" dirty="0" smtClean="0">
              <a:solidFill>
                <a:schemeClr val="bg1"/>
              </a:solidFill>
            </a:endParaRPr>
          </a:p>
        </p:txBody>
      </p:sp>
      <p:sp>
        <p:nvSpPr>
          <p:cNvPr id="2" name="Title 1"/>
          <p:cNvSpPr>
            <a:spLocks noGrp="1"/>
          </p:cNvSpPr>
          <p:nvPr>
            <p:ph type="title"/>
          </p:nvPr>
        </p:nvSpPr>
        <p:spPr/>
        <p:txBody>
          <a:bodyPr/>
          <a:lstStyle/>
          <a:p>
            <a:r>
              <a:rPr lang="en-GB" dirty="0" smtClean="0"/>
              <a:t>Lincona Office Complex – Tallinn, Estonia</a:t>
            </a:r>
            <a:r>
              <a:rPr lang="en-GB" dirty="0"/>
              <a:t/>
            </a:r>
            <a:br>
              <a:rPr lang="en-GB" dirty="0"/>
            </a:br>
            <a:endParaRPr lang="en-GB" dirty="0"/>
          </a:p>
        </p:txBody>
      </p:sp>
      <p:sp>
        <p:nvSpPr>
          <p:cNvPr id="4" name="Slide Number Placeholder 3"/>
          <p:cNvSpPr>
            <a:spLocks noGrp="1"/>
          </p:cNvSpPr>
          <p:nvPr>
            <p:ph type="sldNum" sz="quarter" idx="16"/>
          </p:nvPr>
        </p:nvSpPr>
        <p:spPr/>
        <p:txBody>
          <a:bodyPr/>
          <a:lstStyle/>
          <a:p>
            <a:fld id="{AD2C836C-F085-46B1-A79E-84257391B124}" type="slidenum">
              <a:rPr lang="en-GB" smtClean="0"/>
              <a:pPr/>
              <a:t>25</a:t>
            </a:fld>
            <a:endParaRPr lang="en-GB" dirty="0"/>
          </a:p>
        </p:txBody>
      </p:sp>
      <p:sp>
        <p:nvSpPr>
          <p:cNvPr id="11" name="Content Placeholder 2"/>
          <p:cNvSpPr txBox="1">
            <a:spLocks/>
          </p:cNvSpPr>
          <p:nvPr/>
        </p:nvSpPr>
        <p:spPr>
          <a:xfrm>
            <a:off x="4243362" y="4436715"/>
            <a:ext cx="3978000" cy="2006418"/>
          </a:xfrm>
          <a:prstGeom prst="rect">
            <a:avLst/>
          </a:prstGeom>
        </p:spPr>
        <p:txBody>
          <a:bodyPr vert="horz" lIns="0" tIns="0" rIns="0" bIns="0" rtlCol="0">
            <a:noAutofit/>
          </a:bodyPr>
          <a:lstStyle>
            <a:lvl1pPr marL="125956" indent="-125956" algn="l" defTabSz="1042688" rtl="0" eaLnBrk="1" latinLnBrk="0" hangingPunct="1">
              <a:lnSpc>
                <a:spcPts val="1348"/>
              </a:lnSpc>
              <a:spcBef>
                <a:spcPts val="300"/>
              </a:spcBef>
              <a:buClr>
                <a:srgbClr val="AA0032"/>
              </a:buClr>
              <a:buFont typeface="Wingdings" panose="05000000000000000000" pitchFamily="2" charset="2"/>
              <a:buChar char="§"/>
              <a:defRPr sz="1000" kern="1200">
                <a:solidFill>
                  <a:schemeClr val="tx1"/>
                </a:solidFill>
                <a:latin typeface="+mn-lt"/>
                <a:ea typeface="+mn-ea"/>
                <a:cs typeface="+mn-cs"/>
              </a:defRPr>
            </a:lvl1pPr>
            <a:lvl2pPr marL="251911" indent="-125956" algn="l" defTabSz="1042688" rtl="0" eaLnBrk="1" latinLnBrk="0" hangingPunct="1">
              <a:lnSpc>
                <a:spcPts val="1348"/>
              </a:lnSpc>
              <a:spcBef>
                <a:spcPts val="200"/>
              </a:spcBef>
              <a:buClr>
                <a:srgbClr val="BCB8B2"/>
              </a:buClr>
              <a:buFont typeface="Wingdings" panose="05000000000000000000" pitchFamily="2" charset="2"/>
              <a:buChar char="§"/>
              <a:defRPr sz="1000" kern="1200">
                <a:solidFill>
                  <a:schemeClr val="tx1"/>
                </a:solidFill>
                <a:latin typeface="+mn-lt"/>
                <a:ea typeface="+mn-ea"/>
                <a:cs typeface="+mn-cs"/>
              </a:defRPr>
            </a:lvl2pPr>
            <a:lvl3pPr marL="377866" indent="-125956" algn="l" defTabSz="1042688" rtl="0" eaLnBrk="1" latinLnBrk="0" hangingPunct="1">
              <a:lnSpc>
                <a:spcPts val="1348"/>
              </a:lnSpc>
              <a:spcBef>
                <a:spcPts val="200"/>
              </a:spcBef>
              <a:buFont typeface="Gill Sans MT Pro Light" pitchFamily="34" charset="0"/>
              <a:buChar char="–"/>
              <a:defRPr sz="1000" i="1" kern="1200">
                <a:solidFill>
                  <a:schemeClr val="tx1"/>
                </a:solidFill>
                <a:latin typeface="+mn-lt"/>
                <a:ea typeface="+mn-ea"/>
                <a:cs typeface="+mn-cs"/>
              </a:defRPr>
            </a:lvl3pPr>
            <a:lvl4pPr marL="0" indent="0" algn="l" defTabSz="1042688" rtl="0" eaLnBrk="1" latinLnBrk="0" hangingPunct="1">
              <a:lnSpc>
                <a:spcPct val="100000"/>
              </a:lnSpc>
              <a:spcBef>
                <a:spcPts val="1000"/>
              </a:spcBef>
              <a:buClr>
                <a:schemeClr val="accent1"/>
              </a:buClr>
              <a:buFontTx/>
              <a:buNone/>
              <a:defRPr sz="1100" kern="1200">
                <a:solidFill>
                  <a:schemeClr val="tx1"/>
                </a:solidFill>
                <a:latin typeface="Gill Sans MT Pro Medium" pitchFamily="34" charset="0"/>
                <a:ea typeface="+mn-ea"/>
                <a:cs typeface="+mn-cs"/>
              </a:defRPr>
            </a:lvl4pPr>
            <a:lvl5pPr marL="0" indent="0" algn="l" defTabSz="1042688" rtl="0" eaLnBrk="1" latinLnBrk="0" hangingPunct="1">
              <a:lnSpc>
                <a:spcPct val="100000"/>
              </a:lnSpc>
              <a:spcBef>
                <a:spcPts val="800"/>
              </a:spcBef>
              <a:buFont typeface="Arial" pitchFamily="34" charset="0"/>
              <a:buNone/>
              <a:defRPr sz="1100" i="1" kern="1200">
                <a:solidFill>
                  <a:schemeClr val="tx1"/>
                </a:solidFill>
                <a:latin typeface="Gill Sans MT Pro Medium" pitchFamily="34" charset="0"/>
                <a:ea typeface="+mn-ea"/>
                <a:cs typeface="+mn-cs"/>
              </a:defRPr>
            </a:lvl5pPr>
            <a:lvl6pPr marL="0" indent="-125367" algn="l" defTabSz="1042688" rtl="0" eaLnBrk="1" latinLnBrk="0" hangingPunct="1">
              <a:lnSpc>
                <a:spcPts val="1348"/>
              </a:lnSpc>
              <a:spcBef>
                <a:spcPts val="0"/>
              </a:spcBef>
              <a:buClr>
                <a:schemeClr val="accent1"/>
              </a:buClr>
              <a:buFont typeface="Wingdings" panose="05000000000000000000" pitchFamily="2" charset="2"/>
              <a:buChar char="§"/>
              <a:defRPr sz="1000" i="0" kern="1200">
                <a:solidFill>
                  <a:schemeClr val="tx1"/>
                </a:solidFill>
                <a:latin typeface="+mn-lt"/>
                <a:ea typeface="+mn-ea"/>
                <a:cs typeface="+mn-cs"/>
              </a:defRPr>
            </a:lvl6pPr>
            <a:lvl7pPr marL="251911" indent="-125367" algn="l" defTabSz="1042688" rtl="0" eaLnBrk="1" latinLnBrk="0" hangingPunct="1">
              <a:lnSpc>
                <a:spcPts val="1348"/>
              </a:lnSpc>
              <a:spcBef>
                <a:spcPts val="0"/>
              </a:spcBef>
              <a:buClr>
                <a:srgbClr val="BCB8B2"/>
              </a:buClr>
              <a:buFont typeface="Wingdings" panose="05000000000000000000" pitchFamily="2" charset="2"/>
              <a:buChar char="§"/>
              <a:defRPr sz="1000" i="0" kern="1200">
                <a:solidFill>
                  <a:schemeClr val="tx1"/>
                </a:solidFill>
                <a:latin typeface="+mn-lt"/>
                <a:ea typeface="+mn-ea"/>
                <a:cs typeface="+mn-cs"/>
              </a:defRPr>
            </a:lvl7pPr>
            <a:lvl8pPr marL="377866"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8pPr>
            <a:lvl9pPr marL="503822"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9pPr>
          </a:lstStyle>
          <a:p>
            <a:r>
              <a:rPr lang="en-GB" dirty="0" smtClean="0"/>
              <a:t>Lincona is a complex of three connected office buildings (total NLA of 10,859 sq.m.) and a 400-vehicles parking structure. Babycenter, a standalone building of 674 sq.m. acquired along with the whole complex in July 2011, was sold in March 2015 for EUR 1.0 million, providing 24 per cent IRR p.a. Lincona was the first asset acquired by BOF.</a:t>
            </a:r>
          </a:p>
          <a:p>
            <a:r>
              <a:rPr lang="en-GB" dirty="0" smtClean="0"/>
              <a:t>The anchor tenant is Swedbank which uses the premises for back office operations. Swedbank accounts for around one third of the property’s total annualised rent. The second largest leaseholder is Information System Authority of the Republic of Estonia. It is a public institution responsible for developing Estonia’s national information system. Creative Mobile, a leading Estonian mobile app developer, is the third largest tenant. As of 31 March 2017, the vacancy rate was 3.8 per cent.</a:t>
            </a:r>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4022462746"/>
              </p:ext>
            </p:extLst>
          </p:nvPr>
        </p:nvGraphicFramePr>
        <p:xfrm>
          <a:off x="4175628" y="1585913"/>
          <a:ext cx="4132918" cy="2694090"/>
        </p:xfrm>
        <a:graphic>
          <a:graphicData uri="http://schemas.openxmlformats.org/drawingml/2006/table">
            <a:tbl>
              <a:tblPr firstRow="1" bandRow="1">
                <a:tableStyleId>{2D5ABB26-0587-4C30-8999-92F81FD0307C}</a:tableStyleId>
              </a:tblPr>
              <a:tblGrid>
                <a:gridCol w="1453389">
                  <a:extLst>
                    <a:ext uri="{9D8B030D-6E8A-4147-A177-3AD203B41FA5}">
                      <a16:colId xmlns:a16="http://schemas.microsoft.com/office/drawing/2014/main" val="20000"/>
                    </a:ext>
                  </a:extLst>
                </a:gridCol>
                <a:gridCol w="2679529">
                  <a:extLst>
                    <a:ext uri="{9D8B030D-6E8A-4147-A177-3AD203B41FA5}">
                      <a16:colId xmlns:a16="http://schemas.microsoft.com/office/drawing/2014/main" val="20001"/>
                    </a:ext>
                  </a:extLst>
                </a:gridCol>
              </a:tblGrid>
              <a:tr h="222750">
                <a:tc gridSpan="2">
                  <a:txBody>
                    <a:bodyPr/>
                    <a:lstStyle/>
                    <a:p>
                      <a:pPr marL="0" marR="0" lvl="0" indent="0" algn="l" defTabSz="1042688" rtl="0" eaLnBrk="1" fontAlgn="auto" latinLnBrk="0" hangingPunct="1">
                        <a:lnSpc>
                          <a:spcPct val="100000"/>
                        </a:lnSpc>
                        <a:spcBef>
                          <a:spcPts val="0"/>
                        </a:spcBef>
                        <a:spcAft>
                          <a:spcPts val="0"/>
                        </a:spcAft>
                        <a:buClrTx/>
                        <a:buSzTx/>
                        <a:buFontTx/>
                        <a:buNone/>
                        <a:tabLst/>
                        <a:defRPr/>
                      </a:pPr>
                      <a:r>
                        <a:rPr lang="en-GB" sz="1000" dirty="0" smtClean="0">
                          <a:latin typeface="Gill Sans MT Pro Medium" panose="020B0602020104020203" pitchFamily="34" charset="0"/>
                        </a:rPr>
                        <a:t>Details of Lincona,</a:t>
                      </a:r>
                      <a:r>
                        <a:rPr lang="en-GB" sz="1000" baseline="0" dirty="0" smtClean="0">
                          <a:latin typeface="Gill Sans MT Pro Medium" panose="020B0602020104020203" pitchFamily="34" charset="0"/>
                        </a:rPr>
                        <a:t> 31 March 2017</a:t>
                      </a:r>
                      <a:endParaRPr lang="en-GB" sz="1000" dirty="0" smtClean="0">
                        <a:latin typeface="Gill Sans MT Pro Medium" panose="020B0602020104020203" pitchFamily="34" charset="0"/>
                      </a:endParaRPr>
                    </a:p>
                  </a:txBody>
                  <a:tcPr anchor="ctr">
                    <a:lnB w="12700" cap="flat" cmpd="sng" algn="ctr">
                      <a:solidFill>
                        <a:schemeClr val="bg1">
                          <a:lumMod val="75000"/>
                        </a:schemeClr>
                      </a:solidFill>
                      <a:prstDash val="solid"/>
                      <a:round/>
                      <a:headEnd type="none" w="med" len="med"/>
                      <a:tailEnd type="none" w="med" len="med"/>
                    </a:lnB>
                  </a:tcPr>
                </a:tc>
                <a:tc hMerge="1">
                  <a:txBody>
                    <a:bodyPr/>
                    <a:lstStyle/>
                    <a:p>
                      <a:pPr marL="0" marR="0" indent="0" algn="l" defTabSz="1042688" rtl="0" eaLnBrk="1" fontAlgn="auto" latinLnBrk="0" hangingPunct="1">
                        <a:lnSpc>
                          <a:spcPct val="100000"/>
                        </a:lnSpc>
                        <a:spcBef>
                          <a:spcPts val="0"/>
                        </a:spcBef>
                        <a:spcAft>
                          <a:spcPts val="0"/>
                        </a:spcAft>
                        <a:buClrTx/>
                        <a:buSzTx/>
                        <a:buFontTx/>
                        <a:buNone/>
                        <a:tabLst/>
                        <a:defRPr/>
                      </a:pPr>
                      <a:endParaRPr lang="en-GB" sz="1000" dirty="0" smtClean="0">
                        <a:cs typeface="Times New Roman" pitchFamily="18" charset="0"/>
                      </a:endParaRPr>
                    </a:p>
                  </a:txBody>
                  <a:tcPr anchor="ctr">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222750">
                <a:tc>
                  <a:txBody>
                    <a:bodyPr/>
                    <a:lstStyle/>
                    <a:p>
                      <a:r>
                        <a:rPr lang="en-GB" sz="850" dirty="0" smtClean="0"/>
                        <a:t>Acquisition date</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1042688" rtl="0" eaLnBrk="1" fontAlgn="auto" latinLnBrk="0" hangingPunct="1">
                        <a:lnSpc>
                          <a:spcPct val="100000"/>
                        </a:lnSpc>
                        <a:spcBef>
                          <a:spcPts val="0"/>
                        </a:spcBef>
                        <a:spcAft>
                          <a:spcPts val="0"/>
                        </a:spcAft>
                        <a:buClrTx/>
                        <a:buSzTx/>
                        <a:buFontTx/>
                        <a:buNone/>
                        <a:tabLst/>
                        <a:defRPr/>
                      </a:pPr>
                      <a:r>
                        <a:rPr lang="en-GB" sz="850" dirty="0" smtClean="0">
                          <a:cs typeface="Times New Roman" pitchFamily="18" charset="0"/>
                        </a:rPr>
                        <a:t>July 2011</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222750">
                <a:tc>
                  <a:txBody>
                    <a:bodyPr/>
                    <a:lstStyle/>
                    <a:p>
                      <a:r>
                        <a:rPr lang="en-GB" sz="850" dirty="0" smtClean="0"/>
                        <a:t>Acquisition price</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smtClean="0"/>
                        <a:t>EUR 15.4 million</a:t>
                      </a:r>
                      <a:r>
                        <a:rPr lang="en-GB" sz="850" baseline="30000" dirty="0" smtClean="0"/>
                        <a:t>1)</a:t>
                      </a:r>
                      <a:endParaRPr lang="en-GB" sz="850" baseline="3000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22750">
                <a:tc>
                  <a:txBody>
                    <a:bodyPr/>
                    <a:lstStyle/>
                    <a:p>
                      <a:r>
                        <a:rPr lang="en-GB" sz="850" dirty="0" smtClean="0"/>
                        <a:t>Construction</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baseline="0" dirty="0" smtClean="0"/>
                        <a:t>2002/2008</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22750">
                <a:tc>
                  <a:txBody>
                    <a:bodyPr/>
                    <a:lstStyle/>
                    <a:p>
                      <a:r>
                        <a:rPr lang="en-GB" sz="850" dirty="0" smtClean="0"/>
                        <a:t>Type</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1042688" rtl="0" eaLnBrk="1" fontAlgn="auto" latinLnBrk="0" hangingPunct="1">
                        <a:lnSpc>
                          <a:spcPct val="100000"/>
                        </a:lnSpc>
                        <a:spcBef>
                          <a:spcPts val="0"/>
                        </a:spcBef>
                        <a:spcAft>
                          <a:spcPts val="0"/>
                        </a:spcAft>
                        <a:buClrTx/>
                        <a:buSzTx/>
                        <a:buFontTx/>
                        <a:buNone/>
                        <a:tabLst/>
                        <a:defRPr/>
                      </a:pPr>
                      <a:r>
                        <a:rPr lang="en-GB" sz="850" dirty="0" smtClean="0">
                          <a:cs typeface="Times New Roman" pitchFamily="18" charset="0"/>
                        </a:rPr>
                        <a:t>Office</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22750">
                <a:tc>
                  <a:txBody>
                    <a:bodyPr/>
                    <a:lstStyle/>
                    <a:p>
                      <a:pPr marL="0" marR="0" indent="0" algn="l" defTabSz="1042688" rtl="0" eaLnBrk="1" fontAlgn="auto" latinLnBrk="0" hangingPunct="1">
                        <a:lnSpc>
                          <a:spcPct val="100000"/>
                        </a:lnSpc>
                        <a:spcBef>
                          <a:spcPts val="0"/>
                        </a:spcBef>
                        <a:spcAft>
                          <a:spcPts val="0"/>
                        </a:spcAft>
                        <a:buClrTx/>
                        <a:buSzTx/>
                        <a:buFontTx/>
                        <a:buNone/>
                        <a:tabLst/>
                        <a:defRPr/>
                      </a:pPr>
                      <a:r>
                        <a:rPr lang="en-GB" sz="850" dirty="0" smtClean="0"/>
                        <a:t>Location</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1042688" rtl="0" eaLnBrk="1" fontAlgn="auto" latinLnBrk="0" hangingPunct="1">
                        <a:lnSpc>
                          <a:spcPct val="100000"/>
                        </a:lnSpc>
                        <a:spcBef>
                          <a:spcPts val="0"/>
                        </a:spcBef>
                        <a:spcAft>
                          <a:spcPts val="0"/>
                        </a:spcAft>
                        <a:buClrTx/>
                        <a:buSzTx/>
                        <a:buFontTx/>
                        <a:buNone/>
                        <a:tabLst/>
                        <a:defRPr/>
                      </a:pPr>
                      <a:r>
                        <a:rPr lang="en-GB" sz="850" dirty="0" smtClean="0">
                          <a:cs typeface="Times New Roman" pitchFamily="18" charset="0"/>
                        </a:rPr>
                        <a:t>Pärnu Rd 139a/Kohila St. 2a, Tallinn,</a:t>
                      </a:r>
                      <a:r>
                        <a:rPr lang="en-GB" sz="850" baseline="0" dirty="0" smtClean="0">
                          <a:cs typeface="Times New Roman" pitchFamily="18" charset="0"/>
                        </a:rPr>
                        <a:t> Estonia</a:t>
                      </a:r>
                      <a:endParaRPr lang="en-GB" sz="850" dirty="0" smtClean="0">
                        <a:cs typeface="Times New Roman" pitchFamily="18"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222750">
                <a:tc>
                  <a:txBody>
                    <a:bodyPr/>
                    <a:lstStyle/>
                    <a:p>
                      <a:r>
                        <a:rPr lang="en-GB" sz="850" dirty="0" smtClean="0"/>
                        <a:t>NLA</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smtClean="0"/>
                        <a:t>10,859 sq.m.</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222750">
                <a:tc>
                  <a:txBody>
                    <a:bodyPr/>
                    <a:lstStyle/>
                    <a:p>
                      <a:r>
                        <a:rPr lang="en-GB" sz="850" dirty="0" smtClean="0"/>
                        <a:t>Fair value</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smtClean="0"/>
                        <a:t>EUR 15.7 million (excluding Babycenter)</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222750">
                <a:tc>
                  <a:txBody>
                    <a:bodyPr/>
                    <a:lstStyle/>
                    <a:p>
                      <a:r>
                        <a:rPr lang="en-GB" sz="850" dirty="0" smtClean="0"/>
                        <a:t>Vacancy</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smtClean="0"/>
                        <a:t>3.8%</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222750">
                <a:tc>
                  <a:txBody>
                    <a:bodyPr/>
                    <a:lstStyle/>
                    <a:p>
                      <a:r>
                        <a:rPr lang="en-GB" sz="850" dirty="0" smtClean="0"/>
                        <a:t>WAULT</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smtClean="0"/>
                        <a:t>4.0 years</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9"/>
                  </a:ext>
                </a:extLst>
              </a:tr>
              <a:tr h="222750">
                <a:tc>
                  <a:txBody>
                    <a:bodyPr/>
                    <a:lstStyle/>
                    <a:p>
                      <a:r>
                        <a:rPr lang="en-GB" sz="850" dirty="0" smtClean="0"/>
                        <a:t>No. of leases</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smtClean="0"/>
                        <a:t>14</a:t>
                      </a:r>
                      <a:endParaRPr lang="en-GB" sz="850" baseline="3000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0"/>
                  </a:ext>
                </a:extLst>
              </a:tr>
              <a:tr h="222750">
                <a:tc>
                  <a:txBody>
                    <a:bodyPr/>
                    <a:lstStyle/>
                    <a:p>
                      <a:r>
                        <a:rPr lang="en-GB" sz="850" dirty="0" smtClean="0"/>
                        <a:t>Major tenants</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smtClean="0"/>
                        <a:t>Swedbank, Information</a:t>
                      </a:r>
                      <a:r>
                        <a:rPr lang="en-GB" sz="850" baseline="0" dirty="0" smtClean="0"/>
                        <a:t> System Authority</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10" name="Rectangle 9"/>
          <p:cNvSpPr/>
          <p:nvPr/>
        </p:nvSpPr>
        <p:spPr>
          <a:xfrm>
            <a:off x="4178149" y="6925888"/>
            <a:ext cx="4130397" cy="43239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237600" rtlCol="0" anchor="t"/>
          <a:lstStyle/>
          <a:p>
            <a:r>
              <a:rPr lang="en-GB" sz="700" baseline="30000" dirty="0" smtClean="0">
                <a:solidFill>
                  <a:srgbClr val="000000"/>
                </a:solidFill>
                <a:sym typeface="arial" panose="020B0604020202020204" pitchFamily="34" charset="0"/>
              </a:rPr>
              <a:t>1)</a:t>
            </a:r>
            <a:r>
              <a:rPr lang="en-GB" sz="700" dirty="0" smtClean="0">
                <a:solidFill>
                  <a:srgbClr val="000000"/>
                </a:solidFill>
                <a:sym typeface="arial" panose="020B0604020202020204" pitchFamily="34" charset="0"/>
              </a:rPr>
              <a:t>The price of Babycenter, sold for EUR 1.0 million in March 2015 – turnaround from sale was 24 per cent p.a. </a:t>
            </a:r>
            <a:endParaRPr lang="en-GB" sz="700" dirty="0" smtClean="0">
              <a:solidFill>
                <a:srgbClr val="000000"/>
              </a:solidFill>
              <a:latin typeface="arial" panose="020B0604020202020204" pitchFamily="34" charset="0"/>
              <a:sym typeface="arial" panose="020B0604020202020204" pitchFamily="34" charset="0"/>
            </a:endParaRPr>
          </a:p>
        </p:txBody>
      </p:sp>
      <p:pic>
        <p:nvPicPr>
          <p:cNvPr id="3" name="Picture 2"/>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38163" y="1585913"/>
            <a:ext cx="3366572" cy="2556427"/>
          </a:xfrm>
          <a:prstGeom prst="rect">
            <a:avLst/>
          </a:prstGeom>
        </p:spPr>
      </p:pic>
      <p:pic>
        <p:nvPicPr>
          <p:cNvPr id="5" name="Picture 4"/>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38163" y="4365419"/>
            <a:ext cx="3366572" cy="2483983"/>
          </a:xfrm>
          <a:prstGeom prst="rect">
            <a:avLst/>
          </a:prstGeom>
        </p:spPr>
      </p:pic>
      <p:pic>
        <p:nvPicPr>
          <p:cNvPr id="12" name="Picture 2" descr="Bildresultat för baltic horizon"/>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74999" y="175179"/>
            <a:ext cx="816446" cy="465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4278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3"/>
          </p:nvPr>
        </p:nvPicPr>
        <p:blipFill rotWithShape="1">
          <a:blip r:embed="rId3" cstate="email">
            <a:extLst>
              <a:ext uri="{28A0092B-C50C-407E-A947-70E740481C1C}">
                <a14:useLocalDpi xmlns:a14="http://schemas.microsoft.com/office/drawing/2010/main"/>
              </a:ext>
            </a:extLst>
          </a:blip>
          <a:srcRect/>
          <a:stretch/>
        </p:blipFill>
        <p:spPr>
          <a:xfrm>
            <a:off x="556590" y="1585913"/>
            <a:ext cx="4717085" cy="3453226"/>
          </a:xfrm>
        </p:spPr>
      </p:pic>
      <p:sp>
        <p:nvSpPr>
          <p:cNvPr id="5" name="Title 1"/>
          <p:cNvSpPr>
            <a:spLocks noGrp="1"/>
          </p:cNvSpPr>
          <p:nvPr>
            <p:ph type="title"/>
          </p:nvPr>
        </p:nvSpPr>
        <p:spPr/>
        <p:txBody>
          <a:bodyPr/>
          <a:lstStyle/>
          <a:p>
            <a:r>
              <a:rPr lang="en-GB" dirty="0" smtClean="0"/>
              <a:t>Lincona Office Complex – Tallinn, Estonia</a:t>
            </a:r>
            <a:r>
              <a:rPr lang="en-GB" dirty="0"/>
              <a:t/>
            </a:r>
            <a:br>
              <a:rPr lang="en-GB" dirty="0"/>
            </a:br>
            <a:endParaRPr lang="en-GB" dirty="0"/>
          </a:p>
        </p:txBody>
      </p:sp>
      <p:sp>
        <p:nvSpPr>
          <p:cNvPr id="8" name="Oval 7"/>
          <p:cNvSpPr/>
          <p:nvPr/>
        </p:nvSpPr>
        <p:spPr>
          <a:xfrm>
            <a:off x="2342366" y="2391374"/>
            <a:ext cx="1296000" cy="1296000"/>
          </a:xfrm>
          <a:prstGeom prst="ellipse">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sp>
        <p:nvSpPr>
          <p:cNvPr id="7" name="Rectangle 6"/>
          <p:cNvSpPr/>
          <p:nvPr/>
        </p:nvSpPr>
        <p:spPr>
          <a:xfrm>
            <a:off x="2502043" y="2882310"/>
            <a:ext cx="1076721" cy="523220"/>
          </a:xfrm>
          <a:prstGeom prst="rect">
            <a:avLst/>
          </a:prstGeom>
          <a:noFill/>
        </p:spPr>
        <p:txBody>
          <a:bodyPr wrap="square" lIns="91440" tIns="45720" rIns="91440" bIns="45720">
            <a:spAutoFit/>
          </a:bodyPr>
          <a:lstStyle/>
          <a:p>
            <a:pPr algn="ctr"/>
            <a:r>
              <a:rPr lang="en-GB" sz="1400" b="0" cap="none" spc="0" dirty="0" smtClean="0">
                <a:ln w="0"/>
                <a:solidFill>
                  <a:schemeClr val="tx1"/>
                </a:solidFill>
                <a:effectLst>
                  <a:outerShdw blurRad="38100" dist="19050" dir="2700000" algn="tl" rotWithShape="0">
                    <a:schemeClr val="dk1">
                      <a:alpha val="40000"/>
                    </a:schemeClr>
                  </a:outerShdw>
                </a:effectLst>
              </a:rPr>
              <a:t>Tallinn</a:t>
            </a:r>
          </a:p>
          <a:p>
            <a:pPr algn="ctr"/>
            <a:r>
              <a:rPr lang="en-GB" sz="1400" dirty="0" smtClean="0">
                <a:ln w="0"/>
                <a:effectLst>
                  <a:outerShdw blurRad="38100" dist="19050" dir="2700000" algn="tl" rotWithShape="0">
                    <a:schemeClr val="dk1">
                      <a:alpha val="40000"/>
                    </a:schemeClr>
                  </a:outerShdw>
                </a:effectLst>
              </a:rPr>
              <a:t>city centre</a:t>
            </a:r>
            <a:endParaRPr lang="en-GB" sz="1100" b="0" cap="none" spc="0" dirty="0">
              <a:ln w="0"/>
              <a:solidFill>
                <a:schemeClr val="tx1"/>
              </a:solidFill>
              <a:effectLst>
                <a:outerShdw blurRad="38100" dist="19050" dir="2700000" algn="tl" rotWithShape="0">
                  <a:schemeClr val="dk1">
                    <a:alpha val="40000"/>
                  </a:schemeClr>
                </a:outerShdw>
              </a:effectLst>
            </a:endParaRPr>
          </a:p>
        </p:txBody>
      </p:sp>
      <p:sp>
        <p:nvSpPr>
          <p:cNvPr id="9" name="Ellips 8"/>
          <p:cNvSpPr>
            <a:spLocks noChangeAspect="1"/>
          </p:cNvSpPr>
          <p:nvPr/>
        </p:nvSpPr>
        <p:spPr>
          <a:xfrm>
            <a:off x="2502227" y="4416186"/>
            <a:ext cx="198841" cy="198841"/>
          </a:xfrm>
          <a:prstGeom prst="ellipse">
            <a:avLst/>
          </a:prstGeom>
          <a:solidFill>
            <a:srgbClr val="AA003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lnSpc>
                <a:spcPts val="1350"/>
              </a:lnSpc>
            </a:pPr>
            <a:endParaRPr lang="en-GB" sz="400" dirty="0" smtClean="0">
              <a:latin typeface="Gill Sans MT Pro Medium" panose="020B0602020104020203" pitchFamily="34" charset="0"/>
            </a:endParaRPr>
          </a:p>
        </p:txBody>
      </p:sp>
      <p:sp>
        <p:nvSpPr>
          <p:cNvPr id="10" name="Rectangle 9"/>
          <p:cNvSpPr/>
          <p:nvPr/>
        </p:nvSpPr>
        <p:spPr>
          <a:xfrm>
            <a:off x="2642335" y="4363775"/>
            <a:ext cx="1596300" cy="261610"/>
          </a:xfrm>
          <a:prstGeom prst="rect">
            <a:avLst/>
          </a:prstGeom>
          <a:noFill/>
        </p:spPr>
        <p:txBody>
          <a:bodyPr wrap="square" lIns="91440" tIns="45720" rIns="91440" bIns="45720">
            <a:spAutoFit/>
          </a:bodyPr>
          <a:lstStyle/>
          <a:p>
            <a:pPr algn="ctr"/>
            <a:r>
              <a:rPr lang="en-GB" sz="1100" b="0" cap="none" spc="0" dirty="0" smtClean="0">
                <a:ln w="0"/>
                <a:solidFill>
                  <a:schemeClr val="tx1"/>
                </a:solidFill>
                <a:effectLst>
                  <a:outerShdw blurRad="38100" dist="19050" dir="2700000" algn="tl" rotWithShape="0">
                    <a:schemeClr val="dk1">
                      <a:alpha val="40000"/>
                    </a:schemeClr>
                  </a:outerShdw>
                </a:effectLst>
              </a:rPr>
              <a:t>Lincona Office Complex</a:t>
            </a:r>
            <a:endParaRPr lang="en-GB" sz="1100" b="0" cap="none" spc="0" dirty="0">
              <a:ln w="0"/>
              <a:solidFill>
                <a:schemeClr val="tx1"/>
              </a:solidFill>
              <a:effectLst>
                <a:outerShdw blurRad="38100" dist="19050" dir="2700000" algn="tl" rotWithShape="0">
                  <a:schemeClr val="dk1">
                    <a:alpha val="40000"/>
                  </a:schemeClr>
                </a:outerShdw>
              </a:effectLst>
            </a:endParaRPr>
          </a:p>
        </p:txBody>
      </p:sp>
      <p:grpSp>
        <p:nvGrpSpPr>
          <p:cNvPr id="72" name="Group 71"/>
          <p:cNvGrpSpPr/>
          <p:nvPr/>
        </p:nvGrpSpPr>
        <p:grpSpPr>
          <a:xfrm>
            <a:off x="5457825" y="1585913"/>
            <a:ext cx="4694179" cy="3453226"/>
            <a:chOff x="5621815" y="1577020"/>
            <a:chExt cx="4515960" cy="3454941"/>
          </a:xfrm>
        </p:grpSpPr>
        <p:pic>
          <p:nvPicPr>
            <p:cNvPr id="11" name="Picture 10"/>
            <p:cNvPicPr>
              <a:picLocks noChangeAspect="1"/>
            </p:cNvPicPr>
            <p:nvPr/>
          </p:nvPicPr>
          <p:blipFill rotWithShape="1">
            <a:blip r:embed="rId4" cstate="email">
              <a:extLst>
                <a:ext uri="{28A0092B-C50C-407E-A947-70E740481C1C}">
                  <a14:useLocalDpi xmlns:a14="http://schemas.microsoft.com/office/drawing/2010/main"/>
                </a:ext>
              </a:extLst>
            </a:blip>
            <a:srcRect t="-289"/>
            <a:stretch/>
          </p:blipFill>
          <p:spPr>
            <a:xfrm>
              <a:off x="5621815" y="1577020"/>
              <a:ext cx="4515960" cy="3454941"/>
            </a:xfrm>
            <a:prstGeom prst="rect">
              <a:avLst/>
            </a:prstGeom>
          </p:spPr>
        </p:pic>
        <p:grpSp>
          <p:nvGrpSpPr>
            <p:cNvPr id="71" name="Group 70"/>
            <p:cNvGrpSpPr/>
            <p:nvPr/>
          </p:nvGrpSpPr>
          <p:grpSpPr>
            <a:xfrm>
              <a:off x="7706566" y="2509841"/>
              <a:ext cx="1396953" cy="828672"/>
              <a:chOff x="7706566" y="2509841"/>
              <a:chExt cx="1396953" cy="828672"/>
            </a:xfrm>
          </p:grpSpPr>
          <p:cxnSp>
            <p:nvCxnSpPr>
              <p:cNvPr id="26" name="Straight Connector 25"/>
              <p:cNvCxnSpPr/>
              <p:nvPr/>
            </p:nvCxnSpPr>
            <p:spPr>
              <a:xfrm flipV="1">
                <a:off x="8529638" y="2540795"/>
                <a:ext cx="40481" cy="3095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9" name="Group 68"/>
              <p:cNvGrpSpPr/>
              <p:nvPr/>
            </p:nvGrpSpPr>
            <p:grpSpPr>
              <a:xfrm>
                <a:off x="7706566" y="2509841"/>
                <a:ext cx="1396953" cy="828672"/>
                <a:chOff x="7706566" y="2509841"/>
                <a:chExt cx="1396953" cy="828672"/>
              </a:xfrm>
            </p:grpSpPr>
            <p:cxnSp>
              <p:nvCxnSpPr>
                <p:cNvPr id="16" name="Straight Connector 15"/>
                <p:cNvCxnSpPr/>
                <p:nvPr/>
              </p:nvCxnSpPr>
              <p:spPr>
                <a:xfrm>
                  <a:off x="8564522" y="2540794"/>
                  <a:ext cx="538997" cy="23336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9084469" y="2767657"/>
                  <a:ext cx="18682" cy="4160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8901347" y="3178971"/>
                  <a:ext cx="183122" cy="15954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8524876" y="2540794"/>
                  <a:ext cx="0" cy="3810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453438" y="2511026"/>
                  <a:ext cx="71438" cy="3572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8370561" y="2509841"/>
                  <a:ext cx="89064" cy="7976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8374856" y="2578895"/>
                  <a:ext cx="0" cy="9048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8221209" y="2669380"/>
                  <a:ext cx="149353" cy="1190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06566" y="2589610"/>
                  <a:ext cx="522773" cy="17804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489452" y="3156445"/>
                  <a:ext cx="424034" cy="18206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grpSp>
      <p:sp>
        <p:nvSpPr>
          <p:cNvPr id="66" name="Rectangle 65"/>
          <p:cNvSpPr/>
          <p:nvPr/>
        </p:nvSpPr>
        <p:spPr>
          <a:xfrm>
            <a:off x="565932" y="5405002"/>
            <a:ext cx="4742668" cy="12988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spcCol="237600" rtlCol="0" anchor="ctr"/>
          <a:lstStyle/>
          <a:p>
            <a:pPr algn="ctr">
              <a:lnSpc>
                <a:spcPts val="1300"/>
              </a:lnSpc>
              <a:spcAft>
                <a:spcPts val="500"/>
              </a:spcAft>
            </a:pPr>
            <a:endParaRPr lang="en-GB" sz="900" b="1" dirty="0" smtClean="0">
              <a:solidFill>
                <a:schemeClr val="bg1"/>
              </a:solidFill>
            </a:endParaRPr>
          </a:p>
        </p:txBody>
      </p:sp>
      <p:sp>
        <p:nvSpPr>
          <p:cNvPr id="67" name="Content Placeholder 2"/>
          <p:cNvSpPr txBox="1">
            <a:spLocks/>
          </p:cNvSpPr>
          <p:nvPr/>
        </p:nvSpPr>
        <p:spPr>
          <a:xfrm>
            <a:off x="631144" y="5476298"/>
            <a:ext cx="4540262" cy="1098039"/>
          </a:xfrm>
          <a:prstGeom prst="rect">
            <a:avLst/>
          </a:prstGeom>
        </p:spPr>
        <p:txBody>
          <a:bodyPr vert="horz" lIns="0" tIns="0" rIns="0" bIns="0" rtlCol="0">
            <a:noAutofit/>
          </a:bodyPr>
          <a:lstStyle>
            <a:lvl1pPr marL="125956" indent="-125956" algn="l" defTabSz="1042688" rtl="0" eaLnBrk="1" latinLnBrk="0" hangingPunct="1">
              <a:lnSpc>
                <a:spcPts val="1348"/>
              </a:lnSpc>
              <a:spcBef>
                <a:spcPts val="300"/>
              </a:spcBef>
              <a:buClr>
                <a:srgbClr val="AA0032"/>
              </a:buClr>
              <a:buFont typeface="Wingdings" panose="05000000000000000000" pitchFamily="2" charset="2"/>
              <a:buChar char="§"/>
              <a:defRPr sz="1000" kern="1200">
                <a:solidFill>
                  <a:schemeClr val="tx1"/>
                </a:solidFill>
                <a:latin typeface="+mn-lt"/>
                <a:ea typeface="+mn-ea"/>
                <a:cs typeface="+mn-cs"/>
              </a:defRPr>
            </a:lvl1pPr>
            <a:lvl2pPr marL="251911" indent="-125956" algn="l" defTabSz="1042688" rtl="0" eaLnBrk="1" latinLnBrk="0" hangingPunct="1">
              <a:lnSpc>
                <a:spcPts val="1348"/>
              </a:lnSpc>
              <a:spcBef>
                <a:spcPts val="200"/>
              </a:spcBef>
              <a:buClr>
                <a:srgbClr val="BCB8B2"/>
              </a:buClr>
              <a:buFont typeface="Wingdings" panose="05000000000000000000" pitchFamily="2" charset="2"/>
              <a:buChar char="§"/>
              <a:defRPr sz="1000" kern="1200">
                <a:solidFill>
                  <a:schemeClr val="tx1"/>
                </a:solidFill>
                <a:latin typeface="+mn-lt"/>
                <a:ea typeface="+mn-ea"/>
                <a:cs typeface="+mn-cs"/>
              </a:defRPr>
            </a:lvl2pPr>
            <a:lvl3pPr marL="377866" indent="-125956" algn="l" defTabSz="1042688" rtl="0" eaLnBrk="1" latinLnBrk="0" hangingPunct="1">
              <a:lnSpc>
                <a:spcPts val="1348"/>
              </a:lnSpc>
              <a:spcBef>
                <a:spcPts val="200"/>
              </a:spcBef>
              <a:buFont typeface="Gill Sans MT Pro Light" pitchFamily="34" charset="0"/>
              <a:buChar char="–"/>
              <a:defRPr sz="1000" i="1" kern="1200">
                <a:solidFill>
                  <a:schemeClr val="tx1"/>
                </a:solidFill>
                <a:latin typeface="+mn-lt"/>
                <a:ea typeface="+mn-ea"/>
                <a:cs typeface="+mn-cs"/>
              </a:defRPr>
            </a:lvl3pPr>
            <a:lvl4pPr marL="0" indent="0" algn="l" defTabSz="1042688" rtl="0" eaLnBrk="1" latinLnBrk="0" hangingPunct="1">
              <a:lnSpc>
                <a:spcPct val="100000"/>
              </a:lnSpc>
              <a:spcBef>
                <a:spcPts val="1000"/>
              </a:spcBef>
              <a:buClr>
                <a:schemeClr val="accent1"/>
              </a:buClr>
              <a:buFontTx/>
              <a:buNone/>
              <a:defRPr sz="1100" kern="1200">
                <a:solidFill>
                  <a:schemeClr val="tx1"/>
                </a:solidFill>
                <a:latin typeface="Gill Sans MT Pro Medium" pitchFamily="34" charset="0"/>
                <a:ea typeface="+mn-ea"/>
                <a:cs typeface="+mn-cs"/>
              </a:defRPr>
            </a:lvl4pPr>
            <a:lvl5pPr marL="0" indent="0" algn="l" defTabSz="1042688" rtl="0" eaLnBrk="1" latinLnBrk="0" hangingPunct="1">
              <a:lnSpc>
                <a:spcPct val="100000"/>
              </a:lnSpc>
              <a:spcBef>
                <a:spcPts val="800"/>
              </a:spcBef>
              <a:buFont typeface="Arial" pitchFamily="34" charset="0"/>
              <a:buNone/>
              <a:defRPr sz="1100" i="1" kern="1200">
                <a:solidFill>
                  <a:schemeClr val="tx1"/>
                </a:solidFill>
                <a:latin typeface="Gill Sans MT Pro Medium" pitchFamily="34" charset="0"/>
                <a:ea typeface="+mn-ea"/>
                <a:cs typeface="+mn-cs"/>
              </a:defRPr>
            </a:lvl5pPr>
            <a:lvl6pPr marL="0" indent="-125367" algn="l" defTabSz="1042688" rtl="0" eaLnBrk="1" latinLnBrk="0" hangingPunct="1">
              <a:lnSpc>
                <a:spcPts val="1348"/>
              </a:lnSpc>
              <a:spcBef>
                <a:spcPts val="0"/>
              </a:spcBef>
              <a:buClr>
                <a:schemeClr val="accent1"/>
              </a:buClr>
              <a:buFont typeface="Wingdings" panose="05000000000000000000" pitchFamily="2" charset="2"/>
              <a:buChar char="§"/>
              <a:defRPr sz="1000" i="0" kern="1200">
                <a:solidFill>
                  <a:schemeClr val="tx1"/>
                </a:solidFill>
                <a:latin typeface="+mn-lt"/>
                <a:ea typeface="+mn-ea"/>
                <a:cs typeface="+mn-cs"/>
              </a:defRPr>
            </a:lvl6pPr>
            <a:lvl7pPr marL="251911" indent="-125367" algn="l" defTabSz="1042688" rtl="0" eaLnBrk="1" latinLnBrk="0" hangingPunct="1">
              <a:lnSpc>
                <a:spcPts val="1348"/>
              </a:lnSpc>
              <a:spcBef>
                <a:spcPts val="0"/>
              </a:spcBef>
              <a:buClr>
                <a:srgbClr val="BCB8B2"/>
              </a:buClr>
              <a:buFont typeface="Wingdings" panose="05000000000000000000" pitchFamily="2" charset="2"/>
              <a:buChar char="§"/>
              <a:defRPr sz="1000" i="0" kern="1200">
                <a:solidFill>
                  <a:schemeClr val="tx1"/>
                </a:solidFill>
                <a:latin typeface="+mn-lt"/>
                <a:ea typeface="+mn-ea"/>
                <a:cs typeface="+mn-cs"/>
              </a:defRPr>
            </a:lvl7pPr>
            <a:lvl8pPr marL="377866"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8pPr>
            <a:lvl9pPr marL="503822"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9pPr>
          </a:lstStyle>
          <a:p>
            <a:r>
              <a:rPr lang="en-GB" dirty="0" smtClean="0"/>
              <a:t>The property is located in the southern part of Tallinn next to </a:t>
            </a:r>
            <a:r>
              <a:rPr lang="en-GB" dirty="0" err="1" smtClean="0"/>
              <a:t>Pärnu</a:t>
            </a:r>
            <a:r>
              <a:rPr lang="en-GB" dirty="0" smtClean="0"/>
              <a:t> Road, one of the city’s main transport arteries, and four kilometres from Tallinn Old Town. It is also close to the intersection of two main streets (</a:t>
            </a:r>
            <a:r>
              <a:rPr lang="en-GB" dirty="0" err="1" smtClean="0"/>
              <a:t>Tammsaare</a:t>
            </a:r>
            <a:r>
              <a:rPr lang="en-GB" dirty="0" smtClean="0"/>
              <a:t> Road and </a:t>
            </a:r>
            <a:r>
              <a:rPr lang="en-GB" dirty="0" err="1" smtClean="0"/>
              <a:t>Järvevana</a:t>
            </a:r>
            <a:r>
              <a:rPr lang="en-GB" dirty="0" smtClean="0"/>
              <a:t> Road) which makes the office easily accessible from all major districts of Tallinn. The location is known as a strong office submarket location. The ground floor premises are used as retail and catering premises, while upper floors are dedicated to offices.</a:t>
            </a:r>
            <a:endParaRPr lang="en-GB" dirty="0"/>
          </a:p>
        </p:txBody>
      </p:sp>
      <p:cxnSp>
        <p:nvCxnSpPr>
          <p:cNvPr id="34" name="Straight Connector 33"/>
          <p:cNvCxnSpPr/>
          <p:nvPr/>
        </p:nvCxnSpPr>
        <p:spPr>
          <a:xfrm flipH="1">
            <a:off x="6953333" y="2598000"/>
            <a:ext cx="682559" cy="44137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6947813" y="3039374"/>
            <a:ext cx="688079" cy="30715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7343757" y="3346533"/>
            <a:ext cx="292136" cy="20277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7343757" y="3549306"/>
            <a:ext cx="793764" cy="367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8162461" y="3527392"/>
            <a:ext cx="468903" cy="39903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8228051" y="3173433"/>
            <a:ext cx="219163" cy="18197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238755" y="3359719"/>
            <a:ext cx="392609" cy="17063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6"/>
          </p:nvPr>
        </p:nvSpPr>
        <p:spPr/>
        <p:txBody>
          <a:bodyPr/>
          <a:lstStyle/>
          <a:p>
            <a:fld id="{AD2C836C-F085-46B1-A79E-84257391B124}" type="slidenum">
              <a:rPr lang="en-GB" smtClean="0"/>
              <a:pPr/>
              <a:t>26</a:t>
            </a:fld>
            <a:endParaRPr lang="en-GB" dirty="0"/>
          </a:p>
        </p:txBody>
      </p:sp>
      <p:pic>
        <p:nvPicPr>
          <p:cNvPr id="35" name="Picture 2" descr="Bildresultat för baltic horizo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4999" y="175179"/>
            <a:ext cx="816446" cy="465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1585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2" y="900000"/>
            <a:ext cx="9612001" cy="540000"/>
          </a:xfrm>
        </p:spPr>
        <p:txBody>
          <a:bodyPr/>
          <a:lstStyle/>
          <a:p>
            <a:r>
              <a:rPr lang="en-GB" dirty="0" smtClean="0"/>
              <a:t>Duetto 1 – Vilnius, Lithuania</a:t>
            </a:r>
            <a:endParaRPr lang="en-GB" dirty="0"/>
          </a:p>
        </p:txBody>
      </p:sp>
      <p:sp>
        <p:nvSpPr>
          <p:cNvPr id="5" name="Slide Number Placeholder 4"/>
          <p:cNvSpPr>
            <a:spLocks noGrp="1"/>
          </p:cNvSpPr>
          <p:nvPr>
            <p:ph type="sldNum" sz="quarter" idx="17"/>
          </p:nvPr>
        </p:nvSpPr>
        <p:spPr/>
        <p:txBody>
          <a:bodyPr/>
          <a:lstStyle/>
          <a:p>
            <a:fld id="{AD2C836C-F085-46B1-A79E-84257391B124}" type="slidenum">
              <a:rPr lang="en-GB" smtClean="0"/>
              <a:pPr/>
              <a:t>27</a:t>
            </a:fld>
            <a:endParaRPr lang="en-GB" dirty="0"/>
          </a:p>
        </p:txBody>
      </p:sp>
      <p:graphicFrame>
        <p:nvGraphicFramePr>
          <p:cNvPr id="9" name="Table 8"/>
          <p:cNvGraphicFramePr>
            <a:graphicFrameLocks noGrp="1"/>
          </p:cNvGraphicFramePr>
          <p:nvPr>
            <p:extLst>
              <p:ext uri="{D42A27DB-BD31-4B8C-83A1-F6EECF244321}">
                <p14:modId xmlns:p14="http://schemas.microsoft.com/office/powerpoint/2010/main" val="2185615695"/>
              </p:ext>
            </p:extLst>
          </p:nvPr>
        </p:nvGraphicFramePr>
        <p:xfrm>
          <a:off x="5758202" y="1561206"/>
          <a:ext cx="4132918" cy="2821860"/>
        </p:xfrm>
        <a:graphic>
          <a:graphicData uri="http://schemas.openxmlformats.org/drawingml/2006/table">
            <a:tbl>
              <a:tblPr firstRow="1" bandRow="1">
                <a:tableStyleId>{2D5ABB26-0587-4C30-8999-92F81FD0307C}</a:tableStyleId>
              </a:tblPr>
              <a:tblGrid>
                <a:gridCol w="1453389">
                  <a:extLst>
                    <a:ext uri="{9D8B030D-6E8A-4147-A177-3AD203B41FA5}">
                      <a16:colId xmlns:a16="http://schemas.microsoft.com/office/drawing/2014/main" val="20000"/>
                    </a:ext>
                  </a:extLst>
                </a:gridCol>
                <a:gridCol w="2679529">
                  <a:extLst>
                    <a:ext uri="{9D8B030D-6E8A-4147-A177-3AD203B41FA5}">
                      <a16:colId xmlns:a16="http://schemas.microsoft.com/office/drawing/2014/main" val="20001"/>
                    </a:ext>
                  </a:extLst>
                </a:gridCol>
              </a:tblGrid>
              <a:tr h="222750">
                <a:tc gridSpan="2">
                  <a:txBody>
                    <a:bodyPr/>
                    <a:lstStyle/>
                    <a:p>
                      <a:r>
                        <a:rPr lang="en-GB" sz="1000" dirty="0" smtClean="0">
                          <a:latin typeface="Gill Sans MT Pro Medium" panose="020B0602020104020203" pitchFamily="34" charset="0"/>
                        </a:rPr>
                        <a:t>Details of Duetto 1,</a:t>
                      </a:r>
                      <a:r>
                        <a:rPr lang="en-GB" sz="1000" baseline="0" dirty="0" smtClean="0">
                          <a:latin typeface="Gill Sans MT Pro Medium" panose="020B0602020104020203" pitchFamily="34" charset="0"/>
                        </a:rPr>
                        <a:t> 31 March 2017</a:t>
                      </a:r>
                      <a:endParaRPr lang="en-GB" sz="1000" dirty="0">
                        <a:latin typeface="Gill Sans MT Pro Medium" panose="020B0602020104020203" pitchFamily="34" charset="0"/>
                      </a:endParaRPr>
                    </a:p>
                  </a:txBody>
                  <a:tcPr anchor="ctr">
                    <a:lnB w="12700" cap="flat" cmpd="sng" algn="ctr">
                      <a:solidFill>
                        <a:schemeClr val="bg1">
                          <a:lumMod val="75000"/>
                        </a:schemeClr>
                      </a:solidFill>
                      <a:prstDash val="solid"/>
                      <a:round/>
                      <a:headEnd type="none" w="med" len="med"/>
                      <a:tailEnd type="none" w="med" len="med"/>
                    </a:lnB>
                  </a:tcPr>
                </a:tc>
                <a:tc hMerge="1">
                  <a:txBody>
                    <a:bodyPr/>
                    <a:lstStyle/>
                    <a:p>
                      <a:pPr marL="0" marR="0" indent="0" algn="l" defTabSz="1042688" rtl="0" eaLnBrk="1" fontAlgn="auto" latinLnBrk="0" hangingPunct="1">
                        <a:lnSpc>
                          <a:spcPct val="100000"/>
                        </a:lnSpc>
                        <a:spcBef>
                          <a:spcPts val="0"/>
                        </a:spcBef>
                        <a:spcAft>
                          <a:spcPts val="0"/>
                        </a:spcAft>
                        <a:buClrTx/>
                        <a:buSzTx/>
                        <a:buFontTx/>
                        <a:buNone/>
                        <a:tabLst/>
                        <a:defRPr/>
                      </a:pPr>
                      <a:endParaRPr lang="en-GB" sz="1000" dirty="0" smtClean="0">
                        <a:cs typeface="Times New Roman" pitchFamily="18" charset="0"/>
                      </a:endParaRPr>
                    </a:p>
                  </a:txBody>
                  <a:tcPr anchor="ctr">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222750">
                <a:tc>
                  <a:txBody>
                    <a:bodyPr/>
                    <a:lstStyle/>
                    <a:p>
                      <a:r>
                        <a:rPr lang="en-GB" sz="850" dirty="0" smtClean="0"/>
                        <a:t>Acquisition date</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1042688" rtl="0" eaLnBrk="1" fontAlgn="auto" latinLnBrk="0" hangingPunct="1">
                        <a:lnSpc>
                          <a:spcPct val="100000"/>
                        </a:lnSpc>
                        <a:spcBef>
                          <a:spcPts val="0"/>
                        </a:spcBef>
                        <a:spcAft>
                          <a:spcPts val="0"/>
                        </a:spcAft>
                        <a:buClrTx/>
                        <a:buSzTx/>
                        <a:buFontTx/>
                        <a:buNone/>
                        <a:tabLst/>
                        <a:defRPr/>
                      </a:pPr>
                      <a:r>
                        <a:rPr lang="en-GB" sz="850" dirty="0" smtClean="0">
                          <a:cs typeface="Times New Roman" pitchFamily="18" charset="0"/>
                        </a:rPr>
                        <a:t>March</a:t>
                      </a:r>
                      <a:r>
                        <a:rPr lang="en-GB" sz="850" baseline="0" dirty="0" smtClean="0">
                          <a:cs typeface="Times New Roman" pitchFamily="18" charset="0"/>
                        </a:rPr>
                        <a:t> </a:t>
                      </a:r>
                      <a:r>
                        <a:rPr lang="en-GB" sz="850" dirty="0" smtClean="0">
                          <a:cs typeface="Times New Roman" pitchFamily="18" charset="0"/>
                        </a:rPr>
                        <a:t>2017</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222750">
                <a:tc>
                  <a:txBody>
                    <a:bodyPr/>
                    <a:lstStyle/>
                    <a:p>
                      <a:r>
                        <a:rPr lang="en-GB" sz="850" dirty="0" smtClean="0"/>
                        <a:t>Acquisition price</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smtClean="0"/>
                        <a:t>EUR 14.6 million</a:t>
                      </a:r>
                      <a:endParaRPr lang="en-GB" sz="850" baseline="3000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22750">
                <a:tc>
                  <a:txBody>
                    <a:bodyPr/>
                    <a:lstStyle/>
                    <a:p>
                      <a:r>
                        <a:rPr lang="en-GB" sz="850" dirty="0" smtClean="0"/>
                        <a:t>Construction</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baseline="0" dirty="0" smtClean="0"/>
                        <a:t>2017</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22750">
                <a:tc>
                  <a:txBody>
                    <a:bodyPr/>
                    <a:lstStyle/>
                    <a:p>
                      <a:r>
                        <a:rPr lang="en-GB" sz="850" dirty="0" smtClean="0"/>
                        <a:t>Type</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1042688" rtl="0" eaLnBrk="1" fontAlgn="auto" latinLnBrk="0" hangingPunct="1">
                        <a:lnSpc>
                          <a:spcPct val="100000"/>
                        </a:lnSpc>
                        <a:spcBef>
                          <a:spcPts val="0"/>
                        </a:spcBef>
                        <a:spcAft>
                          <a:spcPts val="0"/>
                        </a:spcAft>
                        <a:buClrTx/>
                        <a:buSzTx/>
                        <a:buFontTx/>
                        <a:buNone/>
                        <a:tabLst/>
                        <a:defRPr/>
                      </a:pPr>
                      <a:r>
                        <a:rPr lang="en-GB" sz="850" dirty="0" smtClean="0">
                          <a:cs typeface="Times New Roman" pitchFamily="18" charset="0"/>
                        </a:rPr>
                        <a:t>Office</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22750">
                <a:tc>
                  <a:txBody>
                    <a:bodyPr/>
                    <a:lstStyle/>
                    <a:p>
                      <a:pPr marL="0" marR="0" indent="0" algn="l" defTabSz="1042688" rtl="0" eaLnBrk="1" fontAlgn="auto" latinLnBrk="0" hangingPunct="1">
                        <a:lnSpc>
                          <a:spcPct val="100000"/>
                        </a:lnSpc>
                        <a:spcBef>
                          <a:spcPts val="0"/>
                        </a:spcBef>
                        <a:spcAft>
                          <a:spcPts val="0"/>
                        </a:spcAft>
                        <a:buClrTx/>
                        <a:buSzTx/>
                        <a:buFontTx/>
                        <a:buNone/>
                        <a:tabLst/>
                        <a:defRPr/>
                      </a:pPr>
                      <a:r>
                        <a:rPr lang="en-GB" sz="850" dirty="0" smtClean="0"/>
                        <a:t>Location</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1042688" rtl="0" eaLnBrk="1" fontAlgn="auto" latinLnBrk="0" hangingPunct="1">
                        <a:lnSpc>
                          <a:spcPct val="100000"/>
                        </a:lnSpc>
                        <a:spcBef>
                          <a:spcPts val="0"/>
                        </a:spcBef>
                        <a:spcAft>
                          <a:spcPts val="0"/>
                        </a:spcAft>
                        <a:buClrTx/>
                        <a:buSzTx/>
                        <a:buFontTx/>
                        <a:buNone/>
                        <a:tabLst/>
                        <a:defRPr/>
                      </a:pPr>
                      <a:r>
                        <a:rPr lang="en-GB" sz="850" dirty="0" err="1" smtClean="0">
                          <a:cs typeface="Times New Roman" pitchFamily="18" charset="0"/>
                        </a:rPr>
                        <a:t>Spaudos</a:t>
                      </a:r>
                      <a:r>
                        <a:rPr lang="en-GB" sz="850" dirty="0" smtClean="0">
                          <a:cs typeface="Times New Roman" pitchFamily="18" charset="0"/>
                        </a:rPr>
                        <a:t> St. 8, Vilnius, Lithuania</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222750">
                <a:tc>
                  <a:txBody>
                    <a:bodyPr/>
                    <a:lstStyle/>
                    <a:p>
                      <a:r>
                        <a:rPr lang="en-GB" sz="850" dirty="0" smtClean="0"/>
                        <a:t>NLA</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smtClean="0"/>
                        <a:t>8,327 sq.m.</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222750">
                <a:tc>
                  <a:txBody>
                    <a:bodyPr/>
                    <a:lstStyle/>
                    <a:p>
                      <a:r>
                        <a:rPr lang="en-GB" sz="850" dirty="0" smtClean="0"/>
                        <a:t>Fair value</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smtClean="0"/>
                        <a:t>EUR 14.6 million</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222750">
                <a:tc>
                  <a:txBody>
                    <a:bodyPr/>
                    <a:lstStyle/>
                    <a:p>
                      <a:r>
                        <a:rPr lang="en-GB" sz="850" dirty="0" smtClean="0"/>
                        <a:t>Vacancy</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smtClean="0"/>
                        <a:t>0.0%</a:t>
                      </a:r>
                      <a:r>
                        <a:rPr lang="en-GB" sz="850" baseline="30000" dirty="0" smtClean="0"/>
                        <a:t>1</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222750">
                <a:tc>
                  <a:txBody>
                    <a:bodyPr/>
                    <a:lstStyle/>
                    <a:p>
                      <a:r>
                        <a:rPr lang="en-GB" sz="850" dirty="0" smtClean="0"/>
                        <a:t>WAULT</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smtClean="0"/>
                        <a:t>5.0 years</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9"/>
                  </a:ext>
                </a:extLst>
              </a:tr>
              <a:tr h="222750">
                <a:tc>
                  <a:txBody>
                    <a:bodyPr/>
                    <a:lstStyle/>
                    <a:p>
                      <a:r>
                        <a:rPr lang="en-GB" sz="850" dirty="0" smtClean="0"/>
                        <a:t>No. of leases</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baseline="0" dirty="0" smtClean="0"/>
                        <a:t>5</a:t>
                      </a:r>
                      <a:endParaRPr lang="en-GB" sz="850" baseline="3000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0"/>
                  </a:ext>
                </a:extLst>
              </a:tr>
              <a:tr h="222750">
                <a:tc>
                  <a:txBody>
                    <a:bodyPr/>
                    <a:lstStyle/>
                    <a:p>
                      <a:r>
                        <a:rPr lang="en-GB" sz="850" dirty="0" smtClean="0"/>
                        <a:t>Major tenants</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err="1" smtClean="0"/>
                        <a:t>Lindorff</a:t>
                      </a:r>
                      <a:r>
                        <a:rPr lang="en-GB" sz="850" baseline="0" dirty="0" smtClean="0"/>
                        <a:t> (credit management) &amp; Pernod Ricard (beverages)</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10" name="Rectangle 9"/>
          <p:cNvSpPr/>
          <p:nvPr/>
        </p:nvSpPr>
        <p:spPr>
          <a:xfrm>
            <a:off x="5760723" y="4650645"/>
            <a:ext cx="4130397" cy="141846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spcCol="237600" rtlCol="0" anchor="ctr"/>
          <a:lstStyle/>
          <a:p>
            <a:pPr algn="ctr">
              <a:lnSpc>
                <a:spcPts val="1300"/>
              </a:lnSpc>
              <a:spcAft>
                <a:spcPts val="500"/>
              </a:spcAft>
            </a:pPr>
            <a:endParaRPr lang="en-GB" sz="900" b="1" dirty="0" smtClean="0">
              <a:solidFill>
                <a:schemeClr val="bg1"/>
              </a:solidFill>
            </a:endParaRPr>
          </a:p>
        </p:txBody>
      </p:sp>
      <p:sp>
        <p:nvSpPr>
          <p:cNvPr id="11" name="Content Placeholder 2"/>
          <p:cNvSpPr txBox="1">
            <a:spLocks/>
          </p:cNvSpPr>
          <p:nvPr/>
        </p:nvSpPr>
        <p:spPr>
          <a:xfrm>
            <a:off x="5825935" y="4721942"/>
            <a:ext cx="3981453" cy="1423485"/>
          </a:xfrm>
          <a:prstGeom prst="rect">
            <a:avLst/>
          </a:prstGeom>
        </p:spPr>
        <p:txBody>
          <a:bodyPr vert="horz" lIns="0" tIns="0" rIns="0" bIns="0" rtlCol="0">
            <a:noAutofit/>
          </a:bodyPr>
          <a:lstStyle>
            <a:lvl1pPr marL="125956" indent="-125956" algn="l" defTabSz="1042688" rtl="0" eaLnBrk="1" latinLnBrk="0" hangingPunct="1">
              <a:lnSpc>
                <a:spcPts val="1348"/>
              </a:lnSpc>
              <a:spcBef>
                <a:spcPts val="300"/>
              </a:spcBef>
              <a:buClr>
                <a:srgbClr val="AA0032"/>
              </a:buClr>
              <a:buFont typeface="Wingdings" panose="05000000000000000000" pitchFamily="2" charset="2"/>
              <a:buChar char="§"/>
              <a:defRPr sz="1000" kern="1200">
                <a:solidFill>
                  <a:schemeClr val="tx1"/>
                </a:solidFill>
                <a:latin typeface="+mn-lt"/>
                <a:ea typeface="+mn-ea"/>
                <a:cs typeface="+mn-cs"/>
              </a:defRPr>
            </a:lvl1pPr>
            <a:lvl2pPr marL="251911" indent="-125956" algn="l" defTabSz="1042688" rtl="0" eaLnBrk="1" latinLnBrk="0" hangingPunct="1">
              <a:lnSpc>
                <a:spcPts val="1348"/>
              </a:lnSpc>
              <a:spcBef>
                <a:spcPts val="200"/>
              </a:spcBef>
              <a:buClr>
                <a:srgbClr val="BCB8B2"/>
              </a:buClr>
              <a:buFont typeface="Wingdings" panose="05000000000000000000" pitchFamily="2" charset="2"/>
              <a:buChar char="§"/>
              <a:defRPr sz="1000" kern="1200">
                <a:solidFill>
                  <a:schemeClr val="tx1"/>
                </a:solidFill>
                <a:latin typeface="+mn-lt"/>
                <a:ea typeface="+mn-ea"/>
                <a:cs typeface="+mn-cs"/>
              </a:defRPr>
            </a:lvl2pPr>
            <a:lvl3pPr marL="377866" indent="-125956" algn="l" defTabSz="1042688" rtl="0" eaLnBrk="1" latinLnBrk="0" hangingPunct="1">
              <a:lnSpc>
                <a:spcPts val="1348"/>
              </a:lnSpc>
              <a:spcBef>
                <a:spcPts val="200"/>
              </a:spcBef>
              <a:buFont typeface="Gill Sans MT Pro Light" pitchFamily="34" charset="0"/>
              <a:buChar char="–"/>
              <a:defRPr sz="1000" i="1" kern="1200">
                <a:solidFill>
                  <a:schemeClr val="tx1"/>
                </a:solidFill>
                <a:latin typeface="+mn-lt"/>
                <a:ea typeface="+mn-ea"/>
                <a:cs typeface="+mn-cs"/>
              </a:defRPr>
            </a:lvl3pPr>
            <a:lvl4pPr marL="0" indent="0" algn="l" defTabSz="1042688" rtl="0" eaLnBrk="1" latinLnBrk="0" hangingPunct="1">
              <a:lnSpc>
                <a:spcPct val="100000"/>
              </a:lnSpc>
              <a:spcBef>
                <a:spcPts val="1000"/>
              </a:spcBef>
              <a:buClr>
                <a:schemeClr val="accent1"/>
              </a:buClr>
              <a:buFontTx/>
              <a:buNone/>
              <a:defRPr sz="1100" kern="1200">
                <a:solidFill>
                  <a:schemeClr val="tx1"/>
                </a:solidFill>
                <a:latin typeface="Gill Sans MT Pro Medium" pitchFamily="34" charset="0"/>
                <a:ea typeface="+mn-ea"/>
                <a:cs typeface="+mn-cs"/>
              </a:defRPr>
            </a:lvl4pPr>
            <a:lvl5pPr marL="0" indent="0" algn="l" defTabSz="1042688" rtl="0" eaLnBrk="1" latinLnBrk="0" hangingPunct="1">
              <a:lnSpc>
                <a:spcPct val="100000"/>
              </a:lnSpc>
              <a:spcBef>
                <a:spcPts val="800"/>
              </a:spcBef>
              <a:buFont typeface="Arial" pitchFamily="34" charset="0"/>
              <a:buNone/>
              <a:defRPr sz="1100" i="1" kern="1200">
                <a:solidFill>
                  <a:schemeClr val="tx1"/>
                </a:solidFill>
                <a:latin typeface="Gill Sans MT Pro Medium" pitchFamily="34" charset="0"/>
                <a:ea typeface="+mn-ea"/>
                <a:cs typeface="+mn-cs"/>
              </a:defRPr>
            </a:lvl5pPr>
            <a:lvl6pPr marL="0" indent="-125367" algn="l" defTabSz="1042688" rtl="0" eaLnBrk="1" latinLnBrk="0" hangingPunct="1">
              <a:lnSpc>
                <a:spcPts val="1348"/>
              </a:lnSpc>
              <a:spcBef>
                <a:spcPts val="0"/>
              </a:spcBef>
              <a:buClr>
                <a:schemeClr val="accent1"/>
              </a:buClr>
              <a:buFont typeface="Wingdings" panose="05000000000000000000" pitchFamily="2" charset="2"/>
              <a:buChar char="§"/>
              <a:defRPr sz="1000" i="0" kern="1200">
                <a:solidFill>
                  <a:schemeClr val="tx1"/>
                </a:solidFill>
                <a:latin typeface="+mn-lt"/>
                <a:ea typeface="+mn-ea"/>
                <a:cs typeface="+mn-cs"/>
              </a:defRPr>
            </a:lvl6pPr>
            <a:lvl7pPr marL="251911" indent="-125367" algn="l" defTabSz="1042688" rtl="0" eaLnBrk="1" latinLnBrk="0" hangingPunct="1">
              <a:lnSpc>
                <a:spcPts val="1348"/>
              </a:lnSpc>
              <a:spcBef>
                <a:spcPts val="0"/>
              </a:spcBef>
              <a:buClr>
                <a:srgbClr val="BCB8B2"/>
              </a:buClr>
              <a:buFont typeface="Wingdings" panose="05000000000000000000" pitchFamily="2" charset="2"/>
              <a:buChar char="§"/>
              <a:defRPr sz="1000" i="0" kern="1200">
                <a:solidFill>
                  <a:schemeClr val="tx1"/>
                </a:solidFill>
                <a:latin typeface="+mn-lt"/>
                <a:ea typeface="+mn-ea"/>
                <a:cs typeface="+mn-cs"/>
              </a:defRPr>
            </a:lvl7pPr>
            <a:lvl8pPr marL="377866"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8pPr>
            <a:lvl9pPr marL="503822"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9pPr>
          </a:lstStyle>
          <a:p>
            <a:r>
              <a:rPr lang="en-GB" dirty="0" err="1" smtClean="0"/>
              <a:t>Duetto</a:t>
            </a:r>
            <a:r>
              <a:rPr lang="en-GB" dirty="0" smtClean="0"/>
              <a:t> I is a newly built 10-story office centre with an underground parking lot and has an A class in energy efficiency and will have a BREEAM certification.</a:t>
            </a:r>
          </a:p>
          <a:p>
            <a:r>
              <a:rPr lang="en-GB" dirty="0" smtClean="0"/>
              <a:t>At the end of March 2017 </a:t>
            </a:r>
            <a:r>
              <a:rPr lang="en-GB" dirty="0" err="1" smtClean="0"/>
              <a:t>Duetto</a:t>
            </a:r>
            <a:r>
              <a:rPr lang="en-GB" dirty="0" smtClean="0"/>
              <a:t> I had five tenants. Anchor tenant </a:t>
            </a:r>
            <a:r>
              <a:rPr lang="en-GB" dirty="0" err="1" smtClean="0"/>
              <a:t>Lindorff</a:t>
            </a:r>
            <a:r>
              <a:rPr lang="en-GB" dirty="0" smtClean="0"/>
              <a:t> is a provider of credit management services headquartered in Norway. The second largest tenant is Pernod Ricard, one of the largest producers of beverages in the world. </a:t>
            </a:r>
            <a:endParaRPr lang="en-GB" dirty="0"/>
          </a:p>
        </p:txBody>
      </p:sp>
      <p:pic>
        <p:nvPicPr>
          <p:cNvPr id="12" name="Picture 2" descr="Bildresultat för baltic horiz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4999" y="175179"/>
            <a:ext cx="816446" cy="46595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41798" y="6971689"/>
            <a:ext cx="9432003" cy="215444"/>
          </a:xfrm>
          <a:prstGeom prst="rect">
            <a:avLst/>
          </a:prstGeom>
          <a:noFill/>
        </p:spPr>
        <p:txBody>
          <a:bodyPr wrap="square" lIns="0" tIns="0" rIns="0" bIns="0" rtlCol="0">
            <a:spAutoFit/>
          </a:bodyPr>
          <a:lstStyle/>
          <a:p>
            <a:r>
              <a:rPr lang="en-GB" sz="700" baseline="30000" dirty="0" smtClean="0">
                <a:solidFill>
                  <a:srgbClr val="000000"/>
                </a:solidFill>
                <a:sym typeface="arial" panose="020B0604020202020204" pitchFamily="34" charset="0"/>
              </a:rPr>
              <a:t>1) </a:t>
            </a:r>
            <a:r>
              <a:rPr lang="en-GB" sz="700" dirty="0" smtClean="0">
                <a:solidFill>
                  <a:srgbClr val="000000"/>
                </a:solidFill>
                <a:sym typeface="arial" panose="020B0604020202020204" pitchFamily="34" charset="0"/>
              </a:rPr>
              <a:t>Effective vacancy rate of </a:t>
            </a:r>
            <a:r>
              <a:rPr lang="en-GB" sz="700" dirty="0" err="1" smtClean="0">
                <a:solidFill>
                  <a:srgbClr val="000000"/>
                </a:solidFill>
                <a:sym typeface="arial" panose="020B0604020202020204" pitchFamily="34" charset="0"/>
              </a:rPr>
              <a:t>Duetto</a:t>
            </a:r>
            <a:r>
              <a:rPr lang="en-GB" sz="700" dirty="0" smtClean="0">
                <a:solidFill>
                  <a:srgbClr val="000000"/>
                </a:solidFill>
                <a:sym typeface="arial" panose="020B0604020202020204" pitchFamily="34" charset="0"/>
              </a:rPr>
              <a:t> I was zero because YIT </a:t>
            </a:r>
            <a:r>
              <a:rPr lang="en-GB" sz="700" dirty="0" err="1" smtClean="0">
                <a:solidFill>
                  <a:srgbClr val="000000"/>
                </a:solidFill>
                <a:sym typeface="arial" panose="020B0604020202020204" pitchFamily="34" charset="0"/>
              </a:rPr>
              <a:t>Kausta</a:t>
            </a:r>
            <a:r>
              <a:rPr lang="en-GB" sz="700" dirty="0" smtClean="0">
                <a:solidFill>
                  <a:srgbClr val="000000"/>
                </a:solidFill>
                <a:sym typeface="arial" panose="020B0604020202020204" pitchFamily="34" charset="0"/>
              </a:rPr>
              <a:t>, a seller of the property, is providing a 2-year guarantee (starting from the acquisition date) of full-occupancy net rental income, EUR 900,000, which implies a 7.4% annual yield on the acquisition price. Any shortage between an actual rent and the guaranteed amount is paid by YIT </a:t>
            </a:r>
            <a:r>
              <a:rPr lang="en-GB" sz="700" dirty="0" err="1" smtClean="0">
                <a:solidFill>
                  <a:srgbClr val="000000"/>
                </a:solidFill>
                <a:sym typeface="arial" panose="020B0604020202020204" pitchFamily="34" charset="0"/>
              </a:rPr>
              <a:t>Kausta</a:t>
            </a:r>
            <a:r>
              <a:rPr lang="en-GB" sz="700" dirty="0" smtClean="0">
                <a:solidFill>
                  <a:srgbClr val="000000"/>
                </a:solidFill>
                <a:sym typeface="arial" panose="020B0604020202020204" pitchFamily="34" charset="0"/>
              </a:rPr>
              <a:t> to the Fund on a monthly basis. Actual vacancy of </a:t>
            </a:r>
            <a:r>
              <a:rPr lang="en-GB" sz="700" dirty="0" err="1" smtClean="0">
                <a:solidFill>
                  <a:srgbClr val="000000"/>
                </a:solidFill>
                <a:sym typeface="arial" panose="020B0604020202020204" pitchFamily="34" charset="0"/>
              </a:rPr>
              <a:t>Duetto</a:t>
            </a:r>
            <a:r>
              <a:rPr lang="en-GB" sz="700" dirty="0" smtClean="0">
                <a:solidFill>
                  <a:srgbClr val="000000"/>
                </a:solidFill>
                <a:sym typeface="arial" panose="020B0604020202020204" pitchFamily="34" charset="0"/>
              </a:rPr>
              <a:t> I stood at 25% at the end of March 2017</a:t>
            </a:r>
            <a:endParaRPr lang="en-GB" sz="800" dirty="0" smtClean="0"/>
          </a:p>
        </p:txBody>
      </p:sp>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0002" y="1627107"/>
            <a:ext cx="4316808" cy="4334421"/>
          </a:xfrm>
          <a:prstGeom prst="rect">
            <a:avLst/>
          </a:prstGeom>
        </p:spPr>
      </p:pic>
    </p:spTree>
    <p:extLst>
      <p:ext uri="{BB962C8B-B14F-4D97-AF65-F5344CB8AC3E}">
        <p14:creationId xmlns:p14="http://schemas.microsoft.com/office/powerpoint/2010/main" val="15473150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6485"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540002" y="900000"/>
            <a:ext cx="9612001" cy="540000"/>
          </a:xfrm>
        </p:spPr>
        <p:txBody>
          <a:bodyPr/>
          <a:lstStyle/>
          <a:p>
            <a:r>
              <a:rPr lang="en-GB" dirty="0"/>
              <a:t>Duetto 1 – Vilnius, Lithuania</a:t>
            </a:r>
          </a:p>
        </p:txBody>
      </p:sp>
      <p:sp>
        <p:nvSpPr>
          <p:cNvPr id="4" name="Slide Number Placeholder 3"/>
          <p:cNvSpPr>
            <a:spLocks noGrp="1"/>
          </p:cNvSpPr>
          <p:nvPr>
            <p:ph type="sldNum" sz="quarter" idx="16"/>
          </p:nvPr>
        </p:nvSpPr>
        <p:spPr/>
        <p:txBody>
          <a:bodyPr/>
          <a:lstStyle/>
          <a:p>
            <a:fld id="{AD2C836C-F085-46B1-A79E-84257391B124}" type="slidenum">
              <a:rPr lang="en-GB" smtClean="0"/>
              <a:pPr/>
              <a:t>28</a:t>
            </a:fld>
            <a:endParaRPr lang="en-GB" dirty="0"/>
          </a:p>
        </p:txBody>
      </p:sp>
      <p:sp>
        <p:nvSpPr>
          <p:cNvPr id="11" name="Rectangle 10"/>
          <p:cNvSpPr/>
          <p:nvPr/>
        </p:nvSpPr>
        <p:spPr>
          <a:xfrm>
            <a:off x="540000" y="5399692"/>
            <a:ext cx="4768599" cy="8077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spcCol="237600" rtlCol="0" anchor="ctr"/>
          <a:lstStyle/>
          <a:p>
            <a:pPr algn="ctr">
              <a:lnSpc>
                <a:spcPts val="1300"/>
              </a:lnSpc>
              <a:spcAft>
                <a:spcPts val="500"/>
              </a:spcAft>
            </a:pPr>
            <a:endParaRPr lang="en-GB" sz="900" b="1" dirty="0" smtClean="0">
              <a:solidFill>
                <a:schemeClr val="bg1"/>
              </a:solidFill>
            </a:endParaRPr>
          </a:p>
        </p:txBody>
      </p:sp>
      <p:sp>
        <p:nvSpPr>
          <p:cNvPr id="12" name="Content Placeholder 2"/>
          <p:cNvSpPr txBox="1">
            <a:spLocks/>
          </p:cNvSpPr>
          <p:nvPr/>
        </p:nvSpPr>
        <p:spPr>
          <a:xfrm>
            <a:off x="605213" y="5470354"/>
            <a:ext cx="4665264" cy="544964"/>
          </a:xfrm>
          <a:prstGeom prst="rect">
            <a:avLst/>
          </a:prstGeom>
        </p:spPr>
        <p:txBody>
          <a:bodyPr vert="horz" lIns="0" tIns="0" rIns="0" bIns="0" rtlCol="0">
            <a:noAutofit/>
          </a:bodyPr>
          <a:lstStyle>
            <a:lvl1pPr marL="125956" indent="-125956" algn="l" defTabSz="1042688" rtl="0" eaLnBrk="1" latinLnBrk="0" hangingPunct="1">
              <a:lnSpc>
                <a:spcPts val="1348"/>
              </a:lnSpc>
              <a:spcBef>
                <a:spcPts val="300"/>
              </a:spcBef>
              <a:buClr>
                <a:srgbClr val="AA0032"/>
              </a:buClr>
              <a:buFont typeface="Wingdings" panose="05000000000000000000" pitchFamily="2" charset="2"/>
              <a:buChar char="§"/>
              <a:defRPr sz="1000" kern="1200">
                <a:solidFill>
                  <a:schemeClr val="tx1"/>
                </a:solidFill>
                <a:latin typeface="+mn-lt"/>
                <a:ea typeface="+mn-ea"/>
                <a:cs typeface="+mn-cs"/>
              </a:defRPr>
            </a:lvl1pPr>
            <a:lvl2pPr marL="251911" indent="-125956" algn="l" defTabSz="1042688" rtl="0" eaLnBrk="1" latinLnBrk="0" hangingPunct="1">
              <a:lnSpc>
                <a:spcPts val="1348"/>
              </a:lnSpc>
              <a:spcBef>
                <a:spcPts val="200"/>
              </a:spcBef>
              <a:buClr>
                <a:srgbClr val="BCB8B2"/>
              </a:buClr>
              <a:buFont typeface="Wingdings" panose="05000000000000000000" pitchFamily="2" charset="2"/>
              <a:buChar char="§"/>
              <a:defRPr sz="1000" kern="1200">
                <a:solidFill>
                  <a:schemeClr val="tx1"/>
                </a:solidFill>
                <a:latin typeface="+mn-lt"/>
                <a:ea typeface="+mn-ea"/>
                <a:cs typeface="+mn-cs"/>
              </a:defRPr>
            </a:lvl2pPr>
            <a:lvl3pPr marL="377866" indent="-125956" algn="l" defTabSz="1042688" rtl="0" eaLnBrk="1" latinLnBrk="0" hangingPunct="1">
              <a:lnSpc>
                <a:spcPts val="1348"/>
              </a:lnSpc>
              <a:spcBef>
                <a:spcPts val="200"/>
              </a:spcBef>
              <a:buFont typeface="Gill Sans MT Pro Light" pitchFamily="34" charset="0"/>
              <a:buChar char="–"/>
              <a:defRPr sz="1000" i="1" kern="1200">
                <a:solidFill>
                  <a:schemeClr val="tx1"/>
                </a:solidFill>
                <a:latin typeface="+mn-lt"/>
                <a:ea typeface="+mn-ea"/>
                <a:cs typeface="+mn-cs"/>
              </a:defRPr>
            </a:lvl3pPr>
            <a:lvl4pPr marL="0" indent="0" algn="l" defTabSz="1042688" rtl="0" eaLnBrk="1" latinLnBrk="0" hangingPunct="1">
              <a:lnSpc>
                <a:spcPct val="100000"/>
              </a:lnSpc>
              <a:spcBef>
                <a:spcPts val="1000"/>
              </a:spcBef>
              <a:buClr>
                <a:schemeClr val="accent1"/>
              </a:buClr>
              <a:buFontTx/>
              <a:buNone/>
              <a:defRPr sz="1100" kern="1200">
                <a:solidFill>
                  <a:schemeClr val="tx1"/>
                </a:solidFill>
                <a:latin typeface="Gill Sans MT Pro Medium" pitchFamily="34" charset="0"/>
                <a:ea typeface="+mn-ea"/>
                <a:cs typeface="+mn-cs"/>
              </a:defRPr>
            </a:lvl4pPr>
            <a:lvl5pPr marL="0" indent="0" algn="l" defTabSz="1042688" rtl="0" eaLnBrk="1" latinLnBrk="0" hangingPunct="1">
              <a:lnSpc>
                <a:spcPct val="100000"/>
              </a:lnSpc>
              <a:spcBef>
                <a:spcPts val="800"/>
              </a:spcBef>
              <a:buFont typeface="Arial" pitchFamily="34" charset="0"/>
              <a:buNone/>
              <a:defRPr sz="1100" i="1" kern="1200">
                <a:solidFill>
                  <a:schemeClr val="tx1"/>
                </a:solidFill>
                <a:latin typeface="Gill Sans MT Pro Medium" pitchFamily="34" charset="0"/>
                <a:ea typeface="+mn-ea"/>
                <a:cs typeface="+mn-cs"/>
              </a:defRPr>
            </a:lvl5pPr>
            <a:lvl6pPr marL="0" indent="-125367" algn="l" defTabSz="1042688" rtl="0" eaLnBrk="1" latinLnBrk="0" hangingPunct="1">
              <a:lnSpc>
                <a:spcPts val="1348"/>
              </a:lnSpc>
              <a:spcBef>
                <a:spcPts val="0"/>
              </a:spcBef>
              <a:buClr>
                <a:schemeClr val="accent1"/>
              </a:buClr>
              <a:buFont typeface="Wingdings" panose="05000000000000000000" pitchFamily="2" charset="2"/>
              <a:buChar char="§"/>
              <a:defRPr sz="1000" i="0" kern="1200">
                <a:solidFill>
                  <a:schemeClr val="tx1"/>
                </a:solidFill>
                <a:latin typeface="+mn-lt"/>
                <a:ea typeface="+mn-ea"/>
                <a:cs typeface="+mn-cs"/>
              </a:defRPr>
            </a:lvl6pPr>
            <a:lvl7pPr marL="251911" indent="-125367" algn="l" defTabSz="1042688" rtl="0" eaLnBrk="1" latinLnBrk="0" hangingPunct="1">
              <a:lnSpc>
                <a:spcPts val="1348"/>
              </a:lnSpc>
              <a:spcBef>
                <a:spcPts val="0"/>
              </a:spcBef>
              <a:buClr>
                <a:srgbClr val="BCB8B2"/>
              </a:buClr>
              <a:buFont typeface="Wingdings" panose="05000000000000000000" pitchFamily="2" charset="2"/>
              <a:buChar char="§"/>
              <a:defRPr sz="1000" i="0" kern="1200">
                <a:solidFill>
                  <a:schemeClr val="tx1"/>
                </a:solidFill>
                <a:latin typeface="+mn-lt"/>
                <a:ea typeface="+mn-ea"/>
                <a:cs typeface="+mn-cs"/>
              </a:defRPr>
            </a:lvl7pPr>
            <a:lvl8pPr marL="377866"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8pPr>
            <a:lvl9pPr marL="503822"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9pPr>
          </a:lstStyle>
          <a:p>
            <a:pPr marL="0" indent="0">
              <a:buNone/>
            </a:pPr>
            <a:r>
              <a:rPr lang="en-GB" dirty="0" err="1" smtClean="0"/>
              <a:t>Duetto</a:t>
            </a:r>
            <a:r>
              <a:rPr lang="en-GB" dirty="0" smtClean="0"/>
              <a:t> 1 is located in the western part of Vilnius, next to a recently constructed Vilnius western ring road. Several new buildings have been built in the area for example Grand Office.</a:t>
            </a:r>
            <a:endParaRPr lang="en-GB" dirty="0"/>
          </a:p>
        </p:txBody>
      </p:sp>
      <p:pic>
        <p:nvPicPr>
          <p:cNvPr id="28" name="Picture 2" descr="Bildresultat för baltic horizon"/>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4999" y="175179"/>
            <a:ext cx="816446" cy="465952"/>
          </a:xfrm>
          <a:prstGeom prst="rect">
            <a:avLst/>
          </a:prstGeom>
          <a:noFill/>
          <a:extLst>
            <a:ext uri="{909E8E84-426E-40DD-AFC4-6F175D3DCCD1}">
              <a14:hiddenFill xmlns:a14="http://schemas.microsoft.com/office/drawing/2010/main">
                <a:solidFill>
                  <a:srgbClr val="FFFFFF"/>
                </a:solidFill>
              </a14:hiddenFill>
            </a:ext>
          </a:extLst>
        </p:spPr>
      </p:pic>
      <p:pic>
        <p:nvPicPr>
          <p:cNvPr id="30" name="Content Placeholder 4"/>
          <p:cNvPicPr>
            <a:picLocks noGrp="1" noChangeAspect="1"/>
          </p:cNvPicPr>
          <p:nvPr>
            <p:ph sz="quarter" idx="13"/>
          </p:nvPr>
        </p:nvPicPr>
        <p:blipFill rotWithShape="1">
          <a:blip r:embed="rId8" cstate="email">
            <a:extLst>
              <a:ext uri="{28A0092B-C50C-407E-A947-70E740481C1C}">
                <a14:useLocalDpi xmlns:a14="http://schemas.microsoft.com/office/drawing/2010/main"/>
              </a:ext>
            </a:extLst>
          </a:blip>
          <a:srcRect/>
          <a:stretch/>
        </p:blipFill>
        <p:spPr>
          <a:xfrm>
            <a:off x="554476" y="1585913"/>
            <a:ext cx="4716000" cy="3452400"/>
          </a:xfrm>
        </p:spPr>
      </p:pic>
      <p:sp>
        <p:nvSpPr>
          <p:cNvPr id="31" name="Oval 30"/>
          <p:cNvSpPr/>
          <p:nvPr/>
        </p:nvSpPr>
        <p:spPr>
          <a:xfrm>
            <a:off x="2583048" y="3058162"/>
            <a:ext cx="1404000" cy="1404000"/>
          </a:xfrm>
          <a:prstGeom prst="ellipse">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sp>
        <p:nvSpPr>
          <p:cNvPr id="36" name="Rectangle 35"/>
          <p:cNvSpPr/>
          <p:nvPr/>
        </p:nvSpPr>
        <p:spPr>
          <a:xfrm>
            <a:off x="2763351" y="3498552"/>
            <a:ext cx="1043394" cy="523220"/>
          </a:xfrm>
          <a:prstGeom prst="rect">
            <a:avLst/>
          </a:prstGeom>
          <a:noFill/>
        </p:spPr>
        <p:txBody>
          <a:bodyPr wrap="square" lIns="91440" tIns="45720" rIns="91440" bIns="45720">
            <a:spAutoFit/>
          </a:bodyPr>
          <a:lstStyle/>
          <a:p>
            <a:pPr algn="ctr"/>
            <a:r>
              <a:rPr lang="en-GB" sz="1400" b="0" cap="none" spc="0" dirty="0" smtClean="0">
                <a:ln w="0"/>
                <a:solidFill>
                  <a:schemeClr val="tx1"/>
                </a:solidFill>
                <a:effectLst>
                  <a:outerShdw blurRad="38100" dist="19050" dir="2700000" algn="tl" rotWithShape="0">
                    <a:schemeClr val="dk1">
                      <a:alpha val="40000"/>
                    </a:schemeClr>
                  </a:outerShdw>
                </a:effectLst>
              </a:rPr>
              <a:t>Vilnius</a:t>
            </a:r>
          </a:p>
          <a:p>
            <a:pPr algn="ctr"/>
            <a:r>
              <a:rPr lang="en-GB" sz="1400" dirty="0" smtClean="0">
                <a:ln w="0"/>
                <a:effectLst>
                  <a:outerShdw blurRad="38100" dist="19050" dir="2700000" algn="tl" rotWithShape="0">
                    <a:schemeClr val="dk1">
                      <a:alpha val="40000"/>
                    </a:schemeClr>
                  </a:outerShdw>
                </a:effectLst>
              </a:rPr>
              <a:t>city centre</a:t>
            </a:r>
            <a:endParaRPr lang="en-GB" sz="1100" b="0" cap="none" spc="0" dirty="0">
              <a:ln w="0"/>
              <a:solidFill>
                <a:schemeClr val="tx1"/>
              </a:solidFill>
              <a:effectLst>
                <a:outerShdw blurRad="38100" dist="19050" dir="2700000" algn="tl" rotWithShape="0">
                  <a:schemeClr val="dk1">
                    <a:alpha val="40000"/>
                  </a:schemeClr>
                </a:outerShdw>
              </a:effectLst>
            </a:endParaRPr>
          </a:p>
        </p:txBody>
      </p:sp>
      <p:sp>
        <p:nvSpPr>
          <p:cNvPr id="37" name="Ellips 8"/>
          <p:cNvSpPr>
            <a:spLocks noChangeAspect="1"/>
          </p:cNvSpPr>
          <p:nvPr/>
        </p:nvSpPr>
        <p:spPr>
          <a:xfrm>
            <a:off x="1625562" y="2859321"/>
            <a:ext cx="198841" cy="198841"/>
          </a:xfrm>
          <a:prstGeom prst="ellipse">
            <a:avLst/>
          </a:prstGeom>
          <a:solidFill>
            <a:srgbClr val="AA003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lnSpc>
                <a:spcPts val="1350"/>
              </a:lnSpc>
            </a:pPr>
            <a:endParaRPr lang="en-GB" sz="400" dirty="0" smtClean="0">
              <a:latin typeface="Gill Sans MT Pro Medium" panose="020B0602020104020203" pitchFamily="34" charset="0"/>
            </a:endParaRPr>
          </a:p>
        </p:txBody>
      </p:sp>
      <p:sp>
        <p:nvSpPr>
          <p:cNvPr id="38" name="Rectangle 37"/>
          <p:cNvSpPr/>
          <p:nvPr/>
        </p:nvSpPr>
        <p:spPr>
          <a:xfrm>
            <a:off x="1694648" y="2827936"/>
            <a:ext cx="876013" cy="261610"/>
          </a:xfrm>
          <a:prstGeom prst="rect">
            <a:avLst/>
          </a:prstGeom>
          <a:noFill/>
        </p:spPr>
        <p:txBody>
          <a:bodyPr wrap="square" lIns="91440" tIns="45720" rIns="91440" bIns="45720">
            <a:spAutoFit/>
          </a:bodyPr>
          <a:lstStyle/>
          <a:p>
            <a:pPr algn="ctr"/>
            <a:r>
              <a:rPr lang="en-GB" sz="1100" b="0" cap="none" spc="0" dirty="0" smtClean="0">
                <a:ln w="0"/>
                <a:solidFill>
                  <a:schemeClr val="tx1"/>
                </a:solidFill>
                <a:effectLst>
                  <a:outerShdw blurRad="38100" dist="19050" dir="2700000" algn="tl" rotWithShape="0">
                    <a:schemeClr val="dk1">
                      <a:alpha val="40000"/>
                    </a:schemeClr>
                  </a:outerShdw>
                </a:effectLst>
              </a:rPr>
              <a:t>Duetto 1</a:t>
            </a:r>
            <a:endParaRPr lang="en-GB" sz="11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065044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95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0" name="Rectangle 19"/>
          <p:cNvSpPr/>
          <p:nvPr/>
        </p:nvSpPr>
        <p:spPr>
          <a:xfrm>
            <a:off x="4112020" y="4365418"/>
            <a:ext cx="5743298" cy="29425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spcCol="237600" rtlCol="0" anchor="ctr"/>
          <a:lstStyle/>
          <a:p>
            <a:pPr algn="ctr">
              <a:lnSpc>
                <a:spcPts val="1300"/>
              </a:lnSpc>
              <a:spcAft>
                <a:spcPts val="500"/>
              </a:spcAft>
            </a:pPr>
            <a:endParaRPr lang="en-GB" sz="900" b="1" dirty="0" smtClean="0">
              <a:solidFill>
                <a:schemeClr val="bg1"/>
              </a:solidFill>
            </a:endParaRPr>
          </a:p>
        </p:txBody>
      </p:sp>
      <p:sp>
        <p:nvSpPr>
          <p:cNvPr id="2" name="Title 1"/>
          <p:cNvSpPr>
            <a:spLocks noGrp="1"/>
          </p:cNvSpPr>
          <p:nvPr>
            <p:ph type="title"/>
          </p:nvPr>
        </p:nvSpPr>
        <p:spPr/>
        <p:txBody>
          <a:bodyPr/>
          <a:lstStyle/>
          <a:p>
            <a:r>
              <a:rPr lang="en-GB" dirty="0"/>
              <a:t>Coca-Cola </a:t>
            </a:r>
            <a:r>
              <a:rPr lang="en-GB" dirty="0" smtClean="0"/>
              <a:t>Plaza – Tallinn, Estonia</a:t>
            </a:r>
            <a:endParaRPr lang="en-GB" dirty="0"/>
          </a:p>
        </p:txBody>
      </p:sp>
      <p:sp>
        <p:nvSpPr>
          <p:cNvPr id="4" name="Slide Number Placeholder 3"/>
          <p:cNvSpPr>
            <a:spLocks noGrp="1"/>
          </p:cNvSpPr>
          <p:nvPr>
            <p:ph type="sldNum" sz="quarter" idx="16"/>
          </p:nvPr>
        </p:nvSpPr>
        <p:spPr/>
        <p:txBody>
          <a:bodyPr/>
          <a:lstStyle/>
          <a:p>
            <a:fld id="{AD2C836C-F085-46B1-A79E-84257391B124}" type="slidenum">
              <a:rPr lang="en-GB" smtClean="0"/>
              <a:pPr/>
              <a:t>29</a:t>
            </a:fld>
            <a:endParaRPr lang="en-GB" dirty="0"/>
          </a:p>
        </p:txBody>
      </p:sp>
      <p:sp>
        <p:nvSpPr>
          <p:cNvPr id="12" name="Content Placeholder 2"/>
          <p:cNvSpPr txBox="1">
            <a:spLocks/>
          </p:cNvSpPr>
          <p:nvPr/>
        </p:nvSpPr>
        <p:spPr>
          <a:xfrm>
            <a:off x="4177233" y="4432126"/>
            <a:ext cx="5540400" cy="2340149"/>
          </a:xfrm>
          <a:prstGeom prst="rect">
            <a:avLst/>
          </a:prstGeom>
        </p:spPr>
        <p:txBody>
          <a:bodyPr vert="horz" lIns="0" tIns="0" rIns="0" bIns="0" rtlCol="0">
            <a:noAutofit/>
          </a:bodyPr>
          <a:lstStyle>
            <a:lvl1pPr marL="125956" indent="-125956" algn="l" defTabSz="1042688" rtl="0" eaLnBrk="1" latinLnBrk="0" hangingPunct="1">
              <a:lnSpc>
                <a:spcPts val="1348"/>
              </a:lnSpc>
              <a:spcBef>
                <a:spcPts val="300"/>
              </a:spcBef>
              <a:buClr>
                <a:srgbClr val="AA0032"/>
              </a:buClr>
              <a:buFont typeface="Wingdings" panose="05000000000000000000" pitchFamily="2" charset="2"/>
              <a:buChar char="§"/>
              <a:defRPr sz="1000" kern="1200">
                <a:solidFill>
                  <a:schemeClr val="tx1"/>
                </a:solidFill>
                <a:latin typeface="+mn-lt"/>
                <a:ea typeface="+mn-ea"/>
                <a:cs typeface="+mn-cs"/>
              </a:defRPr>
            </a:lvl1pPr>
            <a:lvl2pPr marL="251911" indent="-125956" algn="l" defTabSz="1042688" rtl="0" eaLnBrk="1" latinLnBrk="0" hangingPunct="1">
              <a:lnSpc>
                <a:spcPts val="1348"/>
              </a:lnSpc>
              <a:spcBef>
                <a:spcPts val="200"/>
              </a:spcBef>
              <a:buClr>
                <a:srgbClr val="BCB8B2"/>
              </a:buClr>
              <a:buFont typeface="Wingdings" panose="05000000000000000000" pitchFamily="2" charset="2"/>
              <a:buChar char="§"/>
              <a:defRPr sz="1000" kern="1200">
                <a:solidFill>
                  <a:schemeClr val="tx1"/>
                </a:solidFill>
                <a:latin typeface="+mn-lt"/>
                <a:ea typeface="+mn-ea"/>
                <a:cs typeface="+mn-cs"/>
              </a:defRPr>
            </a:lvl2pPr>
            <a:lvl3pPr marL="377866" indent="-125956" algn="l" defTabSz="1042688" rtl="0" eaLnBrk="1" latinLnBrk="0" hangingPunct="1">
              <a:lnSpc>
                <a:spcPts val="1348"/>
              </a:lnSpc>
              <a:spcBef>
                <a:spcPts val="200"/>
              </a:spcBef>
              <a:buFont typeface="Gill Sans MT Pro Light" pitchFamily="34" charset="0"/>
              <a:buChar char="–"/>
              <a:defRPr sz="1000" i="1" kern="1200">
                <a:solidFill>
                  <a:schemeClr val="tx1"/>
                </a:solidFill>
                <a:latin typeface="+mn-lt"/>
                <a:ea typeface="+mn-ea"/>
                <a:cs typeface="+mn-cs"/>
              </a:defRPr>
            </a:lvl3pPr>
            <a:lvl4pPr marL="0" indent="0" algn="l" defTabSz="1042688" rtl="0" eaLnBrk="1" latinLnBrk="0" hangingPunct="1">
              <a:lnSpc>
                <a:spcPct val="100000"/>
              </a:lnSpc>
              <a:spcBef>
                <a:spcPts val="1000"/>
              </a:spcBef>
              <a:buClr>
                <a:schemeClr val="accent1"/>
              </a:buClr>
              <a:buFontTx/>
              <a:buNone/>
              <a:defRPr sz="1100" kern="1200">
                <a:solidFill>
                  <a:schemeClr val="tx1"/>
                </a:solidFill>
                <a:latin typeface="Gill Sans MT Pro Medium" pitchFamily="34" charset="0"/>
                <a:ea typeface="+mn-ea"/>
                <a:cs typeface="+mn-cs"/>
              </a:defRPr>
            </a:lvl4pPr>
            <a:lvl5pPr marL="0" indent="0" algn="l" defTabSz="1042688" rtl="0" eaLnBrk="1" latinLnBrk="0" hangingPunct="1">
              <a:lnSpc>
                <a:spcPct val="100000"/>
              </a:lnSpc>
              <a:spcBef>
                <a:spcPts val="800"/>
              </a:spcBef>
              <a:buFont typeface="Arial" pitchFamily="34" charset="0"/>
              <a:buNone/>
              <a:defRPr sz="1100" i="1" kern="1200">
                <a:solidFill>
                  <a:schemeClr val="tx1"/>
                </a:solidFill>
                <a:latin typeface="Gill Sans MT Pro Medium" pitchFamily="34" charset="0"/>
                <a:ea typeface="+mn-ea"/>
                <a:cs typeface="+mn-cs"/>
              </a:defRPr>
            </a:lvl5pPr>
            <a:lvl6pPr marL="0" indent="-125367" algn="l" defTabSz="1042688" rtl="0" eaLnBrk="1" latinLnBrk="0" hangingPunct="1">
              <a:lnSpc>
                <a:spcPts val="1348"/>
              </a:lnSpc>
              <a:spcBef>
                <a:spcPts val="0"/>
              </a:spcBef>
              <a:buClr>
                <a:schemeClr val="accent1"/>
              </a:buClr>
              <a:buFont typeface="Wingdings" panose="05000000000000000000" pitchFamily="2" charset="2"/>
              <a:buChar char="§"/>
              <a:defRPr sz="1000" i="0" kern="1200">
                <a:solidFill>
                  <a:schemeClr val="tx1"/>
                </a:solidFill>
                <a:latin typeface="+mn-lt"/>
                <a:ea typeface="+mn-ea"/>
                <a:cs typeface="+mn-cs"/>
              </a:defRPr>
            </a:lvl6pPr>
            <a:lvl7pPr marL="251911" indent="-125367" algn="l" defTabSz="1042688" rtl="0" eaLnBrk="1" latinLnBrk="0" hangingPunct="1">
              <a:lnSpc>
                <a:spcPts val="1348"/>
              </a:lnSpc>
              <a:spcBef>
                <a:spcPts val="0"/>
              </a:spcBef>
              <a:buClr>
                <a:srgbClr val="BCB8B2"/>
              </a:buClr>
              <a:buFont typeface="Wingdings" panose="05000000000000000000" pitchFamily="2" charset="2"/>
              <a:buChar char="§"/>
              <a:defRPr sz="1000" i="0" kern="1200">
                <a:solidFill>
                  <a:schemeClr val="tx1"/>
                </a:solidFill>
                <a:latin typeface="+mn-lt"/>
                <a:ea typeface="+mn-ea"/>
                <a:cs typeface="+mn-cs"/>
              </a:defRPr>
            </a:lvl7pPr>
            <a:lvl8pPr marL="377866"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8pPr>
            <a:lvl9pPr marL="503822"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9pPr>
          </a:lstStyle>
          <a:p>
            <a:r>
              <a:rPr lang="en-GB" dirty="0" smtClean="0"/>
              <a:t>In the very heart of Tallinn, CC Plaza is a popular cinema and leisure complex with eleven screens and 1,967 seats. The building is fully let to Forum Cinemas AS, the largest cinema operator in Estonia, running three cinemas in the country (the other two located in different Estonian cities). </a:t>
            </a:r>
          </a:p>
          <a:p>
            <a:r>
              <a:rPr lang="en-GB" dirty="0" smtClean="0"/>
              <a:t>Forum Cinemas belongs to the largest cinema operator in the Nordic and Baltic regions – Nordic Cinema Group (NDC). It operates 66 cinemas, 444 screens and approximately 65,000 seats in almost 50 large and medium-sized cities. NDC works under the Forum Cinemas brand in the Baltic countries, </a:t>
            </a:r>
            <a:r>
              <a:rPr lang="en-GB" dirty="0" err="1" smtClean="0"/>
              <a:t>Finnkino</a:t>
            </a:r>
            <a:r>
              <a:rPr lang="en-GB" dirty="0" smtClean="0"/>
              <a:t> in Finland, SF Bio in Sweden and SF Kino in Norway. Coca-Cola Plaza is one of the two large (more than 1,000 seats) cinemas in Tallinn. Its main competitor, Solaris cinema with seven screens and 1,591 seats, opened in 2009. In total seven cinemas operate in the city.</a:t>
            </a:r>
          </a:p>
          <a:p>
            <a:r>
              <a:rPr lang="en-GB" dirty="0" smtClean="0"/>
              <a:t>NCG has provided a EUR 5 million guarantee for the rental obligations of Forum Cinemas.</a:t>
            </a:r>
          </a:p>
          <a:p>
            <a:r>
              <a:rPr lang="en-GB" dirty="0" smtClean="0"/>
              <a:t>The property is a six-storey building with underground parking for 43 cars. Forum Cinemas AS rents the entire complex from BOF, hence vacancy is zero. The existing lease will expire in 2023. Since part of the premises is sublet by the tenant, the building also houses catering and retail facilities which together occupy around 1,000 </a:t>
            </a:r>
            <a:r>
              <a:rPr lang="en-GB" dirty="0" err="1" smtClean="0"/>
              <a:t>sq.m</a:t>
            </a:r>
            <a:r>
              <a:rPr lang="en-GB" dirty="0" smtClean="0"/>
              <a:t>. of space.</a:t>
            </a:r>
            <a:endParaRPr lang="en-GB" dirty="0"/>
          </a:p>
        </p:txBody>
      </p:sp>
      <p:graphicFrame>
        <p:nvGraphicFramePr>
          <p:cNvPr id="15" name="Table 14"/>
          <p:cNvGraphicFramePr>
            <a:graphicFrameLocks noGrp="1"/>
          </p:cNvGraphicFramePr>
          <p:nvPr>
            <p:extLst>
              <p:ext uri="{D42A27DB-BD31-4B8C-83A1-F6EECF244321}">
                <p14:modId xmlns:p14="http://schemas.microsoft.com/office/powerpoint/2010/main" val="918725540"/>
              </p:ext>
            </p:extLst>
          </p:nvPr>
        </p:nvGraphicFramePr>
        <p:xfrm>
          <a:off x="4109499" y="1585913"/>
          <a:ext cx="4131789" cy="2694090"/>
        </p:xfrm>
        <a:graphic>
          <a:graphicData uri="http://schemas.openxmlformats.org/drawingml/2006/table">
            <a:tbl>
              <a:tblPr firstRow="1" bandRow="1">
                <a:tableStyleId>{2D5ABB26-0587-4C30-8999-92F81FD0307C}</a:tableStyleId>
              </a:tblPr>
              <a:tblGrid>
                <a:gridCol w="1453389">
                  <a:extLst>
                    <a:ext uri="{9D8B030D-6E8A-4147-A177-3AD203B41FA5}">
                      <a16:colId xmlns:a16="http://schemas.microsoft.com/office/drawing/2014/main" val="20000"/>
                    </a:ext>
                  </a:extLst>
                </a:gridCol>
                <a:gridCol w="2678400">
                  <a:extLst>
                    <a:ext uri="{9D8B030D-6E8A-4147-A177-3AD203B41FA5}">
                      <a16:colId xmlns:a16="http://schemas.microsoft.com/office/drawing/2014/main" val="20001"/>
                    </a:ext>
                  </a:extLst>
                </a:gridCol>
              </a:tblGrid>
              <a:tr h="222750">
                <a:tc gridSpan="2">
                  <a:txBody>
                    <a:bodyPr/>
                    <a:lstStyle/>
                    <a:p>
                      <a:pPr marL="0" marR="0" lvl="0" indent="0" algn="l" defTabSz="1042688" rtl="0" eaLnBrk="1" fontAlgn="auto" latinLnBrk="0" hangingPunct="1">
                        <a:lnSpc>
                          <a:spcPct val="100000"/>
                        </a:lnSpc>
                        <a:spcBef>
                          <a:spcPts val="0"/>
                        </a:spcBef>
                        <a:spcAft>
                          <a:spcPts val="0"/>
                        </a:spcAft>
                        <a:buClrTx/>
                        <a:buSzTx/>
                        <a:buFontTx/>
                        <a:buNone/>
                        <a:tabLst/>
                        <a:defRPr/>
                      </a:pPr>
                      <a:r>
                        <a:rPr lang="en-GB" sz="1000" dirty="0" smtClean="0">
                          <a:latin typeface="Gill Sans MT Pro Medium" panose="020B0602020104020203" pitchFamily="34" charset="0"/>
                        </a:rPr>
                        <a:t>Details of</a:t>
                      </a:r>
                      <a:r>
                        <a:rPr lang="en-GB" sz="1000" baseline="0" dirty="0" smtClean="0">
                          <a:latin typeface="Gill Sans MT Pro Medium" panose="020B0602020104020203" pitchFamily="34" charset="0"/>
                        </a:rPr>
                        <a:t> Coca-Cola Plaza</a:t>
                      </a:r>
                      <a:r>
                        <a:rPr lang="en-GB" sz="1000" dirty="0" smtClean="0">
                          <a:latin typeface="Gill Sans MT Pro Medium" panose="020B0602020104020203" pitchFamily="34" charset="0"/>
                        </a:rPr>
                        <a:t>,</a:t>
                      </a:r>
                      <a:r>
                        <a:rPr lang="en-GB" sz="1000" baseline="0" dirty="0" smtClean="0">
                          <a:latin typeface="Gill Sans MT Pro Medium" panose="020B0602020104020203" pitchFamily="34" charset="0"/>
                        </a:rPr>
                        <a:t> 31 March 2017</a:t>
                      </a:r>
                      <a:endParaRPr lang="en-GB" sz="1000" dirty="0" smtClean="0">
                        <a:latin typeface="Gill Sans MT Pro Medium" panose="020B0602020104020203" pitchFamily="34" charset="0"/>
                      </a:endParaRPr>
                    </a:p>
                  </a:txBody>
                  <a:tcPr anchor="ctr">
                    <a:lnB w="12700" cap="flat" cmpd="sng" algn="ctr">
                      <a:solidFill>
                        <a:schemeClr val="bg1">
                          <a:lumMod val="75000"/>
                        </a:schemeClr>
                      </a:solidFill>
                      <a:prstDash val="solid"/>
                      <a:round/>
                      <a:headEnd type="none" w="med" len="med"/>
                      <a:tailEnd type="none" w="med" len="med"/>
                    </a:lnB>
                  </a:tcPr>
                </a:tc>
                <a:tc hMerge="1">
                  <a:txBody>
                    <a:bodyPr/>
                    <a:lstStyle/>
                    <a:p>
                      <a:pPr marL="0" marR="0" indent="0" algn="l" defTabSz="1042688" rtl="0" eaLnBrk="1" fontAlgn="auto" latinLnBrk="0" hangingPunct="1">
                        <a:lnSpc>
                          <a:spcPct val="100000"/>
                        </a:lnSpc>
                        <a:spcBef>
                          <a:spcPts val="0"/>
                        </a:spcBef>
                        <a:spcAft>
                          <a:spcPts val="0"/>
                        </a:spcAft>
                        <a:buClrTx/>
                        <a:buSzTx/>
                        <a:buFontTx/>
                        <a:buNone/>
                        <a:tabLst/>
                        <a:defRPr/>
                      </a:pPr>
                      <a:endParaRPr lang="en-GB" sz="1000" dirty="0" smtClean="0">
                        <a:cs typeface="Times New Roman" pitchFamily="18" charset="0"/>
                      </a:endParaRPr>
                    </a:p>
                  </a:txBody>
                  <a:tcPr anchor="ctr">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222750">
                <a:tc>
                  <a:txBody>
                    <a:bodyPr/>
                    <a:lstStyle/>
                    <a:p>
                      <a:r>
                        <a:rPr lang="en-GB" sz="850" dirty="0" smtClean="0"/>
                        <a:t>Acquisition date</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1042688" rtl="0" eaLnBrk="1" fontAlgn="auto" latinLnBrk="0" hangingPunct="1">
                        <a:lnSpc>
                          <a:spcPct val="100000"/>
                        </a:lnSpc>
                        <a:spcBef>
                          <a:spcPts val="0"/>
                        </a:spcBef>
                        <a:spcAft>
                          <a:spcPts val="0"/>
                        </a:spcAft>
                        <a:buClrTx/>
                        <a:buSzTx/>
                        <a:buFontTx/>
                        <a:buNone/>
                        <a:tabLst/>
                        <a:defRPr/>
                      </a:pPr>
                      <a:r>
                        <a:rPr lang="en-GB" sz="850" dirty="0" smtClean="0">
                          <a:cs typeface="Times New Roman" pitchFamily="18" charset="0"/>
                        </a:rPr>
                        <a:t>March 2013</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222750">
                <a:tc>
                  <a:txBody>
                    <a:bodyPr/>
                    <a:lstStyle/>
                    <a:p>
                      <a:r>
                        <a:rPr lang="en-GB" sz="850" dirty="0" smtClean="0"/>
                        <a:t>Acquisition price</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smtClean="0"/>
                        <a:t>EUR 11.9</a:t>
                      </a:r>
                      <a:r>
                        <a:rPr lang="en-GB" sz="850" baseline="0" dirty="0" smtClean="0"/>
                        <a:t> million</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22750">
                <a:tc>
                  <a:txBody>
                    <a:bodyPr/>
                    <a:lstStyle/>
                    <a:p>
                      <a:r>
                        <a:rPr lang="en-GB" sz="850" dirty="0" smtClean="0"/>
                        <a:t>Construction</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smtClean="0"/>
                        <a:t>2001</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22750">
                <a:tc>
                  <a:txBody>
                    <a:bodyPr/>
                    <a:lstStyle/>
                    <a:p>
                      <a:r>
                        <a:rPr lang="en-GB" sz="850" dirty="0" smtClean="0"/>
                        <a:t>Type</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1042688" rtl="0" eaLnBrk="1" fontAlgn="auto" latinLnBrk="0" hangingPunct="1">
                        <a:lnSpc>
                          <a:spcPct val="100000"/>
                        </a:lnSpc>
                        <a:spcBef>
                          <a:spcPts val="0"/>
                        </a:spcBef>
                        <a:spcAft>
                          <a:spcPts val="0"/>
                        </a:spcAft>
                        <a:buClrTx/>
                        <a:buSzTx/>
                        <a:buFontTx/>
                        <a:buNone/>
                        <a:tabLst/>
                        <a:defRPr/>
                      </a:pPr>
                      <a:r>
                        <a:rPr lang="en-GB" sz="850" dirty="0" smtClean="0">
                          <a:cs typeface="Times New Roman" pitchFamily="18" charset="0"/>
                        </a:rPr>
                        <a:t>Cinema</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22750">
                <a:tc>
                  <a:txBody>
                    <a:bodyPr/>
                    <a:lstStyle/>
                    <a:p>
                      <a:pPr marL="0" marR="0" indent="0" algn="l" defTabSz="1042688" rtl="0" eaLnBrk="1" fontAlgn="auto" latinLnBrk="0" hangingPunct="1">
                        <a:lnSpc>
                          <a:spcPct val="100000"/>
                        </a:lnSpc>
                        <a:spcBef>
                          <a:spcPts val="0"/>
                        </a:spcBef>
                        <a:spcAft>
                          <a:spcPts val="0"/>
                        </a:spcAft>
                        <a:buClrTx/>
                        <a:buSzTx/>
                        <a:buFontTx/>
                        <a:buNone/>
                        <a:tabLst/>
                        <a:defRPr/>
                      </a:pPr>
                      <a:r>
                        <a:rPr lang="en-GB" sz="850" dirty="0" smtClean="0"/>
                        <a:t>Location</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1042688" rtl="0" eaLnBrk="1" fontAlgn="auto" latinLnBrk="0" hangingPunct="1">
                        <a:lnSpc>
                          <a:spcPct val="100000"/>
                        </a:lnSpc>
                        <a:spcBef>
                          <a:spcPts val="0"/>
                        </a:spcBef>
                        <a:spcAft>
                          <a:spcPts val="0"/>
                        </a:spcAft>
                        <a:buClrTx/>
                        <a:buSzTx/>
                        <a:buFontTx/>
                        <a:buNone/>
                        <a:tabLst/>
                        <a:defRPr/>
                      </a:pPr>
                      <a:r>
                        <a:rPr lang="en-GB" sz="850" dirty="0" smtClean="0">
                          <a:cs typeface="Times New Roman" pitchFamily="18" charset="0"/>
                        </a:rPr>
                        <a:t>Hobujaama St 5, Tallinn, Estonia</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222750">
                <a:tc>
                  <a:txBody>
                    <a:bodyPr/>
                    <a:lstStyle/>
                    <a:p>
                      <a:r>
                        <a:rPr lang="en-GB" sz="850" dirty="0" smtClean="0"/>
                        <a:t>NLA</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smtClean="0"/>
                        <a:t>8,664</a:t>
                      </a:r>
                      <a:r>
                        <a:rPr lang="en-GB" sz="850" baseline="0" dirty="0" smtClean="0"/>
                        <a:t> sq.m.</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222750">
                <a:tc>
                  <a:txBody>
                    <a:bodyPr/>
                    <a:lstStyle/>
                    <a:p>
                      <a:r>
                        <a:rPr lang="en-GB" sz="850" dirty="0" smtClean="0"/>
                        <a:t>Fair value</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smtClean="0"/>
                        <a:t>EUR 13.0</a:t>
                      </a:r>
                      <a:r>
                        <a:rPr lang="en-GB" sz="850" baseline="0" dirty="0" smtClean="0"/>
                        <a:t> million</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222750">
                <a:tc>
                  <a:txBody>
                    <a:bodyPr/>
                    <a:lstStyle/>
                    <a:p>
                      <a:r>
                        <a:rPr lang="en-GB" sz="850" dirty="0" smtClean="0"/>
                        <a:t>Vacancy</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smtClean="0"/>
                        <a:t>0.0</a:t>
                      </a:r>
                      <a:r>
                        <a:rPr lang="en-GB" sz="850" baseline="0" dirty="0" smtClean="0"/>
                        <a:t>%</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222750">
                <a:tc>
                  <a:txBody>
                    <a:bodyPr/>
                    <a:lstStyle/>
                    <a:p>
                      <a:r>
                        <a:rPr lang="en-GB" sz="850" dirty="0" smtClean="0"/>
                        <a:t>WAULT</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smtClean="0"/>
                        <a:t>6.0 years</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9"/>
                  </a:ext>
                </a:extLst>
              </a:tr>
              <a:tr h="222750">
                <a:tc>
                  <a:txBody>
                    <a:bodyPr/>
                    <a:lstStyle/>
                    <a:p>
                      <a:r>
                        <a:rPr lang="en-GB" sz="850" dirty="0" smtClean="0"/>
                        <a:t>No. of leases</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smtClean="0"/>
                        <a:t>1</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0"/>
                  </a:ext>
                </a:extLst>
              </a:tr>
              <a:tr h="222750">
                <a:tc>
                  <a:txBody>
                    <a:bodyPr/>
                    <a:lstStyle/>
                    <a:p>
                      <a:r>
                        <a:rPr lang="en-GB" sz="850" dirty="0" smtClean="0"/>
                        <a:t>Major tenants</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smtClean="0"/>
                        <a:t>Forum Cinemas AS (cinema</a:t>
                      </a:r>
                      <a:r>
                        <a:rPr lang="en-GB" sz="850" baseline="0" dirty="0" smtClean="0"/>
                        <a:t> operator)</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pic>
        <p:nvPicPr>
          <p:cNvPr id="3" name="Picture 2"/>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68494" y="1582350"/>
            <a:ext cx="3249868" cy="2462771"/>
          </a:xfrm>
          <a:prstGeom prst="rect">
            <a:avLst/>
          </a:prstGeom>
        </p:spPr>
      </p:pic>
      <p:pic>
        <p:nvPicPr>
          <p:cNvPr id="6" name="Picture 5"/>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68494" y="4285654"/>
            <a:ext cx="3249868" cy="2633620"/>
          </a:xfrm>
          <a:prstGeom prst="rect">
            <a:avLst/>
          </a:prstGeom>
        </p:spPr>
      </p:pic>
      <p:pic>
        <p:nvPicPr>
          <p:cNvPr id="13" name="Picture 2" descr="Bildresultat för baltic horizon"/>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74999" y="175179"/>
            <a:ext cx="816446" cy="465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588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6"/>
          </p:nvPr>
        </p:nvSpPr>
        <p:spPr/>
        <p:txBody>
          <a:bodyPr/>
          <a:lstStyle/>
          <a:p>
            <a:fld id="{AD2C836C-F085-46B1-A79E-84257391B124}" type="slidenum">
              <a:rPr lang="en-GB" smtClean="0"/>
              <a:pPr/>
              <a:t>3</a:t>
            </a:fld>
            <a:endParaRPr lang="en-GB" dirty="0"/>
          </a:p>
        </p:txBody>
      </p:sp>
      <p:sp>
        <p:nvSpPr>
          <p:cNvPr id="5" name="Content Placeholder 8"/>
          <p:cNvSpPr>
            <a:spLocks noGrp="1"/>
          </p:cNvSpPr>
          <p:nvPr>
            <p:ph sz="quarter" idx="13"/>
          </p:nvPr>
        </p:nvSpPr>
        <p:spPr>
          <a:xfrm>
            <a:off x="540000" y="1476000"/>
            <a:ext cx="9612000" cy="5399999"/>
          </a:xfrm>
        </p:spPr>
        <p:txBody>
          <a:bodyPr/>
          <a:lstStyle/>
          <a:p>
            <a:pPr marL="0" indent="0" algn="just" eaLnBrk="0" hangingPunct="0">
              <a:lnSpc>
                <a:spcPct val="100000"/>
              </a:lnSpc>
              <a:buNone/>
            </a:pPr>
            <a:r>
              <a:rPr kumimoji="1" lang="en-GB" sz="900" dirty="0" smtClean="0">
                <a:latin typeface="Gill Sans MT Pro Light" panose="020B0302020104020203" pitchFamily="34" charset="0"/>
              </a:rPr>
              <a:t>This presentation is not intended for distribution to or use by any person or entity that is a citizen, resident, registered or located in any state, country or jurisdiction where such distribution, publication, availability or use would be contrary to law or regulation or which would require any registration or licensing within such jurisdiction. The units are available for marketing only to certain investors in a limited number of EU Member States and Switzerland. The information contained in this presentation is not intended for publication, release or distribution in the United States, Australia, Canada or Japan.</a:t>
            </a:r>
          </a:p>
          <a:p>
            <a:pPr marL="0" indent="0" algn="just" eaLnBrk="0" hangingPunct="0">
              <a:lnSpc>
                <a:spcPct val="100000"/>
              </a:lnSpc>
              <a:buNone/>
            </a:pPr>
            <a:endParaRPr kumimoji="1" lang="en-GB" sz="900" dirty="0" smtClean="0">
              <a:latin typeface="Gill Sans MT Pro Light" panose="020B0302020104020203" pitchFamily="34" charset="0"/>
            </a:endParaRPr>
          </a:p>
          <a:p>
            <a:pPr marL="0" indent="0" eaLnBrk="0" hangingPunct="0">
              <a:lnSpc>
                <a:spcPct val="100000"/>
              </a:lnSpc>
              <a:buNone/>
            </a:pPr>
            <a:r>
              <a:rPr kumimoji="1" lang="en-GB" sz="900" i="1" dirty="0" smtClean="0">
                <a:latin typeface="Gill Sans MT Pro Light" panose="020B0302020104020203" pitchFamily="34" charset="0"/>
              </a:rPr>
              <a:t>Additional information for investors in Denmark</a:t>
            </a:r>
          </a:p>
          <a:p>
            <a:pPr marL="0" indent="0" eaLnBrk="0" hangingPunct="0">
              <a:lnSpc>
                <a:spcPct val="100000"/>
              </a:lnSpc>
              <a:buNone/>
            </a:pPr>
            <a:r>
              <a:rPr kumimoji="1" lang="en-GB" sz="900" dirty="0" smtClean="0">
                <a:latin typeface="Gill Sans MT Pro Light" panose="020B0302020104020203" pitchFamily="34" charset="0"/>
              </a:rPr>
              <a:t>Northern Horizon Capital has obtained authorisation to market the units of Baltic Horizon towards retail investors residing in Denmark in accordance with the Danish Alternative Investment Fund Managers Act and the Executive Order no 797 of 26 June 2014. In accordance with the Executive Order, Northern Horizon Capital has appointed the following Danish representative: </a:t>
            </a:r>
            <a:r>
              <a:rPr kumimoji="1" lang="en-GB" sz="900" dirty="0" err="1" smtClean="0">
                <a:latin typeface="Gill Sans MT Pro Light" panose="020B0302020104020203" pitchFamily="34" charset="0"/>
              </a:rPr>
              <a:t>Nordnet</a:t>
            </a:r>
            <a:r>
              <a:rPr kumimoji="1" lang="en-GB" sz="900" dirty="0" smtClean="0">
                <a:latin typeface="Gill Sans MT Pro Light" panose="020B0302020104020203" pitchFamily="34" charset="0"/>
              </a:rPr>
              <a:t>, Branch of </a:t>
            </a:r>
            <a:r>
              <a:rPr kumimoji="1" lang="en-GB" sz="900" dirty="0" err="1" smtClean="0">
                <a:latin typeface="Gill Sans MT Pro Light" panose="020B0302020104020203" pitchFamily="34" charset="0"/>
              </a:rPr>
              <a:t>Nordnet</a:t>
            </a:r>
            <a:r>
              <a:rPr kumimoji="1" lang="en-GB" sz="900" dirty="0" smtClean="0">
                <a:latin typeface="Gill Sans MT Pro Light" panose="020B0302020104020203" pitchFamily="34" charset="0"/>
              </a:rPr>
              <a:t> Bank AB, Sweden, </a:t>
            </a:r>
            <a:r>
              <a:rPr kumimoji="1" lang="en-GB" sz="900" dirty="0" err="1" smtClean="0">
                <a:latin typeface="Gill Sans MT Pro Light" panose="020B0302020104020203" pitchFamily="34" charset="0"/>
              </a:rPr>
              <a:t>Havneholmen</a:t>
            </a:r>
            <a:r>
              <a:rPr kumimoji="1" lang="en-GB" sz="900" dirty="0" smtClean="0">
                <a:latin typeface="Gill Sans MT Pro Light" panose="020B0302020104020203" pitchFamily="34" charset="0"/>
              </a:rPr>
              <a:t> 25, 7., DK-1561 Copenhagen V, Denmark.</a:t>
            </a:r>
          </a:p>
          <a:p>
            <a:pPr marL="0" indent="0" algn="just" eaLnBrk="0" hangingPunct="0">
              <a:lnSpc>
                <a:spcPct val="100000"/>
              </a:lnSpc>
              <a:buNone/>
            </a:pPr>
            <a:endParaRPr kumimoji="1" lang="en-GB" sz="900" dirty="0" smtClean="0">
              <a:latin typeface="Gill Sans MT Pro Light" panose="020B0302020104020203" pitchFamily="34" charset="0"/>
            </a:endParaRPr>
          </a:p>
          <a:p>
            <a:pPr marL="0" indent="0" algn="just" eaLnBrk="0" hangingPunct="0">
              <a:lnSpc>
                <a:spcPct val="100000"/>
              </a:lnSpc>
              <a:buNone/>
            </a:pPr>
            <a:r>
              <a:rPr kumimoji="1" lang="en-GB" sz="900" i="1" dirty="0" smtClean="0">
                <a:latin typeface="Gill Sans MT Pro Light" panose="020B0302020104020203" pitchFamily="34" charset="0"/>
              </a:rPr>
              <a:t>Additional information for investors in the United States</a:t>
            </a:r>
          </a:p>
          <a:p>
            <a:pPr marL="0" indent="0" algn="just" eaLnBrk="0" hangingPunct="0">
              <a:lnSpc>
                <a:spcPct val="100000"/>
              </a:lnSpc>
              <a:buNone/>
            </a:pPr>
            <a:r>
              <a:rPr kumimoji="1" lang="en-GB" sz="900" dirty="0" smtClean="0">
                <a:latin typeface="Gill Sans MT Pro Light" panose="020B0302020104020203" pitchFamily="34" charset="0"/>
              </a:rPr>
              <a:t>This presentation does not constitute an offer to sell or a solicitation of an offer to purchase any securities in the United States. The securities described herein have not been and will not be registered under the U.S. Securities Act of 1933, as amended, and may not be offered or sold in or into the United States or for the account or benefit of U.S. persons.</a:t>
            </a:r>
          </a:p>
          <a:p>
            <a:pPr marL="0" indent="0" algn="just" eaLnBrk="0" hangingPunct="0">
              <a:lnSpc>
                <a:spcPct val="100000"/>
              </a:lnSpc>
              <a:buNone/>
            </a:pPr>
            <a:endParaRPr kumimoji="1" lang="en-GB" sz="900" dirty="0" smtClean="0">
              <a:latin typeface="Gill Sans MT Pro Light" panose="020B0302020104020203" pitchFamily="34" charset="0"/>
            </a:endParaRPr>
          </a:p>
          <a:p>
            <a:pPr marL="0" indent="0" algn="just" eaLnBrk="0" hangingPunct="0">
              <a:lnSpc>
                <a:spcPct val="100000"/>
              </a:lnSpc>
              <a:buNone/>
            </a:pPr>
            <a:r>
              <a:rPr kumimoji="1" lang="en-GB" sz="900" i="1" dirty="0" smtClean="0">
                <a:latin typeface="Gill Sans MT Pro Light" panose="020B0302020104020203" pitchFamily="34" charset="0"/>
              </a:rPr>
              <a:t>Additional information for investors in the United Kingdom</a:t>
            </a:r>
          </a:p>
          <a:p>
            <a:pPr marL="0" indent="0" algn="just" eaLnBrk="0" hangingPunct="0">
              <a:lnSpc>
                <a:spcPct val="100000"/>
              </a:lnSpc>
              <a:buNone/>
            </a:pPr>
            <a:r>
              <a:rPr kumimoji="1" lang="en-GB" sz="900" dirty="0" smtClean="0">
                <a:latin typeface="Gill Sans MT Pro Light" panose="020B0302020104020203" pitchFamily="34" charset="0"/>
              </a:rPr>
              <a:t>In the UK, this communication is exempt from the restriction set out in section 21 of the Financial Services and Markets Act 2000 (“FSMA”) on the communication of invitations or inducements to engage in investment activity on the grounds that it is made to a certified sophisticated investor as defined in article 50 of the Financial Services and Markets Act 2000 (Financial Promotion) Order 2005. The content of this communication has not been approved by an authorised person and such approval is, unless this exemption or any other exemption applies, required by section 21 of FSMA.</a:t>
            </a:r>
          </a:p>
          <a:p>
            <a:pPr marL="0" indent="0" algn="just" eaLnBrk="0" hangingPunct="0">
              <a:lnSpc>
                <a:spcPct val="100000"/>
              </a:lnSpc>
              <a:buNone/>
            </a:pPr>
            <a:endParaRPr kumimoji="1" lang="en-GB" sz="900" dirty="0" smtClean="0">
              <a:latin typeface="Gill Sans MT Pro Light" panose="020B0302020104020203" pitchFamily="34" charset="0"/>
            </a:endParaRPr>
          </a:p>
          <a:p>
            <a:pPr marL="0" indent="0" algn="just" eaLnBrk="0" hangingPunct="0">
              <a:lnSpc>
                <a:spcPct val="100000"/>
              </a:lnSpc>
              <a:buNone/>
            </a:pPr>
            <a:r>
              <a:rPr kumimoji="1" lang="en-GB" sz="900" i="1" dirty="0" smtClean="0">
                <a:latin typeface="Gill Sans MT Pro Light" panose="020B0302020104020203" pitchFamily="34" charset="0"/>
              </a:rPr>
              <a:t>Additional information for Qualified Investors in Switzerland</a:t>
            </a:r>
          </a:p>
          <a:p>
            <a:pPr marL="0" indent="0" algn="just" eaLnBrk="0" hangingPunct="0">
              <a:lnSpc>
                <a:spcPct val="100000"/>
              </a:lnSpc>
              <a:buNone/>
            </a:pPr>
            <a:r>
              <a:rPr kumimoji="1" lang="en-GB" sz="900" dirty="0" smtClean="0">
                <a:latin typeface="Gill Sans MT Pro Light" panose="020B0302020104020203" pitchFamily="34" charset="0"/>
              </a:rPr>
              <a:t>Baltic Horizon has not been licensed for distribution to non-qualified investors with the Swiss Financial Market Supervisory Authority (the “FINMA”) as a foreign collective investment scheme pursuant to Article 120 para. 1 of the Swiss Federal Act on Collective Investment Schemes of 23 June 2006, as amended (“CISA”). Accordingly, pursuant to Article 120 para. 4 CISA, the units may only be offered and this presentation may only be distributed in or from Switzerland by way of distribution to qualified investors as defined in the CISA and its implementing ordinance (“Qualified Investors”) if Baltic Horizon has entered into written agreements with a representative (the “Representative”) and a paying agent (the “Paying Agent”) in Switzerland.</a:t>
            </a:r>
          </a:p>
          <a:p>
            <a:pPr marL="0" indent="0" algn="just" eaLnBrk="0" hangingPunct="0">
              <a:lnSpc>
                <a:spcPct val="100000"/>
              </a:lnSpc>
              <a:buNone/>
            </a:pPr>
            <a:r>
              <a:rPr kumimoji="1" lang="en-GB" sz="900" dirty="0" smtClean="0">
                <a:latin typeface="Gill Sans MT Pro Light" panose="020B0302020104020203" pitchFamily="34" charset="0"/>
              </a:rPr>
              <a:t>Representative: </a:t>
            </a:r>
            <a:r>
              <a:rPr kumimoji="1" lang="en-GB" sz="900" dirty="0" err="1" smtClean="0">
                <a:latin typeface="Gill Sans MT Pro Light" panose="020B0302020104020203" pitchFamily="34" charset="0"/>
              </a:rPr>
              <a:t>Fundbase</a:t>
            </a:r>
            <a:r>
              <a:rPr kumimoji="1" lang="en-GB" sz="900" dirty="0" smtClean="0">
                <a:latin typeface="Gill Sans MT Pro Light" panose="020B0302020104020203" pitchFamily="34" charset="0"/>
              </a:rPr>
              <a:t> Fund Services AG, </a:t>
            </a:r>
            <a:r>
              <a:rPr kumimoji="1" lang="en-GB" sz="900" dirty="0" err="1" smtClean="0">
                <a:latin typeface="Gill Sans MT Pro Light" panose="020B0302020104020203" pitchFamily="34" charset="0"/>
              </a:rPr>
              <a:t>Bahnhofstrasse</a:t>
            </a:r>
            <a:r>
              <a:rPr kumimoji="1" lang="en-GB" sz="900" dirty="0" smtClean="0">
                <a:latin typeface="Gill Sans MT Pro Light" panose="020B0302020104020203" pitchFamily="34" charset="0"/>
              </a:rPr>
              <a:t> 3, CH-8808 </a:t>
            </a:r>
            <a:r>
              <a:rPr kumimoji="1" lang="en-GB" sz="900" dirty="0" err="1" smtClean="0">
                <a:latin typeface="Gill Sans MT Pro Light" panose="020B0302020104020203" pitchFamily="34" charset="0"/>
              </a:rPr>
              <a:t>Pfaeffikon</a:t>
            </a:r>
            <a:r>
              <a:rPr kumimoji="1" lang="en-GB" sz="900" dirty="0" smtClean="0">
                <a:latin typeface="Gill Sans MT Pro Light" panose="020B0302020104020203" pitchFamily="34" charset="0"/>
              </a:rPr>
              <a:t> Switzerland. </a:t>
            </a:r>
          </a:p>
          <a:p>
            <a:pPr marL="0" indent="0" algn="just" eaLnBrk="0" hangingPunct="0">
              <a:lnSpc>
                <a:spcPct val="100000"/>
              </a:lnSpc>
              <a:buNone/>
            </a:pPr>
            <a:r>
              <a:rPr kumimoji="1" lang="en-GB" sz="900" dirty="0" smtClean="0">
                <a:latin typeface="Gill Sans MT Pro Light" panose="020B0302020104020203" pitchFamily="34" charset="0"/>
              </a:rPr>
              <a:t>Paying Agent: </a:t>
            </a:r>
            <a:r>
              <a:rPr kumimoji="1" lang="en-GB" sz="900" dirty="0" err="1" smtClean="0">
                <a:latin typeface="Gill Sans MT Pro Light" panose="020B0302020104020203" pitchFamily="34" charset="0"/>
              </a:rPr>
              <a:t>Neue</a:t>
            </a:r>
            <a:r>
              <a:rPr kumimoji="1" lang="en-GB" sz="900" dirty="0" smtClean="0">
                <a:latin typeface="Gill Sans MT Pro Light" panose="020B0302020104020203" pitchFamily="34" charset="0"/>
              </a:rPr>
              <a:t> </a:t>
            </a:r>
            <a:r>
              <a:rPr kumimoji="1" lang="en-GB" sz="900" dirty="0" err="1" smtClean="0">
                <a:latin typeface="Gill Sans MT Pro Light" panose="020B0302020104020203" pitchFamily="34" charset="0"/>
              </a:rPr>
              <a:t>Helvetische</a:t>
            </a:r>
            <a:r>
              <a:rPr kumimoji="1" lang="en-GB" sz="900" dirty="0" smtClean="0">
                <a:latin typeface="Gill Sans MT Pro Light" panose="020B0302020104020203" pitchFamily="34" charset="0"/>
              </a:rPr>
              <a:t> Bank Ltd., </a:t>
            </a:r>
            <a:r>
              <a:rPr kumimoji="1" lang="en-GB" sz="900" dirty="0" err="1" smtClean="0">
                <a:latin typeface="Gill Sans MT Pro Light" panose="020B0302020104020203" pitchFamily="34" charset="0"/>
              </a:rPr>
              <a:t>Seefeldstrasse</a:t>
            </a:r>
            <a:r>
              <a:rPr kumimoji="1" lang="en-GB" sz="900" dirty="0" smtClean="0">
                <a:latin typeface="Gill Sans MT Pro Light" panose="020B0302020104020203" pitchFamily="34" charset="0"/>
              </a:rPr>
              <a:t> 215, CH-8008 Zurich, Switzerland. </a:t>
            </a:r>
          </a:p>
          <a:p>
            <a:pPr marL="0" indent="0" algn="just" eaLnBrk="0" hangingPunct="0">
              <a:lnSpc>
                <a:spcPct val="100000"/>
              </a:lnSpc>
              <a:buNone/>
            </a:pPr>
            <a:r>
              <a:rPr kumimoji="1" lang="en-GB" sz="900" dirty="0" smtClean="0">
                <a:latin typeface="Gill Sans MT Pro Light" panose="020B0302020104020203" pitchFamily="34" charset="0"/>
              </a:rPr>
              <a:t>The statutory documents of Baltic Horizon such as the Fund Rules, the Offering Circular and the annual reports are available only to Qualified Investors free of charge from the Representative. In respect of the units distributed in or from Switzerland to Qualified Investors, the place of performance and jurisdiction is at the registered office of the Representative.</a:t>
            </a:r>
          </a:p>
          <a:p>
            <a:pPr marL="0" indent="0" algn="just" eaLnBrk="0" hangingPunct="0">
              <a:lnSpc>
                <a:spcPct val="100000"/>
              </a:lnSpc>
              <a:buNone/>
            </a:pPr>
            <a:r>
              <a:rPr kumimoji="1" lang="en-GB" sz="900" dirty="0" smtClean="0">
                <a:latin typeface="Gill Sans MT Pro Light" panose="020B0302020104020203" pitchFamily="34" charset="0"/>
              </a:rPr>
              <a:t>This presentation may only be issued, circulated or distributed so as not to constitute an offering to the general public in Switzerland. Recipients of any documents related to the offering of the units in Switzerland must not distribute such documents to a third party without prior consent by Northern Horizon Capital and without first consulting  a legal or other appropriate professional adviser or the Representative.</a:t>
            </a:r>
          </a:p>
          <a:p>
            <a:pPr marL="0" indent="0" algn="just" eaLnBrk="0" hangingPunct="0">
              <a:lnSpc>
                <a:spcPct val="100000"/>
              </a:lnSpc>
              <a:buNone/>
            </a:pPr>
            <a:r>
              <a:rPr kumimoji="1" lang="en-GB" sz="900" dirty="0" smtClean="0">
                <a:latin typeface="Gill Sans MT Pro Light" panose="020B0302020104020203" pitchFamily="34" charset="0"/>
              </a:rPr>
              <a:t>The fees and expenses of the Representative and Paying Agent will be payable by Baltic Horizon. Further information in respect of fees and expenses of Baltic Horizon will be disclosed in the audited annual report. Baltic Horizon, Northern Horizon Capital and their agents do not pay any retrocessions to third parties as remuneration for distribution activity in respect of units in or from Switzerland. In respect of distribution activity in or from Switzerland, Baltic Horizon, Northern Horizon Capital their agents will not pay any rebates that aim to reduce the fees or costs incurred by the investor and that are charged to Baltic Horizon.</a:t>
            </a:r>
          </a:p>
          <a:p>
            <a:pPr marL="0" indent="0" algn="just" eaLnBrk="0" hangingPunct="0">
              <a:lnSpc>
                <a:spcPct val="100000"/>
              </a:lnSpc>
              <a:buNone/>
            </a:pPr>
            <a:endParaRPr kumimoji="1" lang="en-GB" sz="900" dirty="0" smtClean="0">
              <a:latin typeface="Gill Sans MT Pro Light" panose="020B0302020104020203" pitchFamily="34" charset="0"/>
            </a:endParaRPr>
          </a:p>
          <a:p>
            <a:pPr marL="0" indent="0" algn="just" eaLnBrk="0" hangingPunct="0">
              <a:lnSpc>
                <a:spcPct val="100000"/>
              </a:lnSpc>
              <a:buNone/>
            </a:pPr>
            <a:r>
              <a:rPr kumimoji="1" lang="en-GB" sz="900" dirty="0" smtClean="0">
                <a:latin typeface="Gill Sans MT Pro Light" panose="020B0302020104020203" pitchFamily="34" charset="0"/>
              </a:rPr>
              <a:t>NOT FOR DISTRIBUTION IN THE UNITED STATES, CANADA, AUSTRALIA OR JAPAN</a:t>
            </a:r>
            <a:endParaRPr kumimoji="1" lang="en-GB" sz="900" dirty="0">
              <a:latin typeface="Gill Sans MT Pro Light" panose="020B0302020104020203" pitchFamily="34" charset="0"/>
            </a:endParaRPr>
          </a:p>
        </p:txBody>
      </p:sp>
      <p:sp>
        <p:nvSpPr>
          <p:cNvPr id="6" name="Title 7"/>
          <p:cNvSpPr>
            <a:spLocks noGrp="1"/>
          </p:cNvSpPr>
          <p:nvPr>
            <p:ph type="title"/>
          </p:nvPr>
        </p:nvSpPr>
        <p:spPr>
          <a:xfrm>
            <a:off x="540002" y="900000"/>
            <a:ext cx="9612001" cy="540000"/>
          </a:xfrm>
        </p:spPr>
        <p:txBody>
          <a:bodyPr/>
          <a:lstStyle/>
          <a:p>
            <a:r>
              <a:rPr lang="en-GB" dirty="0" smtClean="0"/>
              <a:t>Disclaimer (ii)</a:t>
            </a:r>
            <a:endParaRPr lang="en-GB" dirty="0"/>
          </a:p>
        </p:txBody>
      </p:sp>
    </p:spTree>
    <p:extLst>
      <p:ext uri="{BB962C8B-B14F-4D97-AF65-F5344CB8AC3E}">
        <p14:creationId xmlns:p14="http://schemas.microsoft.com/office/powerpoint/2010/main" val="40402771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rotWithShape="1">
          <a:blip r:embed="rId3" cstate="email">
            <a:extLst>
              <a:ext uri="{28A0092B-C50C-407E-A947-70E740481C1C}">
                <a14:useLocalDpi xmlns:a14="http://schemas.microsoft.com/office/drawing/2010/main"/>
              </a:ext>
            </a:extLst>
          </a:blip>
          <a:srcRect/>
          <a:stretch/>
        </p:blipFill>
        <p:spPr>
          <a:xfrm>
            <a:off x="556591" y="1583663"/>
            <a:ext cx="4721087" cy="3458238"/>
          </a:xfrm>
        </p:spPr>
      </p:pic>
      <p:sp>
        <p:nvSpPr>
          <p:cNvPr id="4" name="Slide Number Placeholder 3"/>
          <p:cNvSpPr>
            <a:spLocks noGrp="1"/>
          </p:cNvSpPr>
          <p:nvPr>
            <p:ph type="sldNum" sz="quarter" idx="16"/>
          </p:nvPr>
        </p:nvSpPr>
        <p:spPr/>
        <p:txBody>
          <a:bodyPr/>
          <a:lstStyle/>
          <a:p>
            <a:fld id="{AD2C836C-F085-46B1-A79E-84257391B124}" type="slidenum">
              <a:rPr lang="en-GB" smtClean="0"/>
              <a:pPr/>
              <a:t>30</a:t>
            </a:fld>
            <a:endParaRPr lang="en-GB" dirty="0"/>
          </a:p>
        </p:txBody>
      </p:sp>
      <p:sp>
        <p:nvSpPr>
          <p:cNvPr id="7" name="Title 1"/>
          <p:cNvSpPr>
            <a:spLocks noGrp="1"/>
          </p:cNvSpPr>
          <p:nvPr>
            <p:ph type="title"/>
          </p:nvPr>
        </p:nvSpPr>
        <p:spPr/>
        <p:txBody>
          <a:bodyPr/>
          <a:lstStyle/>
          <a:p>
            <a:r>
              <a:rPr lang="en-GB" dirty="0"/>
              <a:t>Coca-Cola </a:t>
            </a:r>
            <a:r>
              <a:rPr lang="en-GB" dirty="0" smtClean="0"/>
              <a:t>Plaza – Tallinn, Estonia</a:t>
            </a:r>
            <a:endParaRPr lang="en-GB" dirty="0"/>
          </a:p>
        </p:txBody>
      </p:sp>
      <p:sp>
        <p:nvSpPr>
          <p:cNvPr id="8" name="Oval 7"/>
          <p:cNvSpPr/>
          <p:nvPr/>
        </p:nvSpPr>
        <p:spPr>
          <a:xfrm>
            <a:off x="2092642" y="2461598"/>
            <a:ext cx="1800000" cy="1800000"/>
          </a:xfrm>
          <a:prstGeom prst="ellipse">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sp>
        <p:nvSpPr>
          <p:cNvPr id="9" name="Rectangle 8"/>
          <p:cNvSpPr/>
          <p:nvPr/>
        </p:nvSpPr>
        <p:spPr>
          <a:xfrm>
            <a:off x="2467077" y="3213007"/>
            <a:ext cx="1051130" cy="523220"/>
          </a:xfrm>
          <a:prstGeom prst="rect">
            <a:avLst/>
          </a:prstGeom>
          <a:noFill/>
        </p:spPr>
        <p:txBody>
          <a:bodyPr wrap="square" lIns="91440" tIns="45720" rIns="91440" bIns="45720">
            <a:spAutoFit/>
          </a:bodyPr>
          <a:lstStyle/>
          <a:p>
            <a:pPr algn="ctr"/>
            <a:r>
              <a:rPr lang="en-GB" sz="1400" b="0" cap="none" spc="0" dirty="0" smtClean="0">
                <a:ln w="0"/>
                <a:solidFill>
                  <a:schemeClr val="tx1"/>
                </a:solidFill>
                <a:effectLst>
                  <a:outerShdw blurRad="38100" dist="19050" dir="2700000" algn="tl" rotWithShape="0">
                    <a:schemeClr val="dk1">
                      <a:alpha val="40000"/>
                    </a:schemeClr>
                  </a:outerShdw>
                </a:effectLst>
              </a:rPr>
              <a:t>Tallinn</a:t>
            </a:r>
          </a:p>
          <a:p>
            <a:pPr algn="ctr"/>
            <a:r>
              <a:rPr lang="en-GB" sz="1400" dirty="0" smtClean="0">
                <a:ln w="0"/>
                <a:effectLst>
                  <a:outerShdw blurRad="38100" dist="19050" dir="2700000" algn="tl" rotWithShape="0">
                    <a:schemeClr val="dk1">
                      <a:alpha val="40000"/>
                    </a:schemeClr>
                  </a:outerShdw>
                </a:effectLst>
              </a:rPr>
              <a:t>city centre</a:t>
            </a:r>
            <a:endParaRPr lang="en-GB" sz="1100" b="0" cap="none" spc="0" dirty="0">
              <a:ln w="0"/>
              <a:solidFill>
                <a:schemeClr val="tx1"/>
              </a:solidFill>
              <a:effectLst>
                <a:outerShdw blurRad="38100" dist="19050" dir="2700000" algn="tl" rotWithShape="0">
                  <a:schemeClr val="dk1">
                    <a:alpha val="40000"/>
                  </a:schemeClr>
                </a:outerShdw>
              </a:effectLst>
            </a:endParaRPr>
          </a:p>
        </p:txBody>
      </p:sp>
      <p:sp>
        <p:nvSpPr>
          <p:cNvPr id="10" name="Ellips 8"/>
          <p:cNvSpPr>
            <a:spLocks noChangeAspect="1"/>
          </p:cNvSpPr>
          <p:nvPr/>
        </p:nvSpPr>
        <p:spPr>
          <a:xfrm>
            <a:off x="3374029" y="2863552"/>
            <a:ext cx="198841" cy="198841"/>
          </a:xfrm>
          <a:prstGeom prst="ellipse">
            <a:avLst/>
          </a:prstGeom>
          <a:solidFill>
            <a:srgbClr val="AA003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lnSpc>
                <a:spcPts val="1350"/>
              </a:lnSpc>
            </a:pPr>
            <a:endParaRPr lang="en-GB" sz="400" dirty="0" smtClean="0">
              <a:latin typeface="Gill Sans MT Pro Medium" panose="020B0602020104020203" pitchFamily="34" charset="0"/>
            </a:endParaRPr>
          </a:p>
        </p:txBody>
      </p:sp>
      <p:sp>
        <p:nvSpPr>
          <p:cNvPr id="11" name="Rectangle 10"/>
          <p:cNvSpPr/>
          <p:nvPr/>
        </p:nvSpPr>
        <p:spPr>
          <a:xfrm>
            <a:off x="3572870" y="2832167"/>
            <a:ext cx="1124580" cy="261610"/>
          </a:xfrm>
          <a:prstGeom prst="rect">
            <a:avLst/>
          </a:prstGeom>
          <a:noFill/>
        </p:spPr>
        <p:txBody>
          <a:bodyPr wrap="square" lIns="91440" tIns="45720" rIns="91440" bIns="45720">
            <a:spAutoFit/>
          </a:bodyPr>
          <a:lstStyle/>
          <a:p>
            <a:pPr algn="ctr"/>
            <a:r>
              <a:rPr lang="en-GB" sz="1100" b="0" cap="none" spc="0" dirty="0" smtClean="0">
                <a:ln w="0"/>
                <a:solidFill>
                  <a:schemeClr val="tx1"/>
                </a:solidFill>
                <a:effectLst>
                  <a:outerShdw blurRad="38100" dist="19050" dir="2700000" algn="tl" rotWithShape="0">
                    <a:schemeClr val="dk1">
                      <a:alpha val="40000"/>
                    </a:schemeClr>
                  </a:outerShdw>
                </a:effectLst>
              </a:rPr>
              <a:t>Coca-Cola Plaza</a:t>
            </a:r>
            <a:endParaRPr lang="en-GB" sz="1100" b="0" cap="none" spc="0" dirty="0">
              <a:ln w="0"/>
              <a:solidFill>
                <a:schemeClr val="tx1"/>
              </a:solidFill>
              <a:effectLst>
                <a:outerShdw blurRad="38100" dist="19050" dir="2700000" algn="tl" rotWithShape="0">
                  <a:schemeClr val="dk1">
                    <a:alpha val="40000"/>
                  </a:schemeClr>
                </a:outerShdw>
              </a:effectLst>
            </a:endParaRPr>
          </a:p>
        </p:txBody>
      </p:sp>
      <p:pic>
        <p:nvPicPr>
          <p:cNvPr id="12" name="Picture 1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56583" y="1583662"/>
            <a:ext cx="4681330" cy="3458238"/>
          </a:xfrm>
          <a:prstGeom prst="rect">
            <a:avLst/>
          </a:prstGeom>
        </p:spPr>
      </p:pic>
      <p:cxnSp>
        <p:nvCxnSpPr>
          <p:cNvPr id="14" name="Straight Connector 13"/>
          <p:cNvCxnSpPr/>
          <p:nvPr/>
        </p:nvCxnSpPr>
        <p:spPr>
          <a:xfrm>
            <a:off x="7562850" y="1662113"/>
            <a:ext cx="1443038" cy="52863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005888" y="2190751"/>
            <a:ext cx="0" cy="30479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8715375" y="2482818"/>
            <a:ext cx="290514" cy="54137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229600" y="2832167"/>
            <a:ext cx="485775" cy="19969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972300" y="2619018"/>
            <a:ext cx="1257300" cy="21314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6916910" y="2152650"/>
            <a:ext cx="55391" cy="46636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913183" y="2152650"/>
            <a:ext cx="211517" cy="841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7124700" y="1662114"/>
            <a:ext cx="438150" cy="49894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556591" y="5402263"/>
            <a:ext cx="4752009" cy="10833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spcCol="237600" rtlCol="0" anchor="ctr"/>
          <a:lstStyle/>
          <a:p>
            <a:pPr algn="ctr">
              <a:lnSpc>
                <a:spcPts val="1300"/>
              </a:lnSpc>
              <a:spcAft>
                <a:spcPts val="500"/>
              </a:spcAft>
            </a:pPr>
            <a:endParaRPr lang="en-GB" sz="900" b="1" dirty="0" smtClean="0">
              <a:solidFill>
                <a:schemeClr val="bg1"/>
              </a:solidFill>
            </a:endParaRPr>
          </a:p>
        </p:txBody>
      </p:sp>
      <p:sp>
        <p:nvSpPr>
          <p:cNvPr id="47" name="Content Placeholder 2"/>
          <p:cNvSpPr txBox="1">
            <a:spLocks/>
          </p:cNvSpPr>
          <p:nvPr/>
        </p:nvSpPr>
        <p:spPr>
          <a:xfrm>
            <a:off x="621804" y="5468972"/>
            <a:ext cx="4655874" cy="1265203"/>
          </a:xfrm>
          <a:prstGeom prst="rect">
            <a:avLst/>
          </a:prstGeom>
        </p:spPr>
        <p:txBody>
          <a:bodyPr vert="horz" lIns="0" tIns="0" rIns="0" bIns="0" rtlCol="0">
            <a:noAutofit/>
          </a:bodyPr>
          <a:lstStyle>
            <a:lvl1pPr marL="125956" indent="-125956" algn="l" defTabSz="1042688" rtl="0" eaLnBrk="1" latinLnBrk="0" hangingPunct="1">
              <a:lnSpc>
                <a:spcPts val="1348"/>
              </a:lnSpc>
              <a:spcBef>
                <a:spcPts val="300"/>
              </a:spcBef>
              <a:buClr>
                <a:srgbClr val="AA0032"/>
              </a:buClr>
              <a:buFont typeface="Wingdings" panose="05000000000000000000" pitchFamily="2" charset="2"/>
              <a:buChar char="§"/>
              <a:defRPr sz="1000" kern="1200">
                <a:solidFill>
                  <a:schemeClr val="tx1"/>
                </a:solidFill>
                <a:latin typeface="+mn-lt"/>
                <a:ea typeface="+mn-ea"/>
                <a:cs typeface="+mn-cs"/>
              </a:defRPr>
            </a:lvl1pPr>
            <a:lvl2pPr marL="251911" indent="-125956" algn="l" defTabSz="1042688" rtl="0" eaLnBrk="1" latinLnBrk="0" hangingPunct="1">
              <a:lnSpc>
                <a:spcPts val="1348"/>
              </a:lnSpc>
              <a:spcBef>
                <a:spcPts val="200"/>
              </a:spcBef>
              <a:buClr>
                <a:srgbClr val="BCB8B2"/>
              </a:buClr>
              <a:buFont typeface="Wingdings" panose="05000000000000000000" pitchFamily="2" charset="2"/>
              <a:buChar char="§"/>
              <a:defRPr sz="1000" kern="1200">
                <a:solidFill>
                  <a:schemeClr val="tx1"/>
                </a:solidFill>
                <a:latin typeface="+mn-lt"/>
                <a:ea typeface="+mn-ea"/>
                <a:cs typeface="+mn-cs"/>
              </a:defRPr>
            </a:lvl2pPr>
            <a:lvl3pPr marL="377866" indent="-125956" algn="l" defTabSz="1042688" rtl="0" eaLnBrk="1" latinLnBrk="0" hangingPunct="1">
              <a:lnSpc>
                <a:spcPts val="1348"/>
              </a:lnSpc>
              <a:spcBef>
                <a:spcPts val="200"/>
              </a:spcBef>
              <a:buFont typeface="Gill Sans MT Pro Light" pitchFamily="34" charset="0"/>
              <a:buChar char="–"/>
              <a:defRPr sz="1000" i="1" kern="1200">
                <a:solidFill>
                  <a:schemeClr val="tx1"/>
                </a:solidFill>
                <a:latin typeface="+mn-lt"/>
                <a:ea typeface="+mn-ea"/>
                <a:cs typeface="+mn-cs"/>
              </a:defRPr>
            </a:lvl3pPr>
            <a:lvl4pPr marL="0" indent="0" algn="l" defTabSz="1042688" rtl="0" eaLnBrk="1" latinLnBrk="0" hangingPunct="1">
              <a:lnSpc>
                <a:spcPct val="100000"/>
              </a:lnSpc>
              <a:spcBef>
                <a:spcPts val="1000"/>
              </a:spcBef>
              <a:buClr>
                <a:schemeClr val="accent1"/>
              </a:buClr>
              <a:buFontTx/>
              <a:buNone/>
              <a:defRPr sz="1100" kern="1200">
                <a:solidFill>
                  <a:schemeClr val="tx1"/>
                </a:solidFill>
                <a:latin typeface="Gill Sans MT Pro Medium" pitchFamily="34" charset="0"/>
                <a:ea typeface="+mn-ea"/>
                <a:cs typeface="+mn-cs"/>
              </a:defRPr>
            </a:lvl4pPr>
            <a:lvl5pPr marL="0" indent="0" algn="l" defTabSz="1042688" rtl="0" eaLnBrk="1" latinLnBrk="0" hangingPunct="1">
              <a:lnSpc>
                <a:spcPct val="100000"/>
              </a:lnSpc>
              <a:spcBef>
                <a:spcPts val="800"/>
              </a:spcBef>
              <a:buFont typeface="Arial" pitchFamily="34" charset="0"/>
              <a:buNone/>
              <a:defRPr sz="1100" i="1" kern="1200">
                <a:solidFill>
                  <a:schemeClr val="tx1"/>
                </a:solidFill>
                <a:latin typeface="Gill Sans MT Pro Medium" pitchFamily="34" charset="0"/>
                <a:ea typeface="+mn-ea"/>
                <a:cs typeface="+mn-cs"/>
              </a:defRPr>
            </a:lvl5pPr>
            <a:lvl6pPr marL="0" indent="-125367" algn="l" defTabSz="1042688" rtl="0" eaLnBrk="1" latinLnBrk="0" hangingPunct="1">
              <a:lnSpc>
                <a:spcPts val="1348"/>
              </a:lnSpc>
              <a:spcBef>
                <a:spcPts val="0"/>
              </a:spcBef>
              <a:buClr>
                <a:schemeClr val="accent1"/>
              </a:buClr>
              <a:buFont typeface="Wingdings" panose="05000000000000000000" pitchFamily="2" charset="2"/>
              <a:buChar char="§"/>
              <a:defRPr sz="1000" i="0" kern="1200">
                <a:solidFill>
                  <a:schemeClr val="tx1"/>
                </a:solidFill>
                <a:latin typeface="+mn-lt"/>
                <a:ea typeface="+mn-ea"/>
                <a:cs typeface="+mn-cs"/>
              </a:defRPr>
            </a:lvl6pPr>
            <a:lvl7pPr marL="251911" indent="-125367" algn="l" defTabSz="1042688" rtl="0" eaLnBrk="1" latinLnBrk="0" hangingPunct="1">
              <a:lnSpc>
                <a:spcPts val="1348"/>
              </a:lnSpc>
              <a:spcBef>
                <a:spcPts val="0"/>
              </a:spcBef>
              <a:buClr>
                <a:srgbClr val="BCB8B2"/>
              </a:buClr>
              <a:buFont typeface="Wingdings" panose="05000000000000000000" pitchFamily="2" charset="2"/>
              <a:buChar char="§"/>
              <a:defRPr sz="1000" i="0" kern="1200">
                <a:solidFill>
                  <a:schemeClr val="tx1"/>
                </a:solidFill>
                <a:latin typeface="+mn-lt"/>
                <a:ea typeface="+mn-ea"/>
                <a:cs typeface="+mn-cs"/>
              </a:defRPr>
            </a:lvl7pPr>
            <a:lvl8pPr marL="377866"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8pPr>
            <a:lvl9pPr marL="503822"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9pPr>
          </a:lstStyle>
          <a:p>
            <a:r>
              <a:rPr lang="en-GB" dirty="0" smtClean="0"/>
              <a:t>Coca-Cola Plaza is based in the centre of Tallinn at </a:t>
            </a:r>
            <a:r>
              <a:rPr lang="en-GB" dirty="0" err="1" smtClean="0"/>
              <a:t>Hobujaama</a:t>
            </a:r>
            <a:r>
              <a:rPr lang="en-GB" dirty="0" smtClean="0"/>
              <a:t> Street 5. It is located within the CBD in the area between the mediaeval Old Town, the City Harbour and </a:t>
            </a:r>
            <a:r>
              <a:rPr lang="en-GB" dirty="0" err="1" smtClean="0"/>
              <a:t>Viru</a:t>
            </a:r>
            <a:r>
              <a:rPr lang="en-GB" dirty="0" smtClean="0"/>
              <a:t> Square. </a:t>
            </a:r>
            <a:r>
              <a:rPr lang="en-GB" dirty="0" err="1" smtClean="0"/>
              <a:t>Hobujaama</a:t>
            </a:r>
            <a:r>
              <a:rPr lang="en-GB" dirty="0" smtClean="0"/>
              <a:t> Street is one of the main arterial roads extending from the city centre and a popular destination. The surrounding area hosts many office buildings, hotels, retail shops and department stores, where a lot of the properties have been developed recently.</a:t>
            </a:r>
            <a:endParaRPr lang="en-GB" dirty="0"/>
          </a:p>
        </p:txBody>
      </p:sp>
      <p:pic>
        <p:nvPicPr>
          <p:cNvPr id="21" name="Picture 2" descr="Bildresultat för baltic horizo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4999" y="175179"/>
            <a:ext cx="816446" cy="465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3058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6"/>
          </p:nvPr>
        </p:nvSpPr>
        <p:spPr/>
        <p:txBody>
          <a:bodyPr/>
          <a:lstStyle/>
          <a:p>
            <a:fld id="{AD2C836C-F085-46B1-A79E-84257391B124}" type="slidenum">
              <a:rPr lang="en-GB" smtClean="0"/>
              <a:pPr/>
              <a:t>31</a:t>
            </a:fld>
            <a:endParaRPr lang="en-GB" dirty="0"/>
          </a:p>
        </p:txBody>
      </p:sp>
      <p:sp>
        <p:nvSpPr>
          <p:cNvPr id="7" name="Title 1"/>
          <p:cNvSpPr>
            <a:spLocks noGrp="1"/>
          </p:cNvSpPr>
          <p:nvPr>
            <p:ph type="title"/>
          </p:nvPr>
        </p:nvSpPr>
        <p:spPr/>
        <p:txBody>
          <a:bodyPr/>
          <a:lstStyle/>
          <a:p>
            <a:r>
              <a:rPr lang="en-GB" dirty="0"/>
              <a:t>Coca-Cola </a:t>
            </a:r>
            <a:r>
              <a:rPr lang="en-GB" dirty="0" smtClean="0"/>
              <a:t>Plaza – Tallinn, Estonia</a:t>
            </a:r>
            <a:endParaRPr lang="en-GB"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53063" y="1585913"/>
            <a:ext cx="4669235" cy="4215447"/>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0002" y="1585913"/>
            <a:ext cx="4747063" cy="3697287"/>
          </a:xfrm>
          <a:prstGeom prst="rect">
            <a:avLst/>
          </a:prstGeom>
        </p:spPr>
      </p:pic>
      <p:sp>
        <p:nvSpPr>
          <p:cNvPr id="24" name="Rectangle 23"/>
          <p:cNvSpPr/>
          <p:nvPr/>
        </p:nvSpPr>
        <p:spPr>
          <a:xfrm>
            <a:off x="620236" y="5547518"/>
            <a:ext cx="4768599" cy="143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spcCol="237600" rtlCol="0" anchor="ctr"/>
          <a:lstStyle/>
          <a:p>
            <a:pPr algn="ctr">
              <a:lnSpc>
                <a:spcPts val="1300"/>
              </a:lnSpc>
              <a:spcAft>
                <a:spcPts val="500"/>
              </a:spcAft>
            </a:pPr>
            <a:endParaRPr lang="en-GB" sz="900" b="1" dirty="0" smtClean="0">
              <a:solidFill>
                <a:schemeClr val="bg1"/>
              </a:solidFill>
            </a:endParaRPr>
          </a:p>
        </p:txBody>
      </p:sp>
      <p:sp>
        <p:nvSpPr>
          <p:cNvPr id="25" name="Content Placeholder 2"/>
          <p:cNvSpPr txBox="1">
            <a:spLocks/>
          </p:cNvSpPr>
          <p:nvPr/>
        </p:nvSpPr>
        <p:spPr>
          <a:xfrm>
            <a:off x="642615" y="5606327"/>
            <a:ext cx="4703387" cy="1379591"/>
          </a:xfrm>
          <a:prstGeom prst="rect">
            <a:avLst/>
          </a:prstGeom>
        </p:spPr>
        <p:txBody>
          <a:bodyPr vert="horz" lIns="0" tIns="0" rIns="0" bIns="0" rtlCol="0">
            <a:noAutofit/>
          </a:bodyPr>
          <a:lstStyle>
            <a:lvl1pPr marL="125956" indent="-125956" algn="l" defTabSz="1042688" rtl="0" eaLnBrk="1" latinLnBrk="0" hangingPunct="1">
              <a:lnSpc>
                <a:spcPts val="1348"/>
              </a:lnSpc>
              <a:spcBef>
                <a:spcPts val="300"/>
              </a:spcBef>
              <a:buClr>
                <a:srgbClr val="AA0032"/>
              </a:buClr>
              <a:buFont typeface="Wingdings" panose="05000000000000000000" pitchFamily="2" charset="2"/>
              <a:buChar char="§"/>
              <a:defRPr sz="1000" kern="1200">
                <a:solidFill>
                  <a:schemeClr val="tx1"/>
                </a:solidFill>
                <a:latin typeface="+mn-lt"/>
                <a:ea typeface="+mn-ea"/>
                <a:cs typeface="+mn-cs"/>
              </a:defRPr>
            </a:lvl1pPr>
            <a:lvl2pPr marL="251911" indent="-125956" algn="l" defTabSz="1042688" rtl="0" eaLnBrk="1" latinLnBrk="0" hangingPunct="1">
              <a:lnSpc>
                <a:spcPts val="1348"/>
              </a:lnSpc>
              <a:spcBef>
                <a:spcPts val="200"/>
              </a:spcBef>
              <a:buClr>
                <a:srgbClr val="BCB8B2"/>
              </a:buClr>
              <a:buFont typeface="Wingdings" panose="05000000000000000000" pitchFamily="2" charset="2"/>
              <a:buChar char="§"/>
              <a:defRPr sz="1000" kern="1200">
                <a:solidFill>
                  <a:schemeClr val="tx1"/>
                </a:solidFill>
                <a:latin typeface="+mn-lt"/>
                <a:ea typeface="+mn-ea"/>
                <a:cs typeface="+mn-cs"/>
              </a:defRPr>
            </a:lvl2pPr>
            <a:lvl3pPr marL="377866" indent="-125956" algn="l" defTabSz="1042688" rtl="0" eaLnBrk="1" latinLnBrk="0" hangingPunct="1">
              <a:lnSpc>
                <a:spcPts val="1348"/>
              </a:lnSpc>
              <a:spcBef>
                <a:spcPts val="200"/>
              </a:spcBef>
              <a:buFont typeface="Gill Sans MT Pro Light" pitchFamily="34" charset="0"/>
              <a:buChar char="–"/>
              <a:defRPr sz="1000" i="1" kern="1200">
                <a:solidFill>
                  <a:schemeClr val="tx1"/>
                </a:solidFill>
                <a:latin typeface="+mn-lt"/>
                <a:ea typeface="+mn-ea"/>
                <a:cs typeface="+mn-cs"/>
              </a:defRPr>
            </a:lvl3pPr>
            <a:lvl4pPr marL="0" indent="0" algn="l" defTabSz="1042688" rtl="0" eaLnBrk="1" latinLnBrk="0" hangingPunct="1">
              <a:lnSpc>
                <a:spcPct val="100000"/>
              </a:lnSpc>
              <a:spcBef>
                <a:spcPts val="1000"/>
              </a:spcBef>
              <a:buClr>
                <a:schemeClr val="accent1"/>
              </a:buClr>
              <a:buFontTx/>
              <a:buNone/>
              <a:defRPr sz="1100" kern="1200">
                <a:solidFill>
                  <a:schemeClr val="tx1"/>
                </a:solidFill>
                <a:latin typeface="Gill Sans MT Pro Medium" pitchFamily="34" charset="0"/>
                <a:ea typeface="+mn-ea"/>
                <a:cs typeface="+mn-cs"/>
              </a:defRPr>
            </a:lvl4pPr>
            <a:lvl5pPr marL="0" indent="0" algn="l" defTabSz="1042688" rtl="0" eaLnBrk="1" latinLnBrk="0" hangingPunct="1">
              <a:lnSpc>
                <a:spcPct val="100000"/>
              </a:lnSpc>
              <a:spcBef>
                <a:spcPts val="800"/>
              </a:spcBef>
              <a:buFont typeface="Arial" pitchFamily="34" charset="0"/>
              <a:buNone/>
              <a:defRPr sz="1100" i="1" kern="1200">
                <a:solidFill>
                  <a:schemeClr val="tx1"/>
                </a:solidFill>
                <a:latin typeface="Gill Sans MT Pro Medium" pitchFamily="34" charset="0"/>
                <a:ea typeface="+mn-ea"/>
                <a:cs typeface="+mn-cs"/>
              </a:defRPr>
            </a:lvl5pPr>
            <a:lvl6pPr marL="0" indent="-125367" algn="l" defTabSz="1042688" rtl="0" eaLnBrk="1" latinLnBrk="0" hangingPunct="1">
              <a:lnSpc>
                <a:spcPts val="1348"/>
              </a:lnSpc>
              <a:spcBef>
                <a:spcPts val="0"/>
              </a:spcBef>
              <a:buClr>
                <a:schemeClr val="accent1"/>
              </a:buClr>
              <a:buFont typeface="Wingdings" panose="05000000000000000000" pitchFamily="2" charset="2"/>
              <a:buChar char="§"/>
              <a:defRPr sz="1000" i="0" kern="1200">
                <a:solidFill>
                  <a:schemeClr val="tx1"/>
                </a:solidFill>
                <a:latin typeface="+mn-lt"/>
                <a:ea typeface="+mn-ea"/>
                <a:cs typeface="+mn-cs"/>
              </a:defRPr>
            </a:lvl6pPr>
            <a:lvl7pPr marL="251911" indent="-125367" algn="l" defTabSz="1042688" rtl="0" eaLnBrk="1" latinLnBrk="0" hangingPunct="1">
              <a:lnSpc>
                <a:spcPts val="1348"/>
              </a:lnSpc>
              <a:spcBef>
                <a:spcPts val="0"/>
              </a:spcBef>
              <a:buClr>
                <a:srgbClr val="BCB8B2"/>
              </a:buClr>
              <a:buFont typeface="Wingdings" panose="05000000000000000000" pitchFamily="2" charset="2"/>
              <a:buChar char="§"/>
              <a:defRPr sz="1000" i="0" kern="1200">
                <a:solidFill>
                  <a:schemeClr val="tx1"/>
                </a:solidFill>
                <a:latin typeface="+mn-lt"/>
                <a:ea typeface="+mn-ea"/>
                <a:cs typeface="+mn-cs"/>
              </a:defRPr>
            </a:lvl7pPr>
            <a:lvl8pPr marL="377866"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8pPr>
            <a:lvl9pPr marL="503822"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9pPr>
          </a:lstStyle>
          <a:p>
            <a:pPr marL="0" indent="0">
              <a:buNone/>
            </a:pPr>
            <a:r>
              <a:rPr lang="en-GB" dirty="0" smtClean="0"/>
              <a:t>The buildings are being developed following social responsibility principles in the area, in close cooperation with the city as it is one of the prime areas of the city. The key goal is also to facilitate pedestrian traffic moving from the city centre towards the central </a:t>
            </a:r>
            <a:r>
              <a:rPr lang="en-GB" dirty="0" err="1" smtClean="0"/>
              <a:t>harbor</a:t>
            </a:r>
            <a:r>
              <a:rPr lang="en-GB" dirty="0" smtClean="0"/>
              <a:t> area and improve access to </a:t>
            </a:r>
            <a:r>
              <a:rPr lang="en-GB" dirty="0" err="1" smtClean="0"/>
              <a:t>Rotermann</a:t>
            </a:r>
            <a:r>
              <a:rPr lang="en-GB" dirty="0" smtClean="0"/>
              <a:t> City, a prominent residential area. Development plans foresee the connection of the two buildings seen in the middle of the previous page. Plans also foresee an extension of the current building and two new floors added to the building next to Coca-Cola Plaza. Additional area could reach almost 13,000 </a:t>
            </a:r>
            <a:r>
              <a:rPr lang="en-GB" dirty="0" err="1" smtClean="0"/>
              <a:t>sq.m</a:t>
            </a:r>
            <a:r>
              <a:rPr lang="en-GB" dirty="0" smtClean="0"/>
              <a:t>.</a:t>
            </a:r>
            <a:endParaRPr lang="en-GB" dirty="0"/>
          </a:p>
        </p:txBody>
      </p:sp>
      <p:sp>
        <p:nvSpPr>
          <p:cNvPr id="19" name="Freeform 18"/>
          <p:cNvSpPr/>
          <p:nvPr/>
        </p:nvSpPr>
        <p:spPr>
          <a:xfrm>
            <a:off x="5427341" y="3070860"/>
            <a:ext cx="2718439" cy="1866900"/>
          </a:xfrm>
          <a:custGeom>
            <a:avLst/>
            <a:gdLst>
              <a:gd name="connsiteX0" fmla="*/ 1049659 w 2718439"/>
              <a:gd name="connsiteY0" fmla="*/ 0 h 1866900"/>
              <a:gd name="connsiteX1" fmla="*/ 676279 w 2718439"/>
              <a:gd name="connsiteY1" fmla="*/ 182880 h 1866900"/>
              <a:gd name="connsiteX2" fmla="*/ 97159 w 2718439"/>
              <a:gd name="connsiteY2" fmla="*/ 388620 h 1866900"/>
              <a:gd name="connsiteX3" fmla="*/ 280039 w 2718439"/>
              <a:gd name="connsiteY3" fmla="*/ 937260 h 1866900"/>
              <a:gd name="connsiteX4" fmla="*/ 2718439 w 2718439"/>
              <a:gd name="connsiteY4" fmla="*/ 1866900 h 186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8439" h="1866900">
                <a:moveTo>
                  <a:pt x="1049659" y="0"/>
                </a:moveTo>
                <a:cubicBezTo>
                  <a:pt x="942344" y="59055"/>
                  <a:pt x="835029" y="118110"/>
                  <a:pt x="676279" y="182880"/>
                </a:cubicBezTo>
                <a:cubicBezTo>
                  <a:pt x="517529" y="247650"/>
                  <a:pt x="163199" y="262890"/>
                  <a:pt x="97159" y="388620"/>
                </a:cubicBezTo>
                <a:cubicBezTo>
                  <a:pt x="31119" y="514350"/>
                  <a:pt x="-156841" y="690880"/>
                  <a:pt x="280039" y="937260"/>
                </a:cubicBezTo>
                <a:cubicBezTo>
                  <a:pt x="716919" y="1183640"/>
                  <a:pt x="2342519" y="1718310"/>
                  <a:pt x="2718439" y="1866900"/>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Freeform 20"/>
          <p:cNvSpPr/>
          <p:nvPr/>
        </p:nvSpPr>
        <p:spPr>
          <a:xfrm>
            <a:off x="5516554" y="3080995"/>
            <a:ext cx="3339995" cy="1857981"/>
          </a:xfrm>
          <a:custGeom>
            <a:avLst/>
            <a:gdLst>
              <a:gd name="connsiteX0" fmla="*/ 884246 w 3339995"/>
              <a:gd name="connsiteY0" fmla="*/ 66065 h 1857981"/>
              <a:gd name="connsiteX1" fmla="*/ 518486 w 3339995"/>
              <a:gd name="connsiteY1" fmla="*/ 226085 h 1857981"/>
              <a:gd name="connsiteX2" fmla="*/ 15566 w 3339995"/>
              <a:gd name="connsiteY2" fmla="*/ 416585 h 1857981"/>
              <a:gd name="connsiteX3" fmla="*/ 160346 w 3339995"/>
              <a:gd name="connsiteY3" fmla="*/ 866165 h 1857981"/>
              <a:gd name="connsiteX4" fmla="*/ 488006 w 3339995"/>
              <a:gd name="connsiteY4" fmla="*/ 1087145 h 1857981"/>
              <a:gd name="connsiteX5" fmla="*/ 1310966 w 3339995"/>
              <a:gd name="connsiteY5" fmla="*/ 1430045 h 1857981"/>
              <a:gd name="connsiteX6" fmla="*/ 2545406 w 3339995"/>
              <a:gd name="connsiteY6" fmla="*/ 1841525 h 1857981"/>
              <a:gd name="connsiteX7" fmla="*/ 3292166 w 3339995"/>
              <a:gd name="connsiteY7" fmla="*/ 828065 h 1857981"/>
              <a:gd name="connsiteX8" fmla="*/ 3177866 w 3339995"/>
              <a:gd name="connsiteY8" fmla="*/ 294665 h 1857981"/>
              <a:gd name="connsiteX9" fmla="*/ 2469206 w 3339995"/>
              <a:gd name="connsiteY9" fmla="*/ 279425 h 1857981"/>
              <a:gd name="connsiteX10" fmla="*/ 1577666 w 3339995"/>
              <a:gd name="connsiteY10" fmla="*/ 172745 h 1857981"/>
              <a:gd name="connsiteX11" fmla="*/ 1120466 w 3339995"/>
              <a:gd name="connsiteY11" fmla="*/ 5105 h 1857981"/>
              <a:gd name="connsiteX12" fmla="*/ 884246 w 3339995"/>
              <a:gd name="connsiteY12" fmla="*/ 66065 h 185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9995" h="1857981">
                <a:moveTo>
                  <a:pt x="884246" y="66065"/>
                </a:moveTo>
                <a:cubicBezTo>
                  <a:pt x="783916" y="102895"/>
                  <a:pt x="663266" y="167665"/>
                  <a:pt x="518486" y="226085"/>
                </a:cubicBezTo>
                <a:cubicBezTo>
                  <a:pt x="373706" y="284505"/>
                  <a:pt x="75256" y="309905"/>
                  <a:pt x="15566" y="416585"/>
                </a:cubicBezTo>
                <a:cubicBezTo>
                  <a:pt x="-44124" y="523265"/>
                  <a:pt x="81606" y="754405"/>
                  <a:pt x="160346" y="866165"/>
                </a:cubicBezTo>
                <a:cubicBezTo>
                  <a:pt x="239086" y="977925"/>
                  <a:pt x="296236" y="993165"/>
                  <a:pt x="488006" y="1087145"/>
                </a:cubicBezTo>
                <a:cubicBezTo>
                  <a:pt x="679776" y="1181125"/>
                  <a:pt x="968066" y="1304315"/>
                  <a:pt x="1310966" y="1430045"/>
                </a:cubicBezTo>
                <a:cubicBezTo>
                  <a:pt x="1653866" y="1555775"/>
                  <a:pt x="2215206" y="1941855"/>
                  <a:pt x="2545406" y="1841525"/>
                </a:cubicBezTo>
                <a:cubicBezTo>
                  <a:pt x="2875606" y="1741195"/>
                  <a:pt x="3186756" y="1085875"/>
                  <a:pt x="3292166" y="828065"/>
                </a:cubicBezTo>
                <a:cubicBezTo>
                  <a:pt x="3397576" y="570255"/>
                  <a:pt x="3315026" y="386105"/>
                  <a:pt x="3177866" y="294665"/>
                </a:cubicBezTo>
                <a:cubicBezTo>
                  <a:pt x="3040706" y="203225"/>
                  <a:pt x="2735906" y="299745"/>
                  <a:pt x="2469206" y="279425"/>
                </a:cubicBezTo>
                <a:cubicBezTo>
                  <a:pt x="2202506" y="259105"/>
                  <a:pt x="1802456" y="218465"/>
                  <a:pt x="1577666" y="172745"/>
                </a:cubicBezTo>
                <a:cubicBezTo>
                  <a:pt x="1352876" y="127025"/>
                  <a:pt x="1234766" y="25425"/>
                  <a:pt x="1120466" y="5105"/>
                </a:cubicBezTo>
                <a:cubicBezTo>
                  <a:pt x="1006166" y="-15215"/>
                  <a:pt x="984576" y="29235"/>
                  <a:pt x="884246" y="66065"/>
                </a:cubicBezTo>
                <a:close/>
              </a:path>
            </a:pathLst>
          </a:cu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sp>
        <p:nvSpPr>
          <p:cNvPr id="28" name="TextBox 27"/>
          <p:cNvSpPr txBox="1"/>
          <p:nvPr/>
        </p:nvSpPr>
        <p:spPr>
          <a:xfrm>
            <a:off x="6775960" y="3455863"/>
            <a:ext cx="941485" cy="179536"/>
          </a:xfrm>
          <a:prstGeom prst="rect">
            <a:avLst/>
          </a:prstGeom>
          <a:noFill/>
        </p:spPr>
        <p:txBody>
          <a:bodyPr wrap="square" lIns="0" tIns="0" rIns="0" bIns="0" rtlCol="0">
            <a:spAutoFit/>
          </a:bodyPr>
          <a:lstStyle/>
          <a:p>
            <a:pPr>
              <a:lnSpc>
                <a:spcPts val="1350"/>
              </a:lnSpc>
            </a:pPr>
            <a:r>
              <a:rPr lang="en-GB" sz="1000" dirty="0" smtClean="0"/>
              <a:t>Coca-Cola Plaza</a:t>
            </a:r>
          </a:p>
        </p:txBody>
      </p:sp>
      <p:sp>
        <p:nvSpPr>
          <p:cNvPr id="37" name="TextBox 36"/>
          <p:cNvSpPr txBox="1"/>
          <p:nvPr/>
        </p:nvSpPr>
        <p:spPr>
          <a:xfrm>
            <a:off x="7476409" y="2829807"/>
            <a:ext cx="1405862" cy="359073"/>
          </a:xfrm>
          <a:prstGeom prst="rect">
            <a:avLst/>
          </a:prstGeom>
          <a:noFill/>
        </p:spPr>
        <p:txBody>
          <a:bodyPr wrap="square" lIns="0" tIns="0" rIns="0" bIns="0" rtlCol="0">
            <a:spAutoFit/>
          </a:bodyPr>
          <a:lstStyle/>
          <a:p>
            <a:pPr>
              <a:lnSpc>
                <a:spcPts val="1350"/>
              </a:lnSpc>
            </a:pPr>
            <a:r>
              <a:rPr lang="en-GB" sz="1000" dirty="0" smtClean="0"/>
              <a:t>Connected building with two additional floors</a:t>
            </a:r>
          </a:p>
        </p:txBody>
      </p:sp>
      <p:pic>
        <p:nvPicPr>
          <p:cNvPr id="14" name="Picture 2" descr="Bildresultat för baltic horizo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4999" y="175179"/>
            <a:ext cx="816446" cy="465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6193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2" y="900000"/>
            <a:ext cx="9612001" cy="540000"/>
          </a:xfrm>
        </p:spPr>
        <p:txBody>
          <a:bodyPr/>
          <a:lstStyle/>
          <a:p>
            <a:r>
              <a:rPr lang="en-GB" dirty="0" err="1" smtClean="0"/>
              <a:t>Piirita</a:t>
            </a:r>
            <a:r>
              <a:rPr lang="en-GB" dirty="0" smtClean="0"/>
              <a:t> – Tallinn, Estonia</a:t>
            </a:r>
            <a:endParaRPr lang="en-GB" dirty="0"/>
          </a:p>
        </p:txBody>
      </p:sp>
      <p:sp>
        <p:nvSpPr>
          <p:cNvPr id="5" name="Slide Number Placeholder 4"/>
          <p:cNvSpPr>
            <a:spLocks noGrp="1"/>
          </p:cNvSpPr>
          <p:nvPr>
            <p:ph type="sldNum" sz="quarter" idx="17"/>
          </p:nvPr>
        </p:nvSpPr>
        <p:spPr/>
        <p:txBody>
          <a:bodyPr/>
          <a:lstStyle/>
          <a:p>
            <a:fld id="{AD2C836C-F085-46B1-A79E-84257391B124}" type="slidenum">
              <a:rPr lang="en-GB" smtClean="0"/>
              <a:pPr/>
              <a:t>32</a:t>
            </a:fld>
            <a:endParaRPr lang="en-GB" dirty="0"/>
          </a:p>
        </p:txBody>
      </p:sp>
      <p:graphicFrame>
        <p:nvGraphicFramePr>
          <p:cNvPr id="9" name="Table 8"/>
          <p:cNvGraphicFramePr>
            <a:graphicFrameLocks noGrp="1"/>
          </p:cNvGraphicFramePr>
          <p:nvPr>
            <p:extLst>
              <p:ext uri="{D42A27DB-BD31-4B8C-83A1-F6EECF244321}">
                <p14:modId xmlns:p14="http://schemas.microsoft.com/office/powerpoint/2010/main" val="2574586411"/>
              </p:ext>
            </p:extLst>
          </p:nvPr>
        </p:nvGraphicFramePr>
        <p:xfrm>
          <a:off x="5758202" y="1561206"/>
          <a:ext cx="4132918" cy="2694090"/>
        </p:xfrm>
        <a:graphic>
          <a:graphicData uri="http://schemas.openxmlformats.org/drawingml/2006/table">
            <a:tbl>
              <a:tblPr firstRow="1" bandRow="1">
                <a:tableStyleId>{2D5ABB26-0587-4C30-8999-92F81FD0307C}</a:tableStyleId>
              </a:tblPr>
              <a:tblGrid>
                <a:gridCol w="1453389">
                  <a:extLst>
                    <a:ext uri="{9D8B030D-6E8A-4147-A177-3AD203B41FA5}">
                      <a16:colId xmlns:a16="http://schemas.microsoft.com/office/drawing/2014/main" val="20000"/>
                    </a:ext>
                  </a:extLst>
                </a:gridCol>
                <a:gridCol w="2679529">
                  <a:extLst>
                    <a:ext uri="{9D8B030D-6E8A-4147-A177-3AD203B41FA5}">
                      <a16:colId xmlns:a16="http://schemas.microsoft.com/office/drawing/2014/main" val="20001"/>
                    </a:ext>
                  </a:extLst>
                </a:gridCol>
              </a:tblGrid>
              <a:tr h="222750">
                <a:tc gridSpan="2">
                  <a:txBody>
                    <a:bodyPr/>
                    <a:lstStyle/>
                    <a:p>
                      <a:r>
                        <a:rPr lang="en-GB" sz="1000" dirty="0" smtClean="0">
                          <a:latin typeface="Gill Sans MT Pro Medium" panose="020B0602020104020203" pitchFamily="34" charset="0"/>
                        </a:rPr>
                        <a:t>Details of </a:t>
                      </a:r>
                      <a:r>
                        <a:rPr lang="en-GB" sz="1000" dirty="0" err="1" smtClean="0">
                          <a:latin typeface="Gill Sans MT Pro Medium" panose="020B0602020104020203" pitchFamily="34" charset="0"/>
                        </a:rPr>
                        <a:t>Piirita</a:t>
                      </a:r>
                      <a:r>
                        <a:rPr lang="en-GB" sz="1000" dirty="0" smtClean="0">
                          <a:latin typeface="Gill Sans MT Pro Medium" panose="020B0602020104020203" pitchFamily="34" charset="0"/>
                        </a:rPr>
                        <a:t>,</a:t>
                      </a:r>
                      <a:r>
                        <a:rPr lang="en-GB" sz="1000" baseline="0" dirty="0" smtClean="0">
                          <a:latin typeface="Gill Sans MT Pro Medium" panose="020B0602020104020203" pitchFamily="34" charset="0"/>
                        </a:rPr>
                        <a:t> 31 March 2017</a:t>
                      </a:r>
                      <a:endParaRPr lang="en-GB" sz="1000" dirty="0">
                        <a:latin typeface="Gill Sans MT Pro Medium" panose="020B0602020104020203" pitchFamily="34" charset="0"/>
                      </a:endParaRPr>
                    </a:p>
                  </a:txBody>
                  <a:tcPr anchor="ctr">
                    <a:lnB w="12700" cap="flat" cmpd="sng" algn="ctr">
                      <a:solidFill>
                        <a:schemeClr val="bg1">
                          <a:lumMod val="75000"/>
                        </a:schemeClr>
                      </a:solidFill>
                      <a:prstDash val="solid"/>
                      <a:round/>
                      <a:headEnd type="none" w="med" len="med"/>
                      <a:tailEnd type="none" w="med" len="med"/>
                    </a:lnB>
                  </a:tcPr>
                </a:tc>
                <a:tc hMerge="1">
                  <a:txBody>
                    <a:bodyPr/>
                    <a:lstStyle/>
                    <a:p>
                      <a:pPr marL="0" marR="0" indent="0" algn="l" defTabSz="1042688" rtl="0" eaLnBrk="1" fontAlgn="auto" latinLnBrk="0" hangingPunct="1">
                        <a:lnSpc>
                          <a:spcPct val="100000"/>
                        </a:lnSpc>
                        <a:spcBef>
                          <a:spcPts val="0"/>
                        </a:spcBef>
                        <a:spcAft>
                          <a:spcPts val="0"/>
                        </a:spcAft>
                        <a:buClrTx/>
                        <a:buSzTx/>
                        <a:buFontTx/>
                        <a:buNone/>
                        <a:tabLst/>
                        <a:defRPr/>
                      </a:pPr>
                      <a:endParaRPr lang="en-GB" sz="1000" dirty="0" smtClean="0">
                        <a:cs typeface="Times New Roman" pitchFamily="18" charset="0"/>
                      </a:endParaRPr>
                    </a:p>
                  </a:txBody>
                  <a:tcPr anchor="ctr">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222750">
                <a:tc>
                  <a:txBody>
                    <a:bodyPr/>
                    <a:lstStyle/>
                    <a:p>
                      <a:r>
                        <a:rPr lang="en-GB" sz="850" dirty="0" smtClean="0"/>
                        <a:t>Acquisition date</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1042688" rtl="0" eaLnBrk="1" fontAlgn="auto" latinLnBrk="0" hangingPunct="1">
                        <a:lnSpc>
                          <a:spcPct val="100000"/>
                        </a:lnSpc>
                        <a:spcBef>
                          <a:spcPts val="0"/>
                        </a:spcBef>
                        <a:spcAft>
                          <a:spcPts val="0"/>
                        </a:spcAft>
                        <a:buClrTx/>
                        <a:buSzTx/>
                        <a:buFontTx/>
                        <a:buNone/>
                        <a:tabLst/>
                        <a:defRPr/>
                      </a:pPr>
                      <a:r>
                        <a:rPr lang="en-GB" sz="850" dirty="0" smtClean="0">
                          <a:cs typeface="Times New Roman" pitchFamily="18" charset="0"/>
                        </a:rPr>
                        <a:t>December 2016</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222750">
                <a:tc>
                  <a:txBody>
                    <a:bodyPr/>
                    <a:lstStyle/>
                    <a:p>
                      <a:r>
                        <a:rPr lang="en-GB" sz="850" dirty="0" smtClean="0"/>
                        <a:t>Acquisition price</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smtClean="0"/>
                        <a:t>EUR 12.2 million</a:t>
                      </a:r>
                      <a:endParaRPr lang="en-GB" sz="850" baseline="3000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22750">
                <a:tc>
                  <a:txBody>
                    <a:bodyPr/>
                    <a:lstStyle/>
                    <a:p>
                      <a:r>
                        <a:rPr lang="en-GB" sz="850" dirty="0" smtClean="0"/>
                        <a:t>Construction</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baseline="0" dirty="0" smtClean="0"/>
                        <a:t>2016</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22750">
                <a:tc>
                  <a:txBody>
                    <a:bodyPr/>
                    <a:lstStyle/>
                    <a:p>
                      <a:r>
                        <a:rPr lang="en-GB" sz="850" dirty="0" smtClean="0"/>
                        <a:t>Type</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1042688" rtl="0" eaLnBrk="1" fontAlgn="auto" latinLnBrk="0" hangingPunct="1">
                        <a:lnSpc>
                          <a:spcPct val="100000"/>
                        </a:lnSpc>
                        <a:spcBef>
                          <a:spcPts val="0"/>
                        </a:spcBef>
                        <a:spcAft>
                          <a:spcPts val="0"/>
                        </a:spcAft>
                        <a:buClrTx/>
                        <a:buSzTx/>
                        <a:buFontTx/>
                        <a:buNone/>
                        <a:tabLst/>
                        <a:defRPr/>
                      </a:pPr>
                      <a:r>
                        <a:rPr lang="en-GB" sz="850" dirty="0" smtClean="0">
                          <a:cs typeface="Times New Roman" pitchFamily="18" charset="0"/>
                        </a:rPr>
                        <a:t>Retail</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22750">
                <a:tc>
                  <a:txBody>
                    <a:bodyPr/>
                    <a:lstStyle/>
                    <a:p>
                      <a:pPr marL="0" marR="0" indent="0" algn="l" defTabSz="1042688" rtl="0" eaLnBrk="1" fontAlgn="auto" latinLnBrk="0" hangingPunct="1">
                        <a:lnSpc>
                          <a:spcPct val="100000"/>
                        </a:lnSpc>
                        <a:spcBef>
                          <a:spcPts val="0"/>
                        </a:spcBef>
                        <a:spcAft>
                          <a:spcPts val="0"/>
                        </a:spcAft>
                        <a:buClrTx/>
                        <a:buSzTx/>
                        <a:buFontTx/>
                        <a:buNone/>
                        <a:tabLst/>
                        <a:defRPr/>
                      </a:pPr>
                      <a:r>
                        <a:rPr lang="en-GB" sz="850" dirty="0" smtClean="0"/>
                        <a:t>Location</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1042688" rtl="0" eaLnBrk="1" fontAlgn="auto" latinLnBrk="0" hangingPunct="1">
                        <a:lnSpc>
                          <a:spcPct val="100000"/>
                        </a:lnSpc>
                        <a:spcBef>
                          <a:spcPts val="0"/>
                        </a:spcBef>
                        <a:spcAft>
                          <a:spcPts val="0"/>
                        </a:spcAft>
                        <a:buClrTx/>
                        <a:buSzTx/>
                        <a:buFontTx/>
                        <a:buNone/>
                        <a:tabLst/>
                        <a:defRPr/>
                      </a:pPr>
                      <a:r>
                        <a:rPr lang="en-GB" sz="850" dirty="0" err="1" smtClean="0">
                          <a:cs typeface="Times New Roman" pitchFamily="18" charset="0"/>
                        </a:rPr>
                        <a:t>Merivälja</a:t>
                      </a:r>
                      <a:r>
                        <a:rPr lang="en-GB" sz="850" dirty="0" smtClean="0">
                          <a:cs typeface="Times New Roman" pitchFamily="18" charset="0"/>
                        </a:rPr>
                        <a:t> Rd. 24–2, Tallinn, Estonia</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222750">
                <a:tc>
                  <a:txBody>
                    <a:bodyPr/>
                    <a:lstStyle/>
                    <a:p>
                      <a:r>
                        <a:rPr lang="en-GB" sz="850" dirty="0" smtClean="0"/>
                        <a:t>NLA</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smtClean="0"/>
                        <a:t>5,436 sq.m.</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222750">
                <a:tc>
                  <a:txBody>
                    <a:bodyPr/>
                    <a:lstStyle/>
                    <a:p>
                      <a:r>
                        <a:rPr lang="en-GB" sz="850" dirty="0" smtClean="0"/>
                        <a:t>Fair value</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smtClean="0"/>
                        <a:t>EUR 12.2 million</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222750">
                <a:tc>
                  <a:txBody>
                    <a:bodyPr/>
                    <a:lstStyle/>
                    <a:p>
                      <a:r>
                        <a:rPr lang="en-GB" sz="850" dirty="0" smtClean="0"/>
                        <a:t>Vacancy</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smtClean="0"/>
                        <a:t>0.3%</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222750">
                <a:tc>
                  <a:txBody>
                    <a:bodyPr/>
                    <a:lstStyle/>
                    <a:p>
                      <a:r>
                        <a:rPr lang="en-GB" sz="850" dirty="0" smtClean="0"/>
                        <a:t>WAULT</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smtClean="0"/>
                        <a:t>7.5 years</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9"/>
                  </a:ext>
                </a:extLst>
              </a:tr>
              <a:tr h="222750">
                <a:tc>
                  <a:txBody>
                    <a:bodyPr/>
                    <a:lstStyle/>
                    <a:p>
                      <a:r>
                        <a:rPr lang="en-GB" sz="850" dirty="0" smtClean="0"/>
                        <a:t>No. of leases</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baseline="0" dirty="0" smtClean="0"/>
                        <a:t>23</a:t>
                      </a:r>
                      <a:endParaRPr lang="en-GB" sz="850" baseline="3000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0"/>
                  </a:ext>
                </a:extLst>
              </a:tr>
              <a:tr h="222750">
                <a:tc>
                  <a:txBody>
                    <a:bodyPr/>
                    <a:lstStyle/>
                    <a:p>
                      <a:r>
                        <a:rPr lang="en-GB" sz="850" dirty="0" smtClean="0"/>
                        <a:t>Major tenants</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err="1" smtClean="0"/>
                        <a:t>Rimi</a:t>
                      </a:r>
                      <a:r>
                        <a:rPr lang="en-GB" sz="850" dirty="0" smtClean="0"/>
                        <a:t>,</a:t>
                      </a:r>
                      <a:r>
                        <a:rPr lang="en-GB" sz="850" baseline="0" dirty="0" smtClean="0"/>
                        <a:t> </a:t>
                      </a:r>
                      <a:r>
                        <a:rPr lang="en-GB" sz="850" baseline="0" dirty="0" err="1" smtClean="0"/>
                        <a:t>MyFitness</a:t>
                      </a:r>
                      <a:r>
                        <a:rPr lang="en-GB" sz="850" baseline="0" dirty="0" smtClean="0"/>
                        <a:t>, </a:t>
                      </a:r>
                      <a:r>
                        <a:rPr lang="en-GB" sz="850" baseline="0" dirty="0" err="1" smtClean="0"/>
                        <a:t>Südameapteek</a:t>
                      </a:r>
                      <a:r>
                        <a:rPr lang="en-GB" sz="850" baseline="0" dirty="0" smtClean="0"/>
                        <a:t>, </a:t>
                      </a:r>
                      <a:r>
                        <a:rPr lang="en-GB" sz="850" baseline="0" dirty="0" err="1" smtClean="0"/>
                        <a:t>Buongiorno</a:t>
                      </a:r>
                      <a:endParaRPr lang="en-GB" sz="850" baseline="0" dirty="0" smtClean="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10" name="Rectangle 9"/>
          <p:cNvSpPr/>
          <p:nvPr/>
        </p:nvSpPr>
        <p:spPr>
          <a:xfrm>
            <a:off x="5760723" y="4650644"/>
            <a:ext cx="4130397" cy="17646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spcCol="237600" rtlCol="0" anchor="ctr"/>
          <a:lstStyle/>
          <a:p>
            <a:pPr algn="ctr">
              <a:lnSpc>
                <a:spcPts val="1300"/>
              </a:lnSpc>
              <a:spcAft>
                <a:spcPts val="500"/>
              </a:spcAft>
            </a:pPr>
            <a:endParaRPr lang="en-GB" sz="900" b="1" dirty="0" smtClean="0">
              <a:solidFill>
                <a:schemeClr val="bg1"/>
              </a:solidFill>
            </a:endParaRPr>
          </a:p>
        </p:txBody>
      </p:sp>
      <p:sp>
        <p:nvSpPr>
          <p:cNvPr id="11" name="Content Placeholder 2"/>
          <p:cNvSpPr txBox="1">
            <a:spLocks/>
          </p:cNvSpPr>
          <p:nvPr/>
        </p:nvSpPr>
        <p:spPr>
          <a:xfrm>
            <a:off x="5825935" y="4721942"/>
            <a:ext cx="4065185" cy="1423485"/>
          </a:xfrm>
          <a:prstGeom prst="rect">
            <a:avLst/>
          </a:prstGeom>
        </p:spPr>
        <p:txBody>
          <a:bodyPr vert="horz" lIns="0" tIns="0" rIns="0" bIns="0" rtlCol="0">
            <a:noAutofit/>
          </a:bodyPr>
          <a:lstStyle>
            <a:lvl1pPr marL="125956" indent="-125956" algn="l" defTabSz="1042688" rtl="0" eaLnBrk="1" latinLnBrk="0" hangingPunct="1">
              <a:lnSpc>
                <a:spcPts val="1348"/>
              </a:lnSpc>
              <a:spcBef>
                <a:spcPts val="300"/>
              </a:spcBef>
              <a:buClr>
                <a:srgbClr val="AA0032"/>
              </a:buClr>
              <a:buFont typeface="Wingdings" panose="05000000000000000000" pitchFamily="2" charset="2"/>
              <a:buChar char="§"/>
              <a:defRPr sz="1000" kern="1200">
                <a:solidFill>
                  <a:schemeClr val="tx1"/>
                </a:solidFill>
                <a:latin typeface="+mn-lt"/>
                <a:ea typeface="+mn-ea"/>
                <a:cs typeface="+mn-cs"/>
              </a:defRPr>
            </a:lvl1pPr>
            <a:lvl2pPr marL="251911" indent="-125956" algn="l" defTabSz="1042688" rtl="0" eaLnBrk="1" latinLnBrk="0" hangingPunct="1">
              <a:lnSpc>
                <a:spcPts val="1348"/>
              </a:lnSpc>
              <a:spcBef>
                <a:spcPts val="200"/>
              </a:spcBef>
              <a:buClr>
                <a:srgbClr val="BCB8B2"/>
              </a:buClr>
              <a:buFont typeface="Wingdings" panose="05000000000000000000" pitchFamily="2" charset="2"/>
              <a:buChar char="§"/>
              <a:defRPr sz="1000" kern="1200">
                <a:solidFill>
                  <a:schemeClr val="tx1"/>
                </a:solidFill>
                <a:latin typeface="+mn-lt"/>
                <a:ea typeface="+mn-ea"/>
                <a:cs typeface="+mn-cs"/>
              </a:defRPr>
            </a:lvl2pPr>
            <a:lvl3pPr marL="377866" indent="-125956" algn="l" defTabSz="1042688" rtl="0" eaLnBrk="1" latinLnBrk="0" hangingPunct="1">
              <a:lnSpc>
                <a:spcPts val="1348"/>
              </a:lnSpc>
              <a:spcBef>
                <a:spcPts val="200"/>
              </a:spcBef>
              <a:buFont typeface="Gill Sans MT Pro Light" pitchFamily="34" charset="0"/>
              <a:buChar char="–"/>
              <a:defRPr sz="1000" i="1" kern="1200">
                <a:solidFill>
                  <a:schemeClr val="tx1"/>
                </a:solidFill>
                <a:latin typeface="+mn-lt"/>
                <a:ea typeface="+mn-ea"/>
                <a:cs typeface="+mn-cs"/>
              </a:defRPr>
            </a:lvl3pPr>
            <a:lvl4pPr marL="0" indent="0" algn="l" defTabSz="1042688" rtl="0" eaLnBrk="1" latinLnBrk="0" hangingPunct="1">
              <a:lnSpc>
                <a:spcPct val="100000"/>
              </a:lnSpc>
              <a:spcBef>
                <a:spcPts val="1000"/>
              </a:spcBef>
              <a:buClr>
                <a:schemeClr val="accent1"/>
              </a:buClr>
              <a:buFontTx/>
              <a:buNone/>
              <a:defRPr sz="1100" kern="1200">
                <a:solidFill>
                  <a:schemeClr val="tx1"/>
                </a:solidFill>
                <a:latin typeface="Gill Sans MT Pro Medium" pitchFamily="34" charset="0"/>
                <a:ea typeface="+mn-ea"/>
                <a:cs typeface="+mn-cs"/>
              </a:defRPr>
            </a:lvl4pPr>
            <a:lvl5pPr marL="0" indent="0" algn="l" defTabSz="1042688" rtl="0" eaLnBrk="1" latinLnBrk="0" hangingPunct="1">
              <a:lnSpc>
                <a:spcPct val="100000"/>
              </a:lnSpc>
              <a:spcBef>
                <a:spcPts val="800"/>
              </a:spcBef>
              <a:buFont typeface="Arial" pitchFamily="34" charset="0"/>
              <a:buNone/>
              <a:defRPr sz="1100" i="1" kern="1200">
                <a:solidFill>
                  <a:schemeClr val="tx1"/>
                </a:solidFill>
                <a:latin typeface="Gill Sans MT Pro Medium" pitchFamily="34" charset="0"/>
                <a:ea typeface="+mn-ea"/>
                <a:cs typeface="+mn-cs"/>
              </a:defRPr>
            </a:lvl5pPr>
            <a:lvl6pPr marL="0" indent="-125367" algn="l" defTabSz="1042688" rtl="0" eaLnBrk="1" latinLnBrk="0" hangingPunct="1">
              <a:lnSpc>
                <a:spcPts val="1348"/>
              </a:lnSpc>
              <a:spcBef>
                <a:spcPts val="0"/>
              </a:spcBef>
              <a:buClr>
                <a:schemeClr val="accent1"/>
              </a:buClr>
              <a:buFont typeface="Wingdings" panose="05000000000000000000" pitchFamily="2" charset="2"/>
              <a:buChar char="§"/>
              <a:defRPr sz="1000" i="0" kern="1200">
                <a:solidFill>
                  <a:schemeClr val="tx1"/>
                </a:solidFill>
                <a:latin typeface="+mn-lt"/>
                <a:ea typeface="+mn-ea"/>
                <a:cs typeface="+mn-cs"/>
              </a:defRPr>
            </a:lvl6pPr>
            <a:lvl7pPr marL="251911" indent="-125367" algn="l" defTabSz="1042688" rtl="0" eaLnBrk="1" latinLnBrk="0" hangingPunct="1">
              <a:lnSpc>
                <a:spcPts val="1348"/>
              </a:lnSpc>
              <a:spcBef>
                <a:spcPts val="0"/>
              </a:spcBef>
              <a:buClr>
                <a:srgbClr val="BCB8B2"/>
              </a:buClr>
              <a:buFont typeface="Wingdings" panose="05000000000000000000" pitchFamily="2" charset="2"/>
              <a:buChar char="§"/>
              <a:defRPr sz="1000" i="0" kern="1200">
                <a:solidFill>
                  <a:schemeClr val="tx1"/>
                </a:solidFill>
                <a:latin typeface="+mn-lt"/>
                <a:ea typeface="+mn-ea"/>
                <a:cs typeface="+mn-cs"/>
              </a:defRPr>
            </a:lvl7pPr>
            <a:lvl8pPr marL="377866"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8pPr>
            <a:lvl9pPr marL="503822"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9pPr>
          </a:lstStyle>
          <a:p>
            <a:r>
              <a:rPr lang="en-GB" dirty="0" err="1" smtClean="0"/>
              <a:t>Piirita</a:t>
            </a:r>
            <a:r>
              <a:rPr lang="en-GB" dirty="0" smtClean="0"/>
              <a:t> is a </a:t>
            </a:r>
            <a:r>
              <a:rPr lang="en-GB" dirty="0" err="1" smtClean="0"/>
              <a:t>neighborhood</a:t>
            </a:r>
            <a:r>
              <a:rPr lang="en-GB" dirty="0" smtClean="0"/>
              <a:t>-type shopping centre with NLA of over 5,400 </a:t>
            </a:r>
            <a:r>
              <a:rPr lang="en-GB" dirty="0" err="1" smtClean="0"/>
              <a:t>sq.m</a:t>
            </a:r>
            <a:r>
              <a:rPr lang="en-GB" dirty="0" smtClean="0"/>
              <a:t>. The building was completely reconstructed in 2016 for retail purposes. </a:t>
            </a:r>
          </a:p>
          <a:p>
            <a:r>
              <a:rPr lang="en-GB" dirty="0" smtClean="0"/>
              <a:t>The SC is anchored by </a:t>
            </a:r>
            <a:r>
              <a:rPr lang="en-GB" dirty="0" err="1" smtClean="0"/>
              <a:t>Rimi</a:t>
            </a:r>
            <a:r>
              <a:rPr lang="en-GB" dirty="0" smtClean="0"/>
              <a:t>, a Baltic grocery chain owned by ICA </a:t>
            </a:r>
            <a:r>
              <a:rPr lang="en-GB" dirty="0" err="1" smtClean="0"/>
              <a:t>Gruppen</a:t>
            </a:r>
            <a:r>
              <a:rPr lang="en-GB" dirty="0" smtClean="0"/>
              <a:t>, a listed Nordic retailer. </a:t>
            </a:r>
            <a:r>
              <a:rPr lang="en-GB" dirty="0" err="1" smtClean="0"/>
              <a:t>Rimi</a:t>
            </a:r>
            <a:r>
              <a:rPr lang="en-GB" dirty="0" smtClean="0"/>
              <a:t> is also an anchor tenant at </a:t>
            </a:r>
            <a:r>
              <a:rPr lang="en-GB" dirty="0" err="1" smtClean="0"/>
              <a:t>Domus</a:t>
            </a:r>
            <a:r>
              <a:rPr lang="en-GB" dirty="0" smtClean="0"/>
              <a:t> Pro in Vilnius. </a:t>
            </a:r>
            <a:r>
              <a:rPr lang="en-GB" dirty="0" err="1" smtClean="0"/>
              <a:t>MyFitness</a:t>
            </a:r>
            <a:r>
              <a:rPr lang="en-GB" dirty="0" smtClean="0"/>
              <a:t>, the second largest tenant at </a:t>
            </a:r>
            <a:r>
              <a:rPr lang="en-GB" dirty="0" err="1" smtClean="0"/>
              <a:t>Piirita</a:t>
            </a:r>
            <a:r>
              <a:rPr lang="en-GB" dirty="0" smtClean="0"/>
              <a:t>, is the largest network of sports clubs in Estonia. It operates 15 clubs in Estonia as well as 7 clubs in Latvia. 10-year lease agreements were signed with both </a:t>
            </a:r>
            <a:r>
              <a:rPr lang="en-GB" dirty="0" err="1" smtClean="0"/>
              <a:t>Rimi</a:t>
            </a:r>
            <a:r>
              <a:rPr lang="en-GB" dirty="0" smtClean="0"/>
              <a:t> and </a:t>
            </a:r>
            <a:r>
              <a:rPr lang="en-GB" dirty="0" err="1" smtClean="0"/>
              <a:t>MyFitness</a:t>
            </a:r>
            <a:r>
              <a:rPr lang="en-GB" dirty="0" smtClean="0"/>
              <a:t>. In total </a:t>
            </a:r>
            <a:r>
              <a:rPr lang="en-GB" dirty="0" err="1" smtClean="0"/>
              <a:t>Pirita</a:t>
            </a:r>
            <a:r>
              <a:rPr lang="en-GB" dirty="0" smtClean="0"/>
              <a:t> has more than 20 tenants including a diverse mix of restaurants. </a:t>
            </a:r>
          </a:p>
          <a:p>
            <a:endParaRPr lang="en-GB" dirty="0"/>
          </a:p>
        </p:txBody>
      </p:sp>
      <p:pic>
        <p:nvPicPr>
          <p:cNvPr id="12" name="Picture 2" descr="Bildresultat för baltic horiz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4999" y="175179"/>
            <a:ext cx="816446" cy="465952"/>
          </a:xfrm>
          <a:prstGeom prst="rect">
            <a:avLst/>
          </a:prstGeom>
          <a:noFill/>
          <a:extLst>
            <a:ext uri="{909E8E84-426E-40DD-AFC4-6F175D3DCCD1}">
              <a14:hiddenFill xmlns:a14="http://schemas.microsoft.com/office/drawing/2010/main">
                <a:solidFill>
                  <a:srgbClr val="FFFFFF"/>
                </a:solidFill>
              </a14:hiddenFill>
            </a:ext>
          </a:extLst>
        </p:spPr>
      </p:pic>
      <p:pic>
        <p:nvPicPr>
          <p:cNvPr id="184322" name="Picture 2" descr="Bildresultat för piirita rimi tallinn"/>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40000" y="1627109"/>
            <a:ext cx="3886200" cy="2226354"/>
          </a:xfrm>
          <a:prstGeom prst="rect">
            <a:avLst/>
          </a:prstGeom>
          <a:noFill/>
          <a:extLst>
            <a:ext uri="{909E8E84-426E-40DD-AFC4-6F175D3DCCD1}">
              <a14:hiddenFill xmlns:a14="http://schemas.microsoft.com/office/drawing/2010/main">
                <a:solidFill>
                  <a:srgbClr val="FFFFFF"/>
                </a:solidFill>
              </a14:hiddenFill>
            </a:ext>
          </a:extLst>
        </p:spPr>
      </p:pic>
      <p:pic>
        <p:nvPicPr>
          <p:cNvPr id="184324" name="Picture 4" descr="http://www.baltichorizon.com/wp-content/uploads/2016/12/DSC40991-1024x59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0000" y="4293016"/>
            <a:ext cx="3886200" cy="2239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5303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30579347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5465"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540002" y="900000"/>
            <a:ext cx="9612001" cy="540000"/>
          </a:xfrm>
        </p:spPr>
        <p:txBody>
          <a:bodyPr/>
          <a:lstStyle/>
          <a:p>
            <a:r>
              <a:rPr lang="en-GB" dirty="0" err="1"/>
              <a:t>Piirita</a:t>
            </a:r>
            <a:r>
              <a:rPr lang="en-GB" dirty="0"/>
              <a:t> – Tallinn, Estonia</a:t>
            </a:r>
          </a:p>
        </p:txBody>
      </p:sp>
      <p:sp>
        <p:nvSpPr>
          <p:cNvPr id="4" name="Slide Number Placeholder 3"/>
          <p:cNvSpPr>
            <a:spLocks noGrp="1"/>
          </p:cNvSpPr>
          <p:nvPr>
            <p:ph type="sldNum" sz="quarter" idx="16"/>
          </p:nvPr>
        </p:nvSpPr>
        <p:spPr/>
        <p:txBody>
          <a:bodyPr/>
          <a:lstStyle/>
          <a:p>
            <a:fld id="{AD2C836C-F085-46B1-A79E-84257391B124}" type="slidenum">
              <a:rPr lang="en-GB" smtClean="0"/>
              <a:pPr/>
              <a:t>33</a:t>
            </a:fld>
            <a:endParaRPr lang="en-GB" dirty="0"/>
          </a:p>
        </p:txBody>
      </p:sp>
      <p:sp>
        <p:nvSpPr>
          <p:cNvPr id="11" name="Rectangle 10"/>
          <p:cNvSpPr/>
          <p:nvPr/>
        </p:nvSpPr>
        <p:spPr>
          <a:xfrm>
            <a:off x="540000" y="5399692"/>
            <a:ext cx="4768599" cy="8077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spcCol="237600" rtlCol="0" anchor="ctr"/>
          <a:lstStyle/>
          <a:p>
            <a:pPr algn="ctr">
              <a:lnSpc>
                <a:spcPts val="1300"/>
              </a:lnSpc>
              <a:spcAft>
                <a:spcPts val="500"/>
              </a:spcAft>
            </a:pPr>
            <a:endParaRPr lang="en-GB" sz="900" b="1" dirty="0" smtClean="0">
              <a:solidFill>
                <a:schemeClr val="bg1"/>
              </a:solidFill>
            </a:endParaRPr>
          </a:p>
        </p:txBody>
      </p:sp>
      <p:sp>
        <p:nvSpPr>
          <p:cNvPr id="12" name="Content Placeholder 2"/>
          <p:cNvSpPr txBox="1">
            <a:spLocks/>
          </p:cNvSpPr>
          <p:nvPr/>
        </p:nvSpPr>
        <p:spPr>
          <a:xfrm>
            <a:off x="605212" y="5470354"/>
            <a:ext cx="4703387" cy="544964"/>
          </a:xfrm>
          <a:prstGeom prst="rect">
            <a:avLst/>
          </a:prstGeom>
        </p:spPr>
        <p:txBody>
          <a:bodyPr vert="horz" lIns="0" tIns="0" rIns="0" bIns="0" rtlCol="0">
            <a:noAutofit/>
          </a:bodyPr>
          <a:lstStyle>
            <a:lvl1pPr marL="125956" indent="-125956" algn="l" defTabSz="1042688" rtl="0" eaLnBrk="1" latinLnBrk="0" hangingPunct="1">
              <a:lnSpc>
                <a:spcPts val="1348"/>
              </a:lnSpc>
              <a:spcBef>
                <a:spcPts val="300"/>
              </a:spcBef>
              <a:buClr>
                <a:srgbClr val="AA0032"/>
              </a:buClr>
              <a:buFont typeface="Wingdings" panose="05000000000000000000" pitchFamily="2" charset="2"/>
              <a:buChar char="§"/>
              <a:defRPr sz="1000" kern="1200">
                <a:solidFill>
                  <a:schemeClr val="tx1"/>
                </a:solidFill>
                <a:latin typeface="+mn-lt"/>
                <a:ea typeface="+mn-ea"/>
                <a:cs typeface="+mn-cs"/>
              </a:defRPr>
            </a:lvl1pPr>
            <a:lvl2pPr marL="251911" indent="-125956" algn="l" defTabSz="1042688" rtl="0" eaLnBrk="1" latinLnBrk="0" hangingPunct="1">
              <a:lnSpc>
                <a:spcPts val="1348"/>
              </a:lnSpc>
              <a:spcBef>
                <a:spcPts val="200"/>
              </a:spcBef>
              <a:buClr>
                <a:srgbClr val="BCB8B2"/>
              </a:buClr>
              <a:buFont typeface="Wingdings" panose="05000000000000000000" pitchFamily="2" charset="2"/>
              <a:buChar char="§"/>
              <a:defRPr sz="1000" kern="1200">
                <a:solidFill>
                  <a:schemeClr val="tx1"/>
                </a:solidFill>
                <a:latin typeface="+mn-lt"/>
                <a:ea typeface="+mn-ea"/>
                <a:cs typeface="+mn-cs"/>
              </a:defRPr>
            </a:lvl2pPr>
            <a:lvl3pPr marL="377866" indent="-125956" algn="l" defTabSz="1042688" rtl="0" eaLnBrk="1" latinLnBrk="0" hangingPunct="1">
              <a:lnSpc>
                <a:spcPts val="1348"/>
              </a:lnSpc>
              <a:spcBef>
                <a:spcPts val="200"/>
              </a:spcBef>
              <a:buFont typeface="Gill Sans MT Pro Light" pitchFamily="34" charset="0"/>
              <a:buChar char="–"/>
              <a:defRPr sz="1000" i="1" kern="1200">
                <a:solidFill>
                  <a:schemeClr val="tx1"/>
                </a:solidFill>
                <a:latin typeface="+mn-lt"/>
                <a:ea typeface="+mn-ea"/>
                <a:cs typeface="+mn-cs"/>
              </a:defRPr>
            </a:lvl3pPr>
            <a:lvl4pPr marL="0" indent="0" algn="l" defTabSz="1042688" rtl="0" eaLnBrk="1" latinLnBrk="0" hangingPunct="1">
              <a:lnSpc>
                <a:spcPct val="100000"/>
              </a:lnSpc>
              <a:spcBef>
                <a:spcPts val="1000"/>
              </a:spcBef>
              <a:buClr>
                <a:schemeClr val="accent1"/>
              </a:buClr>
              <a:buFontTx/>
              <a:buNone/>
              <a:defRPr sz="1100" kern="1200">
                <a:solidFill>
                  <a:schemeClr val="tx1"/>
                </a:solidFill>
                <a:latin typeface="Gill Sans MT Pro Medium" pitchFamily="34" charset="0"/>
                <a:ea typeface="+mn-ea"/>
                <a:cs typeface="+mn-cs"/>
              </a:defRPr>
            </a:lvl4pPr>
            <a:lvl5pPr marL="0" indent="0" algn="l" defTabSz="1042688" rtl="0" eaLnBrk="1" latinLnBrk="0" hangingPunct="1">
              <a:lnSpc>
                <a:spcPct val="100000"/>
              </a:lnSpc>
              <a:spcBef>
                <a:spcPts val="800"/>
              </a:spcBef>
              <a:buFont typeface="Arial" pitchFamily="34" charset="0"/>
              <a:buNone/>
              <a:defRPr sz="1100" i="1" kern="1200">
                <a:solidFill>
                  <a:schemeClr val="tx1"/>
                </a:solidFill>
                <a:latin typeface="Gill Sans MT Pro Medium" pitchFamily="34" charset="0"/>
                <a:ea typeface="+mn-ea"/>
                <a:cs typeface="+mn-cs"/>
              </a:defRPr>
            </a:lvl5pPr>
            <a:lvl6pPr marL="0" indent="-125367" algn="l" defTabSz="1042688" rtl="0" eaLnBrk="1" latinLnBrk="0" hangingPunct="1">
              <a:lnSpc>
                <a:spcPts val="1348"/>
              </a:lnSpc>
              <a:spcBef>
                <a:spcPts val="0"/>
              </a:spcBef>
              <a:buClr>
                <a:schemeClr val="accent1"/>
              </a:buClr>
              <a:buFont typeface="Wingdings" panose="05000000000000000000" pitchFamily="2" charset="2"/>
              <a:buChar char="§"/>
              <a:defRPr sz="1000" i="0" kern="1200">
                <a:solidFill>
                  <a:schemeClr val="tx1"/>
                </a:solidFill>
                <a:latin typeface="+mn-lt"/>
                <a:ea typeface="+mn-ea"/>
                <a:cs typeface="+mn-cs"/>
              </a:defRPr>
            </a:lvl6pPr>
            <a:lvl7pPr marL="251911" indent="-125367" algn="l" defTabSz="1042688" rtl="0" eaLnBrk="1" latinLnBrk="0" hangingPunct="1">
              <a:lnSpc>
                <a:spcPts val="1348"/>
              </a:lnSpc>
              <a:spcBef>
                <a:spcPts val="0"/>
              </a:spcBef>
              <a:buClr>
                <a:srgbClr val="BCB8B2"/>
              </a:buClr>
              <a:buFont typeface="Wingdings" panose="05000000000000000000" pitchFamily="2" charset="2"/>
              <a:buChar char="§"/>
              <a:defRPr sz="1000" i="0" kern="1200">
                <a:solidFill>
                  <a:schemeClr val="tx1"/>
                </a:solidFill>
                <a:latin typeface="+mn-lt"/>
                <a:ea typeface="+mn-ea"/>
                <a:cs typeface="+mn-cs"/>
              </a:defRPr>
            </a:lvl7pPr>
            <a:lvl8pPr marL="377866"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8pPr>
            <a:lvl9pPr marL="503822"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9pPr>
          </a:lstStyle>
          <a:p>
            <a:pPr marL="0" indent="0">
              <a:buNone/>
            </a:pPr>
            <a:r>
              <a:rPr lang="en-GB" dirty="0" smtClean="0"/>
              <a:t>The </a:t>
            </a:r>
            <a:r>
              <a:rPr lang="en-GB" dirty="0" err="1" smtClean="0"/>
              <a:t>Piirita</a:t>
            </a:r>
            <a:r>
              <a:rPr lang="en-GB" dirty="0" smtClean="0"/>
              <a:t> shopping centre is situated in </a:t>
            </a:r>
            <a:r>
              <a:rPr lang="en-GB" dirty="0" err="1" smtClean="0"/>
              <a:t>Pirita</a:t>
            </a:r>
            <a:r>
              <a:rPr lang="en-GB" dirty="0" smtClean="0"/>
              <a:t> district about 10 minutes by car away from the </a:t>
            </a:r>
            <a:r>
              <a:rPr lang="en-GB" dirty="0" err="1" smtClean="0"/>
              <a:t>center</a:t>
            </a:r>
            <a:r>
              <a:rPr lang="en-GB" dirty="0" smtClean="0"/>
              <a:t> of Tallinn. It is close to </a:t>
            </a:r>
            <a:r>
              <a:rPr lang="en-GB" dirty="0" err="1" smtClean="0"/>
              <a:t>Pirita</a:t>
            </a:r>
            <a:r>
              <a:rPr lang="en-GB" dirty="0" smtClean="0"/>
              <a:t> beach – a popular spot among Tallinn residents in summer.</a:t>
            </a:r>
            <a:endParaRPr lang="en-GB" dirty="0"/>
          </a:p>
        </p:txBody>
      </p:sp>
      <p:sp>
        <p:nvSpPr>
          <p:cNvPr id="15" name="Oval 14"/>
          <p:cNvSpPr/>
          <p:nvPr/>
        </p:nvSpPr>
        <p:spPr>
          <a:xfrm>
            <a:off x="1778585" y="2841663"/>
            <a:ext cx="1800000" cy="1800000"/>
          </a:xfrm>
          <a:prstGeom prst="ellipse">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sp>
        <p:nvSpPr>
          <p:cNvPr id="21" name="Rectangle 20"/>
          <p:cNvSpPr/>
          <p:nvPr/>
        </p:nvSpPr>
        <p:spPr>
          <a:xfrm>
            <a:off x="2044194" y="3596488"/>
            <a:ext cx="1085321" cy="523220"/>
          </a:xfrm>
          <a:prstGeom prst="rect">
            <a:avLst/>
          </a:prstGeom>
          <a:noFill/>
        </p:spPr>
        <p:txBody>
          <a:bodyPr wrap="square" lIns="91440" tIns="45720" rIns="91440" bIns="45720">
            <a:spAutoFit/>
          </a:bodyPr>
          <a:lstStyle/>
          <a:p>
            <a:pPr algn="ctr"/>
            <a:r>
              <a:rPr lang="en-GB" sz="1400" b="0" cap="none" spc="0" dirty="0" smtClean="0">
                <a:ln w="0"/>
                <a:solidFill>
                  <a:schemeClr val="tx1"/>
                </a:solidFill>
                <a:effectLst>
                  <a:outerShdw blurRad="38100" dist="19050" dir="2700000" algn="tl" rotWithShape="0">
                    <a:schemeClr val="dk1">
                      <a:alpha val="40000"/>
                    </a:schemeClr>
                  </a:outerShdw>
                </a:effectLst>
              </a:rPr>
              <a:t>Riga</a:t>
            </a:r>
          </a:p>
          <a:p>
            <a:pPr algn="ctr"/>
            <a:r>
              <a:rPr lang="en-GB" sz="1400" dirty="0" smtClean="0">
                <a:ln w="0"/>
                <a:effectLst>
                  <a:outerShdw blurRad="38100" dist="19050" dir="2700000" algn="tl" rotWithShape="0">
                    <a:schemeClr val="dk1">
                      <a:alpha val="40000"/>
                    </a:schemeClr>
                  </a:outerShdw>
                </a:effectLst>
              </a:rPr>
              <a:t>city centre</a:t>
            </a:r>
            <a:endParaRPr lang="en-GB" sz="1100" b="0" cap="none" spc="0" dirty="0">
              <a:ln w="0"/>
              <a:solidFill>
                <a:schemeClr val="tx1"/>
              </a:solidFill>
              <a:effectLst>
                <a:outerShdw blurRad="38100" dist="19050" dir="2700000" algn="tl" rotWithShape="0">
                  <a:schemeClr val="dk1">
                    <a:alpha val="40000"/>
                  </a:schemeClr>
                </a:outerShdw>
              </a:effectLst>
            </a:endParaRPr>
          </a:p>
        </p:txBody>
      </p:sp>
      <p:sp>
        <p:nvSpPr>
          <p:cNvPr id="22" name="Ellips 8"/>
          <p:cNvSpPr>
            <a:spLocks noChangeAspect="1"/>
          </p:cNvSpPr>
          <p:nvPr/>
        </p:nvSpPr>
        <p:spPr>
          <a:xfrm>
            <a:off x="2579164" y="4378079"/>
            <a:ext cx="198841" cy="198841"/>
          </a:xfrm>
          <a:prstGeom prst="ellipse">
            <a:avLst/>
          </a:prstGeom>
          <a:solidFill>
            <a:srgbClr val="AA003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lnSpc>
                <a:spcPts val="1350"/>
              </a:lnSpc>
            </a:pPr>
            <a:endParaRPr lang="en-GB" sz="400" dirty="0" smtClean="0">
              <a:latin typeface="Gill Sans MT Pro Medium" panose="020B0602020104020203" pitchFamily="34" charset="0"/>
            </a:endParaRPr>
          </a:p>
        </p:txBody>
      </p:sp>
      <p:sp>
        <p:nvSpPr>
          <p:cNvPr id="23" name="Rectangle 22"/>
          <p:cNvSpPr/>
          <p:nvPr/>
        </p:nvSpPr>
        <p:spPr>
          <a:xfrm>
            <a:off x="1554004" y="4355724"/>
            <a:ext cx="1124580" cy="261610"/>
          </a:xfrm>
          <a:prstGeom prst="rect">
            <a:avLst/>
          </a:prstGeom>
          <a:noFill/>
        </p:spPr>
        <p:txBody>
          <a:bodyPr wrap="square" lIns="91440" tIns="45720" rIns="91440" bIns="45720">
            <a:spAutoFit/>
          </a:bodyPr>
          <a:lstStyle/>
          <a:p>
            <a:pPr algn="ctr"/>
            <a:r>
              <a:rPr lang="en-GB" sz="1100" b="0" cap="none" spc="0" dirty="0" smtClean="0">
                <a:ln w="0"/>
                <a:solidFill>
                  <a:schemeClr val="tx1"/>
                </a:solidFill>
                <a:effectLst>
                  <a:outerShdw blurRad="38100" dist="19050" dir="2700000" algn="tl" rotWithShape="0">
                    <a:schemeClr val="dk1">
                      <a:alpha val="40000"/>
                    </a:schemeClr>
                  </a:outerShdw>
                </a:effectLst>
              </a:rPr>
              <a:t>Upmalas Biroji</a:t>
            </a:r>
            <a:endParaRPr lang="en-GB" sz="1100" b="0" cap="none" spc="0" dirty="0">
              <a:ln w="0"/>
              <a:solidFill>
                <a:schemeClr val="tx1"/>
              </a:solidFill>
              <a:effectLst>
                <a:outerShdw blurRad="38100" dist="19050" dir="2700000" algn="tl" rotWithShape="0">
                  <a:schemeClr val="dk1">
                    <a:alpha val="40000"/>
                  </a:schemeClr>
                </a:outerShdw>
              </a:effectLst>
            </a:endParaRPr>
          </a:p>
        </p:txBody>
      </p:sp>
      <p:pic>
        <p:nvPicPr>
          <p:cNvPr id="28" name="Picture 2" descr="Bildresultat för baltic horizon"/>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4999" y="175179"/>
            <a:ext cx="816446" cy="4659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40004" y="1585913"/>
            <a:ext cx="4719600" cy="3456000"/>
          </a:xfrm>
          <a:prstGeom prst="rect">
            <a:avLst/>
          </a:prstGeom>
        </p:spPr>
      </p:pic>
      <p:sp>
        <p:nvSpPr>
          <p:cNvPr id="32" name="Ellips 8"/>
          <p:cNvSpPr>
            <a:spLocks noChangeAspect="1"/>
          </p:cNvSpPr>
          <p:nvPr/>
        </p:nvSpPr>
        <p:spPr>
          <a:xfrm>
            <a:off x="4432108" y="2215560"/>
            <a:ext cx="198841" cy="198841"/>
          </a:xfrm>
          <a:prstGeom prst="ellipse">
            <a:avLst/>
          </a:prstGeom>
          <a:solidFill>
            <a:srgbClr val="AA003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lnSpc>
                <a:spcPts val="1350"/>
              </a:lnSpc>
            </a:pPr>
            <a:endParaRPr lang="en-GB" sz="400" dirty="0" smtClean="0">
              <a:latin typeface="Gill Sans MT Pro Medium" panose="020B0602020104020203" pitchFamily="34" charset="0"/>
            </a:endParaRPr>
          </a:p>
        </p:txBody>
      </p:sp>
      <p:sp>
        <p:nvSpPr>
          <p:cNvPr id="33" name="Rectangle 32"/>
          <p:cNvSpPr/>
          <p:nvPr/>
        </p:nvSpPr>
        <p:spPr>
          <a:xfrm>
            <a:off x="3660665" y="2171409"/>
            <a:ext cx="1124580" cy="261610"/>
          </a:xfrm>
          <a:prstGeom prst="rect">
            <a:avLst/>
          </a:prstGeom>
          <a:noFill/>
        </p:spPr>
        <p:txBody>
          <a:bodyPr wrap="square" lIns="91440" tIns="45720" rIns="91440" bIns="45720">
            <a:spAutoFit/>
          </a:bodyPr>
          <a:lstStyle/>
          <a:p>
            <a:pPr algn="ctr"/>
            <a:r>
              <a:rPr lang="en-GB" sz="1100" b="0" cap="none" spc="0" dirty="0" err="1" smtClean="0">
                <a:ln w="0"/>
                <a:solidFill>
                  <a:schemeClr val="tx1"/>
                </a:solidFill>
                <a:effectLst>
                  <a:outerShdw blurRad="38100" dist="19050" dir="2700000" algn="tl" rotWithShape="0">
                    <a:schemeClr val="dk1">
                      <a:alpha val="40000"/>
                    </a:schemeClr>
                  </a:outerShdw>
                </a:effectLst>
              </a:rPr>
              <a:t>Piirita</a:t>
            </a:r>
            <a:endParaRPr lang="en-GB" sz="1100" b="0" cap="none" spc="0" dirty="0">
              <a:ln w="0"/>
              <a:solidFill>
                <a:schemeClr val="tx1"/>
              </a:solidFill>
              <a:effectLst>
                <a:outerShdw blurRad="38100" dist="19050" dir="2700000" algn="tl" rotWithShape="0">
                  <a:schemeClr val="dk1">
                    <a:alpha val="40000"/>
                  </a:schemeClr>
                </a:outerShdw>
              </a:effectLst>
            </a:endParaRPr>
          </a:p>
        </p:txBody>
      </p:sp>
      <p:sp>
        <p:nvSpPr>
          <p:cNvPr id="34" name="Oval 33"/>
          <p:cNvSpPr>
            <a:spLocks noChangeAspect="1"/>
          </p:cNvSpPr>
          <p:nvPr/>
        </p:nvSpPr>
        <p:spPr>
          <a:xfrm>
            <a:off x="1401812" y="3408087"/>
            <a:ext cx="1296000" cy="1296000"/>
          </a:xfrm>
          <a:prstGeom prst="ellipse">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sp>
        <p:nvSpPr>
          <p:cNvPr id="35" name="Rectangle 34"/>
          <p:cNvSpPr/>
          <p:nvPr/>
        </p:nvSpPr>
        <p:spPr>
          <a:xfrm>
            <a:off x="1511452" y="3794477"/>
            <a:ext cx="1076721" cy="523220"/>
          </a:xfrm>
          <a:prstGeom prst="rect">
            <a:avLst/>
          </a:prstGeom>
          <a:noFill/>
        </p:spPr>
        <p:txBody>
          <a:bodyPr wrap="square" lIns="91440" tIns="45720" rIns="91440" bIns="45720">
            <a:spAutoFit/>
          </a:bodyPr>
          <a:lstStyle/>
          <a:p>
            <a:pPr algn="ctr"/>
            <a:r>
              <a:rPr lang="en-GB" sz="1400" b="0" cap="none" spc="0" dirty="0" smtClean="0">
                <a:ln w="0"/>
                <a:solidFill>
                  <a:schemeClr val="tx1"/>
                </a:solidFill>
                <a:effectLst>
                  <a:outerShdw blurRad="38100" dist="19050" dir="2700000" algn="tl" rotWithShape="0">
                    <a:schemeClr val="dk1">
                      <a:alpha val="40000"/>
                    </a:schemeClr>
                  </a:outerShdw>
                </a:effectLst>
              </a:rPr>
              <a:t>Tallinn</a:t>
            </a:r>
          </a:p>
          <a:p>
            <a:pPr algn="ctr"/>
            <a:r>
              <a:rPr lang="en-GB" sz="1400" dirty="0" smtClean="0">
                <a:ln w="0"/>
                <a:effectLst>
                  <a:outerShdw blurRad="38100" dist="19050" dir="2700000" algn="tl" rotWithShape="0">
                    <a:schemeClr val="dk1">
                      <a:alpha val="40000"/>
                    </a:schemeClr>
                  </a:outerShdw>
                </a:effectLst>
              </a:rPr>
              <a:t>city centre</a:t>
            </a:r>
            <a:endParaRPr lang="en-GB" sz="1100" b="0" cap="none" spc="0" dirty="0">
              <a:ln w="0"/>
              <a:solidFill>
                <a:schemeClr val="tx1"/>
              </a:solidFill>
              <a:effectLst>
                <a:outerShdw blurRad="38100" dist="19050" dir="2700000" algn="tl" rotWithShape="0">
                  <a:schemeClr val="dk1">
                    <a:alpha val="40000"/>
                  </a:schemeClr>
                </a:outerShdw>
              </a:effectLst>
            </a:endParaRPr>
          </a:p>
        </p:txBody>
      </p:sp>
      <p:pic>
        <p:nvPicPr>
          <p:cNvPr id="8" name="Picture 7"/>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525213" y="1585913"/>
            <a:ext cx="4622400" cy="3261600"/>
          </a:xfrm>
          <a:prstGeom prst="rect">
            <a:avLst/>
          </a:prstGeom>
        </p:spPr>
      </p:pic>
      <p:cxnSp>
        <p:nvCxnSpPr>
          <p:cNvPr id="24" name="Straight Connector 23"/>
          <p:cNvCxnSpPr/>
          <p:nvPr/>
        </p:nvCxnSpPr>
        <p:spPr>
          <a:xfrm flipV="1">
            <a:off x="6804099" y="2321179"/>
            <a:ext cx="872455" cy="2235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7676554" y="2321179"/>
            <a:ext cx="585998" cy="108690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237076" y="2343536"/>
            <a:ext cx="567024" cy="171255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237076" y="4056087"/>
            <a:ext cx="135574" cy="26161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372650" y="4119708"/>
            <a:ext cx="3545707" cy="19560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9854329" y="3932767"/>
            <a:ext cx="64028" cy="18455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8995833" y="3932767"/>
            <a:ext cx="858496" cy="6003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805333" y="3408087"/>
            <a:ext cx="190500" cy="58471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262551" y="3408087"/>
            <a:ext cx="54278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0316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930"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9" name="Rectangle 18"/>
          <p:cNvSpPr/>
          <p:nvPr/>
        </p:nvSpPr>
        <p:spPr>
          <a:xfrm>
            <a:off x="4598280" y="4483018"/>
            <a:ext cx="4129268" cy="26449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spcCol="237600" rtlCol="0" anchor="ctr"/>
          <a:lstStyle/>
          <a:p>
            <a:pPr algn="ctr">
              <a:lnSpc>
                <a:spcPts val="1300"/>
              </a:lnSpc>
              <a:spcAft>
                <a:spcPts val="500"/>
              </a:spcAft>
            </a:pPr>
            <a:endParaRPr lang="en-GB" sz="900" b="1" dirty="0" smtClean="0">
              <a:solidFill>
                <a:schemeClr val="bg1"/>
              </a:solidFill>
            </a:endParaRPr>
          </a:p>
        </p:txBody>
      </p:sp>
      <p:sp>
        <p:nvSpPr>
          <p:cNvPr id="2" name="Title 1"/>
          <p:cNvSpPr>
            <a:spLocks noGrp="1"/>
          </p:cNvSpPr>
          <p:nvPr>
            <p:ph type="title"/>
          </p:nvPr>
        </p:nvSpPr>
        <p:spPr>
          <a:xfrm>
            <a:off x="540002" y="900000"/>
            <a:ext cx="9612001" cy="540000"/>
          </a:xfrm>
        </p:spPr>
        <p:txBody>
          <a:bodyPr/>
          <a:lstStyle/>
          <a:p>
            <a:r>
              <a:rPr lang="en-GB" dirty="0" smtClean="0"/>
              <a:t>Sky Supermarket – Riga, Latvia</a:t>
            </a:r>
            <a:r>
              <a:rPr lang="en-GB" dirty="0"/>
              <a:t/>
            </a:r>
            <a:br>
              <a:rPr lang="en-GB" dirty="0"/>
            </a:br>
            <a:endParaRPr lang="en-GB" dirty="0"/>
          </a:p>
        </p:txBody>
      </p:sp>
      <p:sp>
        <p:nvSpPr>
          <p:cNvPr id="4" name="Slide Number Placeholder 3"/>
          <p:cNvSpPr>
            <a:spLocks noGrp="1"/>
          </p:cNvSpPr>
          <p:nvPr>
            <p:ph type="sldNum" sz="quarter" idx="16"/>
          </p:nvPr>
        </p:nvSpPr>
        <p:spPr/>
        <p:txBody>
          <a:bodyPr/>
          <a:lstStyle/>
          <a:p>
            <a:fld id="{AD2C836C-F085-46B1-A79E-84257391B124}" type="slidenum">
              <a:rPr lang="en-GB" smtClean="0"/>
              <a:pPr/>
              <a:t>34</a:t>
            </a:fld>
            <a:endParaRPr lang="en-GB" dirty="0"/>
          </a:p>
        </p:txBody>
      </p:sp>
      <p:sp>
        <p:nvSpPr>
          <p:cNvPr id="10" name="Content Placeholder 2"/>
          <p:cNvSpPr txBox="1">
            <a:spLocks/>
          </p:cNvSpPr>
          <p:nvPr/>
        </p:nvSpPr>
        <p:spPr>
          <a:xfrm>
            <a:off x="4663493" y="4567015"/>
            <a:ext cx="3983390" cy="2560985"/>
          </a:xfrm>
          <a:prstGeom prst="rect">
            <a:avLst/>
          </a:prstGeom>
        </p:spPr>
        <p:txBody>
          <a:bodyPr vert="horz" lIns="0" tIns="0" rIns="0" bIns="0" rtlCol="0">
            <a:noAutofit/>
          </a:bodyPr>
          <a:lstStyle>
            <a:lvl1pPr marL="125956" indent="-125956" algn="l" defTabSz="1042688" rtl="0" eaLnBrk="1" latinLnBrk="0" hangingPunct="1">
              <a:lnSpc>
                <a:spcPts val="1348"/>
              </a:lnSpc>
              <a:spcBef>
                <a:spcPts val="300"/>
              </a:spcBef>
              <a:buClr>
                <a:srgbClr val="AA0032"/>
              </a:buClr>
              <a:buFont typeface="Wingdings" panose="05000000000000000000" pitchFamily="2" charset="2"/>
              <a:buChar char="§"/>
              <a:defRPr sz="1000" kern="1200">
                <a:solidFill>
                  <a:schemeClr val="tx1"/>
                </a:solidFill>
                <a:latin typeface="+mn-lt"/>
                <a:ea typeface="+mn-ea"/>
                <a:cs typeface="+mn-cs"/>
              </a:defRPr>
            </a:lvl1pPr>
            <a:lvl2pPr marL="251911" indent="-125956" algn="l" defTabSz="1042688" rtl="0" eaLnBrk="1" latinLnBrk="0" hangingPunct="1">
              <a:lnSpc>
                <a:spcPts val="1348"/>
              </a:lnSpc>
              <a:spcBef>
                <a:spcPts val="200"/>
              </a:spcBef>
              <a:buClr>
                <a:srgbClr val="BCB8B2"/>
              </a:buClr>
              <a:buFont typeface="Wingdings" panose="05000000000000000000" pitchFamily="2" charset="2"/>
              <a:buChar char="§"/>
              <a:defRPr sz="1000" kern="1200">
                <a:solidFill>
                  <a:schemeClr val="tx1"/>
                </a:solidFill>
                <a:latin typeface="+mn-lt"/>
                <a:ea typeface="+mn-ea"/>
                <a:cs typeface="+mn-cs"/>
              </a:defRPr>
            </a:lvl2pPr>
            <a:lvl3pPr marL="377866" indent="-125956" algn="l" defTabSz="1042688" rtl="0" eaLnBrk="1" latinLnBrk="0" hangingPunct="1">
              <a:lnSpc>
                <a:spcPts val="1348"/>
              </a:lnSpc>
              <a:spcBef>
                <a:spcPts val="200"/>
              </a:spcBef>
              <a:buFont typeface="Gill Sans MT Pro Light" pitchFamily="34" charset="0"/>
              <a:buChar char="–"/>
              <a:defRPr sz="1000" i="1" kern="1200">
                <a:solidFill>
                  <a:schemeClr val="tx1"/>
                </a:solidFill>
                <a:latin typeface="+mn-lt"/>
                <a:ea typeface="+mn-ea"/>
                <a:cs typeface="+mn-cs"/>
              </a:defRPr>
            </a:lvl3pPr>
            <a:lvl4pPr marL="0" indent="0" algn="l" defTabSz="1042688" rtl="0" eaLnBrk="1" latinLnBrk="0" hangingPunct="1">
              <a:lnSpc>
                <a:spcPct val="100000"/>
              </a:lnSpc>
              <a:spcBef>
                <a:spcPts val="1000"/>
              </a:spcBef>
              <a:buClr>
                <a:schemeClr val="accent1"/>
              </a:buClr>
              <a:buFontTx/>
              <a:buNone/>
              <a:defRPr sz="1100" kern="1200">
                <a:solidFill>
                  <a:schemeClr val="tx1"/>
                </a:solidFill>
                <a:latin typeface="Gill Sans MT Pro Medium" pitchFamily="34" charset="0"/>
                <a:ea typeface="+mn-ea"/>
                <a:cs typeface="+mn-cs"/>
              </a:defRPr>
            </a:lvl4pPr>
            <a:lvl5pPr marL="0" indent="0" algn="l" defTabSz="1042688" rtl="0" eaLnBrk="1" latinLnBrk="0" hangingPunct="1">
              <a:lnSpc>
                <a:spcPct val="100000"/>
              </a:lnSpc>
              <a:spcBef>
                <a:spcPts val="800"/>
              </a:spcBef>
              <a:buFont typeface="Arial" pitchFamily="34" charset="0"/>
              <a:buNone/>
              <a:defRPr sz="1100" i="1" kern="1200">
                <a:solidFill>
                  <a:schemeClr val="tx1"/>
                </a:solidFill>
                <a:latin typeface="Gill Sans MT Pro Medium" pitchFamily="34" charset="0"/>
                <a:ea typeface="+mn-ea"/>
                <a:cs typeface="+mn-cs"/>
              </a:defRPr>
            </a:lvl5pPr>
            <a:lvl6pPr marL="0" indent="-125367" algn="l" defTabSz="1042688" rtl="0" eaLnBrk="1" latinLnBrk="0" hangingPunct="1">
              <a:lnSpc>
                <a:spcPts val="1348"/>
              </a:lnSpc>
              <a:spcBef>
                <a:spcPts val="0"/>
              </a:spcBef>
              <a:buClr>
                <a:schemeClr val="accent1"/>
              </a:buClr>
              <a:buFont typeface="Wingdings" panose="05000000000000000000" pitchFamily="2" charset="2"/>
              <a:buChar char="§"/>
              <a:defRPr sz="1000" i="0" kern="1200">
                <a:solidFill>
                  <a:schemeClr val="tx1"/>
                </a:solidFill>
                <a:latin typeface="+mn-lt"/>
                <a:ea typeface="+mn-ea"/>
                <a:cs typeface="+mn-cs"/>
              </a:defRPr>
            </a:lvl6pPr>
            <a:lvl7pPr marL="251911" indent="-125367" algn="l" defTabSz="1042688" rtl="0" eaLnBrk="1" latinLnBrk="0" hangingPunct="1">
              <a:lnSpc>
                <a:spcPts val="1348"/>
              </a:lnSpc>
              <a:spcBef>
                <a:spcPts val="0"/>
              </a:spcBef>
              <a:buClr>
                <a:srgbClr val="BCB8B2"/>
              </a:buClr>
              <a:buFont typeface="Wingdings" panose="05000000000000000000" pitchFamily="2" charset="2"/>
              <a:buChar char="§"/>
              <a:defRPr sz="1000" i="0" kern="1200">
                <a:solidFill>
                  <a:schemeClr val="tx1"/>
                </a:solidFill>
                <a:latin typeface="+mn-lt"/>
                <a:ea typeface="+mn-ea"/>
                <a:cs typeface="+mn-cs"/>
              </a:defRPr>
            </a:lvl7pPr>
            <a:lvl8pPr marL="377866"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8pPr>
            <a:lvl9pPr marL="503822"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9pPr>
          </a:lstStyle>
          <a:p>
            <a:r>
              <a:rPr lang="en-GB" dirty="0" smtClean="0"/>
              <a:t>Sky Supermarket is a neighbourhood shopping centre with the upmarket grocery chain Sky as anchor tenant and a number of satellite tenants. It is the smallest of the properties owned by BOF in terms of both value and lettable area. The property was built in 2000 and renovated in 2010.</a:t>
            </a:r>
          </a:p>
          <a:p>
            <a:r>
              <a:rPr lang="en-GB" dirty="0" smtClean="0"/>
              <a:t>The anchor tenant Sky accounts for approximately half of annualised rental income (as of 31 March 2017). Sky is an upmarket grocery chain operating four shops, all in Riga. It distinguishes itself from larger nationwide retail chains (for example, Maxima and </a:t>
            </a:r>
            <a:r>
              <a:rPr lang="en-GB" dirty="0" err="1" smtClean="0"/>
              <a:t>Rimi</a:t>
            </a:r>
            <a:r>
              <a:rPr lang="en-GB" dirty="0" smtClean="0"/>
              <a:t>) by stocking higher quality, more exclusive products. Hence, its target customer group have higher income than the average customer of national retail chains. The Sky chain is owned by local investors. Satellite tenants in the property are typical of a neighbourhood shopping centre: pharmacy, pet shop etc. The property has been fully let since acquisition.</a:t>
            </a:r>
            <a:endParaRPr lang="en-GB" dirty="0"/>
          </a:p>
        </p:txBody>
      </p:sp>
      <p:graphicFrame>
        <p:nvGraphicFramePr>
          <p:cNvPr id="13" name="Table 12"/>
          <p:cNvGraphicFramePr>
            <a:graphicFrameLocks noGrp="1"/>
          </p:cNvGraphicFramePr>
          <p:nvPr>
            <p:extLst>
              <p:ext uri="{D42A27DB-BD31-4B8C-83A1-F6EECF244321}">
                <p14:modId xmlns:p14="http://schemas.microsoft.com/office/powerpoint/2010/main" val="1183792985"/>
              </p:ext>
            </p:extLst>
          </p:nvPr>
        </p:nvGraphicFramePr>
        <p:xfrm>
          <a:off x="4598280" y="1585913"/>
          <a:ext cx="4131789" cy="2694090"/>
        </p:xfrm>
        <a:graphic>
          <a:graphicData uri="http://schemas.openxmlformats.org/drawingml/2006/table">
            <a:tbl>
              <a:tblPr firstRow="1" bandRow="1">
                <a:tableStyleId>{2D5ABB26-0587-4C30-8999-92F81FD0307C}</a:tableStyleId>
              </a:tblPr>
              <a:tblGrid>
                <a:gridCol w="1453389">
                  <a:extLst>
                    <a:ext uri="{9D8B030D-6E8A-4147-A177-3AD203B41FA5}">
                      <a16:colId xmlns:a16="http://schemas.microsoft.com/office/drawing/2014/main" val="20000"/>
                    </a:ext>
                  </a:extLst>
                </a:gridCol>
                <a:gridCol w="2678400">
                  <a:extLst>
                    <a:ext uri="{9D8B030D-6E8A-4147-A177-3AD203B41FA5}">
                      <a16:colId xmlns:a16="http://schemas.microsoft.com/office/drawing/2014/main" val="20001"/>
                    </a:ext>
                  </a:extLst>
                </a:gridCol>
              </a:tblGrid>
              <a:tr h="222750">
                <a:tc gridSpan="2">
                  <a:txBody>
                    <a:bodyPr/>
                    <a:lstStyle/>
                    <a:p>
                      <a:r>
                        <a:rPr lang="en-GB" sz="1000" dirty="0" smtClean="0">
                          <a:latin typeface="Gill Sans MT Pro Medium" panose="020B0602020104020203" pitchFamily="34" charset="0"/>
                        </a:rPr>
                        <a:t>Details of</a:t>
                      </a:r>
                      <a:r>
                        <a:rPr lang="en-GB" sz="1000" baseline="0" dirty="0" smtClean="0">
                          <a:latin typeface="Gill Sans MT Pro Medium" panose="020B0602020104020203" pitchFamily="34" charset="0"/>
                        </a:rPr>
                        <a:t> Sky Supermarket</a:t>
                      </a:r>
                      <a:r>
                        <a:rPr lang="en-GB" sz="1000" dirty="0" smtClean="0">
                          <a:latin typeface="Gill Sans MT Pro Medium" panose="020B0602020104020203" pitchFamily="34" charset="0"/>
                        </a:rPr>
                        <a:t>,</a:t>
                      </a:r>
                      <a:r>
                        <a:rPr lang="en-GB" sz="1000" baseline="0" dirty="0" smtClean="0">
                          <a:latin typeface="Gill Sans MT Pro Medium" panose="020B0602020104020203" pitchFamily="34" charset="0"/>
                        </a:rPr>
                        <a:t> 31 March 2017</a:t>
                      </a:r>
                      <a:endParaRPr lang="en-GB" sz="1000" dirty="0">
                        <a:latin typeface="Gill Sans MT Pro Medium" panose="020B0602020104020203" pitchFamily="34" charset="0"/>
                      </a:endParaRPr>
                    </a:p>
                  </a:txBody>
                  <a:tcPr anchor="ctr">
                    <a:lnB w="12700" cap="flat" cmpd="sng" algn="ctr">
                      <a:solidFill>
                        <a:schemeClr val="bg1">
                          <a:lumMod val="75000"/>
                        </a:schemeClr>
                      </a:solidFill>
                      <a:prstDash val="solid"/>
                      <a:round/>
                      <a:headEnd type="none" w="med" len="med"/>
                      <a:tailEnd type="none" w="med" len="med"/>
                    </a:lnB>
                  </a:tcPr>
                </a:tc>
                <a:tc hMerge="1">
                  <a:txBody>
                    <a:bodyPr/>
                    <a:lstStyle/>
                    <a:p>
                      <a:pPr marL="0" marR="0" indent="0" algn="l" defTabSz="1042688" rtl="0" eaLnBrk="1" fontAlgn="auto" latinLnBrk="0" hangingPunct="1">
                        <a:lnSpc>
                          <a:spcPct val="100000"/>
                        </a:lnSpc>
                        <a:spcBef>
                          <a:spcPts val="0"/>
                        </a:spcBef>
                        <a:spcAft>
                          <a:spcPts val="0"/>
                        </a:spcAft>
                        <a:buClrTx/>
                        <a:buSzTx/>
                        <a:buFontTx/>
                        <a:buNone/>
                        <a:tabLst/>
                        <a:defRPr/>
                      </a:pPr>
                      <a:endParaRPr lang="en-GB" sz="1000" dirty="0" smtClean="0">
                        <a:cs typeface="Times New Roman" pitchFamily="18" charset="0"/>
                      </a:endParaRPr>
                    </a:p>
                  </a:txBody>
                  <a:tcPr anchor="ctr">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222750">
                <a:tc>
                  <a:txBody>
                    <a:bodyPr/>
                    <a:lstStyle/>
                    <a:p>
                      <a:r>
                        <a:rPr lang="en-GB" sz="850" dirty="0" smtClean="0"/>
                        <a:t>Acquisition date</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1042688" rtl="0" eaLnBrk="1" fontAlgn="auto" latinLnBrk="0" hangingPunct="1">
                        <a:lnSpc>
                          <a:spcPct val="100000"/>
                        </a:lnSpc>
                        <a:spcBef>
                          <a:spcPts val="0"/>
                        </a:spcBef>
                        <a:spcAft>
                          <a:spcPts val="0"/>
                        </a:spcAft>
                        <a:buClrTx/>
                        <a:buSzTx/>
                        <a:buFontTx/>
                        <a:buNone/>
                        <a:tabLst/>
                        <a:defRPr/>
                      </a:pPr>
                      <a:r>
                        <a:rPr lang="en-GB" sz="850" dirty="0" smtClean="0">
                          <a:cs typeface="Times New Roman" pitchFamily="18" charset="0"/>
                        </a:rPr>
                        <a:t>Jan 2013</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222750">
                <a:tc>
                  <a:txBody>
                    <a:bodyPr/>
                    <a:lstStyle/>
                    <a:p>
                      <a:r>
                        <a:rPr lang="en-GB" sz="850" dirty="0" smtClean="0"/>
                        <a:t>Acquisition price</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smtClean="0"/>
                        <a:t>EUR 4.5</a:t>
                      </a:r>
                      <a:r>
                        <a:rPr lang="en-GB" sz="850" baseline="0" dirty="0" smtClean="0"/>
                        <a:t> million</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22750">
                <a:tc>
                  <a:txBody>
                    <a:bodyPr/>
                    <a:lstStyle/>
                    <a:p>
                      <a:r>
                        <a:rPr lang="en-GB" sz="850" dirty="0" smtClean="0"/>
                        <a:t>Construction</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smtClean="0"/>
                        <a:t>2000/2010</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22750">
                <a:tc>
                  <a:txBody>
                    <a:bodyPr/>
                    <a:lstStyle/>
                    <a:p>
                      <a:r>
                        <a:rPr lang="en-GB" sz="850" dirty="0" smtClean="0"/>
                        <a:t>Type</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1042688" rtl="0" eaLnBrk="1" fontAlgn="auto" latinLnBrk="0" hangingPunct="1">
                        <a:lnSpc>
                          <a:spcPct val="100000"/>
                        </a:lnSpc>
                        <a:spcBef>
                          <a:spcPts val="0"/>
                        </a:spcBef>
                        <a:spcAft>
                          <a:spcPts val="0"/>
                        </a:spcAft>
                        <a:buClrTx/>
                        <a:buSzTx/>
                        <a:buFontTx/>
                        <a:buNone/>
                        <a:tabLst/>
                        <a:defRPr/>
                      </a:pPr>
                      <a:r>
                        <a:rPr lang="en-GB" sz="850" dirty="0" smtClean="0">
                          <a:cs typeface="Times New Roman" pitchFamily="18" charset="0"/>
                        </a:rPr>
                        <a:t>Shopping centre</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22750">
                <a:tc>
                  <a:txBody>
                    <a:bodyPr/>
                    <a:lstStyle/>
                    <a:p>
                      <a:pPr marL="0" marR="0" indent="0" algn="l" defTabSz="1042688" rtl="0" eaLnBrk="1" fontAlgn="auto" latinLnBrk="0" hangingPunct="1">
                        <a:lnSpc>
                          <a:spcPct val="100000"/>
                        </a:lnSpc>
                        <a:spcBef>
                          <a:spcPts val="0"/>
                        </a:spcBef>
                        <a:spcAft>
                          <a:spcPts val="0"/>
                        </a:spcAft>
                        <a:buClrTx/>
                        <a:buSzTx/>
                        <a:buFontTx/>
                        <a:buNone/>
                        <a:tabLst/>
                        <a:defRPr/>
                      </a:pPr>
                      <a:r>
                        <a:rPr lang="en-GB" sz="850" dirty="0" smtClean="0"/>
                        <a:t>Location</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1042688" rtl="0" eaLnBrk="1" fontAlgn="auto" latinLnBrk="0" hangingPunct="1">
                        <a:lnSpc>
                          <a:spcPct val="100000"/>
                        </a:lnSpc>
                        <a:spcBef>
                          <a:spcPts val="0"/>
                        </a:spcBef>
                        <a:spcAft>
                          <a:spcPts val="0"/>
                        </a:spcAft>
                        <a:buClrTx/>
                        <a:buSzTx/>
                        <a:buFontTx/>
                        <a:buNone/>
                        <a:tabLst/>
                        <a:defRPr/>
                      </a:pPr>
                      <a:r>
                        <a:rPr lang="en-GB" sz="850" dirty="0" smtClean="0">
                          <a:cs typeface="Times New Roman" pitchFamily="18" charset="0"/>
                        </a:rPr>
                        <a:t>Biernieku St 120 B, Riga, Latvia</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222750">
                <a:tc>
                  <a:txBody>
                    <a:bodyPr/>
                    <a:lstStyle/>
                    <a:p>
                      <a:r>
                        <a:rPr lang="en-GB" sz="850" dirty="0" smtClean="0"/>
                        <a:t>NLA</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smtClean="0"/>
                        <a:t>3,263</a:t>
                      </a:r>
                      <a:r>
                        <a:rPr lang="en-GB" sz="850" baseline="0" dirty="0" smtClean="0"/>
                        <a:t> sq.m.</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222750">
                <a:tc>
                  <a:txBody>
                    <a:bodyPr/>
                    <a:lstStyle/>
                    <a:p>
                      <a:r>
                        <a:rPr lang="en-GB" sz="850" dirty="0" smtClean="0"/>
                        <a:t>Fair value</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smtClean="0"/>
                        <a:t>EUR 5.43</a:t>
                      </a:r>
                      <a:r>
                        <a:rPr lang="en-GB" sz="850" baseline="0" dirty="0" smtClean="0"/>
                        <a:t> million</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222750">
                <a:tc>
                  <a:txBody>
                    <a:bodyPr/>
                    <a:lstStyle/>
                    <a:p>
                      <a:r>
                        <a:rPr lang="en-GB" sz="850" dirty="0" smtClean="0"/>
                        <a:t>Vacancy</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smtClean="0"/>
                        <a:t>1.6</a:t>
                      </a:r>
                      <a:r>
                        <a:rPr lang="en-GB" sz="850" baseline="0" dirty="0" smtClean="0"/>
                        <a:t>%</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222750">
                <a:tc>
                  <a:txBody>
                    <a:bodyPr/>
                    <a:lstStyle/>
                    <a:p>
                      <a:r>
                        <a:rPr lang="en-GB" sz="850" dirty="0" smtClean="0"/>
                        <a:t>WAULT</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smtClean="0"/>
                        <a:t>4.1 years</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9"/>
                  </a:ext>
                </a:extLst>
              </a:tr>
              <a:tr h="222750">
                <a:tc>
                  <a:txBody>
                    <a:bodyPr/>
                    <a:lstStyle/>
                    <a:p>
                      <a:r>
                        <a:rPr lang="en-GB" sz="850" dirty="0" smtClean="0"/>
                        <a:t>No. of leases</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smtClean="0"/>
                        <a:t>21</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0"/>
                  </a:ext>
                </a:extLst>
              </a:tr>
              <a:tr h="222750">
                <a:tc>
                  <a:txBody>
                    <a:bodyPr/>
                    <a:lstStyle/>
                    <a:p>
                      <a:r>
                        <a:rPr lang="en-GB" sz="850" dirty="0" smtClean="0"/>
                        <a:t>Major tenants</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850" dirty="0" smtClean="0"/>
                        <a:t>Sky (grocery), A Aptieka,</a:t>
                      </a:r>
                      <a:r>
                        <a:rPr lang="en-GB" sz="850" baseline="0" dirty="0" smtClean="0"/>
                        <a:t> Cup &amp; Cino, Douglas </a:t>
                      </a:r>
                      <a:endParaRPr lang="en-GB" sz="85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pic>
        <p:nvPicPr>
          <p:cNvPr id="3" name="Picture 2"/>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40002" y="1595463"/>
            <a:ext cx="3695758" cy="2674780"/>
          </a:xfrm>
          <a:prstGeom prst="rect">
            <a:avLst/>
          </a:prstGeom>
        </p:spPr>
      </p:pic>
      <p:pic>
        <p:nvPicPr>
          <p:cNvPr id="5" name="Picture 4"/>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40002" y="4479023"/>
            <a:ext cx="3695756" cy="2531377"/>
          </a:xfrm>
          <a:prstGeom prst="rect">
            <a:avLst/>
          </a:prstGeom>
        </p:spPr>
      </p:pic>
      <p:pic>
        <p:nvPicPr>
          <p:cNvPr id="11" name="Picture 2" descr="Bildresultat för baltic horizon"/>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74999" y="175179"/>
            <a:ext cx="816446" cy="465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7724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3"/>
          </p:nvPr>
        </p:nvPicPr>
        <p:blipFill rotWithShape="1">
          <a:blip r:embed="rId3" cstate="email">
            <a:extLst>
              <a:ext uri="{28A0092B-C50C-407E-A947-70E740481C1C}">
                <a14:useLocalDpi xmlns:a14="http://schemas.microsoft.com/office/drawing/2010/main"/>
              </a:ext>
            </a:extLst>
          </a:blip>
          <a:srcRect l="-2425"/>
          <a:stretch/>
        </p:blipFill>
        <p:spPr>
          <a:xfrm>
            <a:off x="442368" y="1585913"/>
            <a:ext cx="4825371" cy="3455987"/>
          </a:xfrm>
        </p:spPr>
      </p:pic>
      <p:sp>
        <p:nvSpPr>
          <p:cNvPr id="4" name="Slide Number Placeholder 3"/>
          <p:cNvSpPr>
            <a:spLocks noGrp="1"/>
          </p:cNvSpPr>
          <p:nvPr>
            <p:ph type="sldNum" sz="quarter" idx="16"/>
          </p:nvPr>
        </p:nvSpPr>
        <p:spPr/>
        <p:txBody>
          <a:bodyPr/>
          <a:lstStyle/>
          <a:p>
            <a:fld id="{AD2C836C-F085-46B1-A79E-84257391B124}" type="slidenum">
              <a:rPr lang="en-GB" smtClean="0"/>
              <a:pPr/>
              <a:t>35</a:t>
            </a:fld>
            <a:endParaRPr lang="en-GB" dirty="0"/>
          </a:p>
        </p:txBody>
      </p:sp>
      <p:sp>
        <p:nvSpPr>
          <p:cNvPr id="5" name="Title 1"/>
          <p:cNvSpPr>
            <a:spLocks noGrp="1"/>
          </p:cNvSpPr>
          <p:nvPr>
            <p:ph type="title"/>
          </p:nvPr>
        </p:nvSpPr>
        <p:spPr/>
        <p:txBody>
          <a:bodyPr/>
          <a:lstStyle/>
          <a:p>
            <a:r>
              <a:rPr lang="en-GB" dirty="0" smtClean="0"/>
              <a:t>Sky Supermarket – Riga, Latvia</a:t>
            </a:r>
            <a:r>
              <a:rPr lang="en-GB" dirty="0"/>
              <a:t/>
            </a:r>
            <a:br>
              <a:rPr lang="en-GB" dirty="0"/>
            </a:br>
            <a:endParaRPr lang="en-GB" dirty="0"/>
          </a:p>
        </p:txBody>
      </p:sp>
      <p:sp>
        <p:nvSpPr>
          <p:cNvPr id="7" name="Oval 6"/>
          <p:cNvSpPr/>
          <p:nvPr/>
        </p:nvSpPr>
        <p:spPr>
          <a:xfrm>
            <a:off x="1778585" y="2841663"/>
            <a:ext cx="1800000" cy="1800000"/>
          </a:xfrm>
          <a:prstGeom prst="ellipse">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sp>
        <p:nvSpPr>
          <p:cNvPr id="8" name="Rectangle 7"/>
          <p:cNvSpPr/>
          <p:nvPr/>
        </p:nvSpPr>
        <p:spPr>
          <a:xfrm>
            <a:off x="2044194" y="3596488"/>
            <a:ext cx="1085321" cy="523220"/>
          </a:xfrm>
          <a:prstGeom prst="rect">
            <a:avLst/>
          </a:prstGeom>
          <a:noFill/>
        </p:spPr>
        <p:txBody>
          <a:bodyPr wrap="square" lIns="91440" tIns="45720" rIns="91440" bIns="45720">
            <a:spAutoFit/>
          </a:bodyPr>
          <a:lstStyle/>
          <a:p>
            <a:pPr algn="ctr"/>
            <a:r>
              <a:rPr lang="en-GB" sz="1400" b="0" cap="none" spc="0" dirty="0" smtClean="0">
                <a:ln w="0"/>
                <a:solidFill>
                  <a:schemeClr val="tx1"/>
                </a:solidFill>
                <a:effectLst>
                  <a:outerShdw blurRad="38100" dist="19050" dir="2700000" algn="tl" rotWithShape="0">
                    <a:schemeClr val="dk1">
                      <a:alpha val="40000"/>
                    </a:schemeClr>
                  </a:outerShdw>
                </a:effectLst>
              </a:rPr>
              <a:t>Riga</a:t>
            </a:r>
          </a:p>
          <a:p>
            <a:pPr algn="ctr"/>
            <a:r>
              <a:rPr lang="en-GB" sz="1400" dirty="0" smtClean="0">
                <a:ln w="0"/>
                <a:effectLst>
                  <a:outerShdw blurRad="38100" dist="19050" dir="2700000" algn="tl" rotWithShape="0">
                    <a:schemeClr val="dk1">
                      <a:alpha val="40000"/>
                    </a:schemeClr>
                  </a:outerShdw>
                </a:effectLst>
              </a:rPr>
              <a:t>city centre</a:t>
            </a:r>
            <a:endParaRPr lang="en-GB" sz="1100" b="0" cap="none" spc="0" dirty="0">
              <a:ln w="0"/>
              <a:solidFill>
                <a:schemeClr val="tx1"/>
              </a:solidFill>
              <a:effectLst>
                <a:outerShdw blurRad="38100" dist="19050" dir="2700000" algn="tl" rotWithShape="0">
                  <a:schemeClr val="dk1">
                    <a:alpha val="40000"/>
                  </a:schemeClr>
                </a:outerShdw>
              </a:effectLst>
            </a:endParaRPr>
          </a:p>
        </p:txBody>
      </p:sp>
      <p:sp>
        <p:nvSpPr>
          <p:cNvPr id="9" name="Ellips 8"/>
          <p:cNvSpPr>
            <a:spLocks noChangeAspect="1"/>
          </p:cNvSpPr>
          <p:nvPr/>
        </p:nvSpPr>
        <p:spPr>
          <a:xfrm>
            <a:off x="2795548" y="3346545"/>
            <a:ext cx="198841" cy="198841"/>
          </a:xfrm>
          <a:prstGeom prst="ellipse">
            <a:avLst/>
          </a:prstGeom>
          <a:solidFill>
            <a:srgbClr val="AA003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lnSpc>
                <a:spcPts val="1350"/>
              </a:lnSpc>
            </a:pPr>
            <a:endParaRPr lang="en-GB" sz="400" dirty="0" smtClean="0">
              <a:latin typeface="Gill Sans MT Pro Medium" panose="020B0602020104020203" pitchFamily="34" charset="0"/>
            </a:endParaRPr>
          </a:p>
        </p:txBody>
      </p:sp>
      <p:sp>
        <p:nvSpPr>
          <p:cNvPr id="10" name="Rectangle 9"/>
          <p:cNvSpPr/>
          <p:nvPr/>
        </p:nvSpPr>
        <p:spPr>
          <a:xfrm>
            <a:off x="2984948" y="3309960"/>
            <a:ext cx="1124580" cy="261610"/>
          </a:xfrm>
          <a:prstGeom prst="rect">
            <a:avLst/>
          </a:prstGeom>
          <a:noFill/>
        </p:spPr>
        <p:txBody>
          <a:bodyPr wrap="square" lIns="91440" tIns="45720" rIns="91440" bIns="45720">
            <a:spAutoFit/>
          </a:bodyPr>
          <a:lstStyle/>
          <a:p>
            <a:pPr algn="ctr"/>
            <a:r>
              <a:rPr lang="en-GB" sz="1100" b="0" cap="none" spc="0" dirty="0" smtClean="0">
                <a:ln w="0"/>
                <a:solidFill>
                  <a:schemeClr val="tx1"/>
                </a:solidFill>
                <a:effectLst>
                  <a:outerShdw blurRad="38100" dist="19050" dir="2700000" algn="tl" rotWithShape="0">
                    <a:schemeClr val="dk1">
                      <a:alpha val="40000"/>
                    </a:schemeClr>
                  </a:outerShdw>
                </a:effectLst>
              </a:rPr>
              <a:t>Sky Supermarket</a:t>
            </a:r>
            <a:endParaRPr lang="en-GB" sz="1100" b="0" cap="none" spc="0" dirty="0">
              <a:ln w="0"/>
              <a:solidFill>
                <a:schemeClr val="tx1"/>
              </a:solidFill>
              <a:effectLst>
                <a:outerShdw blurRad="38100" dist="19050" dir="2700000" algn="tl" rotWithShape="0">
                  <a:schemeClr val="dk1">
                    <a:alpha val="40000"/>
                  </a:schemeClr>
                </a:outerShdw>
              </a:effectLst>
            </a:endParaRPr>
          </a:p>
        </p:txBody>
      </p:sp>
      <p:sp>
        <p:nvSpPr>
          <p:cNvPr id="70" name="Rectangle 69"/>
          <p:cNvSpPr/>
          <p:nvPr/>
        </p:nvSpPr>
        <p:spPr>
          <a:xfrm>
            <a:off x="557213" y="5402263"/>
            <a:ext cx="4716462" cy="8953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spcCol="237600" rtlCol="0" anchor="ctr"/>
          <a:lstStyle/>
          <a:p>
            <a:pPr algn="ctr">
              <a:lnSpc>
                <a:spcPts val="1300"/>
              </a:lnSpc>
              <a:spcAft>
                <a:spcPts val="500"/>
              </a:spcAft>
            </a:pPr>
            <a:endParaRPr lang="en-GB" sz="900" b="1" dirty="0" smtClean="0">
              <a:solidFill>
                <a:schemeClr val="bg1"/>
              </a:solidFill>
            </a:endParaRPr>
          </a:p>
        </p:txBody>
      </p:sp>
      <p:sp>
        <p:nvSpPr>
          <p:cNvPr id="71" name="Content Placeholder 2"/>
          <p:cNvSpPr txBox="1">
            <a:spLocks/>
          </p:cNvSpPr>
          <p:nvPr/>
        </p:nvSpPr>
        <p:spPr>
          <a:xfrm>
            <a:off x="599279" y="5527449"/>
            <a:ext cx="4674396" cy="838194"/>
          </a:xfrm>
          <a:prstGeom prst="rect">
            <a:avLst/>
          </a:prstGeom>
        </p:spPr>
        <p:txBody>
          <a:bodyPr vert="horz" lIns="0" tIns="0" rIns="0" bIns="0" rtlCol="0">
            <a:noAutofit/>
          </a:bodyPr>
          <a:lstStyle>
            <a:lvl1pPr marL="125956" indent="-125956" algn="l" defTabSz="1042688" rtl="0" eaLnBrk="1" latinLnBrk="0" hangingPunct="1">
              <a:lnSpc>
                <a:spcPts val="1348"/>
              </a:lnSpc>
              <a:spcBef>
                <a:spcPts val="300"/>
              </a:spcBef>
              <a:buClr>
                <a:srgbClr val="AA0032"/>
              </a:buClr>
              <a:buFont typeface="Wingdings" panose="05000000000000000000" pitchFamily="2" charset="2"/>
              <a:buChar char="§"/>
              <a:defRPr sz="1000" kern="1200">
                <a:solidFill>
                  <a:schemeClr val="tx1"/>
                </a:solidFill>
                <a:latin typeface="+mn-lt"/>
                <a:ea typeface="+mn-ea"/>
                <a:cs typeface="+mn-cs"/>
              </a:defRPr>
            </a:lvl1pPr>
            <a:lvl2pPr marL="251911" indent="-125956" algn="l" defTabSz="1042688" rtl="0" eaLnBrk="1" latinLnBrk="0" hangingPunct="1">
              <a:lnSpc>
                <a:spcPts val="1348"/>
              </a:lnSpc>
              <a:spcBef>
                <a:spcPts val="200"/>
              </a:spcBef>
              <a:buClr>
                <a:srgbClr val="BCB8B2"/>
              </a:buClr>
              <a:buFont typeface="Wingdings" panose="05000000000000000000" pitchFamily="2" charset="2"/>
              <a:buChar char="§"/>
              <a:defRPr sz="1000" kern="1200">
                <a:solidFill>
                  <a:schemeClr val="tx1"/>
                </a:solidFill>
                <a:latin typeface="+mn-lt"/>
                <a:ea typeface="+mn-ea"/>
                <a:cs typeface="+mn-cs"/>
              </a:defRPr>
            </a:lvl2pPr>
            <a:lvl3pPr marL="377866" indent="-125956" algn="l" defTabSz="1042688" rtl="0" eaLnBrk="1" latinLnBrk="0" hangingPunct="1">
              <a:lnSpc>
                <a:spcPts val="1348"/>
              </a:lnSpc>
              <a:spcBef>
                <a:spcPts val="200"/>
              </a:spcBef>
              <a:buFont typeface="Gill Sans MT Pro Light" pitchFamily="34" charset="0"/>
              <a:buChar char="–"/>
              <a:defRPr sz="1000" i="1" kern="1200">
                <a:solidFill>
                  <a:schemeClr val="tx1"/>
                </a:solidFill>
                <a:latin typeface="+mn-lt"/>
                <a:ea typeface="+mn-ea"/>
                <a:cs typeface="+mn-cs"/>
              </a:defRPr>
            </a:lvl3pPr>
            <a:lvl4pPr marL="0" indent="0" algn="l" defTabSz="1042688" rtl="0" eaLnBrk="1" latinLnBrk="0" hangingPunct="1">
              <a:lnSpc>
                <a:spcPct val="100000"/>
              </a:lnSpc>
              <a:spcBef>
                <a:spcPts val="1000"/>
              </a:spcBef>
              <a:buClr>
                <a:schemeClr val="accent1"/>
              </a:buClr>
              <a:buFontTx/>
              <a:buNone/>
              <a:defRPr sz="1100" kern="1200">
                <a:solidFill>
                  <a:schemeClr val="tx1"/>
                </a:solidFill>
                <a:latin typeface="Gill Sans MT Pro Medium" pitchFamily="34" charset="0"/>
                <a:ea typeface="+mn-ea"/>
                <a:cs typeface="+mn-cs"/>
              </a:defRPr>
            </a:lvl4pPr>
            <a:lvl5pPr marL="0" indent="0" algn="l" defTabSz="1042688" rtl="0" eaLnBrk="1" latinLnBrk="0" hangingPunct="1">
              <a:lnSpc>
                <a:spcPct val="100000"/>
              </a:lnSpc>
              <a:spcBef>
                <a:spcPts val="800"/>
              </a:spcBef>
              <a:buFont typeface="Arial" pitchFamily="34" charset="0"/>
              <a:buNone/>
              <a:defRPr sz="1100" i="1" kern="1200">
                <a:solidFill>
                  <a:schemeClr val="tx1"/>
                </a:solidFill>
                <a:latin typeface="Gill Sans MT Pro Medium" pitchFamily="34" charset="0"/>
                <a:ea typeface="+mn-ea"/>
                <a:cs typeface="+mn-cs"/>
              </a:defRPr>
            </a:lvl5pPr>
            <a:lvl6pPr marL="0" indent="-125367" algn="l" defTabSz="1042688" rtl="0" eaLnBrk="1" latinLnBrk="0" hangingPunct="1">
              <a:lnSpc>
                <a:spcPts val="1348"/>
              </a:lnSpc>
              <a:spcBef>
                <a:spcPts val="0"/>
              </a:spcBef>
              <a:buClr>
                <a:schemeClr val="accent1"/>
              </a:buClr>
              <a:buFont typeface="Wingdings" panose="05000000000000000000" pitchFamily="2" charset="2"/>
              <a:buChar char="§"/>
              <a:defRPr sz="1000" i="0" kern="1200">
                <a:solidFill>
                  <a:schemeClr val="tx1"/>
                </a:solidFill>
                <a:latin typeface="+mn-lt"/>
                <a:ea typeface="+mn-ea"/>
                <a:cs typeface="+mn-cs"/>
              </a:defRPr>
            </a:lvl6pPr>
            <a:lvl7pPr marL="251911" indent="-125367" algn="l" defTabSz="1042688" rtl="0" eaLnBrk="1" latinLnBrk="0" hangingPunct="1">
              <a:lnSpc>
                <a:spcPts val="1348"/>
              </a:lnSpc>
              <a:spcBef>
                <a:spcPts val="0"/>
              </a:spcBef>
              <a:buClr>
                <a:srgbClr val="BCB8B2"/>
              </a:buClr>
              <a:buFont typeface="Wingdings" panose="05000000000000000000" pitchFamily="2" charset="2"/>
              <a:buChar char="§"/>
              <a:defRPr sz="1000" i="0" kern="1200">
                <a:solidFill>
                  <a:schemeClr val="tx1"/>
                </a:solidFill>
                <a:latin typeface="+mn-lt"/>
                <a:ea typeface="+mn-ea"/>
                <a:cs typeface="+mn-cs"/>
              </a:defRPr>
            </a:lvl7pPr>
            <a:lvl8pPr marL="377866"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8pPr>
            <a:lvl9pPr marL="503822"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9pPr>
          </a:lstStyle>
          <a:p>
            <a:r>
              <a:rPr lang="en-GB" dirty="0" smtClean="0"/>
              <a:t>The shopping centre is located in the centre of residential suburb </a:t>
            </a:r>
            <a:r>
              <a:rPr lang="en-GB" dirty="0" err="1" smtClean="0"/>
              <a:t>Mežciems</a:t>
            </a:r>
            <a:r>
              <a:rPr lang="en-GB" dirty="0" smtClean="0"/>
              <a:t> in northeast Riga. It has good transport connections with the city centre and suburbs thanks to its location on </a:t>
            </a:r>
            <a:r>
              <a:rPr lang="en-GB" dirty="0" err="1" smtClean="0"/>
              <a:t>Bikernieku</a:t>
            </a:r>
            <a:r>
              <a:rPr lang="en-GB" dirty="0" smtClean="0"/>
              <a:t> Street – one of the main traffic arteries in the </a:t>
            </a:r>
            <a:r>
              <a:rPr lang="en-GB" dirty="0" err="1" smtClean="0"/>
              <a:t>Mežciems</a:t>
            </a:r>
            <a:r>
              <a:rPr lang="en-GB" dirty="0" smtClean="0"/>
              <a:t> district connecting it with the centre of Riga. </a:t>
            </a:r>
            <a:endParaRPr lang="en-GB" dirty="0"/>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6200000">
            <a:off x="5212288" y="2550079"/>
            <a:ext cx="4846898" cy="2918566"/>
          </a:xfrm>
          <a:prstGeom prst="rect">
            <a:avLst/>
          </a:prstGeom>
        </p:spPr>
      </p:pic>
      <p:cxnSp>
        <p:nvCxnSpPr>
          <p:cNvPr id="27" name="Straight Connector 26"/>
          <p:cNvCxnSpPr/>
          <p:nvPr/>
        </p:nvCxnSpPr>
        <p:spPr>
          <a:xfrm flipV="1">
            <a:off x="7983348" y="2915470"/>
            <a:ext cx="858430" cy="311743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862020" y="5863146"/>
            <a:ext cx="1107303" cy="17302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6862020" y="1682289"/>
            <a:ext cx="0" cy="418085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62020" y="1682288"/>
            <a:ext cx="998246" cy="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860266" y="1682288"/>
            <a:ext cx="981512" cy="7300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8841778" y="2408098"/>
            <a:ext cx="0" cy="50737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20" name="Picture 2" descr="Bildresultat för baltic horizo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4999" y="175179"/>
            <a:ext cx="816446" cy="465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0310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9" descr="Image result for pirita kesku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291" r="15470"/>
          <a:stretch/>
        </p:blipFill>
        <p:spPr bwMode="auto">
          <a:xfrm>
            <a:off x="4391747" y="5366345"/>
            <a:ext cx="2278341" cy="1449462"/>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213314" y="3820563"/>
            <a:ext cx="4657888" cy="3160808"/>
          </a:xfrm>
        </p:spPr>
        <p:txBody>
          <a:bodyPr>
            <a:normAutofit/>
          </a:bodyPr>
          <a:lstStyle/>
          <a:p>
            <a:r>
              <a:rPr lang="en-US" sz="1800" b="1" dirty="0" smtClean="0"/>
              <a:t>Tarmo </a:t>
            </a:r>
            <a:r>
              <a:rPr lang="en-US" sz="1800" b="1" dirty="0"/>
              <a:t>Karotam, MRICS</a:t>
            </a:r>
            <a:r>
              <a:rPr lang="en-US" sz="1800" dirty="0"/>
              <a:t> </a:t>
            </a:r>
            <a:br>
              <a:rPr lang="en-US" sz="1800" dirty="0"/>
            </a:br>
            <a:endParaRPr lang="et-EE" sz="1800" dirty="0" smtClean="0"/>
          </a:p>
          <a:p>
            <a:r>
              <a:rPr lang="en-US" sz="1800" dirty="0" smtClean="0"/>
              <a:t>Northern </a:t>
            </a:r>
            <a:r>
              <a:rPr lang="en-US" sz="1800" dirty="0"/>
              <a:t>Horizon Capital AS</a:t>
            </a:r>
            <a:endParaRPr lang="lt-LT" sz="1800" dirty="0"/>
          </a:p>
          <a:p>
            <a:endParaRPr lang="et-EE" sz="1800" dirty="0" smtClean="0"/>
          </a:p>
          <a:p>
            <a:r>
              <a:rPr lang="en-US" sz="1800" dirty="0" smtClean="0"/>
              <a:t>CEO</a:t>
            </a:r>
            <a:r>
              <a:rPr lang="en-US" sz="1800" dirty="0"/>
              <a:t>, Baltic </a:t>
            </a:r>
            <a:r>
              <a:rPr lang="en-US" sz="1800" dirty="0" smtClean="0"/>
              <a:t>Horizon</a:t>
            </a:r>
            <a:r>
              <a:rPr lang="et-EE" sz="1800" dirty="0" smtClean="0"/>
              <a:t> </a:t>
            </a:r>
            <a:r>
              <a:rPr lang="et-EE" sz="1800" dirty="0" err="1" smtClean="0"/>
              <a:t>Fund</a:t>
            </a:r>
            <a:r>
              <a:rPr lang="et-EE" sz="1800" dirty="0" smtClean="0"/>
              <a:t> </a:t>
            </a:r>
            <a:r>
              <a:rPr lang="et-EE" sz="1800" dirty="0" err="1" smtClean="0"/>
              <a:t>manager</a:t>
            </a:r>
            <a:endParaRPr lang="et-EE" sz="1800" dirty="0" smtClean="0"/>
          </a:p>
          <a:p>
            <a:endParaRPr lang="et-EE" sz="1400" u="sng" dirty="0" smtClean="0"/>
          </a:p>
          <a:p>
            <a:r>
              <a:rPr lang="en-US" sz="1400" u="sng" dirty="0" smtClean="0"/>
              <a:t>tarmo.karotam@nh-cap.com</a:t>
            </a:r>
            <a:endParaRPr lang="et-EE" sz="1400" dirty="0"/>
          </a:p>
          <a:p>
            <a:endParaRPr lang="et-EE" sz="1400" dirty="0" smtClean="0"/>
          </a:p>
          <a:p>
            <a:r>
              <a:rPr lang="en-US" sz="1400" dirty="0" smtClean="0"/>
              <a:t>+</a:t>
            </a:r>
            <a:r>
              <a:rPr lang="en-US" sz="1400" dirty="0"/>
              <a:t>372 50 89 044 </a:t>
            </a:r>
            <a:endParaRPr lang="et-EE" sz="1400" dirty="0" smtClean="0"/>
          </a:p>
          <a:p>
            <a:endParaRPr lang="et-EE" sz="1400" dirty="0"/>
          </a:p>
          <a:p>
            <a:endParaRPr lang="lt-LT" sz="1800" b="1" dirty="0"/>
          </a:p>
        </p:txBody>
      </p:sp>
      <p:pic>
        <p:nvPicPr>
          <p:cNvPr id="4" name="Picture 3"/>
          <p:cNvPicPr>
            <a:picLocks noChangeAspect="1"/>
          </p:cNvPicPr>
          <p:nvPr/>
        </p:nvPicPr>
        <p:blipFill>
          <a:blip r:embed="rId3"/>
          <a:stretch>
            <a:fillRect/>
          </a:stretch>
        </p:blipFill>
        <p:spPr>
          <a:xfrm>
            <a:off x="845125" y="857026"/>
            <a:ext cx="3616469" cy="2243217"/>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91747" y="997339"/>
            <a:ext cx="2181926" cy="1457124"/>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391748" y="2926953"/>
            <a:ext cx="2194018" cy="1418479"/>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194085" y="958811"/>
            <a:ext cx="2248753" cy="1557326"/>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194084" y="2847960"/>
            <a:ext cx="2248754" cy="1714305"/>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194084" y="5337438"/>
            <a:ext cx="2333804" cy="1501771"/>
          </a:xfrm>
          <a:prstGeom prst="rect">
            <a:avLst/>
          </a:prstGeom>
        </p:spPr>
      </p:pic>
      <p:pic>
        <p:nvPicPr>
          <p:cNvPr id="13" name="Picture 12"/>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541268" y="327829"/>
            <a:ext cx="1737867" cy="1744958"/>
          </a:xfrm>
          <a:prstGeom prst="rect">
            <a:avLst/>
          </a:prstGeom>
        </p:spPr>
      </p:pic>
      <p:pic>
        <p:nvPicPr>
          <p:cNvPr id="7" name="Picture 6"/>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291995" y="2350091"/>
            <a:ext cx="2121547" cy="1461758"/>
          </a:xfrm>
          <a:prstGeom prst="rect">
            <a:avLst/>
          </a:prstGeom>
        </p:spPr>
      </p:pic>
      <p:pic>
        <p:nvPicPr>
          <p:cNvPr id="9" name="Picture 8"/>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291995" y="4276149"/>
            <a:ext cx="2206108" cy="1452574"/>
          </a:xfrm>
          <a:prstGeom prst="rect">
            <a:avLst/>
          </a:prstGeom>
        </p:spPr>
      </p:pic>
    </p:spTree>
    <p:extLst>
      <p:ext uri="{BB962C8B-B14F-4D97-AF65-F5344CB8AC3E}">
        <p14:creationId xmlns:p14="http://schemas.microsoft.com/office/powerpoint/2010/main" val="342493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7885"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5" name="Rectangle 14" hidden="1"/>
          <p:cNvSpPr/>
          <p:nvPr>
            <p:custDataLst>
              <p:tags r:id="rId3"/>
            </p:custDataLst>
          </p:nvPr>
        </p:nvSpPr>
        <p:spPr bwMode="auto">
          <a:xfrm>
            <a:off x="0" y="0"/>
            <a:ext cx="158750" cy="15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GB" sz="1000" dirty="0" smtClean="0">
              <a:latin typeface="Gill Sans MT Pro Light" panose="020B0302020104020203" pitchFamily="34" charset="0"/>
              <a:sym typeface="Gill Sans MT Pro Light" panose="020B0302020104020203" pitchFamily="34" charset="0"/>
            </a:endParaRPr>
          </a:p>
        </p:txBody>
      </p:sp>
      <p:sp>
        <p:nvSpPr>
          <p:cNvPr id="4" name="Slide Number Placeholder 3"/>
          <p:cNvSpPr>
            <a:spLocks noGrp="1"/>
          </p:cNvSpPr>
          <p:nvPr>
            <p:ph type="sldNum" sz="quarter" idx="16"/>
          </p:nvPr>
        </p:nvSpPr>
        <p:spPr/>
        <p:txBody>
          <a:bodyPr/>
          <a:lstStyle/>
          <a:p>
            <a:fld id="{AD2C836C-F085-46B1-A79E-84257391B124}" type="slidenum">
              <a:rPr lang="en-GB" smtClean="0"/>
              <a:pPr/>
              <a:t>4</a:t>
            </a:fld>
            <a:endParaRPr lang="en-GB" dirty="0"/>
          </a:p>
        </p:txBody>
      </p:sp>
      <p:sp>
        <p:nvSpPr>
          <p:cNvPr id="14" name="Content Placeholder 5"/>
          <p:cNvSpPr txBox="1">
            <a:spLocks/>
          </p:cNvSpPr>
          <p:nvPr/>
        </p:nvSpPr>
        <p:spPr>
          <a:xfrm>
            <a:off x="555939" y="1735394"/>
            <a:ext cx="4872403" cy="4921045"/>
          </a:xfrm>
          <a:prstGeom prst="rect">
            <a:avLst/>
          </a:prstGeom>
        </p:spPr>
        <p:txBody>
          <a:bodyPr vert="horz" lIns="0" tIns="0" rIns="0" bIns="0" rtlCol="0">
            <a:noAutofit/>
          </a:bodyPr>
          <a:lstStyle>
            <a:lvl1pPr marL="125956" indent="-125956" algn="l" defTabSz="1042688" rtl="0" eaLnBrk="1" latinLnBrk="0" hangingPunct="1">
              <a:lnSpc>
                <a:spcPts val="1348"/>
              </a:lnSpc>
              <a:spcBef>
                <a:spcPts val="300"/>
              </a:spcBef>
              <a:buClr>
                <a:srgbClr val="AA0032"/>
              </a:buClr>
              <a:buFont typeface="Wingdings" panose="05000000000000000000" pitchFamily="2" charset="2"/>
              <a:buChar char="§"/>
              <a:defRPr sz="1000" kern="1200">
                <a:solidFill>
                  <a:schemeClr val="tx1"/>
                </a:solidFill>
                <a:latin typeface="+mn-lt"/>
                <a:ea typeface="+mn-ea"/>
                <a:cs typeface="+mn-cs"/>
              </a:defRPr>
            </a:lvl1pPr>
            <a:lvl2pPr marL="251911" indent="-125956" algn="l" defTabSz="1042688" rtl="0" eaLnBrk="1" latinLnBrk="0" hangingPunct="1">
              <a:lnSpc>
                <a:spcPts val="1348"/>
              </a:lnSpc>
              <a:spcBef>
                <a:spcPts val="200"/>
              </a:spcBef>
              <a:buClr>
                <a:srgbClr val="BCB8B2"/>
              </a:buClr>
              <a:buFont typeface="Wingdings" panose="05000000000000000000" pitchFamily="2" charset="2"/>
              <a:buChar char="§"/>
              <a:defRPr sz="1000" kern="1200">
                <a:solidFill>
                  <a:schemeClr val="tx1"/>
                </a:solidFill>
                <a:latin typeface="+mn-lt"/>
                <a:ea typeface="+mn-ea"/>
                <a:cs typeface="+mn-cs"/>
              </a:defRPr>
            </a:lvl2pPr>
            <a:lvl3pPr marL="377866" indent="-125956" algn="l" defTabSz="1042688" rtl="0" eaLnBrk="1" latinLnBrk="0" hangingPunct="1">
              <a:lnSpc>
                <a:spcPts val="1348"/>
              </a:lnSpc>
              <a:spcBef>
                <a:spcPts val="200"/>
              </a:spcBef>
              <a:buFont typeface="Gill Sans MT Pro Light" pitchFamily="34" charset="0"/>
              <a:buChar char="–"/>
              <a:defRPr sz="1000" i="1" kern="1200">
                <a:solidFill>
                  <a:schemeClr val="tx1"/>
                </a:solidFill>
                <a:latin typeface="+mn-lt"/>
                <a:ea typeface="+mn-ea"/>
                <a:cs typeface="+mn-cs"/>
              </a:defRPr>
            </a:lvl3pPr>
            <a:lvl4pPr marL="0" indent="0" algn="l" defTabSz="1042688" rtl="0" eaLnBrk="1" latinLnBrk="0" hangingPunct="1">
              <a:lnSpc>
                <a:spcPct val="100000"/>
              </a:lnSpc>
              <a:spcBef>
                <a:spcPts val="1000"/>
              </a:spcBef>
              <a:buClr>
                <a:schemeClr val="accent1"/>
              </a:buClr>
              <a:buFontTx/>
              <a:buNone/>
              <a:defRPr sz="1100" kern="1200">
                <a:solidFill>
                  <a:schemeClr val="tx1"/>
                </a:solidFill>
                <a:latin typeface="Gill Sans MT Pro Medium" pitchFamily="34" charset="0"/>
                <a:ea typeface="+mn-ea"/>
                <a:cs typeface="+mn-cs"/>
              </a:defRPr>
            </a:lvl4pPr>
            <a:lvl5pPr marL="0" indent="0" algn="l" defTabSz="1042688" rtl="0" eaLnBrk="1" latinLnBrk="0" hangingPunct="1">
              <a:lnSpc>
                <a:spcPct val="100000"/>
              </a:lnSpc>
              <a:spcBef>
                <a:spcPts val="800"/>
              </a:spcBef>
              <a:buFont typeface="Arial" pitchFamily="34" charset="0"/>
              <a:buNone/>
              <a:defRPr sz="1100" i="1" kern="1200">
                <a:solidFill>
                  <a:schemeClr val="tx1"/>
                </a:solidFill>
                <a:latin typeface="Gill Sans MT Pro Medium" pitchFamily="34" charset="0"/>
                <a:ea typeface="+mn-ea"/>
                <a:cs typeface="+mn-cs"/>
              </a:defRPr>
            </a:lvl5pPr>
            <a:lvl6pPr marL="0" indent="-125367" algn="l" defTabSz="1042688" rtl="0" eaLnBrk="1" latinLnBrk="0" hangingPunct="1">
              <a:lnSpc>
                <a:spcPts val="1348"/>
              </a:lnSpc>
              <a:spcBef>
                <a:spcPts val="0"/>
              </a:spcBef>
              <a:buClr>
                <a:schemeClr val="accent1"/>
              </a:buClr>
              <a:buFont typeface="Wingdings" panose="05000000000000000000" pitchFamily="2" charset="2"/>
              <a:buChar char="§"/>
              <a:defRPr sz="1000" i="0" kern="1200">
                <a:solidFill>
                  <a:schemeClr val="tx1"/>
                </a:solidFill>
                <a:latin typeface="+mn-lt"/>
                <a:ea typeface="+mn-ea"/>
                <a:cs typeface="+mn-cs"/>
              </a:defRPr>
            </a:lvl6pPr>
            <a:lvl7pPr marL="251911" indent="-125367" algn="l" defTabSz="1042688" rtl="0" eaLnBrk="1" latinLnBrk="0" hangingPunct="1">
              <a:lnSpc>
                <a:spcPts val="1348"/>
              </a:lnSpc>
              <a:spcBef>
                <a:spcPts val="0"/>
              </a:spcBef>
              <a:buClr>
                <a:srgbClr val="BCB8B2"/>
              </a:buClr>
              <a:buFont typeface="Wingdings" panose="05000000000000000000" pitchFamily="2" charset="2"/>
              <a:buChar char="§"/>
              <a:defRPr sz="1000" i="0" kern="1200">
                <a:solidFill>
                  <a:schemeClr val="tx1"/>
                </a:solidFill>
                <a:latin typeface="+mn-lt"/>
                <a:ea typeface="+mn-ea"/>
                <a:cs typeface="+mn-cs"/>
              </a:defRPr>
            </a:lvl7pPr>
            <a:lvl8pPr marL="377866"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8pPr>
            <a:lvl9pPr marL="503822"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9pPr>
          </a:lstStyle>
          <a:p>
            <a:pPr>
              <a:spcBef>
                <a:spcPts val="600"/>
              </a:spcBef>
            </a:pPr>
            <a:r>
              <a:rPr lang="en-GB" sz="1600" dirty="0" smtClean="0">
                <a:latin typeface="Gill Sans MT Pro Medium" panose="020B0602020104020203" pitchFamily="34" charset="0"/>
              </a:rPr>
              <a:t>Long-term strategy with focus on high-quality </a:t>
            </a:r>
            <a:endParaRPr lang="et-EE" sz="1600" dirty="0" smtClean="0">
              <a:latin typeface="Gill Sans MT Pro Medium" panose="020B0602020104020203" pitchFamily="34" charset="0"/>
            </a:endParaRPr>
          </a:p>
          <a:p>
            <a:pPr marL="0" indent="0">
              <a:spcBef>
                <a:spcPts val="600"/>
              </a:spcBef>
              <a:buNone/>
            </a:pPr>
            <a:r>
              <a:rPr lang="en-GB" sz="1600" dirty="0" smtClean="0">
                <a:latin typeface="Gill Sans MT Pro Medium" panose="020B0602020104020203" pitchFamily="34" charset="0"/>
              </a:rPr>
              <a:t>properties in the Baltic capitals</a:t>
            </a:r>
            <a:endParaRPr lang="et-EE" sz="1600" dirty="0" smtClean="0">
              <a:latin typeface="Gill Sans MT Pro Medium" panose="020B0602020104020203" pitchFamily="34" charset="0"/>
            </a:endParaRPr>
          </a:p>
          <a:p>
            <a:pPr>
              <a:spcBef>
                <a:spcPts val="600"/>
              </a:spcBef>
            </a:pPr>
            <a:endParaRPr lang="en-GB" sz="1600" dirty="0" smtClean="0"/>
          </a:p>
          <a:p>
            <a:pPr>
              <a:spcBef>
                <a:spcPts val="600"/>
              </a:spcBef>
            </a:pPr>
            <a:r>
              <a:rPr lang="en-GB" sz="1600" dirty="0" smtClean="0">
                <a:latin typeface="Gill Sans MT Pro Medium" panose="020B0602020104020203" pitchFamily="34" charset="0"/>
              </a:rPr>
              <a:t>High initial dividend capacity with growth </a:t>
            </a:r>
            <a:endParaRPr lang="et-EE" sz="1600" dirty="0" smtClean="0">
              <a:latin typeface="Gill Sans MT Pro Medium" panose="020B0602020104020203" pitchFamily="34" charset="0"/>
            </a:endParaRPr>
          </a:p>
          <a:p>
            <a:pPr marL="0" indent="0">
              <a:spcBef>
                <a:spcPts val="600"/>
              </a:spcBef>
              <a:buNone/>
            </a:pPr>
            <a:r>
              <a:rPr lang="et-EE" sz="1600" dirty="0" smtClean="0">
                <a:latin typeface="Gill Sans MT Pro Medium" panose="020B0602020104020203" pitchFamily="34" charset="0"/>
              </a:rPr>
              <a:t>p</a:t>
            </a:r>
            <a:r>
              <a:rPr lang="en-GB" sz="1600" dirty="0" err="1" smtClean="0">
                <a:latin typeface="Gill Sans MT Pro Medium" panose="020B0602020104020203" pitchFamily="34" charset="0"/>
              </a:rPr>
              <a:t>otential</a:t>
            </a:r>
            <a:endParaRPr lang="et-EE" sz="1600" dirty="0"/>
          </a:p>
          <a:p>
            <a:pPr>
              <a:spcBef>
                <a:spcPts val="600"/>
              </a:spcBef>
            </a:pPr>
            <a:endParaRPr lang="en-GB" sz="1600" dirty="0" smtClean="0"/>
          </a:p>
          <a:p>
            <a:pPr>
              <a:spcBef>
                <a:spcPts val="600"/>
              </a:spcBef>
            </a:pPr>
            <a:r>
              <a:rPr lang="en-GB" sz="1600" dirty="0" smtClean="0">
                <a:latin typeface="Gill Sans MT Pro Medium" panose="020B0602020104020203" pitchFamily="34" charset="0"/>
              </a:rPr>
              <a:t>Strong management and solid existing portfolio</a:t>
            </a:r>
            <a:r>
              <a:rPr lang="en-GB" sz="1600" dirty="0" smtClean="0"/>
              <a:t/>
            </a:r>
            <a:br>
              <a:rPr lang="en-GB" sz="1600" dirty="0" smtClean="0"/>
            </a:br>
            <a:endParaRPr lang="en-GB" sz="1600" dirty="0" smtClean="0"/>
          </a:p>
          <a:p>
            <a:pPr>
              <a:spcBef>
                <a:spcPts val="600"/>
              </a:spcBef>
            </a:pPr>
            <a:r>
              <a:rPr lang="en-GB" sz="1600" dirty="0" smtClean="0">
                <a:latin typeface="Gill Sans MT Pro Medium" panose="020B0602020104020203" pitchFamily="34" charset="0"/>
              </a:rPr>
              <a:t>Efficient and investor-friendly structure</a:t>
            </a:r>
            <a:r>
              <a:rPr lang="et-EE" sz="1600" dirty="0" smtClean="0">
                <a:latin typeface="Gill Sans MT Pro Medium" panose="020B0602020104020203" pitchFamily="34" charset="0"/>
              </a:rPr>
              <a:t>, </a:t>
            </a:r>
            <a:r>
              <a:rPr lang="et-EE" sz="1600" dirty="0" err="1" smtClean="0">
                <a:latin typeface="Gill Sans MT Pro Medium" panose="020B0602020104020203" pitchFamily="34" charset="0"/>
              </a:rPr>
              <a:t>first</a:t>
            </a:r>
            <a:r>
              <a:rPr lang="et-EE" sz="1600" dirty="0" smtClean="0">
                <a:latin typeface="Gill Sans MT Pro Medium" panose="020B0602020104020203" pitchFamily="34" charset="0"/>
              </a:rPr>
              <a:t> </a:t>
            </a:r>
          </a:p>
          <a:p>
            <a:pPr marL="0" indent="0">
              <a:spcBef>
                <a:spcPts val="600"/>
              </a:spcBef>
              <a:buNone/>
            </a:pPr>
            <a:r>
              <a:rPr lang="et-EE" sz="1600" dirty="0" smtClean="0">
                <a:latin typeface="Gill Sans MT Pro Medium" panose="020B0602020104020203" pitchFamily="34" charset="0"/>
              </a:rPr>
              <a:t>AIF in </a:t>
            </a:r>
            <a:r>
              <a:rPr lang="et-EE" sz="1600" dirty="0" err="1" smtClean="0">
                <a:latin typeface="Gill Sans MT Pro Medium" panose="020B0602020104020203" pitchFamily="34" charset="0"/>
              </a:rPr>
              <a:t>Nasdaq</a:t>
            </a:r>
            <a:r>
              <a:rPr lang="et-EE" sz="1600" dirty="0" smtClean="0">
                <a:latin typeface="Gill Sans MT Pro Medium" panose="020B0602020104020203" pitchFamily="34" charset="0"/>
              </a:rPr>
              <a:t> Stockholm</a:t>
            </a:r>
            <a:r>
              <a:rPr lang="en-GB" sz="1600" dirty="0" smtClean="0"/>
              <a:t/>
            </a:r>
            <a:br>
              <a:rPr lang="en-GB" sz="1600" dirty="0" smtClean="0"/>
            </a:br>
            <a:endParaRPr lang="en-GB" sz="1600" dirty="0" smtClean="0"/>
          </a:p>
          <a:p>
            <a:pPr>
              <a:spcBef>
                <a:spcPts val="600"/>
              </a:spcBef>
            </a:pPr>
            <a:r>
              <a:rPr lang="en-GB" sz="1600" dirty="0" smtClean="0">
                <a:latin typeface="Gill Sans MT Pro Medium" panose="020B0602020104020203" pitchFamily="34" charset="0"/>
              </a:rPr>
              <a:t>Liquidity </a:t>
            </a:r>
            <a:r>
              <a:rPr lang="en-GB" sz="1600" dirty="0" smtClean="0">
                <a:latin typeface="Gill Sans MT Pro Medium" panose="020B0602020104020203" pitchFamily="34" charset="0"/>
              </a:rPr>
              <a:t>through stock market listing</a:t>
            </a:r>
            <a:r>
              <a:rPr lang="en-GB" sz="1600" dirty="0" smtClean="0"/>
              <a:t> – Baltic </a:t>
            </a:r>
            <a:endParaRPr lang="et-EE" sz="1600" dirty="0" smtClean="0"/>
          </a:p>
          <a:p>
            <a:pPr marL="0" indent="0">
              <a:spcBef>
                <a:spcPts val="600"/>
              </a:spcBef>
              <a:buNone/>
            </a:pPr>
            <a:r>
              <a:rPr lang="en-GB" sz="1600" dirty="0" smtClean="0"/>
              <a:t>Horizon fund units are listed on Nasdaq Tallinn </a:t>
            </a:r>
            <a:r>
              <a:rPr lang="et-EE" sz="1600" dirty="0" smtClean="0"/>
              <a:t>(EUR) </a:t>
            </a:r>
          </a:p>
          <a:p>
            <a:pPr marL="0" indent="0">
              <a:spcBef>
                <a:spcPts val="600"/>
              </a:spcBef>
              <a:buNone/>
            </a:pPr>
            <a:r>
              <a:rPr lang="en-GB" sz="1600" dirty="0" smtClean="0"/>
              <a:t>and Nasdaq Stockholm</a:t>
            </a:r>
            <a:r>
              <a:rPr lang="et-EE" sz="1600" dirty="0" smtClean="0"/>
              <a:t> (SEK</a:t>
            </a:r>
            <a:r>
              <a:rPr lang="et-EE" sz="1600" dirty="0" smtClean="0"/>
              <a:t>)</a:t>
            </a:r>
          </a:p>
          <a:p>
            <a:pPr marL="0" indent="0">
              <a:spcBef>
                <a:spcPts val="600"/>
              </a:spcBef>
              <a:buNone/>
            </a:pPr>
            <a:endParaRPr lang="et-EE" sz="1600" dirty="0"/>
          </a:p>
          <a:p>
            <a:pPr>
              <a:spcBef>
                <a:spcPts val="600"/>
              </a:spcBef>
            </a:pPr>
            <a:r>
              <a:rPr lang="et-EE" sz="1600" dirty="0" smtClean="0"/>
              <a:t>0,073 euros paid in </a:t>
            </a:r>
            <a:r>
              <a:rPr lang="et-EE" sz="1600" dirty="0" err="1" smtClean="0"/>
              <a:t>cash</a:t>
            </a:r>
            <a:r>
              <a:rPr lang="et-EE" sz="1600" dirty="0" smtClean="0"/>
              <a:t> </a:t>
            </a:r>
            <a:r>
              <a:rPr lang="et-EE" sz="1600" dirty="0" err="1" smtClean="0"/>
              <a:t>to</a:t>
            </a:r>
            <a:r>
              <a:rPr lang="et-EE" sz="1600" dirty="0" smtClean="0"/>
              <a:t> </a:t>
            </a:r>
            <a:r>
              <a:rPr lang="et-EE" sz="1600" dirty="0" err="1" smtClean="0"/>
              <a:t>investors</a:t>
            </a:r>
            <a:r>
              <a:rPr lang="et-EE" sz="1600" dirty="0" smtClean="0"/>
              <a:t> </a:t>
            </a:r>
            <a:r>
              <a:rPr lang="et-EE" sz="1600" dirty="0" err="1" smtClean="0"/>
              <a:t>from</a:t>
            </a:r>
            <a:r>
              <a:rPr lang="et-EE" sz="1600" dirty="0" smtClean="0"/>
              <a:t> </a:t>
            </a:r>
          </a:p>
          <a:p>
            <a:pPr marL="0" indent="0">
              <a:spcBef>
                <a:spcPts val="600"/>
              </a:spcBef>
              <a:buNone/>
            </a:pPr>
            <a:r>
              <a:rPr lang="et-EE" sz="1600" dirty="0" err="1" smtClean="0"/>
              <a:t>operations</a:t>
            </a:r>
            <a:r>
              <a:rPr lang="et-EE" sz="1600" dirty="0" smtClean="0"/>
              <a:t> </a:t>
            </a:r>
            <a:r>
              <a:rPr lang="et-EE" sz="1600" dirty="0" err="1" smtClean="0"/>
              <a:t>since</a:t>
            </a:r>
            <a:r>
              <a:rPr lang="et-EE" sz="1600" dirty="0" smtClean="0"/>
              <a:t> </a:t>
            </a:r>
            <a:r>
              <a:rPr lang="et-EE" sz="1600" dirty="0" err="1" smtClean="0"/>
              <a:t>July</a:t>
            </a:r>
            <a:r>
              <a:rPr lang="et-EE" sz="1600" dirty="0" smtClean="0"/>
              <a:t> 2016</a:t>
            </a:r>
          </a:p>
          <a:p>
            <a:pPr>
              <a:spcBef>
                <a:spcPts val="600"/>
              </a:spcBef>
            </a:pPr>
            <a:endParaRPr lang="et-EE" sz="1600" dirty="0" smtClean="0"/>
          </a:p>
          <a:p>
            <a:pPr>
              <a:spcBef>
                <a:spcPts val="600"/>
              </a:spcBef>
            </a:pPr>
            <a:r>
              <a:rPr lang="et-EE" sz="1600" dirty="0" smtClean="0"/>
              <a:t>New </a:t>
            </a:r>
            <a:r>
              <a:rPr lang="et-EE" sz="1600" dirty="0" err="1" smtClean="0"/>
              <a:t>valuations</a:t>
            </a:r>
            <a:r>
              <a:rPr lang="et-EE" sz="1600" dirty="0" smtClean="0"/>
              <a:t> </a:t>
            </a:r>
            <a:r>
              <a:rPr lang="et-EE" sz="1600" dirty="0" err="1" smtClean="0"/>
              <a:t>as</a:t>
            </a:r>
            <a:r>
              <a:rPr lang="et-EE" sz="1600" dirty="0" smtClean="0"/>
              <a:t> end of </a:t>
            </a:r>
            <a:r>
              <a:rPr lang="et-EE" sz="1600" dirty="0" err="1" smtClean="0"/>
              <a:t>June</a:t>
            </a:r>
            <a:r>
              <a:rPr lang="et-EE" sz="1600" dirty="0" smtClean="0"/>
              <a:t> 2017</a:t>
            </a:r>
          </a:p>
          <a:p>
            <a:pPr>
              <a:spcBef>
                <a:spcPts val="600"/>
              </a:spcBef>
            </a:pPr>
            <a:endParaRPr lang="et-EE" sz="1600" dirty="0" smtClean="0"/>
          </a:p>
          <a:p>
            <a:pPr>
              <a:spcBef>
                <a:spcPts val="600"/>
              </a:spcBef>
            </a:pPr>
            <a:r>
              <a:rPr lang="et-EE" sz="1600" dirty="0" smtClean="0"/>
              <a:t>Semi-</a:t>
            </a:r>
            <a:r>
              <a:rPr lang="et-EE" sz="1600" dirty="0" err="1" smtClean="0"/>
              <a:t>annual</a:t>
            </a:r>
            <a:r>
              <a:rPr lang="et-EE" sz="1600" dirty="0" smtClean="0"/>
              <a:t> </a:t>
            </a:r>
            <a:r>
              <a:rPr lang="et-EE" sz="1600" dirty="0" err="1" smtClean="0"/>
              <a:t>report</a:t>
            </a:r>
            <a:r>
              <a:rPr lang="et-EE" sz="1600" dirty="0" smtClean="0"/>
              <a:t> </a:t>
            </a:r>
            <a:r>
              <a:rPr lang="et-EE" sz="1600" dirty="0" err="1" smtClean="0"/>
              <a:t>by</a:t>
            </a:r>
            <a:r>
              <a:rPr lang="et-EE" sz="1600" dirty="0" smtClean="0"/>
              <a:t> </a:t>
            </a:r>
            <a:r>
              <a:rPr lang="et-EE" sz="1600" dirty="0" err="1" smtClean="0"/>
              <a:t>beginning</a:t>
            </a:r>
            <a:r>
              <a:rPr lang="et-EE" sz="1600" dirty="0" smtClean="0"/>
              <a:t> of August</a:t>
            </a:r>
          </a:p>
          <a:p>
            <a:pPr marL="0" indent="0">
              <a:spcBef>
                <a:spcPts val="600"/>
              </a:spcBef>
              <a:buNone/>
            </a:pPr>
            <a:endParaRPr lang="en-GB" sz="1600" dirty="0"/>
          </a:p>
        </p:txBody>
      </p:sp>
      <p:sp>
        <p:nvSpPr>
          <p:cNvPr id="49" name="Content Placeholder 5"/>
          <p:cNvSpPr txBox="1">
            <a:spLocks/>
          </p:cNvSpPr>
          <p:nvPr/>
        </p:nvSpPr>
        <p:spPr>
          <a:xfrm>
            <a:off x="6034027" y="2859905"/>
            <a:ext cx="4031000" cy="637658"/>
          </a:xfrm>
          <a:prstGeom prst="rect">
            <a:avLst/>
          </a:prstGeom>
        </p:spPr>
        <p:txBody>
          <a:bodyPr vert="horz" lIns="0" tIns="0" rIns="0" bIns="0" rtlCol="0">
            <a:noAutofit/>
          </a:bodyPr>
          <a:lstStyle>
            <a:lvl1pPr marL="125956" indent="-125956" algn="l" defTabSz="1042688" rtl="0" eaLnBrk="1" latinLnBrk="0" hangingPunct="1">
              <a:lnSpc>
                <a:spcPts val="1348"/>
              </a:lnSpc>
              <a:spcBef>
                <a:spcPts val="300"/>
              </a:spcBef>
              <a:buClr>
                <a:srgbClr val="AA0032"/>
              </a:buClr>
              <a:buFont typeface="Wingdings" panose="05000000000000000000" pitchFamily="2" charset="2"/>
              <a:buChar char="§"/>
              <a:defRPr sz="1000" kern="1200">
                <a:solidFill>
                  <a:schemeClr val="tx1"/>
                </a:solidFill>
                <a:latin typeface="+mn-lt"/>
                <a:ea typeface="+mn-ea"/>
                <a:cs typeface="+mn-cs"/>
              </a:defRPr>
            </a:lvl1pPr>
            <a:lvl2pPr marL="251911" indent="-125956" algn="l" defTabSz="1042688" rtl="0" eaLnBrk="1" latinLnBrk="0" hangingPunct="1">
              <a:lnSpc>
                <a:spcPts val="1348"/>
              </a:lnSpc>
              <a:spcBef>
                <a:spcPts val="200"/>
              </a:spcBef>
              <a:buClr>
                <a:srgbClr val="BCB8B2"/>
              </a:buClr>
              <a:buFont typeface="Wingdings" panose="05000000000000000000" pitchFamily="2" charset="2"/>
              <a:buChar char="§"/>
              <a:defRPr sz="1000" kern="1200">
                <a:solidFill>
                  <a:schemeClr val="tx1"/>
                </a:solidFill>
                <a:latin typeface="+mn-lt"/>
                <a:ea typeface="+mn-ea"/>
                <a:cs typeface="+mn-cs"/>
              </a:defRPr>
            </a:lvl2pPr>
            <a:lvl3pPr marL="377866" indent="-125956" algn="l" defTabSz="1042688" rtl="0" eaLnBrk="1" latinLnBrk="0" hangingPunct="1">
              <a:lnSpc>
                <a:spcPts val="1348"/>
              </a:lnSpc>
              <a:spcBef>
                <a:spcPts val="200"/>
              </a:spcBef>
              <a:buFont typeface="Gill Sans MT Pro Light" pitchFamily="34" charset="0"/>
              <a:buChar char="–"/>
              <a:defRPr sz="1000" i="1" kern="1200">
                <a:solidFill>
                  <a:schemeClr val="tx1"/>
                </a:solidFill>
                <a:latin typeface="+mn-lt"/>
                <a:ea typeface="+mn-ea"/>
                <a:cs typeface="+mn-cs"/>
              </a:defRPr>
            </a:lvl3pPr>
            <a:lvl4pPr marL="0" indent="0" algn="l" defTabSz="1042688" rtl="0" eaLnBrk="1" latinLnBrk="0" hangingPunct="1">
              <a:lnSpc>
                <a:spcPct val="100000"/>
              </a:lnSpc>
              <a:spcBef>
                <a:spcPts val="1000"/>
              </a:spcBef>
              <a:buClr>
                <a:schemeClr val="accent1"/>
              </a:buClr>
              <a:buFontTx/>
              <a:buNone/>
              <a:defRPr sz="1100" kern="1200">
                <a:solidFill>
                  <a:schemeClr val="tx1"/>
                </a:solidFill>
                <a:latin typeface="Gill Sans MT Pro Medium" pitchFamily="34" charset="0"/>
                <a:ea typeface="+mn-ea"/>
                <a:cs typeface="+mn-cs"/>
              </a:defRPr>
            </a:lvl4pPr>
            <a:lvl5pPr marL="0" indent="0" algn="l" defTabSz="1042688" rtl="0" eaLnBrk="1" latinLnBrk="0" hangingPunct="1">
              <a:lnSpc>
                <a:spcPct val="100000"/>
              </a:lnSpc>
              <a:spcBef>
                <a:spcPts val="800"/>
              </a:spcBef>
              <a:buFont typeface="Arial" pitchFamily="34" charset="0"/>
              <a:buNone/>
              <a:defRPr sz="1100" i="1" kern="1200">
                <a:solidFill>
                  <a:schemeClr val="tx1"/>
                </a:solidFill>
                <a:latin typeface="Gill Sans MT Pro Medium" pitchFamily="34" charset="0"/>
                <a:ea typeface="+mn-ea"/>
                <a:cs typeface="+mn-cs"/>
              </a:defRPr>
            </a:lvl5pPr>
            <a:lvl6pPr marL="0" indent="-125367" algn="l" defTabSz="1042688" rtl="0" eaLnBrk="1" latinLnBrk="0" hangingPunct="1">
              <a:lnSpc>
                <a:spcPts val="1348"/>
              </a:lnSpc>
              <a:spcBef>
                <a:spcPts val="0"/>
              </a:spcBef>
              <a:buClr>
                <a:schemeClr val="accent1"/>
              </a:buClr>
              <a:buFont typeface="Wingdings" panose="05000000000000000000" pitchFamily="2" charset="2"/>
              <a:buChar char="§"/>
              <a:defRPr sz="1000" i="0" kern="1200">
                <a:solidFill>
                  <a:schemeClr val="tx1"/>
                </a:solidFill>
                <a:latin typeface="+mn-lt"/>
                <a:ea typeface="+mn-ea"/>
                <a:cs typeface="+mn-cs"/>
              </a:defRPr>
            </a:lvl6pPr>
            <a:lvl7pPr marL="251911" indent="-125367" algn="l" defTabSz="1042688" rtl="0" eaLnBrk="1" latinLnBrk="0" hangingPunct="1">
              <a:lnSpc>
                <a:spcPts val="1348"/>
              </a:lnSpc>
              <a:spcBef>
                <a:spcPts val="0"/>
              </a:spcBef>
              <a:buClr>
                <a:srgbClr val="BCB8B2"/>
              </a:buClr>
              <a:buFont typeface="Wingdings" panose="05000000000000000000" pitchFamily="2" charset="2"/>
              <a:buChar char="§"/>
              <a:defRPr sz="1000" i="0" kern="1200">
                <a:solidFill>
                  <a:schemeClr val="tx1"/>
                </a:solidFill>
                <a:latin typeface="+mn-lt"/>
                <a:ea typeface="+mn-ea"/>
                <a:cs typeface="+mn-cs"/>
              </a:defRPr>
            </a:lvl7pPr>
            <a:lvl8pPr marL="377866"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8pPr>
            <a:lvl9pPr marL="503822"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9pPr>
          </a:lstStyle>
          <a:p>
            <a:pPr lvl="3"/>
            <a:r>
              <a:rPr lang="en-GB" sz="1000" dirty="0" smtClean="0"/>
              <a:t>Baltic Horizon has a strong </a:t>
            </a:r>
            <a:r>
              <a:rPr lang="en-GB" sz="1000" dirty="0"/>
              <a:t>portfolio </a:t>
            </a:r>
            <a:r>
              <a:rPr lang="en-GB" sz="1000" dirty="0" smtClean="0"/>
              <a:t>with a total value of EUR 157 million.</a:t>
            </a:r>
            <a:endParaRPr lang="en-GB" sz="1000" dirty="0" smtClean="0">
              <a:latin typeface="+mn-lt"/>
            </a:endParaRPr>
          </a:p>
        </p:txBody>
      </p:sp>
      <p:sp>
        <p:nvSpPr>
          <p:cNvPr id="64" name="Title 1"/>
          <p:cNvSpPr txBox="1">
            <a:spLocks/>
          </p:cNvSpPr>
          <p:nvPr/>
        </p:nvSpPr>
        <p:spPr>
          <a:xfrm>
            <a:off x="540000" y="882097"/>
            <a:ext cx="9612001" cy="540000"/>
          </a:xfrm>
          <a:prstGeom prst="rect">
            <a:avLst/>
          </a:prstGeom>
        </p:spPr>
        <p:txBody>
          <a:bodyPr vert="horz" lIns="0" tIns="0" rIns="0" bIns="0" rtlCol="0" anchor="t" anchorCtr="0">
            <a:noAutofit/>
          </a:bodyPr>
          <a:lstStyle>
            <a:lvl1pPr algn="l" defTabSz="1042688" rtl="0" eaLnBrk="1" latinLnBrk="0" hangingPunct="1">
              <a:spcBef>
                <a:spcPct val="0"/>
              </a:spcBef>
              <a:buNone/>
              <a:defRPr sz="2100" kern="1200">
                <a:solidFill>
                  <a:schemeClr val="tx1"/>
                </a:solidFill>
                <a:latin typeface="+mj-lt"/>
                <a:ea typeface="+mj-ea"/>
                <a:cs typeface="+mj-cs"/>
              </a:defRPr>
            </a:lvl1pPr>
          </a:lstStyle>
          <a:p>
            <a:r>
              <a:rPr lang="en-GB" dirty="0" smtClean="0">
                <a:solidFill>
                  <a:srgbClr val="01497C"/>
                </a:solidFill>
                <a:latin typeface="Gill Sans MT Pro Medium" panose="020B0602020104020203" pitchFamily="34" charset="0"/>
              </a:rPr>
              <a:t>Summary: </a:t>
            </a:r>
            <a:r>
              <a:rPr lang="en-GB" dirty="0" smtClean="0"/>
              <a:t>Baltic Horizon Fund</a:t>
            </a:r>
            <a:endParaRPr lang="en-GB" dirty="0"/>
          </a:p>
        </p:txBody>
      </p:sp>
      <p:sp>
        <p:nvSpPr>
          <p:cNvPr id="69" name="Rectangle 68"/>
          <p:cNvSpPr/>
          <p:nvPr/>
        </p:nvSpPr>
        <p:spPr>
          <a:xfrm>
            <a:off x="6034027" y="3392154"/>
            <a:ext cx="2105138" cy="390960"/>
          </a:xfrm>
          <a:prstGeom prst="rect">
            <a:avLst/>
          </a:prstGeom>
          <a:solidFill>
            <a:srgbClr val="02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350"/>
              </a:lnSpc>
            </a:pPr>
            <a:r>
              <a:rPr lang="en-GB" sz="1000" dirty="0" smtClean="0">
                <a:latin typeface="Gill Sans MT Pro Medium" panose="020B0602020104020203" pitchFamily="34" charset="0"/>
              </a:rPr>
              <a:t>Current financials</a:t>
            </a:r>
            <a:endParaRPr lang="en-GB" sz="1000" dirty="0">
              <a:latin typeface="Gill Sans MT Pro Medium" panose="020B0602020104020203" pitchFamily="34" charset="0"/>
            </a:endParaRPr>
          </a:p>
        </p:txBody>
      </p:sp>
      <p:sp>
        <p:nvSpPr>
          <p:cNvPr id="70" name="Rectangle 69"/>
          <p:cNvSpPr/>
          <p:nvPr/>
        </p:nvSpPr>
        <p:spPr>
          <a:xfrm>
            <a:off x="8203647" y="3392154"/>
            <a:ext cx="2105138" cy="390960"/>
          </a:xfrm>
          <a:prstGeom prst="rect">
            <a:avLst/>
          </a:prstGeom>
          <a:solidFill>
            <a:srgbClr val="02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350"/>
              </a:lnSpc>
            </a:pPr>
            <a:r>
              <a:rPr lang="en-GB" sz="1000" dirty="0" smtClean="0">
                <a:latin typeface="Gill Sans MT Pro Medium" panose="020B0602020104020203" pitchFamily="34" charset="0"/>
              </a:rPr>
              <a:t>Financial targets</a:t>
            </a:r>
            <a:endParaRPr lang="en-GB" sz="1000" dirty="0">
              <a:latin typeface="Gill Sans MT Pro Medium" panose="020B0602020104020203" pitchFamily="34" charset="0"/>
            </a:endParaRPr>
          </a:p>
        </p:txBody>
      </p:sp>
      <p:sp>
        <p:nvSpPr>
          <p:cNvPr id="72" name="Content Placeholder 5"/>
          <p:cNvSpPr txBox="1">
            <a:spLocks/>
          </p:cNvSpPr>
          <p:nvPr/>
        </p:nvSpPr>
        <p:spPr>
          <a:xfrm>
            <a:off x="8203647" y="3869514"/>
            <a:ext cx="1955800" cy="3604604"/>
          </a:xfrm>
          <a:prstGeom prst="rect">
            <a:avLst/>
          </a:prstGeom>
        </p:spPr>
        <p:txBody>
          <a:bodyPr vert="horz" lIns="0" tIns="0" rIns="0" bIns="0" rtlCol="0">
            <a:noAutofit/>
          </a:bodyPr>
          <a:lstStyle>
            <a:lvl1pPr marL="125956" indent="-125956" algn="l" defTabSz="1042688" rtl="0" eaLnBrk="1" latinLnBrk="0" hangingPunct="1">
              <a:lnSpc>
                <a:spcPts val="1348"/>
              </a:lnSpc>
              <a:spcBef>
                <a:spcPts val="300"/>
              </a:spcBef>
              <a:buClr>
                <a:srgbClr val="AA0032"/>
              </a:buClr>
              <a:buFont typeface="Wingdings" panose="05000000000000000000" pitchFamily="2" charset="2"/>
              <a:buChar char="§"/>
              <a:defRPr sz="1000" kern="1200">
                <a:solidFill>
                  <a:schemeClr val="tx1"/>
                </a:solidFill>
                <a:latin typeface="+mn-lt"/>
                <a:ea typeface="+mn-ea"/>
                <a:cs typeface="+mn-cs"/>
              </a:defRPr>
            </a:lvl1pPr>
            <a:lvl2pPr marL="251911" indent="-125956" algn="l" defTabSz="1042688" rtl="0" eaLnBrk="1" latinLnBrk="0" hangingPunct="1">
              <a:lnSpc>
                <a:spcPts val="1348"/>
              </a:lnSpc>
              <a:spcBef>
                <a:spcPts val="200"/>
              </a:spcBef>
              <a:buClr>
                <a:srgbClr val="BCB8B2"/>
              </a:buClr>
              <a:buFont typeface="Wingdings" panose="05000000000000000000" pitchFamily="2" charset="2"/>
              <a:buChar char="§"/>
              <a:defRPr sz="1000" kern="1200">
                <a:solidFill>
                  <a:schemeClr val="tx1"/>
                </a:solidFill>
                <a:latin typeface="+mn-lt"/>
                <a:ea typeface="+mn-ea"/>
                <a:cs typeface="+mn-cs"/>
              </a:defRPr>
            </a:lvl2pPr>
            <a:lvl3pPr marL="377866" indent="-125956" algn="l" defTabSz="1042688" rtl="0" eaLnBrk="1" latinLnBrk="0" hangingPunct="1">
              <a:lnSpc>
                <a:spcPts val="1348"/>
              </a:lnSpc>
              <a:spcBef>
                <a:spcPts val="200"/>
              </a:spcBef>
              <a:buFont typeface="Gill Sans MT Pro Light" pitchFamily="34" charset="0"/>
              <a:buChar char="–"/>
              <a:defRPr sz="1000" i="1" kern="1200">
                <a:solidFill>
                  <a:schemeClr val="tx1"/>
                </a:solidFill>
                <a:latin typeface="+mn-lt"/>
                <a:ea typeface="+mn-ea"/>
                <a:cs typeface="+mn-cs"/>
              </a:defRPr>
            </a:lvl3pPr>
            <a:lvl4pPr marL="0" indent="0" algn="l" defTabSz="1042688" rtl="0" eaLnBrk="1" latinLnBrk="0" hangingPunct="1">
              <a:lnSpc>
                <a:spcPct val="100000"/>
              </a:lnSpc>
              <a:spcBef>
                <a:spcPts val="1000"/>
              </a:spcBef>
              <a:buClr>
                <a:schemeClr val="accent1"/>
              </a:buClr>
              <a:buFontTx/>
              <a:buNone/>
              <a:defRPr sz="1100" kern="1200">
                <a:solidFill>
                  <a:schemeClr val="tx1"/>
                </a:solidFill>
                <a:latin typeface="Gill Sans MT Pro Medium" pitchFamily="34" charset="0"/>
                <a:ea typeface="+mn-ea"/>
                <a:cs typeface="+mn-cs"/>
              </a:defRPr>
            </a:lvl4pPr>
            <a:lvl5pPr marL="0" indent="0" algn="l" defTabSz="1042688" rtl="0" eaLnBrk="1" latinLnBrk="0" hangingPunct="1">
              <a:lnSpc>
                <a:spcPct val="100000"/>
              </a:lnSpc>
              <a:spcBef>
                <a:spcPts val="800"/>
              </a:spcBef>
              <a:buFont typeface="Arial" pitchFamily="34" charset="0"/>
              <a:buNone/>
              <a:defRPr sz="1100" i="1" kern="1200">
                <a:solidFill>
                  <a:schemeClr val="tx1"/>
                </a:solidFill>
                <a:latin typeface="Gill Sans MT Pro Medium" pitchFamily="34" charset="0"/>
                <a:ea typeface="+mn-ea"/>
                <a:cs typeface="+mn-cs"/>
              </a:defRPr>
            </a:lvl5pPr>
            <a:lvl6pPr marL="0" indent="-125367" algn="l" defTabSz="1042688" rtl="0" eaLnBrk="1" latinLnBrk="0" hangingPunct="1">
              <a:lnSpc>
                <a:spcPts val="1348"/>
              </a:lnSpc>
              <a:spcBef>
                <a:spcPts val="0"/>
              </a:spcBef>
              <a:buClr>
                <a:schemeClr val="accent1"/>
              </a:buClr>
              <a:buFont typeface="Wingdings" panose="05000000000000000000" pitchFamily="2" charset="2"/>
              <a:buChar char="§"/>
              <a:defRPr sz="1000" i="0" kern="1200">
                <a:solidFill>
                  <a:schemeClr val="tx1"/>
                </a:solidFill>
                <a:latin typeface="+mn-lt"/>
                <a:ea typeface="+mn-ea"/>
                <a:cs typeface="+mn-cs"/>
              </a:defRPr>
            </a:lvl6pPr>
            <a:lvl7pPr marL="251911" indent="-125367" algn="l" defTabSz="1042688" rtl="0" eaLnBrk="1" latinLnBrk="0" hangingPunct="1">
              <a:lnSpc>
                <a:spcPts val="1348"/>
              </a:lnSpc>
              <a:spcBef>
                <a:spcPts val="0"/>
              </a:spcBef>
              <a:buClr>
                <a:srgbClr val="BCB8B2"/>
              </a:buClr>
              <a:buFont typeface="Wingdings" panose="05000000000000000000" pitchFamily="2" charset="2"/>
              <a:buChar char="§"/>
              <a:defRPr sz="1000" i="0" kern="1200">
                <a:solidFill>
                  <a:schemeClr val="tx1"/>
                </a:solidFill>
                <a:latin typeface="+mn-lt"/>
                <a:ea typeface="+mn-ea"/>
                <a:cs typeface="+mn-cs"/>
              </a:defRPr>
            </a:lvl7pPr>
            <a:lvl8pPr marL="377866"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8pPr>
            <a:lvl9pPr marL="503822"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9pPr>
          </a:lstStyle>
          <a:p>
            <a:pPr marL="0" indent="0">
              <a:spcBef>
                <a:spcPts val="600"/>
              </a:spcBef>
              <a:buNone/>
            </a:pPr>
            <a:r>
              <a:rPr lang="en-GB" sz="1100" dirty="0" smtClean="0">
                <a:latin typeface="Gill Sans MT Pro Medium" panose="020B0602020104020203" pitchFamily="34" charset="0"/>
              </a:rPr>
              <a:t>LTV:</a:t>
            </a:r>
            <a:r>
              <a:rPr lang="en-GB" sz="1100" dirty="0" smtClean="0"/>
              <a:t> 50 %</a:t>
            </a:r>
            <a:endParaRPr lang="en-GB" sz="1100" dirty="0" smtClean="0">
              <a:latin typeface="Gill Sans MT Pro Medium" panose="020B0602020104020203" pitchFamily="34" charset="0"/>
            </a:endParaRPr>
          </a:p>
          <a:p>
            <a:pPr marL="0" indent="0">
              <a:spcBef>
                <a:spcPts val="600"/>
              </a:spcBef>
              <a:buNone/>
            </a:pPr>
            <a:r>
              <a:rPr lang="en-GB" sz="1100" dirty="0" smtClean="0">
                <a:latin typeface="Gill Sans MT Pro Medium" panose="020B0602020104020203" pitchFamily="34" charset="0"/>
              </a:rPr>
              <a:t>ROE: </a:t>
            </a:r>
            <a:r>
              <a:rPr lang="en-GB" sz="1100" dirty="0" smtClean="0"/>
              <a:t>12–15 % per annum</a:t>
            </a:r>
          </a:p>
          <a:p>
            <a:pPr marL="0" indent="0">
              <a:spcBef>
                <a:spcPts val="600"/>
              </a:spcBef>
              <a:buNone/>
            </a:pPr>
            <a:r>
              <a:rPr lang="en-GB" sz="1100" dirty="0" smtClean="0">
                <a:latin typeface="Gill Sans MT Pro Medium" panose="020B0602020104020203" pitchFamily="34" charset="0"/>
              </a:rPr>
              <a:t>Dividends:</a:t>
            </a:r>
            <a:r>
              <a:rPr lang="en-GB" sz="1100" dirty="0" smtClean="0"/>
              <a:t> 7–9 % </a:t>
            </a:r>
            <a:r>
              <a:rPr lang="en-GB" sz="1100" dirty="0"/>
              <a:t>per annum</a:t>
            </a:r>
          </a:p>
          <a:p>
            <a:pPr lvl="3">
              <a:lnSpc>
                <a:spcPts val="1348"/>
              </a:lnSpc>
              <a:spcBef>
                <a:spcPts val="600"/>
              </a:spcBef>
              <a:buClr>
                <a:srgbClr val="AA0032"/>
              </a:buClr>
            </a:pPr>
            <a:r>
              <a:rPr lang="en-GB" dirty="0"/>
              <a:t>Dividend </a:t>
            </a:r>
            <a:r>
              <a:rPr lang="en-GB" dirty="0" smtClean="0"/>
              <a:t>policy:</a:t>
            </a:r>
            <a:r>
              <a:rPr lang="en-GB" sz="1400" dirty="0" smtClean="0"/>
              <a:t> </a:t>
            </a:r>
            <a:r>
              <a:rPr lang="en-GB" dirty="0" smtClean="0">
                <a:latin typeface="+mn-lt"/>
              </a:rPr>
              <a:t>≥80 % of distributable cash flow</a:t>
            </a:r>
            <a:endParaRPr lang="en-GB" dirty="0">
              <a:latin typeface="+mn-lt"/>
            </a:endParaRPr>
          </a:p>
          <a:p>
            <a:pPr lvl="3">
              <a:lnSpc>
                <a:spcPts val="1348"/>
              </a:lnSpc>
              <a:spcBef>
                <a:spcPts val="600"/>
              </a:spcBef>
              <a:buClr>
                <a:srgbClr val="AA0032"/>
              </a:buClr>
            </a:pPr>
            <a:r>
              <a:rPr lang="en-GB" dirty="0" smtClean="0"/>
              <a:t>GAV</a:t>
            </a:r>
            <a:r>
              <a:rPr lang="en-GB" baseline="30000" dirty="0" smtClean="0"/>
              <a:t>4)</a:t>
            </a:r>
            <a:r>
              <a:rPr lang="en-GB" dirty="0" smtClean="0"/>
              <a:t>:</a:t>
            </a:r>
            <a:r>
              <a:rPr lang="en-GB" sz="1400" dirty="0" smtClean="0"/>
              <a:t> </a:t>
            </a:r>
            <a:r>
              <a:rPr lang="en-GB" dirty="0" smtClean="0">
                <a:latin typeface="+mn-lt"/>
              </a:rPr>
              <a:t>EUR 1,000m</a:t>
            </a:r>
            <a:endParaRPr lang="en-GB" dirty="0">
              <a:latin typeface="+mn-lt"/>
            </a:endParaRPr>
          </a:p>
        </p:txBody>
      </p:sp>
      <p:sp>
        <p:nvSpPr>
          <p:cNvPr id="24" name="Content Placeholder 5"/>
          <p:cNvSpPr txBox="1">
            <a:spLocks/>
          </p:cNvSpPr>
          <p:nvPr/>
        </p:nvSpPr>
        <p:spPr>
          <a:xfrm>
            <a:off x="6034027" y="3869513"/>
            <a:ext cx="1955800" cy="3258487"/>
          </a:xfrm>
          <a:prstGeom prst="rect">
            <a:avLst/>
          </a:prstGeom>
        </p:spPr>
        <p:txBody>
          <a:bodyPr vert="horz" lIns="0" tIns="0" rIns="0" bIns="0" rtlCol="0">
            <a:noAutofit/>
          </a:bodyPr>
          <a:lstStyle>
            <a:lvl1pPr marL="125956" indent="-125956" algn="l" defTabSz="1042688" rtl="0" eaLnBrk="1" latinLnBrk="0" hangingPunct="1">
              <a:lnSpc>
                <a:spcPts val="1348"/>
              </a:lnSpc>
              <a:spcBef>
                <a:spcPts val="300"/>
              </a:spcBef>
              <a:buClr>
                <a:srgbClr val="AA0032"/>
              </a:buClr>
              <a:buFont typeface="Wingdings" panose="05000000000000000000" pitchFamily="2" charset="2"/>
              <a:buChar char="§"/>
              <a:defRPr sz="1000" kern="1200">
                <a:solidFill>
                  <a:schemeClr val="tx1"/>
                </a:solidFill>
                <a:latin typeface="+mn-lt"/>
                <a:ea typeface="+mn-ea"/>
                <a:cs typeface="+mn-cs"/>
              </a:defRPr>
            </a:lvl1pPr>
            <a:lvl2pPr marL="251911" indent="-125956" algn="l" defTabSz="1042688" rtl="0" eaLnBrk="1" latinLnBrk="0" hangingPunct="1">
              <a:lnSpc>
                <a:spcPts val="1348"/>
              </a:lnSpc>
              <a:spcBef>
                <a:spcPts val="200"/>
              </a:spcBef>
              <a:buClr>
                <a:srgbClr val="BCB8B2"/>
              </a:buClr>
              <a:buFont typeface="Wingdings" panose="05000000000000000000" pitchFamily="2" charset="2"/>
              <a:buChar char="§"/>
              <a:defRPr sz="1000" kern="1200">
                <a:solidFill>
                  <a:schemeClr val="tx1"/>
                </a:solidFill>
                <a:latin typeface="+mn-lt"/>
                <a:ea typeface="+mn-ea"/>
                <a:cs typeface="+mn-cs"/>
              </a:defRPr>
            </a:lvl2pPr>
            <a:lvl3pPr marL="377866" indent="-125956" algn="l" defTabSz="1042688" rtl="0" eaLnBrk="1" latinLnBrk="0" hangingPunct="1">
              <a:lnSpc>
                <a:spcPts val="1348"/>
              </a:lnSpc>
              <a:spcBef>
                <a:spcPts val="200"/>
              </a:spcBef>
              <a:buFont typeface="Gill Sans MT Pro Light" pitchFamily="34" charset="0"/>
              <a:buChar char="–"/>
              <a:defRPr sz="1000" i="1" kern="1200">
                <a:solidFill>
                  <a:schemeClr val="tx1"/>
                </a:solidFill>
                <a:latin typeface="+mn-lt"/>
                <a:ea typeface="+mn-ea"/>
                <a:cs typeface="+mn-cs"/>
              </a:defRPr>
            </a:lvl3pPr>
            <a:lvl4pPr marL="0" indent="0" algn="l" defTabSz="1042688" rtl="0" eaLnBrk="1" latinLnBrk="0" hangingPunct="1">
              <a:lnSpc>
                <a:spcPct val="100000"/>
              </a:lnSpc>
              <a:spcBef>
                <a:spcPts val="1000"/>
              </a:spcBef>
              <a:buClr>
                <a:schemeClr val="accent1"/>
              </a:buClr>
              <a:buFontTx/>
              <a:buNone/>
              <a:defRPr sz="1100" kern="1200">
                <a:solidFill>
                  <a:schemeClr val="tx1"/>
                </a:solidFill>
                <a:latin typeface="Gill Sans MT Pro Medium" pitchFamily="34" charset="0"/>
                <a:ea typeface="+mn-ea"/>
                <a:cs typeface="+mn-cs"/>
              </a:defRPr>
            </a:lvl4pPr>
            <a:lvl5pPr marL="0" indent="0" algn="l" defTabSz="1042688" rtl="0" eaLnBrk="1" latinLnBrk="0" hangingPunct="1">
              <a:lnSpc>
                <a:spcPct val="100000"/>
              </a:lnSpc>
              <a:spcBef>
                <a:spcPts val="800"/>
              </a:spcBef>
              <a:buFont typeface="Arial" pitchFamily="34" charset="0"/>
              <a:buNone/>
              <a:defRPr sz="1100" i="1" kern="1200">
                <a:solidFill>
                  <a:schemeClr val="tx1"/>
                </a:solidFill>
                <a:latin typeface="Gill Sans MT Pro Medium" pitchFamily="34" charset="0"/>
                <a:ea typeface="+mn-ea"/>
                <a:cs typeface="+mn-cs"/>
              </a:defRPr>
            </a:lvl5pPr>
            <a:lvl6pPr marL="0" indent="-125367" algn="l" defTabSz="1042688" rtl="0" eaLnBrk="1" latinLnBrk="0" hangingPunct="1">
              <a:lnSpc>
                <a:spcPts val="1348"/>
              </a:lnSpc>
              <a:spcBef>
                <a:spcPts val="0"/>
              </a:spcBef>
              <a:buClr>
                <a:schemeClr val="accent1"/>
              </a:buClr>
              <a:buFont typeface="Wingdings" panose="05000000000000000000" pitchFamily="2" charset="2"/>
              <a:buChar char="§"/>
              <a:defRPr sz="1000" i="0" kern="1200">
                <a:solidFill>
                  <a:schemeClr val="tx1"/>
                </a:solidFill>
                <a:latin typeface="+mn-lt"/>
                <a:ea typeface="+mn-ea"/>
                <a:cs typeface="+mn-cs"/>
              </a:defRPr>
            </a:lvl6pPr>
            <a:lvl7pPr marL="251911" indent="-125367" algn="l" defTabSz="1042688" rtl="0" eaLnBrk="1" latinLnBrk="0" hangingPunct="1">
              <a:lnSpc>
                <a:spcPts val="1348"/>
              </a:lnSpc>
              <a:spcBef>
                <a:spcPts val="0"/>
              </a:spcBef>
              <a:buClr>
                <a:srgbClr val="BCB8B2"/>
              </a:buClr>
              <a:buFont typeface="Wingdings" panose="05000000000000000000" pitchFamily="2" charset="2"/>
              <a:buChar char="§"/>
              <a:defRPr sz="1000" i="0" kern="1200">
                <a:solidFill>
                  <a:schemeClr val="tx1"/>
                </a:solidFill>
                <a:latin typeface="+mn-lt"/>
                <a:ea typeface="+mn-ea"/>
                <a:cs typeface="+mn-cs"/>
              </a:defRPr>
            </a:lvl7pPr>
            <a:lvl8pPr marL="377866"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8pPr>
            <a:lvl9pPr marL="503822"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9pPr>
          </a:lstStyle>
          <a:p>
            <a:pPr marL="0" indent="0">
              <a:spcBef>
                <a:spcPts val="600"/>
              </a:spcBef>
              <a:buNone/>
            </a:pPr>
            <a:r>
              <a:rPr lang="en-GB" sz="1100" dirty="0" smtClean="0">
                <a:latin typeface="Gill Sans MT Pro Medium" panose="020B0602020104020203" pitchFamily="34" charset="0"/>
              </a:rPr>
              <a:t>Net </a:t>
            </a:r>
            <a:r>
              <a:rPr lang="en-GB" sz="1100" dirty="0">
                <a:latin typeface="Gill Sans MT Pro Medium" panose="020B0602020104020203" pitchFamily="34" charset="0"/>
              </a:rPr>
              <a:t>lettable area: </a:t>
            </a:r>
            <a:r>
              <a:rPr lang="en-GB" sz="1100" dirty="0" smtClean="0"/>
              <a:t>~83,000 sq.m.</a:t>
            </a:r>
          </a:p>
          <a:p>
            <a:pPr marL="0" indent="0">
              <a:spcBef>
                <a:spcPts val="600"/>
              </a:spcBef>
              <a:buNone/>
            </a:pPr>
            <a:r>
              <a:rPr lang="en-GB" sz="1100" dirty="0" smtClean="0">
                <a:latin typeface="Gill Sans MT Pro Medium" panose="020B0602020104020203" pitchFamily="34" charset="0"/>
              </a:rPr>
              <a:t>Vacancies</a:t>
            </a:r>
            <a:r>
              <a:rPr lang="en-GB" sz="1100" baseline="30000" dirty="0" smtClean="0">
                <a:latin typeface="Gill Sans MT Pro Medium" panose="020B0602020104020203" pitchFamily="34" charset="0"/>
              </a:rPr>
              <a:t>1)</a:t>
            </a:r>
            <a:r>
              <a:rPr lang="en-GB" sz="1100" dirty="0" smtClean="0">
                <a:latin typeface="Gill Sans MT Pro Medium" panose="020B0602020104020203" pitchFamily="34" charset="0"/>
              </a:rPr>
              <a:t>: </a:t>
            </a:r>
            <a:r>
              <a:rPr lang="en-GB" sz="1100" dirty="0" smtClean="0"/>
              <a:t>1.9%</a:t>
            </a:r>
          </a:p>
          <a:p>
            <a:pPr marL="0" indent="0">
              <a:spcBef>
                <a:spcPts val="600"/>
              </a:spcBef>
              <a:buNone/>
            </a:pPr>
            <a:r>
              <a:rPr lang="en-GB" sz="1100" dirty="0">
                <a:latin typeface="Gill Sans MT Pro Medium" panose="020B0602020104020203" pitchFamily="34" charset="0"/>
              </a:rPr>
              <a:t>WAULT: </a:t>
            </a:r>
            <a:r>
              <a:rPr lang="en-GB" sz="1100" dirty="0" smtClean="0"/>
              <a:t>4.8 years</a:t>
            </a:r>
          </a:p>
          <a:p>
            <a:pPr marL="0" indent="0">
              <a:spcBef>
                <a:spcPts val="600"/>
              </a:spcBef>
              <a:buNone/>
            </a:pPr>
            <a:r>
              <a:rPr lang="en-GB" sz="1100" dirty="0">
                <a:latin typeface="Gill Sans MT Pro Medium" panose="020B0602020104020203" pitchFamily="34" charset="0"/>
              </a:rPr>
              <a:t>LTV: </a:t>
            </a:r>
            <a:r>
              <a:rPr lang="en-GB" sz="1100" dirty="0" smtClean="0"/>
              <a:t>53%</a:t>
            </a:r>
          </a:p>
          <a:p>
            <a:pPr marL="0" indent="0">
              <a:spcBef>
                <a:spcPts val="600"/>
              </a:spcBef>
              <a:buNone/>
            </a:pPr>
            <a:r>
              <a:rPr lang="en-GB" sz="1100" dirty="0" smtClean="0">
                <a:latin typeface="Gill Sans MT Pro Medium" panose="020B0602020104020203" pitchFamily="34" charset="0"/>
              </a:rPr>
              <a:t>Property value: </a:t>
            </a:r>
            <a:r>
              <a:rPr lang="en-GB" sz="1100" dirty="0" err="1" smtClean="0"/>
              <a:t>EURm</a:t>
            </a:r>
            <a:r>
              <a:rPr lang="en-GB" sz="1100" dirty="0" smtClean="0"/>
              <a:t> 157</a:t>
            </a:r>
            <a:endParaRPr lang="en-GB" sz="1100" dirty="0"/>
          </a:p>
          <a:p>
            <a:pPr marL="0" indent="0">
              <a:spcBef>
                <a:spcPts val="600"/>
              </a:spcBef>
              <a:buNone/>
            </a:pPr>
            <a:r>
              <a:rPr lang="en-GB" sz="1100" dirty="0" smtClean="0">
                <a:latin typeface="Gill Sans MT Pro Medium" panose="020B0602020104020203" pitchFamily="34" charset="0"/>
              </a:rPr>
              <a:t>NAV</a:t>
            </a:r>
            <a:r>
              <a:rPr lang="en-GB" sz="1100" baseline="30000" dirty="0" smtClean="0">
                <a:latin typeface="Gill Sans MT Pro Medium" panose="020B0602020104020203" pitchFamily="34" charset="0"/>
              </a:rPr>
              <a:t>2)</a:t>
            </a:r>
            <a:r>
              <a:rPr lang="en-GB" sz="1100" dirty="0" smtClean="0">
                <a:latin typeface="Gill Sans MT Pro Medium" panose="020B0602020104020203" pitchFamily="34" charset="0"/>
              </a:rPr>
              <a:t>: </a:t>
            </a:r>
            <a:r>
              <a:rPr lang="en-GB" sz="1100" dirty="0" err="1" smtClean="0"/>
              <a:t>EURm</a:t>
            </a:r>
            <a:r>
              <a:rPr lang="en-GB" sz="1100" dirty="0" smtClean="0"/>
              <a:t> 76</a:t>
            </a:r>
          </a:p>
          <a:p>
            <a:pPr marL="0" indent="0">
              <a:spcBef>
                <a:spcPts val="600"/>
              </a:spcBef>
              <a:buNone/>
            </a:pPr>
            <a:r>
              <a:rPr lang="en-GB" sz="1100" dirty="0">
                <a:latin typeface="Gill Sans MT Pro Medium" panose="020B0602020104020203" pitchFamily="34" charset="0"/>
              </a:rPr>
              <a:t>EPRA </a:t>
            </a:r>
            <a:r>
              <a:rPr lang="en-GB" sz="1100" dirty="0" smtClean="0">
                <a:latin typeface="Gill Sans MT Pro Medium" panose="020B0602020104020203" pitchFamily="34" charset="0"/>
              </a:rPr>
              <a:t>NAV</a:t>
            </a:r>
            <a:r>
              <a:rPr lang="en-GB" sz="1100" baseline="30000" dirty="0" smtClean="0">
                <a:latin typeface="Gill Sans MT Pro Medium" panose="020B0602020104020203" pitchFamily="34" charset="0"/>
              </a:rPr>
              <a:t>3)</a:t>
            </a:r>
            <a:r>
              <a:rPr lang="en-GB" sz="1100" dirty="0" smtClean="0"/>
              <a:t>: </a:t>
            </a:r>
            <a:r>
              <a:rPr lang="en-GB" sz="1100" dirty="0" err="1" smtClean="0"/>
              <a:t>EURm</a:t>
            </a:r>
            <a:r>
              <a:rPr lang="en-GB" sz="1100" dirty="0" smtClean="0"/>
              <a:t> 84</a:t>
            </a:r>
          </a:p>
          <a:p>
            <a:pPr marL="0" indent="0">
              <a:spcBef>
                <a:spcPts val="600"/>
              </a:spcBef>
              <a:buNone/>
            </a:pPr>
            <a:r>
              <a:rPr lang="en-GB" sz="1100" dirty="0" smtClean="0">
                <a:latin typeface="Gill Sans MT Pro Medium" panose="020B0602020104020203" pitchFamily="34" charset="0"/>
              </a:rPr>
              <a:t>Net initial yield: </a:t>
            </a:r>
            <a:r>
              <a:rPr lang="en-GB" sz="1100" dirty="0" smtClean="0"/>
              <a:t>6.9%</a:t>
            </a:r>
            <a:endParaRPr lang="en-GB" sz="1100" dirty="0"/>
          </a:p>
        </p:txBody>
      </p:sp>
      <p:pic>
        <p:nvPicPr>
          <p:cNvPr id="25" name="Picture 8" descr="http://nh-cap.com/media/307798/aaaaa1.jpg"/>
          <p:cNvPicPr>
            <a:picLocks noChangeArrowheads="1"/>
          </p:cNvPicPr>
          <p:nvPr/>
        </p:nvPicPr>
        <p:blipFill rotWithShape="1">
          <a:blip r:embed="rId8" cstate="email">
            <a:extLst>
              <a:ext uri="{28A0092B-C50C-407E-A947-70E740481C1C}">
                <a14:useLocalDpi xmlns:a14="http://schemas.microsoft.com/office/drawing/2010/main"/>
              </a:ext>
            </a:extLst>
          </a:blip>
          <a:srcRect l="-2"/>
          <a:stretch/>
        </p:blipFill>
        <p:spPr bwMode="auto">
          <a:xfrm>
            <a:off x="6034027" y="1478790"/>
            <a:ext cx="1346400" cy="129471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p:cNvPicPr>
          <p:nvPr/>
        </p:nvPicPr>
        <p:blipFill rotWithShape="1">
          <a:blip r:embed="rId9" cstate="email">
            <a:extLst>
              <a:ext uri="{28A0092B-C50C-407E-A947-70E740481C1C}">
                <a14:useLocalDpi xmlns:a14="http://schemas.microsoft.com/office/drawing/2010/main"/>
              </a:ext>
            </a:extLst>
          </a:blip>
          <a:srcRect/>
          <a:stretch/>
        </p:blipFill>
        <p:spPr>
          <a:xfrm>
            <a:off x="7430643" y="1478790"/>
            <a:ext cx="1346400" cy="1294716"/>
          </a:xfrm>
          <a:prstGeom prst="rect">
            <a:avLst/>
          </a:prstGeom>
        </p:spPr>
      </p:pic>
      <p:sp>
        <p:nvSpPr>
          <p:cNvPr id="21" name="TextBox 20"/>
          <p:cNvSpPr txBox="1"/>
          <p:nvPr/>
        </p:nvSpPr>
        <p:spPr>
          <a:xfrm>
            <a:off x="900000" y="7033765"/>
            <a:ext cx="9252002" cy="410369"/>
          </a:xfrm>
          <a:prstGeom prst="rect">
            <a:avLst/>
          </a:prstGeom>
          <a:noFill/>
        </p:spPr>
        <p:txBody>
          <a:bodyPr wrap="square" lIns="0" tIns="0" rIns="0" bIns="0" rtlCol="0">
            <a:spAutoFit/>
          </a:bodyPr>
          <a:lstStyle/>
          <a:p>
            <a:pPr algn="r">
              <a:lnSpc>
                <a:spcPts val="800"/>
              </a:lnSpc>
            </a:pPr>
            <a:r>
              <a:rPr lang="en-GB" sz="700" baseline="30000" dirty="0"/>
              <a:t>!)</a:t>
            </a:r>
            <a:r>
              <a:rPr lang="en-GB" sz="700" dirty="0"/>
              <a:t>Net lettable area </a:t>
            </a:r>
            <a:r>
              <a:rPr lang="en-GB" sz="700" baseline="30000" dirty="0"/>
              <a:t>2)</a:t>
            </a:r>
            <a:r>
              <a:rPr lang="en-GB" sz="700" dirty="0"/>
              <a:t>Net Asset Value of the Fund or a Unit as calculated in accordance with the Fund Rules </a:t>
            </a:r>
            <a:r>
              <a:rPr lang="en-GB" sz="700" baseline="30000" dirty="0"/>
              <a:t>3)</a:t>
            </a:r>
            <a:r>
              <a:rPr lang="en-GB" sz="700" dirty="0"/>
              <a:t> The EPRA NAV measure is designed to reflect the fair value of net assets of an entity that invests in real estate with a long-term investment strategy. Assets and liabilities that are not expected to crystallise in normal circumstances, such as the fair value of financial derivatives and deferred taxes on property valuation gains, are therefore excluded. </a:t>
            </a:r>
            <a:br>
              <a:rPr lang="en-GB" sz="700" dirty="0"/>
            </a:br>
            <a:r>
              <a:rPr lang="en-GB" sz="700" baseline="30000" dirty="0"/>
              <a:t>4)</a:t>
            </a:r>
            <a:r>
              <a:rPr lang="en-GB" sz="700" dirty="0"/>
              <a:t> The gross asset value shall be determined based on the aggregate of the Gross Property Value and the market value of all other consolidated assets of the Fund and the SPVs (excluding shares of SPVs holding real estate</a:t>
            </a:r>
            <a:r>
              <a:rPr lang="en-GB" sz="700" dirty="0" smtClean="0"/>
              <a:t>)</a:t>
            </a:r>
            <a:br>
              <a:rPr lang="en-GB" sz="700" dirty="0" smtClean="0"/>
            </a:br>
            <a:r>
              <a:rPr lang="en-GB" sz="700" dirty="0" smtClean="0"/>
              <a:t>LTV updated 2017-05-11</a:t>
            </a:r>
          </a:p>
        </p:txBody>
      </p:sp>
      <p:sp>
        <p:nvSpPr>
          <p:cNvPr id="33" name="Oval 32"/>
          <p:cNvSpPr/>
          <p:nvPr/>
        </p:nvSpPr>
        <p:spPr>
          <a:xfrm>
            <a:off x="9256611" y="235684"/>
            <a:ext cx="179882" cy="215645"/>
          </a:xfrm>
          <a:prstGeom prst="ellipse">
            <a:avLst/>
          </a:prstGeom>
          <a:solidFill>
            <a:srgbClr val="02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sp>
        <p:nvSpPr>
          <p:cNvPr id="34" name="Oval 33"/>
          <p:cNvSpPr/>
          <p:nvPr/>
        </p:nvSpPr>
        <p:spPr>
          <a:xfrm>
            <a:off x="9845147" y="235684"/>
            <a:ext cx="179882" cy="215645"/>
          </a:xfrm>
          <a:prstGeom prst="ellipse">
            <a:avLst/>
          </a:prstGeom>
          <a:solidFill>
            <a:srgbClr val="B5C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sp>
        <p:nvSpPr>
          <p:cNvPr id="35" name="Oval 34"/>
          <p:cNvSpPr/>
          <p:nvPr/>
        </p:nvSpPr>
        <p:spPr>
          <a:xfrm>
            <a:off x="8668073" y="235684"/>
            <a:ext cx="179882" cy="215645"/>
          </a:xfrm>
          <a:prstGeom prst="ellipse">
            <a:avLst/>
          </a:prstGeom>
          <a:solidFill>
            <a:srgbClr val="B5C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cxnSp>
        <p:nvCxnSpPr>
          <p:cNvPr id="36" name="Straight Connector 35"/>
          <p:cNvCxnSpPr/>
          <p:nvPr/>
        </p:nvCxnSpPr>
        <p:spPr>
          <a:xfrm>
            <a:off x="9344342" y="472564"/>
            <a:ext cx="0" cy="86314"/>
          </a:xfrm>
          <a:prstGeom prst="line">
            <a:avLst/>
          </a:prstGeom>
        </p:spPr>
        <p:style>
          <a:lnRef idx="1">
            <a:schemeClr val="accent1"/>
          </a:lnRef>
          <a:fillRef idx="0">
            <a:schemeClr val="accent1"/>
          </a:fillRef>
          <a:effectRef idx="0">
            <a:schemeClr val="accent1"/>
          </a:effectRef>
          <a:fontRef idx="minor">
            <a:schemeClr val="tx1"/>
          </a:fontRef>
        </p:style>
      </p:cxnSp>
      <p:sp>
        <p:nvSpPr>
          <p:cNvPr id="37" name="Rectangle 36"/>
          <p:cNvSpPr>
            <a:spLocks/>
          </p:cNvSpPr>
          <p:nvPr/>
        </p:nvSpPr>
        <p:spPr>
          <a:xfrm>
            <a:off x="8691906" y="526039"/>
            <a:ext cx="1304871" cy="293664"/>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lnSpc>
                <a:spcPts val="1300"/>
              </a:lnSpc>
              <a:spcAft>
                <a:spcPts val="500"/>
              </a:spcAft>
            </a:pPr>
            <a:r>
              <a:rPr lang="en-GB" sz="1000" dirty="0" smtClean="0">
                <a:solidFill>
                  <a:srgbClr val="000000"/>
                </a:solidFill>
                <a:latin typeface="Gill Sans MT Pro Light" panose="020B0302020104020203" pitchFamily="34" charset="0"/>
              </a:rPr>
              <a:t>Baltic Horizon</a:t>
            </a:r>
          </a:p>
        </p:txBody>
      </p:sp>
      <p:sp>
        <p:nvSpPr>
          <p:cNvPr id="38" name="Oval 37"/>
          <p:cNvSpPr/>
          <p:nvPr/>
        </p:nvSpPr>
        <p:spPr>
          <a:xfrm>
            <a:off x="9550880" y="235684"/>
            <a:ext cx="179882" cy="215645"/>
          </a:xfrm>
          <a:prstGeom prst="ellipse">
            <a:avLst/>
          </a:prstGeom>
          <a:solidFill>
            <a:srgbClr val="B5C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sp>
        <p:nvSpPr>
          <p:cNvPr id="39" name="Oval 38"/>
          <p:cNvSpPr/>
          <p:nvPr/>
        </p:nvSpPr>
        <p:spPr>
          <a:xfrm>
            <a:off x="8962342" y="235684"/>
            <a:ext cx="179882" cy="215645"/>
          </a:xfrm>
          <a:prstGeom prst="ellipse">
            <a:avLst/>
          </a:prstGeom>
          <a:solidFill>
            <a:srgbClr val="B5C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pic>
        <p:nvPicPr>
          <p:cNvPr id="26" name="Picture 25"/>
          <p:cNvPicPr>
            <a:picLocks/>
          </p:cNvPicPr>
          <p:nvPr/>
        </p:nvPicPr>
        <p:blipFill rotWithShape="1">
          <a:blip r:embed="rId10" cstate="email">
            <a:extLst>
              <a:ext uri="{28A0092B-C50C-407E-A947-70E740481C1C}">
                <a14:useLocalDpi xmlns:a14="http://schemas.microsoft.com/office/drawing/2010/main"/>
              </a:ext>
            </a:extLst>
          </a:blip>
          <a:srcRect/>
          <a:stretch/>
        </p:blipFill>
        <p:spPr>
          <a:xfrm>
            <a:off x="8827258" y="1478790"/>
            <a:ext cx="1346400" cy="1294716"/>
          </a:xfrm>
          <a:prstGeom prst="rect">
            <a:avLst/>
          </a:prstGeom>
        </p:spPr>
      </p:pic>
      <p:pic>
        <p:nvPicPr>
          <p:cNvPr id="29" name="Picture 2" descr="Bildresultat för baltic horizon"/>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74999" y="175179"/>
            <a:ext cx="816446" cy="465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990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5173151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7789"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graphicFrame>
        <p:nvGraphicFramePr>
          <p:cNvPr id="40" name="Chart 39"/>
          <p:cNvGraphicFramePr>
            <a:graphicFrameLocks/>
          </p:cNvGraphicFramePr>
          <p:nvPr>
            <p:extLst>
              <p:ext uri="{D42A27DB-BD31-4B8C-83A1-F6EECF244321}">
                <p14:modId xmlns:p14="http://schemas.microsoft.com/office/powerpoint/2010/main" val="1582259405"/>
              </p:ext>
            </p:extLst>
          </p:nvPr>
        </p:nvGraphicFramePr>
        <p:xfrm>
          <a:off x="6451853" y="2125134"/>
          <a:ext cx="3700209" cy="466755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8" name="Chart 37"/>
          <p:cNvGraphicFramePr>
            <a:graphicFrameLocks/>
          </p:cNvGraphicFramePr>
          <p:nvPr>
            <p:extLst>
              <p:ext uri="{D42A27DB-BD31-4B8C-83A1-F6EECF244321}">
                <p14:modId xmlns:p14="http://schemas.microsoft.com/office/powerpoint/2010/main" val="2224501979"/>
              </p:ext>
            </p:extLst>
          </p:nvPr>
        </p:nvGraphicFramePr>
        <p:xfrm>
          <a:off x="2801902" y="2125134"/>
          <a:ext cx="3604359" cy="4917696"/>
        </p:xfrm>
        <a:graphic>
          <a:graphicData uri="http://schemas.openxmlformats.org/drawingml/2006/chart">
            <c:chart xmlns:c="http://schemas.openxmlformats.org/drawingml/2006/chart" xmlns:r="http://schemas.openxmlformats.org/officeDocument/2006/relationships" r:id="rId8"/>
          </a:graphicData>
        </a:graphic>
      </p:graphicFrame>
      <p:sp>
        <p:nvSpPr>
          <p:cNvPr id="2" name="Title 1"/>
          <p:cNvSpPr>
            <a:spLocks noGrp="1"/>
          </p:cNvSpPr>
          <p:nvPr>
            <p:ph type="title"/>
          </p:nvPr>
        </p:nvSpPr>
        <p:spPr>
          <a:xfrm>
            <a:off x="549238" y="900000"/>
            <a:ext cx="9612001" cy="540000"/>
          </a:xfrm>
        </p:spPr>
        <p:txBody>
          <a:bodyPr/>
          <a:lstStyle/>
          <a:p>
            <a:r>
              <a:rPr lang="en-GB" dirty="0" smtClean="0"/>
              <a:t>Attractive yields compared to the Nordics and low interest rates from ECB </a:t>
            </a:r>
            <a:endParaRPr lang="en-GB" dirty="0"/>
          </a:p>
        </p:txBody>
      </p:sp>
      <p:sp>
        <p:nvSpPr>
          <p:cNvPr id="5" name="Slide Number Placeholder 4"/>
          <p:cNvSpPr>
            <a:spLocks noGrp="1"/>
          </p:cNvSpPr>
          <p:nvPr>
            <p:ph type="sldNum" sz="quarter" idx="17"/>
          </p:nvPr>
        </p:nvSpPr>
        <p:spPr/>
        <p:txBody>
          <a:bodyPr/>
          <a:lstStyle/>
          <a:p>
            <a:fld id="{AD2C836C-F085-46B1-A79E-84257391B124}" type="slidenum">
              <a:rPr lang="en-GB" smtClean="0"/>
              <a:pPr/>
              <a:t>5</a:t>
            </a:fld>
            <a:endParaRPr lang="en-GB" dirty="0"/>
          </a:p>
        </p:txBody>
      </p:sp>
      <p:sp>
        <p:nvSpPr>
          <p:cNvPr id="7" name="Platshållare för innehåll 3"/>
          <p:cNvSpPr txBox="1">
            <a:spLocks/>
          </p:cNvSpPr>
          <p:nvPr/>
        </p:nvSpPr>
        <p:spPr>
          <a:xfrm>
            <a:off x="2801699" y="1777811"/>
            <a:ext cx="3650155" cy="429708"/>
          </a:xfrm>
          <a:prstGeom prst="rect">
            <a:avLst/>
          </a:prstGeom>
        </p:spPr>
        <p:txBody>
          <a:bodyPr vert="horz" lIns="0" tIns="0" rIns="0" bIns="0" rtlCol="0">
            <a:noAutofit/>
          </a:bodyPr>
          <a:lstStyle>
            <a:lvl1pPr marL="125956" indent="-125956" algn="l" defTabSz="1042688" rtl="0" eaLnBrk="1" latinLnBrk="0" hangingPunct="1">
              <a:lnSpc>
                <a:spcPts val="1348"/>
              </a:lnSpc>
              <a:spcBef>
                <a:spcPts val="300"/>
              </a:spcBef>
              <a:buClr>
                <a:srgbClr val="AA0032"/>
              </a:buClr>
              <a:buFont typeface="Wingdings" panose="05000000000000000000" pitchFamily="2" charset="2"/>
              <a:buChar char="§"/>
              <a:defRPr sz="1000" kern="1200">
                <a:solidFill>
                  <a:schemeClr val="tx1"/>
                </a:solidFill>
                <a:latin typeface="+mn-lt"/>
                <a:ea typeface="+mn-ea"/>
                <a:cs typeface="+mn-cs"/>
              </a:defRPr>
            </a:lvl1pPr>
            <a:lvl2pPr marL="251911" indent="-125956" algn="l" defTabSz="1042688" rtl="0" eaLnBrk="1" latinLnBrk="0" hangingPunct="1">
              <a:lnSpc>
                <a:spcPts val="1348"/>
              </a:lnSpc>
              <a:spcBef>
                <a:spcPts val="200"/>
              </a:spcBef>
              <a:buClr>
                <a:srgbClr val="BCB8B2"/>
              </a:buClr>
              <a:buFont typeface="Wingdings" panose="05000000000000000000" pitchFamily="2" charset="2"/>
              <a:buChar char="§"/>
              <a:defRPr sz="1000" kern="1200">
                <a:solidFill>
                  <a:schemeClr val="tx1"/>
                </a:solidFill>
                <a:latin typeface="+mn-lt"/>
                <a:ea typeface="+mn-ea"/>
                <a:cs typeface="+mn-cs"/>
              </a:defRPr>
            </a:lvl2pPr>
            <a:lvl3pPr marL="377866" indent="-125956" algn="l" defTabSz="1042688" rtl="0" eaLnBrk="1" latinLnBrk="0" hangingPunct="1">
              <a:lnSpc>
                <a:spcPts val="1348"/>
              </a:lnSpc>
              <a:spcBef>
                <a:spcPts val="200"/>
              </a:spcBef>
              <a:buFont typeface="Gill Sans MT Pro Light" pitchFamily="34" charset="0"/>
              <a:buChar char="–"/>
              <a:defRPr sz="1000" i="1" kern="1200">
                <a:solidFill>
                  <a:schemeClr val="tx1"/>
                </a:solidFill>
                <a:latin typeface="+mn-lt"/>
                <a:ea typeface="+mn-ea"/>
                <a:cs typeface="+mn-cs"/>
              </a:defRPr>
            </a:lvl3pPr>
            <a:lvl4pPr marL="0" indent="0" algn="l" defTabSz="1042688" rtl="0" eaLnBrk="1" latinLnBrk="0" hangingPunct="1">
              <a:lnSpc>
                <a:spcPct val="100000"/>
              </a:lnSpc>
              <a:spcBef>
                <a:spcPts val="1000"/>
              </a:spcBef>
              <a:buClr>
                <a:schemeClr val="accent1"/>
              </a:buClr>
              <a:buFontTx/>
              <a:buNone/>
              <a:defRPr sz="1100" kern="1200">
                <a:solidFill>
                  <a:schemeClr val="tx1"/>
                </a:solidFill>
                <a:latin typeface="Gill Sans MT Pro Medium" pitchFamily="34" charset="0"/>
                <a:ea typeface="+mn-ea"/>
                <a:cs typeface="+mn-cs"/>
              </a:defRPr>
            </a:lvl4pPr>
            <a:lvl5pPr marL="0" indent="0" algn="l" defTabSz="1042688" rtl="0" eaLnBrk="1" latinLnBrk="0" hangingPunct="1">
              <a:lnSpc>
                <a:spcPct val="100000"/>
              </a:lnSpc>
              <a:spcBef>
                <a:spcPts val="800"/>
              </a:spcBef>
              <a:buFont typeface="Arial" pitchFamily="34" charset="0"/>
              <a:buNone/>
              <a:defRPr sz="1100" i="1" kern="1200">
                <a:solidFill>
                  <a:schemeClr val="tx1"/>
                </a:solidFill>
                <a:latin typeface="Gill Sans MT Pro Medium" pitchFamily="34" charset="0"/>
                <a:ea typeface="+mn-ea"/>
                <a:cs typeface="+mn-cs"/>
              </a:defRPr>
            </a:lvl5pPr>
            <a:lvl6pPr marL="0" indent="-125367" algn="l" defTabSz="1042688" rtl="0" eaLnBrk="1" latinLnBrk="0" hangingPunct="1">
              <a:lnSpc>
                <a:spcPts val="1348"/>
              </a:lnSpc>
              <a:spcBef>
                <a:spcPts val="0"/>
              </a:spcBef>
              <a:buClr>
                <a:schemeClr val="accent1"/>
              </a:buClr>
              <a:buFont typeface="Wingdings" panose="05000000000000000000" pitchFamily="2" charset="2"/>
              <a:buChar char="§"/>
              <a:defRPr sz="1000" i="0" kern="1200">
                <a:solidFill>
                  <a:schemeClr val="tx1"/>
                </a:solidFill>
                <a:latin typeface="+mn-lt"/>
                <a:ea typeface="+mn-ea"/>
                <a:cs typeface="+mn-cs"/>
              </a:defRPr>
            </a:lvl6pPr>
            <a:lvl7pPr marL="251911" indent="-125367" algn="l" defTabSz="1042688" rtl="0" eaLnBrk="1" latinLnBrk="0" hangingPunct="1">
              <a:lnSpc>
                <a:spcPts val="1348"/>
              </a:lnSpc>
              <a:spcBef>
                <a:spcPts val="0"/>
              </a:spcBef>
              <a:buClr>
                <a:srgbClr val="BCB8B2"/>
              </a:buClr>
              <a:buFont typeface="Wingdings" panose="05000000000000000000" pitchFamily="2" charset="2"/>
              <a:buChar char="§"/>
              <a:defRPr sz="1000" i="0" kern="1200">
                <a:solidFill>
                  <a:schemeClr val="tx1"/>
                </a:solidFill>
                <a:latin typeface="+mn-lt"/>
                <a:ea typeface="+mn-ea"/>
                <a:cs typeface="+mn-cs"/>
              </a:defRPr>
            </a:lvl7pPr>
            <a:lvl8pPr marL="377866"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8pPr>
            <a:lvl9pPr marL="503822"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9pPr>
          </a:lstStyle>
          <a:p>
            <a:pPr lvl="3"/>
            <a:r>
              <a:rPr lang="en-GB" dirty="0" smtClean="0"/>
              <a:t>Prime properties in the Baltics still attractively priced…</a:t>
            </a:r>
            <a:br>
              <a:rPr lang="en-GB" dirty="0" smtClean="0"/>
            </a:br>
            <a:r>
              <a:rPr lang="en-GB" sz="1000" dirty="0" smtClean="0">
                <a:latin typeface="+mn-lt"/>
              </a:rPr>
              <a:t>Prime office yields, %</a:t>
            </a:r>
            <a:endParaRPr lang="en-GB" sz="1000" dirty="0">
              <a:latin typeface="+mn-lt"/>
            </a:endParaRPr>
          </a:p>
        </p:txBody>
      </p:sp>
      <p:sp>
        <p:nvSpPr>
          <p:cNvPr id="13" name="TextBox 12"/>
          <p:cNvSpPr txBox="1"/>
          <p:nvPr/>
        </p:nvSpPr>
        <p:spPr>
          <a:xfrm>
            <a:off x="5109910" y="4806913"/>
            <a:ext cx="1046199" cy="359073"/>
          </a:xfrm>
          <a:prstGeom prst="rect">
            <a:avLst/>
          </a:prstGeom>
          <a:noFill/>
        </p:spPr>
        <p:txBody>
          <a:bodyPr wrap="square" lIns="0" tIns="0" rIns="0" bIns="0" rtlCol="0">
            <a:spAutoFit/>
          </a:bodyPr>
          <a:lstStyle/>
          <a:p>
            <a:pPr>
              <a:lnSpc>
                <a:spcPts val="1350"/>
              </a:lnSpc>
            </a:pPr>
            <a:r>
              <a:rPr lang="en-GB" sz="1200" b="1" dirty="0" smtClean="0"/>
              <a:t>Yield difference </a:t>
            </a:r>
          </a:p>
          <a:p>
            <a:pPr>
              <a:lnSpc>
                <a:spcPts val="1350"/>
              </a:lnSpc>
            </a:pPr>
            <a:r>
              <a:rPr lang="en-GB" sz="1200" b="1" dirty="0" smtClean="0"/>
              <a:t>~</a:t>
            </a:r>
            <a:r>
              <a:rPr lang="en-GB" sz="1200" b="1" dirty="0"/>
              <a:t>3</a:t>
            </a:r>
            <a:r>
              <a:rPr lang="en-GB" sz="1200" b="1" dirty="0" smtClean="0"/>
              <a:t>00 bp</a:t>
            </a:r>
          </a:p>
        </p:txBody>
      </p:sp>
      <p:sp>
        <p:nvSpPr>
          <p:cNvPr id="22" name="Platshållare för innehåll 3"/>
          <p:cNvSpPr txBox="1">
            <a:spLocks/>
          </p:cNvSpPr>
          <p:nvPr/>
        </p:nvSpPr>
        <p:spPr>
          <a:xfrm>
            <a:off x="6501907" y="1777810"/>
            <a:ext cx="3650155" cy="470089"/>
          </a:xfrm>
          <a:prstGeom prst="rect">
            <a:avLst/>
          </a:prstGeom>
        </p:spPr>
        <p:txBody>
          <a:bodyPr vert="horz" lIns="0" tIns="0" rIns="0" bIns="0" rtlCol="0">
            <a:noAutofit/>
          </a:bodyPr>
          <a:lstStyle>
            <a:lvl1pPr marL="125956" indent="-125956" algn="l" defTabSz="1042688" rtl="0" eaLnBrk="1" latinLnBrk="0" hangingPunct="1">
              <a:lnSpc>
                <a:spcPts val="1348"/>
              </a:lnSpc>
              <a:spcBef>
                <a:spcPts val="300"/>
              </a:spcBef>
              <a:buClr>
                <a:srgbClr val="AA0032"/>
              </a:buClr>
              <a:buFont typeface="Wingdings" panose="05000000000000000000" pitchFamily="2" charset="2"/>
              <a:buChar char="§"/>
              <a:defRPr sz="1000" kern="1200">
                <a:solidFill>
                  <a:schemeClr val="tx1"/>
                </a:solidFill>
                <a:latin typeface="+mn-lt"/>
                <a:ea typeface="+mn-ea"/>
                <a:cs typeface="+mn-cs"/>
              </a:defRPr>
            </a:lvl1pPr>
            <a:lvl2pPr marL="251911" indent="-125956" algn="l" defTabSz="1042688" rtl="0" eaLnBrk="1" latinLnBrk="0" hangingPunct="1">
              <a:lnSpc>
                <a:spcPts val="1348"/>
              </a:lnSpc>
              <a:spcBef>
                <a:spcPts val="200"/>
              </a:spcBef>
              <a:buClr>
                <a:srgbClr val="BCB8B2"/>
              </a:buClr>
              <a:buFont typeface="Wingdings" panose="05000000000000000000" pitchFamily="2" charset="2"/>
              <a:buChar char="§"/>
              <a:defRPr sz="1000" kern="1200">
                <a:solidFill>
                  <a:schemeClr val="tx1"/>
                </a:solidFill>
                <a:latin typeface="+mn-lt"/>
                <a:ea typeface="+mn-ea"/>
                <a:cs typeface="+mn-cs"/>
              </a:defRPr>
            </a:lvl2pPr>
            <a:lvl3pPr marL="377866" indent="-125956" algn="l" defTabSz="1042688" rtl="0" eaLnBrk="1" latinLnBrk="0" hangingPunct="1">
              <a:lnSpc>
                <a:spcPts val="1348"/>
              </a:lnSpc>
              <a:spcBef>
                <a:spcPts val="200"/>
              </a:spcBef>
              <a:buFont typeface="Gill Sans MT Pro Light" pitchFamily="34" charset="0"/>
              <a:buChar char="–"/>
              <a:defRPr sz="1000" i="1" kern="1200">
                <a:solidFill>
                  <a:schemeClr val="tx1"/>
                </a:solidFill>
                <a:latin typeface="+mn-lt"/>
                <a:ea typeface="+mn-ea"/>
                <a:cs typeface="+mn-cs"/>
              </a:defRPr>
            </a:lvl3pPr>
            <a:lvl4pPr marL="0" indent="0" algn="l" defTabSz="1042688" rtl="0" eaLnBrk="1" latinLnBrk="0" hangingPunct="1">
              <a:lnSpc>
                <a:spcPct val="100000"/>
              </a:lnSpc>
              <a:spcBef>
                <a:spcPts val="1000"/>
              </a:spcBef>
              <a:buClr>
                <a:schemeClr val="accent1"/>
              </a:buClr>
              <a:buFontTx/>
              <a:buNone/>
              <a:defRPr sz="1100" kern="1200">
                <a:solidFill>
                  <a:schemeClr val="tx1"/>
                </a:solidFill>
                <a:latin typeface="Gill Sans MT Pro Medium" pitchFamily="34" charset="0"/>
                <a:ea typeface="+mn-ea"/>
                <a:cs typeface="+mn-cs"/>
              </a:defRPr>
            </a:lvl4pPr>
            <a:lvl5pPr marL="0" indent="0" algn="l" defTabSz="1042688" rtl="0" eaLnBrk="1" latinLnBrk="0" hangingPunct="1">
              <a:lnSpc>
                <a:spcPct val="100000"/>
              </a:lnSpc>
              <a:spcBef>
                <a:spcPts val="800"/>
              </a:spcBef>
              <a:buFont typeface="Arial" pitchFamily="34" charset="0"/>
              <a:buNone/>
              <a:defRPr sz="1100" i="1" kern="1200">
                <a:solidFill>
                  <a:schemeClr val="tx1"/>
                </a:solidFill>
                <a:latin typeface="Gill Sans MT Pro Medium" pitchFamily="34" charset="0"/>
                <a:ea typeface="+mn-ea"/>
                <a:cs typeface="+mn-cs"/>
              </a:defRPr>
            </a:lvl5pPr>
            <a:lvl6pPr marL="0" indent="-125367" algn="l" defTabSz="1042688" rtl="0" eaLnBrk="1" latinLnBrk="0" hangingPunct="1">
              <a:lnSpc>
                <a:spcPts val="1348"/>
              </a:lnSpc>
              <a:spcBef>
                <a:spcPts val="0"/>
              </a:spcBef>
              <a:buClr>
                <a:schemeClr val="accent1"/>
              </a:buClr>
              <a:buFont typeface="Wingdings" panose="05000000000000000000" pitchFamily="2" charset="2"/>
              <a:buChar char="§"/>
              <a:defRPr sz="1000" i="0" kern="1200">
                <a:solidFill>
                  <a:schemeClr val="tx1"/>
                </a:solidFill>
                <a:latin typeface="+mn-lt"/>
                <a:ea typeface="+mn-ea"/>
                <a:cs typeface="+mn-cs"/>
              </a:defRPr>
            </a:lvl6pPr>
            <a:lvl7pPr marL="251911" indent="-125367" algn="l" defTabSz="1042688" rtl="0" eaLnBrk="1" latinLnBrk="0" hangingPunct="1">
              <a:lnSpc>
                <a:spcPts val="1348"/>
              </a:lnSpc>
              <a:spcBef>
                <a:spcPts val="0"/>
              </a:spcBef>
              <a:buClr>
                <a:srgbClr val="BCB8B2"/>
              </a:buClr>
              <a:buFont typeface="Wingdings" panose="05000000000000000000" pitchFamily="2" charset="2"/>
              <a:buChar char="§"/>
              <a:defRPr sz="1000" i="0" kern="1200">
                <a:solidFill>
                  <a:schemeClr val="tx1"/>
                </a:solidFill>
                <a:latin typeface="+mn-lt"/>
                <a:ea typeface="+mn-ea"/>
                <a:cs typeface="+mn-cs"/>
              </a:defRPr>
            </a:lvl7pPr>
            <a:lvl8pPr marL="377866"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8pPr>
            <a:lvl9pPr marL="503822"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9pPr>
          </a:lstStyle>
          <a:p>
            <a:pPr lvl="3"/>
            <a:r>
              <a:rPr lang="en-GB" dirty="0" smtClean="0"/>
              <a:t>…and now enjoy low euro area interest rates</a:t>
            </a:r>
            <a:br>
              <a:rPr lang="en-GB" dirty="0" smtClean="0"/>
            </a:br>
            <a:r>
              <a:rPr lang="en-GB" sz="1000" dirty="0" smtClean="0">
                <a:latin typeface="+mn-lt"/>
              </a:rPr>
              <a:t>Interest rates, %</a:t>
            </a:r>
            <a:endParaRPr lang="en-GB" sz="1000" dirty="0">
              <a:latin typeface="+mn-lt"/>
            </a:endParaRPr>
          </a:p>
        </p:txBody>
      </p:sp>
      <p:cxnSp>
        <p:nvCxnSpPr>
          <p:cNvPr id="8" name="Straight Arrow Connector 7"/>
          <p:cNvCxnSpPr/>
          <p:nvPr/>
        </p:nvCxnSpPr>
        <p:spPr>
          <a:xfrm>
            <a:off x="6156109" y="4622655"/>
            <a:ext cx="0" cy="1278000"/>
          </a:xfrm>
          <a:prstGeom prst="straightConnector1">
            <a:avLst/>
          </a:prstGeom>
          <a:ln w="222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sz="quarter" idx="13"/>
          </p:nvPr>
        </p:nvSpPr>
        <p:spPr>
          <a:xfrm>
            <a:off x="540001" y="1620005"/>
            <a:ext cx="1993834" cy="5556166"/>
          </a:xfrm>
        </p:spPr>
        <p:txBody>
          <a:bodyPr/>
          <a:lstStyle/>
          <a:p>
            <a:r>
              <a:rPr lang="en-GB" dirty="0" smtClean="0"/>
              <a:t>Core properties in the Baltics are still priced attractively compared to similar properties in the Nordics. Comparing core office yields, there is a yield difference of more than 2 per cent.</a:t>
            </a:r>
          </a:p>
          <a:p>
            <a:r>
              <a:rPr lang="en-GB" dirty="0" smtClean="0"/>
              <a:t>All Baltic countries have now joined the euro and benefit from the euro area’s low interest rates (similar to the interest rates in the Nordics). </a:t>
            </a:r>
          </a:p>
          <a:p>
            <a:r>
              <a:rPr lang="en-GB" dirty="0" smtClean="0">
                <a:latin typeface="Gill Sans MT Pro Medium" panose="020B0602020104020203" pitchFamily="34" charset="0"/>
              </a:rPr>
              <a:t>This provides strong potential for return on equity from both operations and debt leverage, while still investing in core properties in capital cities where the strongest growth takes place. </a:t>
            </a:r>
          </a:p>
          <a:p>
            <a:pPr marL="0" indent="0">
              <a:buNone/>
            </a:pPr>
            <a:endParaRPr lang="en-GB" dirty="0" smtClean="0"/>
          </a:p>
        </p:txBody>
      </p:sp>
      <p:cxnSp>
        <p:nvCxnSpPr>
          <p:cNvPr id="4" name="Straight Connector 3"/>
          <p:cNvCxnSpPr/>
          <p:nvPr/>
        </p:nvCxnSpPr>
        <p:spPr>
          <a:xfrm>
            <a:off x="8213886" y="6109342"/>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346552" y="6180096"/>
            <a:ext cx="0" cy="7200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847534" y="5932567"/>
            <a:ext cx="1000125" cy="179536"/>
          </a:xfrm>
          <a:prstGeom prst="rect">
            <a:avLst/>
          </a:prstGeom>
          <a:noFill/>
        </p:spPr>
        <p:txBody>
          <a:bodyPr wrap="square" lIns="0" tIns="0" rIns="0" bIns="0" rtlCol="0">
            <a:spAutoFit/>
          </a:bodyPr>
          <a:lstStyle/>
          <a:p>
            <a:pPr>
              <a:lnSpc>
                <a:spcPts val="1350"/>
              </a:lnSpc>
            </a:pPr>
            <a:r>
              <a:rPr lang="en-GB" sz="800" dirty="0" smtClean="0"/>
              <a:t>Estonia joins EMU</a:t>
            </a:r>
          </a:p>
        </p:txBody>
      </p:sp>
      <p:sp>
        <p:nvSpPr>
          <p:cNvPr id="21" name="TextBox 20"/>
          <p:cNvSpPr txBox="1"/>
          <p:nvPr/>
        </p:nvSpPr>
        <p:spPr>
          <a:xfrm>
            <a:off x="9105253" y="6042958"/>
            <a:ext cx="1000125" cy="179536"/>
          </a:xfrm>
          <a:prstGeom prst="rect">
            <a:avLst/>
          </a:prstGeom>
          <a:noFill/>
        </p:spPr>
        <p:txBody>
          <a:bodyPr wrap="square" lIns="0" tIns="0" rIns="0" bIns="0" rtlCol="0">
            <a:spAutoFit/>
          </a:bodyPr>
          <a:lstStyle/>
          <a:p>
            <a:pPr>
              <a:lnSpc>
                <a:spcPts val="1350"/>
              </a:lnSpc>
            </a:pPr>
            <a:r>
              <a:rPr lang="en-GB" sz="800" dirty="0" smtClean="0"/>
              <a:t>Lithuania joins EMU</a:t>
            </a:r>
          </a:p>
        </p:txBody>
      </p:sp>
      <p:sp>
        <p:nvSpPr>
          <p:cNvPr id="23" name="TextBox 22"/>
          <p:cNvSpPr txBox="1"/>
          <p:nvPr/>
        </p:nvSpPr>
        <p:spPr>
          <a:xfrm>
            <a:off x="8780610" y="5932567"/>
            <a:ext cx="1000125" cy="179536"/>
          </a:xfrm>
          <a:prstGeom prst="rect">
            <a:avLst/>
          </a:prstGeom>
          <a:noFill/>
        </p:spPr>
        <p:txBody>
          <a:bodyPr wrap="square" lIns="0" tIns="0" rIns="0" bIns="0" rtlCol="0">
            <a:spAutoFit/>
          </a:bodyPr>
          <a:lstStyle/>
          <a:p>
            <a:pPr>
              <a:lnSpc>
                <a:spcPts val="1350"/>
              </a:lnSpc>
            </a:pPr>
            <a:r>
              <a:rPr lang="en-GB" sz="800" dirty="0" smtClean="0"/>
              <a:t>Latvia joins EMU</a:t>
            </a:r>
          </a:p>
        </p:txBody>
      </p:sp>
      <p:sp>
        <p:nvSpPr>
          <p:cNvPr id="20" name="TextBox 19"/>
          <p:cNvSpPr txBox="1"/>
          <p:nvPr/>
        </p:nvSpPr>
        <p:spPr>
          <a:xfrm>
            <a:off x="691185" y="7160524"/>
            <a:ext cx="2139265" cy="179536"/>
          </a:xfrm>
          <a:prstGeom prst="rect">
            <a:avLst/>
          </a:prstGeom>
          <a:noFill/>
        </p:spPr>
        <p:txBody>
          <a:bodyPr wrap="square" lIns="0" tIns="0" rIns="0" bIns="0" rtlCol="0">
            <a:spAutoFit/>
          </a:bodyPr>
          <a:lstStyle/>
          <a:p>
            <a:pPr>
              <a:lnSpc>
                <a:spcPts val="1350"/>
              </a:lnSpc>
            </a:pPr>
            <a:r>
              <a:rPr lang="en-GB" sz="700" dirty="0" smtClean="0"/>
              <a:t>Source: Catella, FactSet</a:t>
            </a:r>
          </a:p>
        </p:txBody>
      </p:sp>
      <p:sp>
        <p:nvSpPr>
          <p:cNvPr id="29" name="Oval 28"/>
          <p:cNvSpPr/>
          <p:nvPr/>
        </p:nvSpPr>
        <p:spPr>
          <a:xfrm>
            <a:off x="8962342" y="235685"/>
            <a:ext cx="179882" cy="179882"/>
          </a:xfrm>
          <a:prstGeom prst="ellipse">
            <a:avLst/>
          </a:prstGeom>
          <a:solidFill>
            <a:srgbClr val="02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sp>
        <p:nvSpPr>
          <p:cNvPr id="30" name="Oval 29"/>
          <p:cNvSpPr/>
          <p:nvPr/>
        </p:nvSpPr>
        <p:spPr>
          <a:xfrm>
            <a:off x="9845147" y="235685"/>
            <a:ext cx="179882" cy="179882"/>
          </a:xfrm>
          <a:prstGeom prst="ellipse">
            <a:avLst/>
          </a:prstGeom>
          <a:solidFill>
            <a:srgbClr val="B5C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sp>
        <p:nvSpPr>
          <p:cNvPr id="31" name="Oval 30"/>
          <p:cNvSpPr/>
          <p:nvPr/>
        </p:nvSpPr>
        <p:spPr>
          <a:xfrm>
            <a:off x="8668073" y="235685"/>
            <a:ext cx="179882" cy="179882"/>
          </a:xfrm>
          <a:prstGeom prst="ellipse">
            <a:avLst/>
          </a:prstGeom>
          <a:solidFill>
            <a:srgbClr val="B5C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cxnSp>
        <p:nvCxnSpPr>
          <p:cNvPr id="32" name="Straight Connector 31"/>
          <p:cNvCxnSpPr/>
          <p:nvPr/>
        </p:nvCxnSpPr>
        <p:spPr>
          <a:xfrm>
            <a:off x="9052117" y="472564"/>
            <a:ext cx="0" cy="72000"/>
          </a:xfrm>
          <a:prstGeom prst="line">
            <a:avLst/>
          </a:prstGeom>
        </p:spPr>
        <p:style>
          <a:lnRef idx="1">
            <a:schemeClr val="accent1"/>
          </a:lnRef>
          <a:fillRef idx="0">
            <a:schemeClr val="accent1"/>
          </a:fillRef>
          <a:effectRef idx="0">
            <a:schemeClr val="accent1"/>
          </a:effectRef>
          <a:fontRef idx="minor">
            <a:schemeClr val="tx1"/>
          </a:fontRef>
        </p:style>
      </p:cxnSp>
      <p:sp>
        <p:nvSpPr>
          <p:cNvPr id="33" name="Rectangle 32"/>
          <p:cNvSpPr>
            <a:spLocks/>
          </p:cNvSpPr>
          <p:nvPr/>
        </p:nvSpPr>
        <p:spPr>
          <a:xfrm>
            <a:off x="8399681" y="526039"/>
            <a:ext cx="1304871" cy="2449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lnSpc>
                <a:spcPts val="1300"/>
              </a:lnSpc>
              <a:spcAft>
                <a:spcPts val="500"/>
              </a:spcAft>
            </a:pPr>
            <a:r>
              <a:rPr lang="en-GB" sz="1000" dirty="0" smtClean="0">
                <a:solidFill>
                  <a:srgbClr val="000000"/>
                </a:solidFill>
                <a:latin typeface="Gill Sans MT Pro Light" panose="020B0302020104020203" pitchFamily="34" charset="0"/>
              </a:rPr>
              <a:t>Macroeconomics</a:t>
            </a:r>
          </a:p>
        </p:txBody>
      </p:sp>
      <p:sp>
        <p:nvSpPr>
          <p:cNvPr id="34" name="Oval 33"/>
          <p:cNvSpPr/>
          <p:nvPr/>
        </p:nvSpPr>
        <p:spPr>
          <a:xfrm>
            <a:off x="9550880" y="235685"/>
            <a:ext cx="179882" cy="179882"/>
          </a:xfrm>
          <a:prstGeom prst="ellipse">
            <a:avLst/>
          </a:prstGeom>
          <a:solidFill>
            <a:srgbClr val="B5C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sp>
        <p:nvSpPr>
          <p:cNvPr id="35" name="Oval 34"/>
          <p:cNvSpPr/>
          <p:nvPr/>
        </p:nvSpPr>
        <p:spPr>
          <a:xfrm>
            <a:off x="9256611" y="235685"/>
            <a:ext cx="179882" cy="179882"/>
          </a:xfrm>
          <a:prstGeom prst="ellipse">
            <a:avLst/>
          </a:prstGeom>
          <a:solidFill>
            <a:srgbClr val="B5C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pic>
        <p:nvPicPr>
          <p:cNvPr id="37" name="Picture 2" descr="Bildresultat för baltic horizon"/>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74999" y="175179"/>
            <a:ext cx="816446" cy="465952"/>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Straight Connector 40"/>
          <p:cNvCxnSpPr/>
          <p:nvPr/>
        </p:nvCxnSpPr>
        <p:spPr>
          <a:xfrm>
            <a:off x="9066338" y="6109342"/>
            <a:ext cx="0" cy="152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73749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2" y="900000"/>
            <a:ext cx="9612001" cy="540000"/>
          </a:xfrm>
        </p:spPr>
        <p:txBody>
          <a:bodyPr/>
          <a:lstStyle/>
          <a:p>
            <a:r>
              <a:rPr lang="en-GB" dirty="0" smtClean="0"/>
              <a:t>The property market has recovered from the crisis and remains fundamentally attractive</a:t>
            </a:r>
            <a:endParaRPr lang="en-GB" dirty="0"/>
          </a:p>
        </p:txBody>
      </p:sp>
      <p:sp>
        <p:nvSpPr>
          <p:cNvPr id="5" name="Slide Number Placeholder 4"/>
          <p:cNvSpPr>
            <a:spLocks noGrp="1"/>
          </p:cNvSpPr>
          <p:nvPr>
            <p:ph type="sldNum" sz="quarter" idx="17"/>
          </p:nvPr>
        </p:nvSpPr>
        <p:spPr/>
        <p:txBody>
          <a:bodyPr/>
          <a:lstStyle/>
          <a:p>
            <a:fld id="{AD2C836C-F085-46B1-A79E-84257391B124}" type="slidenum">
              <a:rPr lang="en-GB" smtClean="0"/>
              <a:pPr/>
              <a:t>6</a:t>
            </a:fld>
            <a:endParaRPr lang="en-GB" dirty="0"/>
          </a:p>
        </p:txBody>
      </p:sp>
      <p:sp>
        <p:nvSpPr>
          <p:cNvPr id="12" name="Content Placeholder 5"/>
          <p:cNvSpPr txBox="1">
            <a:spLocks/>
          </p:cNvSpPr>
          <p:nvPr/>
        </p:nvSpPr>
        <p:spPr>
          <a:xfrm>
            <a:off x="555940" y="1620005"/>
            <a:ext cx="2833212" cy="5429131"/>
          </a:xfrm>
          <a:prstGeom prst="rect">
            <a:avLst/>
          </a:prstGeom>
        </p:spPr>
        <p:txBody>
          <a:bodyPr vert="horz" lIns="0" tIns="0" rIns="0" bIns="0" rtlCol="0">
            <a:noAutofit/>
          </a:bodyPr>
          <a:lstStyle>
            <a:lvl1pPr marL="125956" indent="-125956" algn="l" defTabSz="1042688" rtl="0" eaLnBrk="1" latinLnBrk="0" hangingPunct="1">
              <a:lnSpc>
                <a:spcPts val="1348"/>
              </a:lnSpc>
              <a:spcBef>
                <a:spcPts val="300"/>
              </a:spcBef>
              <a:buClr>
                <a:srgbClr val="AA0032"/>
              </a:buClr>
              <a:buFont typeface="Wingdings" panose="05000000000000000000" pitchFamily="2" charset="2"/>
              <a:buChar char="§"/>
              <a:defRPr sz="1000" kern="1200">
                <a:solidFill>
                  <a:schemeClr val="tx1"/>
                </a:solidFill>
                <a:latin typeface="+mn-lt"/>
                <a:ea typeface="+mn-ea"/>
                <a:cs typeface="+mn-cs"/>
              </a:defRPr>
            </a:lvl1pPr>
            <a:lvl2pPr marL="251911" indent="-125956" algn="l" defTabSz="1042688" rtl="0" eaLnBrk="1" latinLnBrk="0" hangingPunct="1">
              <a:lnSpc>
                <a:spcPts val="1348"/>
              </a:lnSpc>
              <a:spcBef>
                <a:spcPts val="200"/>
              </a:spcBef>
              <a:buClr>
                <a:srgbClr val="BCB8B2"/>
              </a:buClr>
              <a:buFont typeface="Wingdings" panose="05000000000000000000" pitchFamily="2" charset="2"/>
              <a:buChar char="§"/>
              <a:defRPr sz="1000" kern="1200">
                <a:solidFill>
                  <a:schemeClr val="tx1"/>
                </a:solidFill>
                <a:latin typeface="+mn-lt"/>
                <a:ea typeface="+mn-ea"/>
                <a:cs typeface="+mn-cs"/>
              </a:defRPr>
            </a:lvl2pPr>
            <a:lvl3pPr marL="377866" indent="-125956" algn="l" defTabSz="1042688" rtl="0" eaLnBrk="1" latinLnBrk="0" hangingPunct="1">
              <a:lnSpc>
                <a:spcPts val="1348"/>
              </a:lnSpc>
              <a:spcBef>
                <a:spcPts val="200"/>
              </a:spcBef>
              <a:buFont typeface="Gill Sans MT Pro Light" pitchFamily="34" charset="0"/>
              <a:buChar char="–"/>
              <a:defRPr sz="1000" i="1" kern="1200">
                <a:solidFill>
                  <a:schemeClr val="tx1"/>
                </a:solidFill>
                <a:latin typeface="+mn-lt"/>
                <a:ea typeface="+mn-ea"/>
                <a:cs typeface="+mn-cs"/>
              </a:defRPr>
            </a:lvl3pPr>
            <a:lvl4pPr marL="0" indent="0" algn="l" defTabSz="1042688" rtl="0" eaLnBrk="1" latinLnBrk="0" hangingPunct="1">
              <a:lnSpc>
                <a:spcPct val="100000"/>
              </a:lnSpc>
              <a:spcBef>
                <a:spcPts val="1000"/>
              </a:spcBef>
              <a:buClr>
                <a:schemeClr val="accent1"/>
              </a:buClr>
              <a:buFontTx/>
              <a:buNone/>
              <a:defRPr sz="1100" kern="1200">
                <a:solidFill>
                  <a:schemeClr val="tx1"/>
                </a:solidFill>
                <a:latin typeface="Gill Sans MT Pro Medium" pitchFamily="34" charset="0"/>
                <a:ea typeface="+mn-ea"/>
                <a:cs typeface="+mn-cs"/>
              </a:defRPr>
            </a:lvl4pPr>
            <a:lvl5pPr marL="0" indent="0" algn="l" defTabSz="1042688" rtl="0" eaLnBrk="1" latinLnBrk="0" hangingPunct="1">
              <a:lnSpc>
                <a:spcPct val="100000"/>
              </a:lnSpc>
              <a:spcBef>
                <a:spcPts val="800"/>
              </a:spcBef>
              <a:buFont typeface="Arial" pitchFamily="34" charset="0"/>
              <a:buNone/>
              <a:defRPr sz="1100" i="1" kern="1200">
                <a:solidFill>
                  <a:schemeClr val="tx1"/>
                </a:solidFill>
                <a:latin typeface="Gill Sans MT Pro Medium" pitchFamily="34" charset="0"/>
                <a:ea typeface="+mn-ea"/>
                <a:cs typeface="+mn-cs"/>
              </a:defRPr>
            </a:lvl5pPr>
            <a:lvl6pPr marL="0" indent="-125367" algn="l" defTabSz="1042688" rtl="0" eaLnBrk="1" latinLnBrk="0" hangingPunct="1">
              <a:lnSpc>
                <a:spcPts val="1348"/>
              </a:lnSpc>
              <a:spcBef>
                <a:spcPts val="0"/>
              </a:spcBef>
              <a:buClr>
                <a:schemeClr val="accent1"/>
              </a:buClr>
              <a:buFont typeface="Wingdings" panose="05000000000000000000" pitchFamily="2" charset="2"/>
              <a:buChar char="§"/>
              <a:defRPr sz="1000" i="0" kern="1200">
                <a:solidFill>
                  <a:schemeClr val="tx1"/>
                </a:solidFill>
                <a:latin typeface="+mn-lt"/>
                <a:ea typeface="+mn-ea"/>
                <a:cs typeface="+mn-cs"/>
              </a:defRPr>
            </a:lvl6pPr>
            <a:lvl7pPr marL="251911" indent="-125367" algn="l" defTabSz="1042688" rtl="0" eaLnBrk="1" latinLnBrk="0" hangingPunct="1">
              <a:lnSpc>
                <a:spcPts val="1348"/>
              </a:lnSpc>
              <a:spcBef>
                <a:spcPts val="0"/>
              </a:spcBef>
              <a:buClr>
                <a:srgbClr val="BCB8B2"/>
              </a:buClr>
              <a:buFont typeface="Wingdings" panose="05000000000000000000" pitchFamily="2" charset="2"/>
              <a:buChar char="§"/>
              <a:defRPr sz="1000" i="0" kern="1200">
                <a:solidFill>
                  <a:schemeClr val="tx1"/>
                </a:solidFill>
                <a:latin typeface="+mn-lt"/>
                <a:ea typeface="+mn-ea"/>
                <a:cs typeface="+mn-cs"/>
              </a:defRPr>
            </a:lvl7pPr>
            <a:lvl8pPr marL="377866"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8pPr>
            <a:lvl9pPr marL="503822"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9pPr>
          </a:lstStyle>
          <a:p>
            <a:pPr lvl="3"/>
            <a:r>
              <a:rPr lang="en-GB" dirty="0" smtClean="0"/>
              <a:t>Property market driven by healthy fundamentals</a:t>
            </a:r>
          </a:p>
          <a:p>
            <a:r>
              <a:rPr lang="en-GB" dirty="0" smtClean="0"/>
              <a:t>The market is currently driven by healthy fundamentals and is generating strong cash flows compared to before the crisis when speculation was the main driver. </a:t>
            </a:r>
          </a:p>
          <a:p>
            <a:r>
              <a:rPr lang="en-GB" dirty="0" smtClean="0"/>
              <a:t>Improving Baltic economies have brought the real estate market back to life. Property transaction volume reached EUR 1,191 million in 2016, which demonstrate strength in the Baltic transaction market. </a:t>
            </a:r>
          </a:p>
          <a:p>
            <a:r>
              <a:rPr lang="en-GB" dirty="0" smtClean="0"/>
              <a:t>Prime yields for office and retail space have come down to below 7 per cent since the crisis.</a:t>
            </a:r>
          </a:p>
          <a:p>
            <a:r>
              <a:rPr lang="en-GB" dirty="0" smtClean="0"/>
              <a:t>The rent and price levels are growing steadily but are still below peak levels in 2007. </a:t>
            </a:r>
            <a:endParaRPr lang="en-GB" dirty="0"/>
          </a:p>
        </p:txBody>
      </p:sp>
      <p:graphicFrame>
        <p:nvGraphicFramePr>
          <p:cNvPr id="22" name="Chart 21"/>
          <p:cNvGraphicFramePr>
            <a:graphicFrameLocks/>
          </p:cNvGraphicFramePr>
          <p:nvPr>
            <p:extLst>
              <p:ext uri="{D42A27DB-BD31-4B8C-83A1-F6EECF244321}">
                <p14:modId xmlns:p14="http://schemas.microsoft.com/office/powerpoint/2010/main" val="141373300"/>
              </p:ext>
            </p:extLst>
          </p:nvPr>
        </p:nvGraphicFramePr>
        <p:xfrm>
          <a:off x="3672003" y="4462551"/>
          <a:ext cx="3240000" cy="2235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hart 25"/>
          <p:cNvGraphicFramePr>
            <a:graphicFrameLocks/>
          </p:cNvGraphicFramePr>
          <p:nvPr>
            <p:extLst>
              <p:ext uri="{D42A27DB-BD31-4B8C-83A1-F6EECF244321}">
                <p14:modId xmlns:p14="http://schemas.microsoft.com/office/powerpoint/2010/main" val="2326656964"/>
              </p:ext>
            </p:extLst>
          </p:nvPr>
        </p:nvGraphicFramePr>
        <p:xfrm>
          <a:off x="6915150" y="4462551"/>
          <a:ext cx="3240000" cy="2235200"/>
        </p:xfrm>
        <a:graphic>
          <a:graphicData uri="http://schemas.openxmlformats.org/drawingml/2006/chart">
            <c:chart xmlns:c="http://schemas.openxmlformats.org/drawingml/2006/chart" xmlns:r="http://schemas.openxmlformats.org/officeDocument/2006/relationships" r:id="rId4"/>
          </a:graphicData>
        </a:graphic>
      </p:graphicFrame>
      <p:sp>
        <p:nvSpPr>
          <p:cNvPr id="34" name="TextBox 33"/>
          <p:cNvSpPr txBox="1"/>
          <p:nvPr/>
        </p:nvSpPr>
        <p:spPr>
          <a:xfrm>
            <a:off x="685800" y="7108625"/>
            <a:ext cx="9464703" cy="215444"/>
          </a:xfrm>
          <a:prstGeom prst="rect">
            <a:avLst/>
          </a:prstGeom>
          <a:noFill/>
        </p:spPr>
        <p:txBody>
          <a:bodyPr wrap="square" lIns="0" tIns="0" rIns="0" bIns="0" rtlCol="0">
            <a:spAutoFit/>
          </a:bodyPr>
          <a:lstStyle/>
          <a:p>
            <a:r>
              <a:rPr lang="en-GB" sz="700" dirty="0" smtClean="0"/>
              <a:t>Source: Colliers International, Ober-</a:t>
            </a:r>
            <a:r>
              <a:rPr lang="en-GB" sz="700" dirty="0" err="1" smtClean="0"/>
              <a:t>Haus</a:t>
            </a:r>
            <a:endParaRPr lang="en-GB" sz="700" dirty="0" smtClean="0"/>
          </a:p>
          <a:p>
            <a:r>
              <a:rPr lang="en-GB" sz="700" baseline="30000" dirty="0" smtClean="0">
                <a:solidFill>
                  <a:srgbClr val="000000"/>
                </a:solidFill>
                <a:latin typeface="Gill Sans MT Pro Light" panose="020B0302020104020203" pitchFamily="34" charset="0"/>
                <a:sym typeface="Gill Sans MT Pro Light" panose="020B0302020104020203" pitchFamily="34" charset="0"/>
              </a:rPr>
              <a:t>1) </a:t>
            </a:r>
            <a:r>
              <a:rPr lang="en-GB" sz="700" dirty="0" smtClean="0">
                <a:solidFill>
                  <a:srgbClr val="000000"/>
                </a:solidFill>
                <a:latin typeface="Gill Sans MT Pro Light" panose="020B0302020104020203" pitchFamily="34" charset="0"/>
                <a:sym typeface="Gill Sans MT Pro Light" panose="020B0302020104020203" pitchFamily="34" charset="0"/>
              </a:rPr>
              <a:t>Deals </a:t>
            </a:r>
            <a:r>
              <a:rPr lang="en-GB" sz="700" dirty="0">
                <a:solidFill>
                  <a:srgbClr val="000000"/>
                </a:solidFill>
                <a:latin typeface="Gill Sans MT Pro Light" panose="020B0302020104020203" pitchFamily="34" charset="0"/>
                <a:sym typeface="Gill Sans MT Pro Light" panose="020B0302020104020203" pitchFamily="34" charset="0"/>
              </a:rPr>
              <a:t>over EUR 0.4m. </a:t>
            </a:r>
            <a:r>
              <a:rPr lang="en-GB" sz="700" baseline="30000" dirty="0" smtClean="0">
                <a:solidFill>
                  <a:srgbClr val="000000"/>
                </a:solidFill>
                <a:latin typeface="Gill Sans MT Pro Light" panose="020B0302020104020203" pitchFamily="34" charset="0"/>
                <a:sym typeface="Gill Sans MT Pro Light" panose="020B0302020104020203" pitchFamily="34" charset="0"/>
              </a:rPr>
              <a:t>2) </a:t>
            </a:r>
            <a:r>
              <a:rPr lang="en-GB" sz="700" dirty="0" smtClean="0">
                <a:solidFill>
                  <a:srgbClr val="000000"/>
                </a:solidFill>
                <a:latin typeface="Gill Sans MT Pro Light" panose="020B0302020104020203" pitchFamily="34" charset="0"/>
                <a:sym typeface="Gill Sans MT Pro Light" panose="020B0302020104020203" pitchFamily="34" charset="0"/>
              </a:rPr>
              <a:t>Average </a:t>
            </a:r>
            <a:r>
              <a:rPr lang="en-GB" sz="700" dirty="0">
                <a:solidFill>
                  <a:srgbClr val="000000"/>
                </a:solidFill>
                <a:latin typeface="Gill Sans MT Pro Light" panose="020B0302020104020203" pitchFamily="34" charset="0"/>
                <a:sym typeface="Gill Sans MT Pro Light" panose="020B0302020104020203" pitchFamily="34" charset="0"/>
              </a:rPr>
              <a:t>yield weighted by percentage of total area in the cities of Riga, Tallinn and Vilnius. </a:t>
            </a:r>
            <a:r>
              <a:rPr lang="en-GB" sz="700" baseline="30000" dirty="0" smtClean="0">
                <a:solidFill>
                  <a:srgbClr val="000000"/>
                </a:solidFill>
                <a:latin typeface="Gill Sans MT Pro Light" panose="020B0302020104020203" pitchFamily="34" charset="0"/>
                <a:sym typeface="Gill Sans MT Pro Light" panose="020B0302020104020203" pitchFamily="34" charset="0"/>
              </a:rPr>
              <a:t>3) </a:t>
            </a:r>
            <a:r>
              <a:rPr lang="en-GB" sz="700" dirty="0" smtClean="0">
                <a:solidFill>
                  <a:srgbClr val="000000"/>
                </a:solidFill>
                <a:latin typeface="Gill Sans MT Pro Light" panose="020B0302020104020203" pitchFamily="34" charset="0"/>
                <a:sym typeface="Gill Sans MT Pro Light" panose="020B0302020104020203" pitchFamily="34" charset="0"/>
              </a:rPr>
              <a:t>Average </a:t>
            </a:r>
            <a:r>
              <a:rPr lang="en-GB" sz="700" dirty="0">
                <a:solidFill>
                  <a:srgbClr val="000000"/>
                </a:solidFill>
                <a:latin typeface="Gill Sans MT Pro Light" panose="020B0302020104020203" pitchFamily="34" charset="0"/>
                <a:sym typeface="Gill Sans MT Pro Light" panose="020B0302020104020203" pitchFamily="34" charset="0"/>
              </a:rPr>
              <a:t>values for Riga, Tallinn and </a:t>
            </a:r>
            <a:r>
              <a:rPr lang="en-GB" sz="700" dirty="0" smtClean="0">
                <a:solidFill>
                  <a:srgbClr val="000000"/>
                </a:solidFill>
                <a:latin typeface="Gill Sans MT Pro Light" panose="020B0302020104020203" pitchFamily="34" charset="0"/>
                <a:sym typeface="Gill Sans MT Pro Light" panose="020B0302020104020203" pitchFamily="34" charset="0"/>
              </a:rPr>
              <a:t>Vilnius. </a:t>
            </a:r>
            <a:r>
              <a:rPr lang="en-GB" sz="700" baseline="30000" dirty="0" smtClean="0">
                <a:solidFill>
                  <a:srgbClr val="000000"/>
                </a:solidFill>
                <a:latin typeface="Gill Sans MT Pro Light" panose="020B0302020104020203" pitchFamily="34" charset="0"/>
                <a:sym typeface="Gill Sans MT Pro Light" panose="020B0302020104020203" pitchFamily="34" charset="0"/>
              </a:rPr>
              <a:t>4)</a:t>
            </a:r>
            <a:r>
              <a:rPr lang="en-GB" sz="700" dirty="0" smtClean="0">
                <a:solidFill>
                  <a:srgbClr val="000000"/>
                </a:solidFill>
                <a:latin typeface="Gill Sans MT Pro Light" panose="020B0302020104020203" pitchFamily="34" charset="0"/>
                <a:sym typeface="Gill Sans MT Pro Light" panose="020B0302020104020203" pitchFamily="34" charset="0"/>
              </a:rPr>
              <a:t> 2016 figures not yet released by Ober-</a:t>
            </a:r>
            <a:r>
              <a:rPr lang="en-GB" sz="700" dirty="0" err="1" smtClean="0">
                <a:solidFill>
                  <a:srgbClr val="000000"/>
                </a:solidFill>
                <a:latin typeface="Gill Sans MT Pro Light" panose="020B0302020104020203" pitchFamily="34" charset="0"/>
                <a:sym typeface="Gill Sans MT Pro Light" panose="020B0302020104020203" pitchFamily="34" charset="0"/>
              </a:rPr>
              <a:t>Haus</a:t>
            </a:r>
            <a:endParaRPr lang="en-GB" sz="700" dirty="0" smtClean="0"/>
          </a:p>
        </p:txBody>
      </p:sp>
      <p:sp>
        <p:nvSpPr>
          <p:cNvPr id="24" name="Content Placeholder 5"/>
          <p:cNvSpPr txBox="1">
            <a:spLocks/>
          </p:cNvSpPr>
          <p:nvPr/>
        </p:nvSpPr>
        <p:spPr>
          <a:xfrm>
            <a:off x="3672003" y="1620005"/>
            <a:ext cx="2312173" cy="337185"/>
          </a:xfrm>
          <a:prstGeom prst="rect">
            <a:avLst/>
          </a:prstGeom>
        </p:spPr>
        <p:txBody>
          <a:bodyPr vert="horz" lIns="0" tIns="0" rIns="0" bIns="0" rtlCol="0">
            <a:noAutofit/>
          </a:bodyPr>
          <a:lstStyle>
            <a:lvl1pPr marL="125956" indent="-125956" algn="l" defTabSz="1042688" rtl="0" eaLnBrk="1" latinLnBrk="0" hangingPunct="1">
              <a:lnSpc>
                <a:spcPts val="1348"/>
              </a:lnSpc>
              <a:spcBef>
                <a:spcPts val="300"/>
              </a:spcBef>
              <a:buClr>
                <a:srgbClr val="AA0032"/>
              </a:buClr>
              <a:buFont typeface="Wingdings" panose="05000000000000000000" pitchFamily="2" charset="2"/>
              <a:buChar char="§"/>
              <a:defRPr sz="1000" kern="1200">
                <a:solidFill>
                  <a:schemeClr val="tx1"/>
                </a:solidFill>
                <a:latin typeface="+mn-lt"/>
                <a:ea typeface="+mn-ea"/>
                <a:cs typeface="+mn-cs"/>
              </a:defRPr>
            </a:lvl1pPr>
            <a:lvl2pPr marL="251911" indent="-125956" algn="l" defTabSz="1042688" rtl="0" eaLnBrk="1" latinLnBrk="0" hangingPunct="1">
              <a:lnSpc>
                <a:spcPts val="1348"/>
              </a:lnSpc>
              <a:spcBef>
                <a:spcPts val="200"/>
              </a:spcBef>
              <a:buClr>
                <a:srgbClr val="BCB8B2"/>
              </a:buClr>
              <a:buFont typeface="Wingdings" panose="05000000000000000000" pitchFamily="2" charset="2"/>
              <a:buChar char="§"/>
              <a:defRPr sz="1000" kern="1200">
                <a:solidFill>
                  <a:schemeClr val="tx1"/>
                </a:solidFill>
                <a:latin typeface="+mn-lt"/>
                <a:ea typeface="+mn-ea"/>
                <a:cs typeface="+mn-cs"/>
              </a:defRPr>
            </a:lvl2pPr>
            <a:lvl3pPr marL="377866" indent="-125956" algn="l" defTabSz="1042688" rtl="0" eaLnBrk="1" latinLnBrk="0" hangingPunct="1">
              <a:lnSpc>
                <a:spcPts val="1348"/>
              </a:lnSpc>
              <a:spcBef>
                <a:spcPts val="200"/>
              </a:spcBef>
              <a:buFont typeface="Gill Sans MT Pro Light" pitchFamily="34" charset="0"/>
              <a:buChar char="–"/>
              <a:defRPr sz="1000" i="1" kern="1200">
                <a:solidFill>
                  <a:schemeClr val="tx1"/>
                </a:solidFill>
                <a:latin typeface="+mn-lt"/>
                <a:ea typeface="+mn-ea"/>
                <a:cs typeface="+mn-cs"/>
              </a:defRPr>
            </a:lvl3pPr>
            <a:lvl4pPr marL="0" indent="0" algn="l" defTabSz="1042688" rtl="0" eaLnBrk="1" latinLnBrk="0" hangingPunct="1">
              <a:lnSpc>
                <a:spcPct val="100000"/>
              </a:lnSpc>
              <a:spcBef>
                <a:spcPts val="1000"/>
              </a:spcBef>
              <a:buClr>
                <a:schemeClr val="accent1"/>
              </a:buClr>
              <a:buFontTx/>
              <a:buNone/>
              <a:defRPr sz="1100" kern="1200">
                <a:solidFill>
                  <a:schemeClr val="tx1"/>
                </a:solidFill>
                <a:latin typeface="Gill Sans MT Pro Medium" pitchFamily="34" charset="0"/>
                <a:ea typeface="+mn-ea"/>
                <a:cs typeface="+mn-cs"/>
              </a:defRPr>
            </a:lvl4pPr>
            <a:lvl5pPr marL="0" indent="0" algn="l" defTabSz="1042688" rtl="0" eaLnBrk="1" latinLnBrk="0" hangingPunct="1">
              <a:lnSpc>
                <a:spcPct val="100000"/>
              </a:lnSpc>
              <a:spcBef>
                <a:spcPts val="800"/>
              </a:spcBef>
              <a:buFont typeface="Arial" pitchFamily="34" charset="0"/>
              <a:buNone/>
              <a:defRPr sz="1100" i="1" kern="1200">
                <a:solidFill>
                  <a:schemeClr val="tx1"/>
                </a:solidFill>
                <a:latin typeface="Gill Sans MT Pro Medium" pitchFamily="34" charset="0"/>
                <a:ea typeface="+mn-ea"/>
                <a:cs typeface="+mn-cs"/>
              </a:defRPr>
            </a:lvl5pPr>
            <a:lvl6pPr marL="0" indent="-125367" algn="l" defTabSz="1042688" rtl="0" eaLnBrk="1" latinLnBrk="0" hangingPunct="1">
              <a:lnSpc>
                <a:spcPts val="1348"/>
              </a:lnSpc>
              <a:spcBef>
                <a:spcPts val="0"/>
              </a:spcBef>
              <a:buClr>
                <a:schemeClr val="accent1"/>
              </a:buClr>
              <a:buFont typeface="Wingdings" panose="05000000000000000000" pitchFamily="2" charset="2"/>
              <a:buChar char="§"/>
              <a:defRPr sz="1000" i="0" kern="1200">
                <a:solidFill>
                  <a:schemeClr val="tx1"/>
                </a:solidFill>
                <a:latin typeface="+mn-lt"/>
                <a:ea typeface="+mn-ea"/>
                <a:cs typeface="+mn-cs"/>
              </a:defRPr>
            </a:lvl6pPr>
            <a:lvl7pPr marL="251911" indent="-125367" algn="l" defTabSz="1042688" rtl="0" eaLnBrk="1" latinLnBrk="0" hangingPunct="1">
              <a:lnSpc>
                <a:spcPts val="1348"/>
              </a:lnSpc>
              <a:spcBef>
                <a:spcPts val="0"/>
              </a:spcBef>
              <a:buClr>
                <a:srgbClr val="BCB8B2"/>
              </a:buClr>
              <a:buFont typeface="Wingdings" panose="05000000000000000000" pitchFamily="2" charset="2"/>
              <a:buChar char="§"/>
              <a:defRPr sz="1000" i="0" kern="1200">
                <a:solidFill>
                  <a:schemeClr val="tx1"/>
                </a:solidFill>
                <a:latin typeface="+mn-lt"/>
                <a:ea typeface="+mn-ea"/>
                <a:cs typeface="+mn-cs"/>
              </a:defRPr>
            </a:lvl7pPr>
            <a:lvl8pPr marL="377866"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8pPr>
            <a:lvl9pPr marL="503822"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9pPr>
          </a:lstStyle>
          <a:p>
            <a:pPr lvl="3"/>
            <a:r>
              <a:rPr lang="en-GB" dirty="0" smtClean="0"/>
              <a:t>Property transaction volume</a:t>
            </a:r>
            <a:r>
              <a:rPr lang="en-GB" baseline="30000" dirty="0" smtClean="0"/>
              <a:t>1)</a:t>
            </a:r>
            <a:r>
              <a:rPr lang="en-GB" dirty="0" smtClean="0"/>
              <a:t/>
            </a:r>
            <a:br>
              <a:rPr lang="en-GB" dirty="0" smtClean="0"/>
            </a:br>
            <a:r>
              <a:rPr lang="en-GB" sz="800" dirty="0" smtClean="0">
                <a:latin typeface="+mn-lt"/>
              </a:rPr>
              <a:t>EURM</a:t>
            </a:r>
          </a:p>
        </p:txBody>
      </p:sp>
      <p:sp>
        <p:nvSpPr>
          <p:cNvPr id="31" name="Content Placeholder 5"/>
          <p:cNvSpPr txBox="1">
            <a:spLocks/>
          </p:cNvSpPr>
          <p:nvPr/>
        </p:nvSpPr>
        <p:spPr>
          <a:xfrm>
            <a:off x="6912003" y="1620005"/>
            <a:ext cx="2312173" cy="337185"/>
          </a:xfrm>
          <a:prstGeom prst="rect">
            <a:avLst/>
          </a:prstGeom>
        </p:spPr>
        <p:txBody>
          <a:bodyPr vert="horz" lIns="0" tIns="0" rIns="0" bIns="0" rtlCol="0">
            <a:noAutofit/>
          </a:bodyPr>
          <a:lstStyle>
            <a:lvl1pPr marL="125956" indent="-125956" algn="l" defTabSz="1042688" rtl="0" eaLnBrk="1" latinLnBrk="0" hangingPunct="1">
              <a:lnSpc>
                <a:spcPts val="1348"/>
              </a:lnSpc>
              <a:spcBef>
                <a:spcPts val="300"/>
              </a:spcBef>
              <a:buClr>
                <a:srgbClr val="AA0032"/>
              </a:buClr>
              <a:buFont typeface="Wingdings" panose="05000000000000000000" pitchFamily="2" charset="2"/>
              <a:buChar char="§"/>
              <a:defRPr sz="1000" kern="1200">
                <a:solidFill>
                  <a:schemeClr val="tx1"/>
                </a:solidFill>
                <a:latin typeface="+mn-lt"/>
                <a:ea typeface="+mn-ea"/>
                <a:cs typeface="+mn-cs"/>
              </a:defRPr>
            </a:lvl1pPr>
            <a:lvl2pPr marL="251911" indent="-125956" algn="l" defTabSz="1042688" rtl="0" eaLnBrk="1" latinLnBrk="0" hangingPunct="1">
              <a:lnSpc>
                <a:spcPts val="1348"/>
              </a:lnSpc>
              <a:spcBef>
                <a:spcPts val="200"/>
              </a:spcBef>
              <a:buClr>
                <a:srgbClr val="BCB8B2"/>
              </a:buClr>
              <a:buFont typeface="Wingdings" panose="05000000000000000000" pitchFamily="2" charset="2"/>
              <a:buChar char="§"/>
              <a:defRPr sz="1000" kern="1200">
                <a:solidFill>
                  <a:schemeClr val="tx1"/>
                </a:solidFill>
                <a:latin typeface="+mn-lt"/>
                <a:ea typeface="+mn-ea"/>
                <a:cs typeface="+mn-cs"/>
              </a:defRPr>
            </a:lvl2pPr>
            <a:lvl3pPr marL="377866" indent="-125956" algn="l" defTabSz="1042688" rtl="0" eaLnBrk="1" latinLnBrk="0" hangingPunct="1">
              <a:lnSpc>
                <a:spcPts val="1348"/>
              </a:lnSpc>
              <a:spcBef>
                <a:spcPts val="200"/>
              </a:spcBef>
              <a:buFont typeface="Gill Sans MT Pro Light" pitchFamily="34" charset="0"/>
              <a:buChar char="–"/>
              <a:defRPr sz="1000" i="1" kern="1200">
                <a:solidFill>
                  <a:schemeClr val="tx1"/>
                </a:solidFill>
                <a:latin typeface="+mn-lt"/>
                <a:ea typeface="+mn-ea"/>
                <a:cs typeface="+mn-cs"/>
              </a:defRPr>
            </a:lvl3pPr>
            <a:lvl4pPr marL="0" indent="0" algn="l" defTabSz="1042688" rtl="0" eaLnBrk="1" latinLnBrk="0" hangingPunct="1">
              <a:lnSpc>
                <a:spcPct val="100000"/>
              </a:lnSpc>
              <a:spcBef>
                <a:spcPts val="1000"/>
              </a:spcBef>
              <a:buClr>
                <a:schemeClr val="accent1"/>
              </a:buClr>
              <a:buFontTx/>
              <a:buNone/>
              <a:defRPr sz="1100" kern="1200">
                <a:solidFill>
                  <a:schemeClr val="tx1"/>
                </a:solidFill>
                <a:latin typeface="Gill Sans MT Pro Medium" pitchFamily="34" charset="0"/>
                <a:ea typeface="+mn-ea"/>
                <a:cs typeface="+mn-cs"/>
              </a:defRPr>
            </a:lvl4pPr>
            <a:lvl5pPr marL="0" indent="0" algn="l" defTabSz="1042688" rtl="0" eaLnBrk="1" latinLnBrk="0" hangingPunct="1">
              <a:lnSpc>
                <a:spcPct val="100000"/>
              </a:lnSpc>
              <a:spcBef>
                <a:spcPts val="800"/>
              </a:spcBef>
              <a:buFont typeface="Arial" pitchFamily="34" charset="0"/>
              <a:buNone/>
              <a:defRPr sz="1100" i="1" kern="1200">
                <a:solidFill>
                  <a:schemeClr val="tx1"/>
                </a:solidFill>
                <a:latin typeface="Gill Sans MT Pro Medium" pitchFamily="34" charset="0"/>
                <a:ea typeface="+mn-ea"/>
                <a:cs typeface="+mn-cs"/>
              </a:defRPr>
            </a:lvl5pPr>
            <a:lvl6pPr marL="0" indent="-125367" algn="l" defTabSz="1042688" rtl="0" eaLnBrk="1" latinLnBrk="0" hangingPunct="1">
              <a:lnSpc>
                <a:spcPts val="1348"/>
              </a:lnSpc>
              <a:spcBef>
                <a:spcPts val="0"/>
              </a:spcBef>
              <a:buClr>
                <a:schemeClr val="accent1"/>
              </a:buClr>
              <a:buFont typeface="Wingdings" panose="05000000000000000000" pitchFamily="2" charset="2"/>
              <a:buChar char="§"/>
              <a:defRPr sz="1000" i="0" kern="1200">
                <a:solidFill>
                  <a:schemeClr val="tx1"/>
                </a:solidFill>
                <a:latin typeface="+mn-lt"/>
                <a:ea typeface="+mn-ea"/>
                <a:cs typeface="+mn-cs"/>
              </a:defRPr>
            </a:lvl6pPr>
            <a:lvl7pPr marL="251911" indent="-125367" algn="l" defTabSz="1042688" rtl="0" eaLnBrk="1" latinLnBrk="0" hangingPunct="1">
              <a:lnSpc>
                <a:spcPts val="1348"/>
              </a:lnSpc>
              <a:spcBef>
                <a:spcPts val="0"/>
              </a:spcBef>
              <a:buClr>
                <a:srgbClr val="BCB8B2"/>
              </a:buClr>
              <a:buFont typeface="Wingdings" panose="05000000000000000000" pitchFamily="2" charset="2"/>
              <a:buChar char="§"/>
              <a:defRPr sz="1000" i="0" kern="1200">
                <a:solidFill>
                  <a:schemeClr val="tx1"/>
                </a:solidFill>
                <a:latin typeface="+mn-lt"/>
                <a:ea typeface="+mn-ea"/>
                <a:cs typeface="+mn-cs"/>
              </a:defRPr>
            </a:lvl7pPr>
            <a:lvl8pPr marL="377866"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8pPr>
            <a:lvl9pPr marL="503822"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9pPr>
          </a:lstStyle>
          <a:p>
            <a:pPr lvl="3"/>
            <a:r>
              <a:rPr lang="en-GB" dirty="0" smtClean="0"/>
              <a:t>Prime yields in the Baltic capital cities</a:t>
            </a:r>
            <a:r>
              <a:rPr lang="en-GB" baseline="30000" dirty="0" smtClean="0"/>
              <a:t>2)</a:t>
            </a:r>
            <a:r>
              <a:rPr lang="en-GB" dirty="0" smtClean="0"/>
              <a:t/>
            </a:r>
            <a:br>
              <a:rPr lang="en-GB" dirty="0" smtClean="0"/>
            </a:br>
            <a:r>
              <a:rPr lang="en-GB" sz="800" dirty="0" smtClean="0">
                <a:latin typeface="+mn-lt"/>
              </a:rPr>
              <a:t>Yield, %</a:t>
            </a:r>
          </a:p>
        </p:txBody>
      </p:sp>
      <p:sp>
        <p:nvSpPr>
          <p:cNvPr id="32" name="Content Placeholder 5"/>
          <p:cNvSpPr txBox="1">
            <a:spLocks/>
          </p:cNvSpPr>
          <p:nvPr/>
        </p:nvSpPr>
        <p:spPr>
          <a:xfrm>
            <a:off x="3672003" y="4213442"/>
            <a:ext cx="2642299" cy="337185"/>
          </a:xfrm>
          <a:prstGeom prst="rect">
            <a:avLst/>
          </a:prstGeom>
        </p:spPr>
        <p:txBody>
          <a:bodyPr vert="horz" lIns="0" tIns="0" rIns="0" bIns="0" rtlCol="0">
            <a:noAutofit/>
          </a:bodyPr>
          <a:lstStyle>
            <a:lvl1pPr marL="125956" indent="-125956" algn="l" defTabSz="1042688" rtl="0" eaLnBrk="1" latinLnBrk="0" hangingPunct="1">
              <a:lnSpc>
                <a:spcPts val="1348"/>
              </a:lnSpc>
              <a:spcBef>
                <a:spcPts val="300"/>
              </a:spcBef>
              <a:buClr>
                <a:srgbClr val="AA0032"/>
              </a:buClr>
              <a:buFont typeface="Wingdings" panose="05000000000000000000" pitchFamily="2" charset="2"/>
              <a:buChar char="§"/>
              <a:defRPr sz="1000" kern="1200">
                <a:solidFill>
                  <a:schemeClr val="tx1"/>
                </a:solidFill>
                <a:latin typeface="+mn-lt"/>
                <a:ea typeface="+mn-ea"/>
                <a:cs typeface="+mn-cs"/>
              </a:defRPr>
            </a:lvl1pPr>
            <a:lvl2pPr marL="251911" indent="-125956" algn="l" defTabSz="1042688" rtl="0" eaLnBrk="1" latinLnBrk="0" hangingPunct="1">
              <a:lnSpc>
                <a:spcPts val="1348"/>
              </a:lnSpc>
              <a:spcBef>
                <a:spcPts val="200"/>
              </a:spcBef>
              <a:buClr>
                <a:srgbClr val="BCB8B2"/>
              </a:buClr>
              <a:buFont typeface="Wingdings" panose="05000000000000000000" pitchFamily="2" charset="2"/>
              <a:buChar char="§"/>
              <a:defRPr sz="1000" kern="1200">
                <a:solidFill>
                  <a:schemeClr val="tx1"/>
                </a:solidFill>
                <a:latin typeface="+mn-lt"/>
                <a:ea typeface="+mn-ea"/>
                <a:cs typeface="+mn-cs"/>
              </a:defRPr>
            </a:lvl2pPr>
            <a:lvl3pPr marL="377866" indent="-125956" algn="l" defTabSz="1042688" rtl="0" eaLnBrk="1" latinLnBrk="0" hangingPunct="1">
              <a:lnSpc>
                <a:spcPts val="1348"/>
              </a:lnSpc>
              <a:spcBef>
                <a:spcPts val="200"/>
              </a:spcBef>
              <a:buFont typeface="Gill Sans MT Pro Light" pitchFamily="34" charset="0"/>
              <a:buChar char="–"/>
              <a:defRPr sz="1000" i="1" kern="1200">
                <a:solidFill>
                  <a:schemeClr val="tx1"/>
                </a:solidFill>
                <a:latin typeface="+mn-lt"/>
                <a:ea typeface="+mn-ea"/>
                <a:cs typeface="+mn-cs"/>
              </a:defRPr>
            </a:lvl3pPr>
            <a:lvl4pPr marL="0" indent="0" algn="l" defTabSz="1042688" rtl="0" eaLnBrk="1" latinLnBrk="0" hangingPunct="1">
              <a:lnSpc>
                <a:spcPct val="100000"/>
              </a:lnSpc>
              <a:spcBef>
                <a:spcPts val="1000"/>
              </a:spcBef>
              <a:buClr>
                <a:schemeClr val="accent1"/>
              </a:buClr>
              <a:buFontTx/>
              <a:buNone/>
              <a:defRPr sz="1100" kern="1200">
                <a:solidFill>
                  <a:schemeClr val="tx1"/>
                </a:solidFill>
                <a:latin typeface="Gill Sans MT Pro Medium" pitchFamily="34" charset="0"/>
                <a:ea typeface="+mn-ea"/>
                <a:cs typeface="+mn-cs"/>
              </a:defRPr>
            </a:lvl4pPr>
            <a:lvl5pPr marL="0" indent="0" algn="l" defTabSz="1042688" rtl="0" eaLnBrk="1" latinLnBrk="0" hangingPunct="1">
              <a:lnSpc>
                <a:spcPct val="100000"/>
              </a:lnSpc>
              <a:spcBef>
                <a:spcPts val="800"/>
              </a:spcBef>
              <a:buFont typeface="Arial" pitchFamily="34" charset="0"/>
              <a:buNone/>
              <a:defRPr sz="1100" i="1" kern="1200">
                <a:solidFill>
                  <a:schemeClr val="tx1"/>
                </a:solidFill>
                <a:latin typeface="Gill Sans MT Pro Medium" pitchFamily="34" charset="0"/>
                <a:ea typeface="+mn-ea"/>
                <a:cs typeface="+mn-cs"/>
              </a:defRPr>
            </a:lvl5pPr>
            <a:lvl6pPr marL="0" indent="-125367" algn="l" defTabSz="1042688" rtl="0" eaLnBrk="1" latinLnBrk="0" hangingPunct="1">
              <a:lnSpc>
                <a:spcPts val="1348"/>
              </a:lnSpc>
              <a:spcBef>
                <a:spcPts val="0"/>
              </a:spcBef>
              <a:buClr>
                <a:schemeClr val="accent1"/>
              </a:buClr>
              <a:buFont typeface="Wingdings" panose="05000000000000000000" pitchFamily="2" charset="2"/>
              <a:buChar char="§"/>
              <a:defRPr sz="1000" i="0" kern="1200">
                <a:solidFill>
                  <a:schemeClr val="tx1"/>
                </a:solidFill>
                <a:latin typeface="+mn-lt"/>
                <a:ea typeface="+mn-ea"/>
                <a:cs typeface="+mn-cs"/>
              </a:defRPr>
            </a:lvl6pPr>
            <a:lvl7pPr marL="251911" indent="-125367" algn="l" defTabSz="1042688" rtl="0" eaLnBrk="1" latinLnBrk="0" hangingPunct="1">
              <a:lnSpc>
                <a:spcPts val="1348"/>
              </a:lnSpc>
              <a:spcBef>
                <a:spcPts val="0"/>
              </a:spcBef>
              <a:buClr>
                <a:srgbClr val="BCB8B2"/>
              </a:buClr>
              <a:buFont typeface="Wingdings" panose="05000000000000000000" pitchFamily="2" charset="2"/>
              <a:buChar char="§"/>
              <a:defRPr sz="1000" i="0" kern="1200">
                <a:solidFill>
                  <a:schemeClr val="tx1"/>
                </a:solidFill>
                <a:latin typeface="+mn-lt"/>
                <a:ea typeface="+mn-ea"/>
                <a:cs typeface="+mn-cs"/>
              </a:defRPr>
            </a:lvl7pPr>
            <a:lvl8pPr marL="377866"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8pPr>
            <a:lvl9pPr marL="503822"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9pPr>
          </a:lstStyle>
          <a:p>
            <a:pPr lvl="3"/>
            <a:r>
              <a:rPr lang="en-GB" dirty="0" smtClean="0"/>
              <a:t>Prime rent/sq.m. in the Baltic capital cities</a:t>
            </a:r>
            <a:r>
              <a:rPr lang="en-GB" baseline="30000" dirty="0" smtClean="0"/>
              <a:t>3)</a:t>
            </a:r>
            <a:r>
              <a:rPr lang="en-GB" sz="800" dirty="0" smtClean="0"/>
              <a:t/>
            </a:r>
            <a:br>
              <a:rPr lang="en-GB" sz="800" dirty="0" smtClean="0"/>
            </a:br>
            <a:r>
              <a:rPr lang="en-GB" sz="800" dirty="0" smtClean="0">
                <a:latin typeface="+mn-lt"/>
              </a:rPr>
              <a:t>EUR/sq.m.</a:t>
            </a:r>
          </a:p>
        </p:txBody>
      </p:sp>
      <p:sp>
        <p:nvSpPr>
          <p:cNvPr id="35" name="Content Placeholder 5"/>
          <p:cNvSpPr txBox="1">
            <a:spLocks/>
          </p:cNvSpPr>
          <p:nvPr/>
        </p:nvSpPr>
        <p:spPr>
          <a:xfrm>
            <a:off x="6912003" y="4213442"/>
            <a:ext cx="2729821" cy="337185"/>
          </a:xfrm>
          <a:prstGeom prst="rect">
            <a:avLst/>
          </a:prstGeom>
        </p:spPr>
        <p:txBody>
          <a:bodyPr vert="horz" lIns="0" tIns="0" rIns="0" bIns="0" rtlCol="0">
            <a:noAutofit/>
          </a:bodyPr>
          <a:lstStyle>
            <a:lvl1pPr marL="125956" indent="-125956" algn="l" defTabSz="1042688" rtl="0" eaLnBrk="1" latinLnBrk="0" hangingPunct="1">
              <a:lnSpc>
                <a:spcPts val="1348"/>
              </a:lnSpc>
              <a:spcBef>
                <a:spcPts val="300"/>
              </a:spcBef>
              <a:buClr>
                <a:srgbClr val="AA0032"/>
              </a:buClr>
              <a:buFont typeface="Wingdings" panose="05000000000000000000" pitchFamily="2" charset="2"/>
              <a:buChar char="§"/>
              <a:defRPr sz="1000" kern="1200">
                <a:solidFill>
                  <a:schemeClr val="tx1"/>
                </a:solidFill>
                <a:latin typeface="+mn-lt"/>
                <a:ea typeface="+mn-ea"/>
                <a:cs typeface="+mn-cs"/>
              </a:defRPr>
            </a:lvl1pPr>
            <a:lvl2pPr marL="251911" indent="-125956" algn="l" defTabSz="1042688" rtl="0" eaLnBrk="1" latinLnBrk="0" hangingPunct="1">
              <a:lnSpc>
                <a:spcPts val="1348"/>
              </a:lnSpc>
              <a:spcBef>
                <a:spcPts val="200"/>
              </a:spcBef>
              <a:buClr>
                <a:srgbClr val="BCB8B2"/>
              </a:buClr>
              <a:buFont typeface="Wingdings" panose="05000000000000000000" pitchFamily="2" charset="2"/>
              <a:buChar char="§"/>
              <a:defRPr sz="1000" kern="1200">
                <a:solidFill>
                  <a:schemeClr val="tx1"/>
                </a:solidFill>
                <a:latin typeface="+mn-lt"/>
                <a:ea typeface="+mn-ea"/>
                <a:cs typeface="+mn-cs"/>
              </a:defRPr>
            </a:lvl2pPr>
            <a:lvl3pPr marL="377866" indent="-125956" algn="l" defTabSz="1042688" rtl="0" eaLnBrk="1" latinLnBrk="0" hangingPunct="1">
              <a:lnSpc>
                <a:spcPts val="1348"/>
              </a:lnSpc>
              <a:spcBef>
                <a:spcPts val="200"/>
              </a:spcBef>
              <a:buFont typeface="Gill Sans MT Pro Light" pitchFamily="34" charset="0"/>
              <a:buChar char="–"/>
              <a:defRPr sz="1000" i="1" kern="1200">
                <a:solidFill>
                  <a:schemeClr val="tx1"/>
                </a:solidFill>
                <a:latin typeface="+mn-lt"/>
                <a:ea typeface="+mn-ea"/>
                <a:cs typeface="+mn-cs"/>
              </a:defRPr>
            </a:lvl3pPr>
            <a:lvl4pPr marL="0" indent="0" algn="l" defTabSz="1042688" rtl="0" eaLnBrk="1" latinLnBrk="0" hangingPunct="1">
              <a:lnSpc>
                <a:spcPct val="100000"/>
              </a:lnSpc>
              <a:spcBef>
                <a:spcPts val="1000"/>
              </a:spcBef>
              <a:buClr>
                <a:schemeClr val="accent1"/>
              </a:buClr>
              <a:buFontTx/>
              <a:buNone/>
              <a:defRPr sz="1100" kern="1200">
                <a:solidFill>
                  <a:schemeClr val="tx1"/>
                </a:solidFill>
                <a:latin typeface="Gill Sans MT Pro Medium" pitchFamily="34" charset="0"/>
                <a:ea typeface="+mn-ea"/>
                <a:cs typeface="+mn-cs"/>
              </a:defRPr>
            </a:lvl4pPr>
            <a:lvl5pPr marL="0" indent="0" algn="l" defTabSz="1042688" rtl="0" eaLnBrk="1" latinLnBrk="0" hangingPunct="1">
              <a:lnSpc>
                <a:spcPct val="100000"/>
              </a:lnSpc>
              <a:spcBef>
                <a:spcPts val="800"/>
              </a:spcBef>
              <a:buFont typeface="Arial" pitchFamily="34" charset="0"/>
              <a:buNone/>
              <a:defRPr sz="1100" i="1" kern="1200">
                <a:solidFill>
                  <a:schemeClr val="tx1"/>
                </a:solidFill>
                <a:latin typeface="Gill Sans MT Pro Medium" pitchFamily="34" charset="0"/>
                <a:ea typeface="+mn-ea"/>
                <a:cs typeface="+mn-cs"/>
              </a:defRPr>
            </a:lvl5pPr>
            <a:lvl6pPr marL="0" indent="-125367" algn="l" defTabSz="1042688" rtl="0" eaLnBrk="1" latinLnBrk="0" hangingPunct="1">
              <a:lnSpc>
                <a:spcPts val="1348"/>
              </a:lnSpc>
              <a:spcBef>
                <a:spcPts val="0"/>
              </a:spcBef>
              <a:buClr>
                <a:schemeClr val="accent1"/>
              </a:buClr>
              <a:buFont typeface="Wingdings" panose="05000000000000000000" pitchFamily="2" charset="2"/>
              <a:buChar char="§"/>
              <a:defRPr sz="1000" i="0" kern="1200">
                <a:solidFill>
                  <a:schemeClr val="tx1"/>
                </a:solidFill>
                <a:latin typeface="+mn-lt"/>
                <a:ea typeface="+mn-ea"/>
                <a:cs typeface="+mn-cs"/>
              </a:defRPr>
            </a:lvl6pPr>
            <a:lvl7pPr marL="251911" indent="-125367" algn="l" defTabSz="1042688" rtl="0" eaLnBrk="1" latinLnBrk="0" hangingPunct="1">
              <a:lnSpc>
                <a:spcPts val="1348"/>
              </a:lnSpc>
              <a:spcBef>
                <a:spcPts val="0"/>
              </a:spcBef>
              <a:buClr>
                <a:srgbClr val="BCB8B2"/>
              </a:buClr>
              <a:buFont typeface="Wingdings" panose="05000000000000000000" pitchFamily="2" charset="2"/>
              <a:buChar char="§"/>
              <a:defRPr sz="1000" i="0" kern="1200">
                <a:solidFill>
                  <a:schemeClr val="tx1"/>
                </a:solidFill>
                <a:latin typeface="+mn-lt"/>
                <a:ea typeface="+mn-ea"/>
                <a:cs typeface="+mn-cs"/>
              </a:defRPr>
            </a:lvl7pPr>
            <a:lvl8pPr marL="377866"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8pPr>
            <a:lvl9pPr marL="503822"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9pPr>
          </a:lstStyle>
          <a:p>
            <a:pPr lvl="3"/>
            <a:r>
              <a:rPr lang="en-GB" dirty="0" smtClean="0"/>
              <a:t>Prime price/sq.m. in the Baltic capital cities</a:t>
            </a:r>
            <a:r>
              <a:rPr lang="en-GB" baseline="30000" dirty="0" smtClean="0"/>
              <a:t>3)</a:t>
            </a:r>
            <a:r>
              <a:rPr lang="en-GB" sz="800" dirty="0" smtClean="0"/>
              <a:t/>
            </a:r>
            <a:br>
              <a:rPr lang="en-GB" sz="800" dirty="0" smtClean="0"/>
            </a:br>
            <a:r>
              <a:rPr lang="en-GB" sz="800" dirty="0" smtClean="0">
                <a:latin typeface="+mn-lt"/>
              </a:rPr>
              <a:t>EUR/sq.m.</a:t>
            </a:r>
          </a:p>
        </p:txBody>
      </p:sp>
      <p:sp>
        <p:nvSpPr>
          <p:cNvPr id="25" name="Oval 24"/>
          <p:cNvSpPr/>
          <p:nvPr/>
        </p:nvSpPr>
        <p:spPr>
          <a:xfrm>
            <a:off x="8962342" y="235685"/>
            <a:ext cx="179882" cy="179882"/>
          </a:xfrm>
          <a:prstGeom prst="ellipse">
            <a:avLst/>
          </a:prstGeom>
          <a:solidFill>
            <a:srgbClr val="02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sp>
        <p:nvSpPr>
          <p:cNvPr id="28" name="Oval 27"/>
          <p:cNvSpPr/>
          <p:nvPr/>
        </p:nvSpPr>
        <p:spPr>
          <a:xfrm>
            <a:off x="9845147" y="235685"/>
            <a:ext cx="179882" cy="179882"/>
          </a:xfrm>
          <a:prstGeom prst="ellipse">
            <a:avLst/>
          </a:prstGeom>
          <a:solidFill>
            <a:srgbClr val="B5C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sp>
        <p:nvSpPr>
          <p:cNvPr id="30" name="Oval 29"/>
          <p:cNvSpPr/>
          <p:nvPr/>
        </p:nvSpPr>
        <p:spPr>
          <a:xfrm>
            <a:off x="8668073" y="235685"/>
            <a:ext cx="179882" cy="179882"/>
          </a:xfrm>
          <a:prstGeom prst="ellipse">
            <a:avLst/>
          </a:prstGeom>
          <a:solidFill>
            <a:srgbClr val="B5C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cxnSp>
        <p:nvCxnSpPr>
          <p:cNvPr id="33" name="Straight Connector 32"/>
          <p:cNvCxnSpPr/>
          <p:nvPr/>
        </p:nvCxnSpPr>
        <p:spPr>
          <a:xfrm>
            <a:off x="9052117" y="472564"/>
            <a:ext cx="0" cy="720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Rectangle 35"/>
          <p:cNvSpPr>
            <a:spLocks/>
          </p:cNvSpPr>
          <p:nvPr/>
        </p:nvSpPr>
        <p:spPr>
          <a:xfrm>
            <a:off x="8399681" y="526039"/>
            <a:ext cx="1304871" cy="2449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lnSpc>
                <a:spcPts val="1300"/>
              </a:lnSpc>
              <a:spcAft>
                <a:spcPts val="500"/>
              </a:spcAft>
            </a:pPr>
            <a:r>
              <a:rPr lang="en-GB" sz="1000" dirty="0" smtClean="0">
                <a:solidFill>
                  <a:srgbClr val="000000"/>
                </a:solidFill>
                <a:latin typeface="Gill Sans MT Pro Light" panose="020B0302020104020203" pitchFamily="34" charset="0"/>
              </a:rPr>
              <a:t>Macroeconomics</a:t>
            </a:r>
          </a:p>
        </p:txBody>
      </p:sp>
      <p:sp>
        <p:nvSpPr>
          <p:cNvPr id="44" name="Oval 43"/>
          <p:cNvSpPr/>
          <p:nvPr/>
        </p:nvSpPr>
        <p:spPr>
          <a:xfrm>
            <a:off x="9550880" y="235685"/>
            <a:ext cx="179882" cy="179882"/>
          </a:xfrm>
          <a:prstGeom prst="ellipse">
            <a:avLst/>
          </a:prstGeom>
          <a:solidFill>
            <a:srgbClr val="B5C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sp>
        <p:nvSpPr>
          <p:cNvPr id="45" name="Oval 44"/>
          <p:cNvSpPr/>
          <p:nvPr/>
        </p:nvSpPr>
        <p:spPr>
          <a:xfrm>
            <a:off x="9256611" y="235685"/>
            <a:ext cx="179882" cy="179882"/>
          </a:xfrm>
          <a:prstGeom prst="ellipse">
            <a:avLst/>
          </a:prstGeom>
          <a:solidFill>
            <a:srgbClr val="B5C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pic>
        <p:nvPicPr>
          <p:cNvPr id="27" name="Picture 2" descr="Bildresultat för baltic horizo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4999" y="175179"/>
            <a:ext cx="816446" cy="4659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8" name="Chart 37"/>
          <p:cNvGraphicFramePr>
            <a:graphicFrameLocks/>
          </p:cNvGraphicFramePr>
          <p:nvPr>
            <p:extLst>
              <p:ext uri="{D42A27DB-BD31-4B8C-83A1-F6EECF244321}">
                <p14:modId xmlns:p14="http://schemas.microsoft.com/office/powerpoint/2010/main" val="706381746"/>
              </p:ext>
            </p:extLst>
          </p:nvPr>
        </p:nvGraphicFramePr>
        <p:xfrm>
          <a:off x="3672003" y="1860395"/>
          <a:ext cx="3238500" cy="2235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9" name="Chart 38"/>
          <p:cNvGraphicFramePr>
            <a:graphicFrameLocks/>
          </p:cNvGraphicFramePr>
          <p:nvPr>
            <p:extLst>
              <p:ext uri="{D42A27DB-BD31-4B8C-83A1-F6EECF244321}">
                <p14:modId xmlns:p14="http://schemas.microsoft.com/office/powerpoint/2010/main" val="3821035696"/>
              </p:ext>
            </p:extLst>
          </p:nvPr>
        </p:nvGraphicFramePr>
        <p:xfrm>
          <a:off x="6912003" y="1860394"/>
          <a:ext cx="3238500" cy="2235200"/>
        </p:xfrm>
        <a:graphic>
          <a:graphicData uri="http://schemas.openxmlformats.org/drawingml/2006/chart">
            <c:chart xmlns:c="http://schemas.openxmlformats.org/drawingml/2006/chart" xmlns:r="http://schemas.openxmlformats.org/officeDocument/2006/relationships" r:id="rId7"/>
          </a:graphicData>
        </a:graphic>
      </p:graphicFrame>
      <p:sp>
        <p:nvSpPr>
          <p:cNvPr id="3" name="TextBox 2"/>
          <p:cNvSpPr txBox="1"/>
          <p:nvPr/>
        </p:nvSpPr>
        <p:spPr>
          <a:xfrm>
            <a:off x="6775453" y="6165578"/>
            <a:ext cx="218014" cy="179536"/>
          </a:xfrm>
          <a:prstGeom prst="rect">
            <a:avLst/>
          </a:prstGeom>
          <a:noFill/>
        </p:spPr>
        <p:txBody>
          <a:bodyPr wrap="square" lIns="0" tIns="0" rIns="0" bIns="0" rtlCol="0">
            <a:spAutoFit/>
          </a:bodyPr>
          <a:lstStyle/>
          <a:p>
            <a:pPr>
              <a:lnSpc>
                <a:spcPts val="1350"/>
              </a:lnSpc>
            </a:pPr>
            <a:r>
              <a:rPr lang="en-GB" sz="800" baseline="30000" dirty="0" smtClean="0">
                <a:solidFill>
                  <a:srgbClr val="595959"/>
                </a:solidFill>
              </a:rPr>
              <a:t>4)</a:t>
            </a:r>
          </a:p>
        </p:txBody>
      </p:sp>
      <p:sp>
        <p:nvSpPr>
          <p:cNvPr id="37" name="TextBox 36"/>
          <p:cNvSpPr txBox="1"/>
          <p:nvPr/>
        </p:nvSpPr>
        <p:spPr>
          <a:xfrm>
            <a:off x="10025029" y="6165578"/>
            <a:ext cx="218014" cy="179536"/>
          </a:xfrm>
          <a:prstGeom prst="rect">
            <a:avLst/>
          </a:prstGeom>
          <a:noFill/>
        </p:spPr>
        <p:txBody>
          <a:bodyPr wrap="square" lIns="0" tIns="0" rIns="0" bIns="0" rtlCol="0">
            <a:spAutoFit/>
          </a:bodyPr>
          <a:lstStyle/>
          <a:p>
            <a:pPr>
              <a:lnSpc>
                <a:spcPts val="1350"/>
              </a:lnSpc>
            </a:pPr>
            <a:r>
              <a:rPr lang="en-GB" sz="800" baseline="30000" dirty="0" smtClean="0">
                <a:solidFill>
                  <a:srgbClr val="595959"/>
                </a:solidFill>
              </a:rPr>
              <a:t>4)</a:t>
            </a:r>
          </a:p>
        </p:txBody>
      </p:sp>
    </p:spTree>
    <p:extLst>
      <p:ext uri="{BB962C8B-B14F-4D97-AF65-F5344CB8AC3E}">
        <p14:creationId xmlns:p14="http://schemas.microsoft.com/office/powerpoint/2010/main" val="4882966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5424" y="1595226"/>
            <a:ext cx="9608820" cy="5463540"/>
          </a:xfrm>
          <a:prstGeom prst="rect">
            <a:avLst/>
          </a:prstGeom>
        </p:spPr>
      </p:pic>
      <p:graphicFrame>
        <p:nvGraphicFramePr>
          <p:cNvPr id="20" name="Object 19"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9550"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8" name="Title 7"/>
          <p:cNvSpPr>
            <a:spLocks noGrp="1"/>
          </p:cNvSpPr>
          <p:nvPr>
            <p:ph type="title"/>
          </p:nvPr>
        </p:nvSpPr>
        <p:spPr>
          <a:xfrm>
            <a:off x="540002" y="899998"/>
            <a:ext cx="9612001" cy="464565"/>
          </a:xfrm>
        </p:spPr>
        <p:txBody>
          <a:bodyPr/>
          <a:lstStyle/>
          <a:p>
            <a:r>
              <a:rPr lang="en-GB" dirty="0"/>
              <a:t>S</a:t>
            </a:r>
            <a:r>
              <a:rPr lang="en-GB" dirty="0" smtClean="0"/>
              <a:t>trong portfolio with a total value of EUR 157 million</a:t>
            </a:r>
            <a:endParaRPr lang="en-GB" dirty="0"/>
          </a:p>
        </p:txBody>
      </p:sp>
      <p:sp>
        <p:nvSpPr>
          <p:cNvPr id="7" name="Slide Number Placeholder 6"/>
          <p:cNvSpPr>
            <a:spLocks noGrp="1"/>
          </p:cNvSpPr>
          <p:nvPr>
            <p:ph type="sldNum" sz="quarter" idx="16"/>
          </p:nvPr>
        </p:nvSpPr>
        <p:spPr/>
        <p:txBody>
          <a:bodyPr/>
          <a:lstStyle/>
          <a:p>
            <a:fld id="{AD2C836C-F085-46B1-A79E-84257391B124}" type="slidenum">
              <a:rPr lang="en-GB" smtClean="0"/>
              <a:pPr/>
              <a:t>7</a:t>
            </a:fld>
            <a:endParaRPr lang="en-GB" dirty="0"/>
          </a:p>
        </p:txBody>
      </p:sp>
      <p:sp>
        <p:nvSpPr>
          <p:cNvPr id="51" name="Oval 50"/>
          <p:cNvSpPr/>
          <p:nvPr/>
        </p:nvSpPr>
        <p:spPr>
          <a:xfrm>
            <a:off x="9256611" y="235685"/>
            <a:ext cx="179882" cy="179882"/>
          </a:xfrm>
          <a:prstGeom prst="ellipse">
            <a:avLst/>
          </a:prstGeom>
          <a:solidFill>
            <a:srgbClr val="02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sp>
        <p:nvSpPr>
          <p:cNvPr id="52" name="Oval 51"/>
          <p:cNvSpPr/>
          <p:nvPr/>
        </p:nvSpPr>
        <p:spPr>
          <a:xfrm>
            <a:off x="9845147" y="235685"/>
            <a:ext cx="179882" cy="179882"/>
          </a:xfrm>
          <a:prstGeom prst="ellipse">
            <a:avLst/>
          </a:prstGeom>
          <a:solidFill>
            <a:srgbClr val="B5C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sp>
        <p:nvSpPr>
          <p:cNvPr id="53" name="Oval 52"/>
          <p:cNvSpPr/>
          <p:nvPr/>
        </p:nvSpPr>
        <p:spPr>
          <a:xfrm>
            <a:off x="8668073" y="235685"/>
            <a:ext cx="179882" cy="179882"/>
          </a:xfrm>
          <a:prstGeom prst="ellipse">
            <a:avLst/>
          </a:prstGeom>
          <a:solidFill>
            <a:srgbClr val="B5C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cxnSp>
        <p:nvCxnSpPr>
          <p:cNvPr id="54" name="Straight Connector 53"/>
          <p:cNvCxnSpPr/>
          <p:nvPr/>
        </p:nvCxnSpPr>
        <p:spPr>
          <a:xfrm>
            <a:off x="9344342" y="472564"/>
            <a:ext cx="0" cy="72000"/>
          </a:xfrm>
          <a:prstGeom prst="line">
            <a:avLst/>
          </a:prstGeom>
        </p:spPr>
        <p:style>
          <a:lnRef idx="1">
            <a:schemeClr val="accent1"/>
          </a:lnRef>
          <a:fillRef idx="0">
            <a:schemeClr val="accent1"/>
          </a:fillRef>
          <a:effectRef idx="0">
            <a:schemeClr val="accent1"/>
          </a:effectRef>
          <a:fontRef idx="minor">
            <a:schemeClr val="tx1"/>
          </a:fontRef>
        </p:style>
      </p:cxnSp>
      <p:sp>
        <p:nvSpPr>
          <p:cNvPr id="55" name="Rectangle 54"/>
          <p:cNvSpPr>
            <a:spLocks/>
          </p:cNvSpPr>
          <p:nvPr/>
        </p:nvSpPr>
        <p:spPr>
          <a:xfrm>
            <a:off x="8691906" y="526039"/>
            <a:ext cx="1304871" cy="2449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lnSpc>
                <a:spcPts val="1300"/>
              </a:lnSpc>
              <a:spcAft>
                <a:spcPts val="500"/>
              </a:spcAft>
            </a:pPr>
            <a:r>
              <a:rPr lang="en-GB" sz="1000" dirty="0" smtClean="0">
                <a:solidFill>
                  <a:srgbClr val="000000"/>
                </a:solidFill>
                <a:latin typeface="Gill Sans MT Pro Light" panose="020B0302020104020203" pitchFamily="34" charset="0"/>
              </a:rPr>
              <a:t>Baltic Horizon</a:t>
            </a:r>
          </a:p>
        </p:txBody>
      </p:sp>
      <p:sp>
        <p:nvSpPr>
          <p:cNvPr id="56" name="Oval 55"/>
          <p:cNvSpPr/>
          <p:nvPr/>
        </p:nvSpPr>
        <p:spPr>
          <a:xfrm>
            <a:off x="9550880" y="235685"/>
            <a:ext cx="179882" cy="179882"/>
          </a:xfrm>
          <a:prstGeom prst="ellipse">
            <a:avLst/>
          </a:prstGeom>
          <a:solidFill>
            <a:srgbClr val="B5C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sp>
        <p:nvSpPr>
          <p:cNvPr id="57" name="Oval 56"/>
          <p:cNvSpPr/>
          <p:nvPr/>
        </p:nvSpPr>
        <p:spPr>
          <a:xfrm>
            <a:off x="8962342" y="235685"/>
            <a:ext cx="179882" cy="179882"/>
          </a:xfrm>
          <a:prstGeom prst="ellipse">
            <a:avLst/>
          </a:prstGeom>
          <a:solidFill>
            <a:srgbClr val="B5C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pic>
        <p:nvPicPr>
          <p:cNvPr id="59" name="Picture 2" descr="Bildresultat för baltic horizon"/>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74999" y="175179"/>
            <a:ext cx="816446" cy="465952"/>
          </a:xfrm>
          <a:prstGeom prst="rect">
            <a:avLst/>
          </a:prstGeom>
          <a:noFill/>
          <a:extLst>
            <a:ext uri="{909E8E84-426E-40DD-AFC4-6F175D3DCCD1}">
              <a14:hiddenFill xmlns:a14="http://schemas.microsoft.com/office/drawing/2010/main">
                <a:solidFill>
                  <a:srgbClr val="FFFFFF"/>
                </a:solidFill>
              </a14:hiddenFill>
            </a:ext>
          </a:extLst>
        </p:spPr>
      </p:pic>
      <p:sp>
        <p:nvSpPr>
          <p:cNvPr id="60" name="Rectangle 59"/>
          <p:cNvSpPr/>
          <p:nvPr/>
        </p:nvSpPr>
        <p:spPr>
          <a:xfrm>
            <a:off x="7757309" y="6860641"/>
            <a:ext cx="2381871" cy="199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r>
              <a:rPr lang="en-GB" sz="1000" dirty="0">
                <a:latin typeface="Gill Sans MT Pro Book" panose="020B0502020104020203" pitchFamily="34" charset="0"/>
              </a:rPr>
              <a:t>Europa Shopping </a:t>
            </a:r>
            <a:r>
              <a:rPr lang="en-GB" sz="1000" dirty="0" err="1">
                <a:latin typeface="Gill Sans MT Pro Book" panose="020B0502020104020203" pitchFamily="34" charset="0"/>
              </a:rPr>
              <a:t>Center</a:t>
            </a:r>
            <a:r>
              <a:rPr lang="en-GB" sz="1000" dirty="0">
                <a:latin typeface="Gill Sans MT Pro Book" panose="020B0502020104020203" pitchFamily="34" charset="0"/>
              </a:rPr>
              <a:t>, </a:t>
            </a:r>
            <a:r>
              <a:rPr lang="en-GB" sz="1000" dirty="0" smtClean="0">
                <a:latin typeface="Gill Sans MT Pro Book" panose="020B0502020104020203" pitchFamily="34" charset="0"/>
              </a:rPr>
              <a:t>Vilnius</a:t>
            </a:r>
            <a:endParaRPr lang="en-GB" sz="1000" dirty="0">
              <a:latin typeface="Gill Sans MT Pro Book" panose="020B0502020104020203" pitchFamily="34" charset="0"/>
            </a:endParaRPr>
          </a:p>
        </p:txBody>
      </p:sp>
      <p:grpSp>
        <p:nvGrpSpPr>
          <p:cNvPr id="80" name="Grupp 79"/>
          <p:cNvGrpSpPr/>
          <p:nvPr/>
        </p:nvGrpSpPr>
        <p:grpSpPr>
          <a:xfrm>
            <a:off x="5468351" y="3597845"/>
            <a:ext cx="1674282" cy="473248"/>
            <a:chOff x="8675343" y="1762511"/>
            <a:chExt cx="869031" cy="473248"/>
          </a:xfrm>
        </p:grpSpPr>
        <p:sp>
          <p:nvSpPr>
            <p:cNvPr id="81" name="Rectangle 63"/>
            <p:cNvSpPr/>
            <p:nvPr/>
          </p:nvSpPr>
          <p:spPr>
            <a:xfrm>
              <a:off x="8675343" y="1953353"/>
              <a:ext cx="869031" cy="282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r>
                <a:rPr lang="en-GB" sz="1100" spc="40" dirty="0" smtClean="0">
                  <a:effectLst>
                    <a:outerShdw blurRad="50800" dist="38100" dir="2700000" algn="tl" rotWithShape="0">
                      <a:prstClr val="black">
                        <a:alpha val="40000"/>
                      </a:prstClr>
                    </a:outerShdw>
                  </a:effectLst>
                  <a:latin typeface="Gill Sans MT Pro Medium" panose="020B0602020104020203" pitchFamily="34" charset="0"/>
                </a:rPr>
                <a:t>MEUR</a:t>
              </a:r>
            </a:p>
          </p:txBody>
        </p:sp>
        <p:sp>
          <p:nvSpPr>
            <p:cNvPr id="82" name="Rectangle 63"/>
            <p:cNvSpPr/>
            <p:nvPr/>
          </p:nvSpPr>
          <p:spPr>
            <a:xfrm>
              <a:off x="8675343" y="1762511"/>
              <a:ext cx="869031" cy="256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r>
                <a:rPr lang="en-GB" sz="4400" spc="-150" dirty="0" smtClean="0">
                  <a:effectLst>
                    <a:outerShdw blurRad="50800" dist="38100" dir="2700000" algn="tl" rotWithShape="0">
                      <a:prstClr val="black">
                        <a:alpha val="40000"/>
                      </a:prstClr>
                    </a:outerShdw>
                  </a:effectLst>
                  <a:latin typeface="Gill Sans Display MT Pro Bold" panose="020B0802020104020203" pitchFamily="34" charset="0"/>
                </a:rPr>
                <a:t>23.5</a:t>
              </a:r>
            </a:p>
          </p:txBody>
        </p:sp>
      </p:grpSp>
      <p:grpSp>
        <p:nvGrpSpPr>
          <p:cNvPr id="83" name="Grupp 82"/>
          <p:cNvGrpSpPr/>
          <p:nvPr/>
        </p:nvGrpSpPr>
        <p:grpSpPr>
          <a:xfrm>
            <a:off x="5674846" y="5951170"/>
            <a:ext cx="1370265" cy="515417"/>
            <a:chOff x="8705521" y="1863623"/>
            <a:chExt cx="869031" cy="418193"/>
          </a:xfrm>
        </p:grpSpPr>
        <p:sp>
          <p:nvSpPr>
            <p:cNvPr id="84" name="Rectangle 63"/>
            <p:cNvSpPr/>
            <p:nvPr/>
          </p:nvSpPr>
          <p:spPr>
            <a:xfrm>
              <a:off x="8705521" y="1999410"/>
              <a:ext cx="869031" cy="282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r>
                <a:rPr lang="en-GB" sz="1100" spc="40" dirty="0" smtClean="0">
                  <a:effectLst>
                    <a:outerShdw blurRad="50800" dist="38100" dir="2700000" algn="tl" rotWithShape="0">
                      <a:prstClr val="black">
                        <a:alpha val="40000"/>
                      </a:prstClr>
                    </a:outerShdw>
                  </a:effectLst>
                  <a:latin typeface="Gill Sans MT Pro Medium" panose="020B0602020104020203" pitchFamily="34" charset="0"/>
                </a:rPr>
                <a:t>MEUR</a:t>
              </a:r>
            </a:p>
          </p:txBody>
        </p:sp>
        <p:sp>
          <p:nvSpPr>
            <p:cNvPr id="85" name="Rectangle 63"/>
            <p:cNvSpPr/>
            <p:nvPr/>
          </p:nvSpPr>
          <p:spPr>
            <a:xfrm>
              <a:off x="8705521" y="1863623"/>
              <a:ext cx="869031" cy="256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r>
                <a:rPr lang="en-GB" sz="4400" spc="-150" dirty="0" smtClean="0">
                  <a:effectLst>
                    <a:outerShdw blurRad="50800" dist="38100" dir="2700000" algn="tl" rotWithShape="0">
                      <a:prstClr val="black">
                        <a:alpha val="40000"/>
                      </a:prstClr>
                    </a:outerShdw>
                  </a:effectLst>
                  <a:latin typeface="Gill Sans Display MT Pro Bold" panose="020B0802020104020203" pitchFamily="34" charset="0"/>
                </a:rPr>
                <a:t>17.1</a:t>
              </a:r>
            </a:p>
          </p:txBody>
        </p:sp>
      </p:grpSp>
      <p:grpSp>
        <p:nvGrpSpPr>
          <p:cNvPr id="89" name="Grupp 88"/>
          <p:cNvGrpSpPr/>
          <p:nvPr/>
        </p:nvGrpSpPr>
        <p:grpSpPr>
          <a:xfrm>
            <a:off x="3860818" y="2020270"/>
            <a:ext cx="1185905" cy="463417"/>
            <a:chOff x="8681678" y="1781500"/>
            <a:chExt cx="906010" cy="463417"/>
          </a:xfrm>
        </p:grpSpPr>
        <p:sp>
          <p:nvSpPr>
            <p:cNvPr id="90" name="Rectangle 63"/>
            <p:cNvSpPr/>
            <p:nvPr/>
          </p:nvSpPr>
          <p:spPr>
            <a:xfrm>
              <a:off x="8718657" y="1962511"/>
              <a:ext cx="869031" cy="282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r>
                <a:rPr lang="en-GB" sz="1100" spc="40" dirty="0" smtClean="0">
                  <a:effectLst>
                    <a:outerShdw blurRad="50800" dist="38100" dir="2700000" algn="tl" rotWithShape="0">
                      <a:prstClr val="black">
                        <a:alpha val="40000"/>
                      </a:prstClr>
                    </a:outerShdw>
                  </a:effectLst>
                  <a:latin typeface="Gill Sans MT Pro Medium" panose="020B0602020104020203" pitchFamily="34" charset="0"/>
                </a:rPr>
                <a:t>MEUR</a:t>
              </a:r>
            </a:p>
          </p:txBody>
        </p:sp>
        <p:sp>
          <p:nvSpPr>
            <p:cNvPr id="91" name="Rectangle 63"/>
            <p:cNvSpPr/>
            <p:nvPr/>
          </p:nvSpPr>
          <p:spPr>
            <a:xfrm>
              <a:off x="8681678" y="1781500"/>
              <a:ext cx="869031" cy="256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r>
                <a:rPr lang="en-GB" sz="3600" spc="-150" dirty="0" smtClean="0">
                  <a:effectLst>
                    <a:outerShdw blurRad="50800" dist="38100" dir="2700000" algn="tl" rotWithShape="0">
                      <a:prstClr val="black">
                        <a:alpha val="40000"/>
                      </a:prstClr>
                    </a:outerShdw>
                  </a:effectLst>
                  <a:latin typeface="Gill Sans Display MT Pro Bold" panose="020B0802020104020203" pitchFamily="34" charset="0"/>
                </a:rPr>
                <a:t>15.7</a:t>
              </a:r>
            </a:p>
          </p:txBody>
        </p:sp>
      </p:grpSp>
      <p:grpSp>
        <p:nvGrpSpPr>
          <p:cNvPr id="92" name="Grupp 91"/>
          <p:cNvGrpSpPr/>
          <p:nvPr/>
        </p:nvGrpSpPr>
        <p:grpSpPr>
          <a:xfrm>
            <a:off x="3866500" y="3554054"/>
            <a:ext cx="1147189" cy="442049"/>
            <a:chOff x="8726101" y="1885593"/>
            <a:chExt cx="876432" cy="442049"/>
          </a:xfrm>
        </p:grpSpPr>
        <p:sp>
          <p:nvSpPr>
            <p:cNvPr id="93" name="Rectangle 63"/>
            <p:cNvSpPr/>
            <p:nvPr/>
          </p:nvSpPr>
          <p:spPr>
            <a:xfrm>
              <a:off x="8733502" y="2045236"/>
              <a:ext cx="869031" cy="282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r>
                <a:rPr lang="en-GB" sz="1100" spc="40" dirty="0" smtClean="0">
                  <a:effectLst>
                    <a:outerShdw blurRad="50800" dist="38100" dir="2700000" algn="tl" rotWithShape="0">
                      <a:prstClr val="black">
                        <a:alpha val="40000"/>
                      </a:prstClr>
                    </a:outerShdw>
                  </a:effectLst>
                  <a:latin typeface="Gill Sans MT Pro Medium" panose="020B0602020104020203" pitchFamily="34" charset="0"/>
                </a:rPr>
                <a:t>MEUR</a:t>
              </a:r>
            </a:p>
          </p:txBody>
        </p:sp>
        <p:sp>
          <p:nvSpPr>
            <p:cNvPr id="94" name="Rectangle 63"/>
            <p:cNvSpPr/>
            <p:nvPr/>
          </p:nvSpPr>
          <p:spPr>
            <a:xfrm>
              <a:off x="8726101" y="1885593"/>
              <a:ext cx="869031" cy="256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r>
                <a:rPr lang="en-GB" sz="3600" spc="-150" dirty="0" smtClean="0">
                  <a:effectLst>
                    <a:outerShdw blurRad="50800" dist="38100" dir="2700000" algn="tl" rotWithShape="0">
                      <a:prstClr val="black">
                        <a:alpha val="40000"/>
                      </a:prstClr>
                    </a:outerShdw>
                  </a:effectLst>
                  <a:latin typeface="Gill Sans Display MT Pro Bold" panose="020B0802020104020203" pitchFamily="34" charset="0"/>
                </a:rPr>
                <a:t>13.0</a:t>
              </a:r>
            </a:p>
          </p:txBody>
        </p:sp>
      </p:grpSp>
      <p:grpSp>
        <p:nvGrpSpPr>
          <p:cNvPr id="95" name="Grupp 94"/>
          <p:cNvGrpSpPr/>
          <p:nvPr/>
        </p:nvGrpSpPr>
        <p:grpSpPr>
          <a:xfrm>
            <a:off x="3881213" y="4880916"/>
            <a:ext cx="1165509" cy="446565"/>
            <a:chOff x="8683941" y="1847300"/>
            <a:chExt cx="890428" cy="446565"/>
          </a:xfrm>
        </p:grpSpPr>
        <p:sp>
          <p:nvSpPr>
            <p:cNvPr id="96" name="Rectangle 63"/>
            <p:cNvSpPr/>
            <p:nvPr/>
          </p:nvSpPr>
          <p:spPr>
            <a:xfrm>
              <a:off x="8705338" y="2011459"/>
              <a:ext cx="869031" cy="282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r>
                <a:rPr lang="en-GB" sz="1100" spc="40" dirty="0" smtClean="0">
                  <a:effectLst>
                    <a:outerShdw blurRad="50800" dist="38100" dir="2700000" algn="tl" rotWithShape="0">
                      <a:prstClr val="black">
                        <a:alpha val="40000"/>
                      </a:prstClr>
                    </a:outerShdw>
                  </a:effectLst>
                  <a:latin typeface="Gill Sans MT Pro Medium" panose="020B0602020104020203" pitchFamily="34" charset="0"/>
                </a:rPr>
                <a:t>MEUR</a:t>
              </a:r>
            </a:p>
          </p:txBody>
        </p:sp>
        <p:sp>
          <p:nvSpPr>
            <p:cNvPr id="97" name="Rectangle 63"/>
            <p:cNvSpPr/>
            <p:nvPr/>
          </p:nvSpPr>
          <p:spPr>
            <a:xfrm>
              <a:off x="8683941" y="1847300"/>
              <a:ext cx="869031" cy="256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r>
                <a:rPr lang="en-GB" sz="3600" spc="-150" dirty="0" smtClean="0">
                  <a:effectLst>
                    <a:outerShdw blurRad="50800" dist="38100" dir="2700000" algn="tl" rotWithShape="0">
                      <a:prstClr val="black">
                        <a:alpha val="40000"/>
                      </a:prstClr>
                    </a:outerShdw>
                  </a:effectLst>
                  <a:latin typeface="Gill Sans Display MT Pro Bold" panose="020B0802020104020203" pitchFamily="34" charset="0"/>
                </a:rPr>
                <a:t>14.6</a:t>
              </a:r>
            </a:p>
          </p:txBody>
        </p:sp>
      </p:grpSp>
      <p:grpSp>
        <p:nvGrpSpPr>
          <p:cNvPr id="98" name="Grupp 97"/>
          <p:cNvGrpSpPr/>
          <p:nvPr/>
        </p:nvGrpSpPr>
        <p:grpSpPr>
          <a:xfrm>
            <a:off x="3877573" y="6344361"/>
            <a:ext cx="1155550" cy="466191"/>
            <a:chOff x="8675343" y="1882478"/>
            <a:chExt cx="882819" cy="466191"/>
          </a:xfrm>
        </p:grpSpPr>
        <p:sp>
          <p:nvSpPr>
            <p:cNvPr id="99" name="Rectangle 63"/>
            <p:cNvSpPr/>
            <p:nvPr/>
          </p:nvSpPr>
          <p:spPr>
            <a:xfrm>
              <a:off x="8689131" y="2066263"/>
              <a:ext cx="869031" cy="282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r>
                <a:rPr lang="en-GB" sz="1100" spc="40" dirty="0" smtClean="0">
                  <a:effectLst>
                    <a:outerShdw blurRad="50800" dist="38100" dir="2700000" algn="tl" rotWithShape="0">
                      <a:prstClr val="black">
                        <a:alpha val="40000"/>
                      </a:prstClr>
                    </a:outerShdw>
                  </a:effectLst>
                  <a:latin typeface="Gill Sans MT Pro Medium" panose="020B0602020104020203" pitchFamily="34" charset="0"/>
                </a:rPr>
                <a:t>MEUR</a:t>
              </a:r>
            </a:p>
          </p:txBody>
        </p:sp>
        <p:sp>
          <p:nvSpPr>
            <p:cNvPr id="100" name="Rectangle 63"/>
            <p:cNvSpPr/>
            <p:nvPr/>
          </p:nvSpPr>
          <p:spPr>
            <a:xfrm>
              <a:off x="8675343" y="1882478"/>
              <a:ext cx="869031" cy="256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r>
                <a:rPr lang="en-GB" sz="3600" spc="-150" dirty="0" smtClean="0">
                  <a:effectLst>
                    <a:outerShdw blurRad="50800" dist="38100" dir="2700000" algn="tl" rotWithShape="0">
                      <a:prstClr val="black">
                        <a:alpha val="40000"/>
                      </a:prstClr>
                    </a:outerShdw>
                  </a:effectLst>
                  <a:latin typeface="Gill Sans Display MT Pro Bold" panose="020B0802020104020203" pitchFamily="34" charset="0"/>
                </a:rPr>
                <a:t>12.2</a:t>
              </a:r>
            </a:p>
          </p:txBody>
        </p:sp>
      </p:grpSp>
      <p:sp>
        <p:nvSpPr>
          <p:cNvPr id="58" name="Rectangle 57"/>
          <p:cNvSpPr/>
          <p:nvPr/>
        </p:nvSpPr>
        <p:spPr>
          <a:xfrm>
            <a:off x="1356667" y="3823529"/>
            <a:ext cx="1955239" cy="2067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a:latin typeface="Gill Sans MT Pro Book" panose="020B0502020104020203" pitchFamily="34" charset="0"/>
            </a:endParaRPr>
          </a:p>
        </p:txBody>
      </p:sp>
      <p:grpSp>
        <p:nvGrpSpPr>
          <p:cNvPr id="109" name="Grupp 108"/>
          <p:cNvGrpSpPr/>
          <p:nvPr/>
        </p:nvGrpSpPr>
        <p:grpSpPr>
          <a:xfrm>
            <a:off x="8189303" y="3610013"/>
            <a:ext cx="1701485" cy="783087"/>
            <a:chOff x="8675343" y="1914217"/>
            <a:chExt cx="882110" cy="505895"/>
          </a:xfrm>
        </p:grpSpPr>
        <p:sp>
          <p:nvSpPr>
            <p:cNvPr id="111" name="Rectangle 63"/>
            <p:cNvSpPr/>
            <p:nvPr/>
          </p:nvSpPr>
          <p:spPr>
            <a:xfrm>
              <a:off x="8675343" y="1934831"/>
              <a:ext cx="869031" cy="485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r>
                <a:rPr lang="en-GB" sz="1100" spc="40" dirty="0" smtClean="0">
                  <a:effectLst>
                    <a:outerShdw blurRad="50800" dist="38100" dir="2700000" algn="tl" rotWithShape="0">
                      <a:prstClr val="black">
                        <a:alpha val="40000"/>
                      </a:prstClr>
                    </a:outerShdw>
                  </a:effectLst>
                  <a:latin typeface="Gill Sans MT Pro Medium" panose="020B0602020104020203" pitchFamily="34" charset="0"/>
                </a:rPr>
                <a:t>MEUR</a:t>
              </a:r>
            </a:p>
          </p:txBody>
        </p:sp>
        <p:sp>
          <p:nvSpPr>
            <p:cNvPr id="112" name="Rectangle 63"/>
            <p:cNvSpPr/>
            <p:nvPr/>
          </p:nvSpPr>
          <p:spPr>
            <a:xfrm>
              <a:off x="8688422" y="1914217"/>
              <a:ext cx="869031" cy="256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r>
                <a:rPr lang="en-GB" sz="6000" spc="-150" dirty="0" smtClean="0">
                  <a:effectLst>
                    <a:outerShdw blurRad="50800" dist="38100" dir="2700000" algn="tl" rotWithShape="0">
                      <a:prstClr val="black">
                        <a:alpha val="40000"/>
                      </a:prstClr>
                    </a:outerShdw>
                  </a:effectLst>
                  <a:latin typeface="Gill Sans Display MT Pro Bold" panose="020B0802020104020203" pitchFamily="34" charset="0"/>
                </a:rPr>
                <a:t>38.1</a:t>
              </a:r>
            </a:p>
          </p:txBody>
        </p:sp>
      </p:grpSp>
      <p:sp>
        <p:nvSpPr>
          <p:cNvPr id="114" name="Rectangle 59"/>
          <p:cNvSpPr/>
          <p:nvPr/>
        </p:nvSpPr>
        <p:spPr>
          <a:xfrm>
            <a:off x="525424" y="6027490"/>
            <a:ext cx="2496807" cy="209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r>
              <a:rPr lang="en-GB" sz="1000" dirty="0">
                <a:latin typeface="Gill Sans MT Pro Book" panose="020B0502020104020203" pitchFamily="34" charset="0"/>
              </a:rPr>
              <a:t>G4S Headquarters, </a:t>
            </a:r>
            <a:r>
              <a:rPr lang="en-GB" sz="1000" dirty="0" smtClean="0">
                <a:latin typeface="Gill Sans MT Pro Book" panose="020B0502020104020203" pitchFamily="34" charset="0"/>
              </a:rPr>
              <a:t>Tallinn</a:t>
            </a:r>
            <a:endParaRPr lang="en-GB" sz="1000" dirty="0">
              <a:latin typeface="Gill Sans MT Pro Book" panose="020B0502020104020203" pitchFamily="34" charset="0"/>
            </a:endParaRPr>
          </a:p>
        </p:txBody>
      </p:sp>
      <p:grpSp>
        <p:nvGrpSpPr>
          <p:cNvPr id="86" name="Grupp 85"/>
          <p:cNvGrpSpPr/>
          <p:nvPr/>
        </p:nvGrpSpPr>
        <p:grpSpPr>
          <a:xfrm>
            <a:off x="643388" y="3609731"/>
            <a:ext cx="1198977" cy="474571"/>
            <a:chOff x="7658854" y="5419022"/>
            <a:chExt cx="915996" cy="474571"/>
          </a:xfrm>
        </p:grpSpPr>
        <p:sp>
          <p:nvSpPr>
            <p:cNvPr id="87" name="Rectangle 63"/>
            <p:cNvSpPr/>
            <p:nvPr/>
          </p:nvSpPr>
          <p:spPr>
            <a:xfrm>
              <a:off x="7705819" y="5611187"/>
              <a:ext cx="869031" cy="282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r>
                <a:rPr lang="en-GB" sz="1100" spc="40" dirty="0" smtClean="0">
                  <a:effectLst>
                    <a:outerShdw blurRad="50800" dist="38100" dir="2700000" algn="tl" rotWithShape="0">
                      <a:prstClr val="black">
                        <a:alpha val="40000"/>
                      </a:prstClr>
                    </a:outerShdw>
                  </a:effectLst>
                  <a:latin typeface="Gill Sans MT Pro Medium" panose="020B0602020104020203" pitchFamily="34" charset="0"/>
                </a:rPr>
                <a:t>MEUR</a:t>
              </a:r>
            </a:p>
          </p:txBody>
        </p:sp>
        <p:sp>
          <p:nvSpPr>
            <p:cNvPr id="88" name="Rectangle 63"/>
            <p:cNvSpPr/>
            <p:nvPr/>
          </p:nvSpPr>
          <p:spPr>
            <a:xfrm>
              <a:off x="7658854" y="5419022"/>
              <a:ext cx="869032" cy="256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r>
                <a:rPr lang="en-GB" sz="4400" spc="-150" dirty="0" smtClean="0">
                  <a:effectLst>
                    <a:outerShdw blurRad="50800" dist="38100" dir="2700000" algn="tl" rotWithShape="0">
                      <a:prstClr val="black">
                        <a:alpha val="40000"/>
                      </a:prstClr>
                    </a:outerShdw>
                  </a:effectLst>
                  <a:latin typeface="Gill Sans Display MT Pro Bold" panose="020B0802020104020203" pitchFamily="34" charset="0"/>
                </a:rPr>
                <a:t>16.8</a:t>
              </a:r>
            </a:p>
          </p:txBody>
        </p:sp>
      </p:grpSp>
      <p:sp>
        <p:nvSpPr>
          <p:cNvPr id="117" name="Rectangle 59"/>
          <p:cNvSpPr/>
          <p:nvPr/>
        </p:nvSpPr>
        <p:spPr>
          <a:xfrm>
            <a:off x="851135" y="6835495"/>
            <a:ext cx="1945270" cy="2242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r>
              <a:rPr lang="en-GB" sz="1000" dirty="0" smtClean="0">
                <a:latin typeface="Gill Sans MT Pro Book" panose="020B0502020104020203" pitchFamily="34" charset="0"/>
              </a:rPr>
              <a:t>          Sky </a:t>
            </a:r>
            <a:r>
              <a:rPr lang="en-GB" sz="1000" dirty="0">
                <a:latin typeface="Gill Sans MT Pro Book" panose="020B0502020104020203" pitchFamily="34" charset="0"/>
              </a:rPr>
              <a:t>Supermarket, Riga</a:t>
            </a:r>
          </a:p>
        </p:txBody>
      </p:sp>
      <p:grpSp>
        <p:nvGrpSpPr>
          <p:cNvPr id="101" name="Grupp 100"/>
          <p:cNvGrpSpPr/>
          <p:nvPr/>
        </p:nvGrpSpPr>
        <p:grpSpPr>
          <a:xfrm>
            <a:off x="434691" y="6509030"/>
            <a:ext cx="1164531" cy="425470"/>
            <a:chOff x="8640215" y="1837916"/>
            <a:chExt cx="889681" cy="425470"/>
          </a:xfrm>
        </p:grpSpPr>
        <p:sp>
          <p:nvSpPr>
            <p:cNvPr id="102" name="Rectangle 63"/>
            <p:cNvSpPr/>
            <p:nvPr/>
          </p:nvSpPr>
          <p:spPr>
            <a:xfrm>
              <a:off x="8660865" y="1980980"/>
              <a:ext cx="869031" cy="282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r>
                <a:rPr lang="en-GB" sz="1100" spc="40" dirty="0" smtClean="0">
                  <a:effectLst>
                    <a:outerShdw blurRad="50800" dist="38100" dir="2700000" algn="tl" rotWithShape="0">
                      <a:prstClr val="black">
                        <a:alpha val="40000"/>
                      </a:prstClr>
                    </a:outerShdw>
                  </a:effectLst>
                  <a:latin typeface="Gill Sans MT Pro Medium" panose="020B0602020104020203" pitchFamily="34" charset="0"/>
                </a:rPr>
                <a:t>MEUR</a:t>
              </a:r>
            </a:p>
          </p:txBody>
        </p:sp>
        <p:sp>
          <p:nvSpPr>
            <p:cNvPr id="103" name="Rectangle 63"/>
            <p:cNvSpPr/>
            <p:nvPr/>
          </p:nvSpPr>
          <p:spPr>
            <a:xfrm>
              <a:off x="8640215" y="1837916"/>
              <a:ext cx="869031" cy="256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r>
                <a:rPr lang="en-GB" sz="3200" spc="-150" dirty="0" smtClean="0">
                  <a:effectLst>
                    <a:outerShdw blurRad="50800" dist="38100" dir="2700000" algn="tl" rotWithShape="0">
                      <a:prstClr val="black">
                        <a:alpha val="40000"/>
                      </a:prstClr>
                    </a:outerShdw>
                  </a:effectLst>
                  <a:latin typeface="Gill Sans Display MT Pro Bold" panose="020B0802020104020203" pitchFamily="34" charset="0"/>
                </a:rPr>
                <a:t>5.5</a:t>
              </a:r>
            </a:p>
          </p:txBody>
        </p:sp>
      </p:grpSp>
      <p:sp>
        <p:nvSpPr>
          <p:cNvPr id="118" name="Rectangle 59"/>
          <p:cNvSpPr/>
          <p:nvPr/>
        </p:nvSpPr>
        <p:spPr>
          <a:xfrm>
            <a:off x="5257176" y="6835495"/>
            <a:ext cx="2208376" cy="2110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r>
              <a:rPr lang="en-GB" sz="1000" dirty="0" err="1">
                <a:latin typeface="Gill Sans MT Pro Book" panose="020B0502020104020203" pitchFamily="34" charset="0"/>
              </a:rPr>
              <a:t>Domus</a:t>
            </a:r>
            <a:r>
              <a:rPr lang="en-GB" sz="1000" dirty="0">
                <a:latin typeface="Gill Sans MT Pro Book" panose="020B0502020104020203" pitchFamily="34" charset="0"/>
              </a:rPr>
              <a:t> Pro, Vilnius</a:t>
            </a:r>
          </a:p>
        </p:txBody>
      </p:sp>
      <p:sp>
        <p:nvSpPr>
          <p:cNvPr id="119" name="Rectangle 59"/>
          <p:cNvSpPr/>
          <p:nvPr/>
        </p:nvSpPr>
        <p:spPr>
          <a:xfrm>
            <a:off x="5257176" y="4774816"/>
            <a:ext cx="2208376" cy="251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r>
              <a:rPr lang="en-GB" sz="1000" dirty="0" err="1">
                <a:latin typeface="Gill Sans MT Pro Book" panose="020B0502020104020203" pitchFamily="34" charset="0"/>
              </a:rPr>
              <a:t>Upmalas</a:t>
            </a:r>
            <a:r>
              <a:rPr lang="en-GB" sz="1000" dirty="0">
                <a:latin typeface="Gill Sans MT Pro Book" panose="020B0502020104020203" pitchFamily="34" charset="0"/>
              </a:rPr>
              <a:t> </a:t>
            </a:r>
            <a:r>
              <a:rPr lang="en-GB" sz="1000" dirty="0" err="1">
                <a:latin typeface="Gill Sans MT Pro Book" panose="020B0502020104020203" pitchFamily="34" charset="0"/>
              </a:rPr>
              <a:t>Biroji</a:t>
            </a:r>
            <a:r>
              <a:rPr lang="en-GB" sz="1000" dirty="0">
                <a:latin typeface="Gill Sans MT Pro Book" panose="020B0502020104020203" pitchFamily="34" charset="0"/>
              </a:rPr>
              <a:t>, Riga</a:t>
            </a:r>
          </a:p>
        </p:txBody>
      </p:sp>
      <p:sp>
        <p:nvSpPr>
          <p:cNvPr id="122" name="Rectangle 57"/>
          <p:cNvSpPr/>
          <p:nvPr/>
        </p:nvSpPr>
        <p:spPr>
          <a:xfrm>
            <a:off x="3066969" y="2816277"/>
            <a:ext cx="1893651" cy="2064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r>
              <a:rPr lang="en-GB" sz="1000" dirty="0" err="1">
                <a:latin typeface="Gill Sans MT Pro Book" panose="020B0502020104020203" pitchFamily="34" charset="0"/>
              </a:rPr>
              <a:t>Lincona</a:t>
            </a:r>
            <a:r>
              <a:rPr lang="en-GB" sz="1000" dirty="0">
                <a:latin typeface="Gill Sans MT Pro Book" panose="020B0502020104020203" pitchFamily="34" charset="0"/>
              </a:rPr>
              <a:t> Office Complex Tallinn</a:t>
            </a:r>
          </a:p>
        </p:txBody>
      </p:sp>
      <p:sp>
        <p:nvSpPr>
          <p:cNvPr id="124" name="Rectangle 57"/>
          <p:cNvSpPr/>
          <p:nvPr/>
        </p:nvSpPr>
        <p:spPr>
          <a:xfrm>
            <a:off x="3051375" y="6851117"/>
            <a:ext cx="1882221" cy="18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r>
              <a:rPr lang="en-GB" sz="1000" dirty="0" err="1">
                <a:latin typeface="Gill Sans MT Pro Book" panose="020B0502020104020203" pitchFamily="34" charset="0"/>
              </a:rPr>
              <a:t>Piirita</a:t>
            </a:r>
            <a:r>
              <a:rPr lang="en-GB" sz="1000" dirty="0">
                <a:latin typeface="Gill Sans MT Pro Book" panose="020B0502020104020203" pitchFamily="34" charset="0"/>
              </a:rPr>
              <a:t>, Tallinn</a:t>
            </a:r>
          </a:p>
        </p:txBody>
      </p:sp>
      <p:sp>
        <p:nvSpPr>
          <p:cNvPr id="128" name="Rectangle 57"/>
          <p:cNvSpPr/>
          <p:nvPr/>
        </p:nvSpPr>
        <p:spPr>
          <a:xfrm>
            <a:off x="3066969" y="4167030"/>
            <a:ext cx="1893651" cy="2064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r>
              <a:rPr lang="en-GB" sz="1000" dirty="0" smtClean="0">
                <a:latin typeface="Gill Sans MT Pro Book" panose="020B0502020104020203" pitchFamily="34" charset="0"/>
              </a:rPr>
              <a:t>Coca-Cola Plaza</a:t>
            </a:r>
            <a:r>
              <a:rPr lang="en-GB" sz="1000" dirty="0">
                <a:latin typeface="Gill Sans MT Pro Book" panose="020B0502020104020203" pitchFamily="34" charset="0"/>
              </a:rPr>
              <a:t>, Tallinn</a:t>
            </a:r>
          </a:p>
        </p:txBody>
      </p:sp>
      <p:sp>
        <p:nvSpPr>
          <p:cNvPr id="136" name="Rectangle 57"/>
          <p:cNvSpPr/>
          <p:nvPr/>
        </p:nvSpPr>
        <p:spPr>
          <a:xfrm>
            <a:off x="3058783" y="5664867"/>
            <a:ext cx="1874813" cy="232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r>
              <a:rPr lang="en-GB" sz="1000" dirty="0">
                <a:latin typeface="Gill Sans MT Pro Book" panose="020B0502020104020203" pitchFamily="34" charset="0"/>
              </a:rPr>
              <a:t>Duetto 1, Vilnius</a:t>
            </a:r>
          </a:p>
        </p:txBody>
      </p:sp>
      <p:sp>
        <p:nvSpPr>
          <p:cNvPr id="137" name="Rectangle 59"/>
          <p:cNvSpPr/>
          <p:nvPr/>
        </p:nvSpPr>
        <p:spPr>
          <a:xfrm>
            <a:off x="549528" y="5686724"/>
            <a:ext cx="2184148" cy="215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r>
              <a:rPr lang="en-GB" sz="1000" dirty="0">
                <a:latin typeface="Gill Sans MT Pro Book" panose="020B0502020104020203" pitchFamily="34" charset="0"/>
              </a:rPr>
              <a:t>G4S Headquarters, </a:t>
            </a:r>
            <a:r>
              <a:rPr lang="en-GB" sz="1000" dirty="0" smtClean="0">
                <a:latin typeface="Gill Sans MT Pro Book" panose="020B0502020104020203" pitchFamily="34" charset="0"/>
              </a:rPr>
              <a:t>Tallinn</a:t>
            </a:r>
            <a:endParaRPr lang="en-GB" sz="1000" dirty="0">
              <a:latin typeface="Gill Sans MT Pro Book" panose="020B0502020104020203" pitchFamily="34" charset="0"/>
            </a:endParaRPr>
          </a:p>
        </p:txBody>
      </p:sp>
    </p:spTree>
    <p:extLst>
      <p:ext uri="{BB962C8B-B14F-4D97-AF65-F5344CB8AC3E}">
        <p14:creationId xmlns:p14="http://schemas.microsoft.com/office/powerpoint/2010/main" val="36969107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ktangel 59"/>
          <p:cNvSpPr/>
          <p:nvPr/>
        </p:nvSpPr>
        <p:spPr>
          <a:xfrm>
            <a:off x="541351" y="3443167"/>
            <a:ext cx="887798" cy="3449546"/>
          </a:xfrm>
          <a:prstGeom prst="rect">
            <a:avLst/>
          </a:prstGeom>
          <a:solidFill>
            <a:srgbClr val="B2C8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err="1" smtClean="0"/>
          </a:p>
        </p:txBody>
      </p:sp>
      <p:sp>
        <p:nvSpPr>
          <p:cNvPr id="3" name="Rektangel 2"/>
          <p:cNvSpPr/>
          <p:nvPr/>
        </p:nvSpPr>
        <p:spPr>
          <a:xfrm>
            <a:off x="9550880" y="3462754"/>
            <a:ext cx="596420" cy="3422007"/>
          </a:xfrm>
          <a:prstGeom prst="rect">
            <a:avLst/>
          </a:prstGeom>
          <a:solidFill>
            <a:srgbClr val="B2C8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err="1" smtClean="0"/>
          </a:p>
        </p:txBody>
      </p:sp>
      <p:graphicFrame>
        <p:nvGraphicFramePr>
          <p:cNvPr id="20" name="Object 19"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0607"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Title 7"/>
          <p:cNvSpPr>
            <a:spLocks noGrp="1"/>
          </p:cNvSpPr>
          <p:nvPr>
            <p:ph type="title"/>
          </p:nvPr>
        </p:nvSpPr>
        <p:spPr>
          <a:xfrm>
            <a:off x="540002" y="899998"/>
            <a:ext cx="9612001" cy="464565"/>
          </a:xfrm>
        </p:spPr>
        <p:txBody>
          <a:bodyPr/>
          <a:lstStyle/>
          <a:p>
            <a:r>
              <a:rPr lang="en-GB" dirty="0"/>
              <a:t>S</a:t>
            </a:r>
            <a:r>
              <a:rPr lang="en-GB" dirty="0" smtClean="0"/>
              <a:t>trong portfolio with a total value of EUR 157 million</a:t>
            </a:r>
            <a:endParaRPr lang="en-GB" dirty="0"/>
          </a:p>
        </p:txBody>
      </p:sp>
      <p:sp>
        <p:nvSpPr>
          <p:cNvPr id="7" name="Slide Number Placeholder 6"/>
          <p:cNvSpPr>
            <a:spLocks noGrp="1"/>
          </p:cNvSpPr>
          <p:nvPr>
            <p:ph type="sldNum" sz="quarter" idx="16"/>
          </p:nvPr>
        </p:nvSpPr>
        <p:spPr/>
        <p:txBody>
          <a:bodyPr/>
          <a:lstStyle/>
          <a:p>
            <a:fld id="{AD2C836C-F085-46B1-A79E-84257391B124}" type="slidenum">
              <a:rPr lang="en-GB" smtClean="0"/>
              <a:pPr/>
              <a:t>8</a:t>
            </a:fld>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1652750163"/>
              </p:ext>
            </p:extLst>
          </p:nvPr>
        </p:nvGraphicFramePr>
        <p:xfrm>
          <a:off x="533400" y="3004509"/>
          <a:ext cx="9602461" cy="4154573"/>
        </p:xfrm>
        <a:graphic>
          <a:graphicData uri="http://schemas.openxmlformats.org/drawingml/2006/table">
            <a:tbl>
              <a:tblPr firstRow="1" bandRow="1">
                <a:tableStyleId>{3B4B98B0-60AC-42C2-AFA5-B58CD77FA1E5}</a:tableStyleId>
              </a:tblPr>
              <a:tblGrid>
                <a:gridCol w="905968">
                  <a:extLst>
                    <a:ext uri="{9D8B030D-6E8A-4147-A177-3AD203B41FA5}">
                      <a16:colId xmlns:a16="http://schemas.microsoft.com/office/drawing/2014/main" val="20000"/>
                    </a:ext>
                  </a:extLst>
                </a:gridCol>
                <a:gridCol w="1005349">
                  <a:extLst>
                    <a:ext uri="{9D8B030D-6E8A-4147-A177-3AD203B41FA5}">
                      <a16:colId xmlns:a16="http://schemas.microsoft.com/office/drawing/2014/main" val="20001"/>
                    </a:ext>
                  </a:extLst>
                </a:gridCol>
                <a:gridCol w="1036390">
                  <a:extLst>
                    <a:ext uri="{9D8B030D-6E8A-4147-A177-3AD203B41FA5}">
                      <a16:colId xmlns:a16="http://schemas.microsoft.com/office/drawing/2014/main" val="20002"/>
                    </a:ext>
                  </a:extLst>
                </a:gridCol>
                <a:gridCol w="954137">
                  <a:extLst>
                    <a:ext uri="{9D8B030D-6E8A-4147-A177-3AD203B41FA5}">
                      <a16:colId xmlns:a16="http://schemas.microsoft.com/office/drawing/2014/main" val="20003"/>
                    </a:ext>
                  </a:extLst>
                </a:gridCol>
                <a:gridCol w="862959">
                  <a:extLst>
                    <a:ext uri="{9D8B030D-6E8A-4147-A177-3AD203B41FA5}">
                      <a16:colId xmlns:a16="http://schemas.microsoft.com/office/drawing/2014/main" val="20006"/>
                    </a:ext>
                  </a:extLst>
                </a:gridCol>
                <a:gridCol w="954836">
                  <a:extLst>
                    <a:ext uri="{9D8B030D-6E8A-4147-A177-3AD203B41FA5}">
                      <a16:colId xmlns:a16="http://schemas.microsoft.com/office/drawing/2014/main" val="20007"/>
                    </a:ext>
                  </a:extLst>
                </a:gridCol>
                <a:gridCol w="904785">
                  <a:extLst>
                    <a:ext uri="{9D8B030D-6E8A-4147-A177-3AD203B41FA5}">
                      <a16:colId xmlns:a16="http://schemas.microsoft.com/office/drawing/2014/main" val="20004"/>
                    </a:ext>
                  </a:extLst>
                </a:gridCol>
                <a:gridCol w="888335">
                  <a:extLst>
                    <a:ext uri="{9D8B030D-6E8A-4147-A177-3AD203B41FA5}">
                      <a16:colId xmlns:a16="http://schemas.microsoft.com/office/drawing/2014/main" val="20008"/>
                    </a:ext>
                  </a:extLst>
                </a:gridCol>
                <a:gridCol w="697292">
                  <a:extLst>
                    <a:ext uri="{9D8B030D-6E8A-4147-A177-3AD203B41FA5}">
                      <a16:colId xmlns:a16="http://schemas.microsoft.com/office/drawing/2014/main" val="20009"/>
                    </a:ext>
                  </a:extLst>
                </a:gridCol>
                <a:gridCol w="817740">
                  <a:extLst>
                    <a:ext uri="{9D8B030D-6E8A-4147-A177-3AD203B41FA5}">
                      <a16:colId xmlns:a16="http://schemas.microsoft.com/office/drawing/2014/main" val="20005"/>
                    </a:ext>
                  </a:extLst>
                </a:gridCol>
                <a:gridCol w="574670">
                  <a:extLst>
                    <a:ext uri="{9D8B030D-6E8A-4147-A177-3AD203B41FA5}">
                      <a16:colId xmlns:a16="http://schemas.microsoft.com/office/drawing/2014/main" val="20010"/>
                    </a:ext>
                  </a:extLst>
                </a:gridCol>
              </a:tblGrid>
              <a:tr h="513362">
                <a:tc>
                  <a:txBody>
                    <a:bodyPr/>
                    <a:lstStyle/>
                    <a:p>
                      <a:pPr lvl="0"/>
                      <a:r>
                        <a:rPr lang="en-GB" sz="900" dirty="0" smtClean="0"/>
                        <a:t>Property</a:t>
                      </a:r>
                      <a:endParaRPr lang="en-GB" sz="900" b="1" dirty="0">
                        <a:solidFill>
                          <a:schemeClr val="tx1"/>
                        </a:solidFill>
                      </a:endParaRPr>
                    </a:p>
                  </a:txBody>
                  <a:tcPr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1042688" rtl="0" eaLnBrk="1" fontAlgn="auto" latinLnBrk="0" hangingPunct="1">
                        <a:lnSpc>
                          <a:spcPct val="100000"/>
                        </a:lnSpc>
                        <a:spcBef>
                          <a:spcPts val="0"/>
                        </a:spcBef>
                        <a:spcAft>
                          <a:spcPts val="0"/>
                        </a:spcAft>
                        <a:buClrTx/>
                        <a:buSzTx/>
                        <a:buFontTx/>
                        <a:buNone/>
                        <a:tabLst/>
                        <a:defRPr/>
                      </a:pPr>
                      <a:r>
                        <a:rPr lang="en-GB" sz="900" dirty="0" smtClean="0"/>
                        <a:t>Europa Shopping Center</a:t>
                      </a:r>
                      <a:endParaRPr lang="en-GB" sz="900" dirty="0" smtClean="0">
                        <a:solidFill>
                          <a:schemeClr val="tx1"/>
                        </a:solidFill>
                        <a:cs typeface="Times New Roman" pitchFamily="18" charset="0"/>
                      </a:endParaRPr>
                    </a:p>
                  </a:txBody>
                  <a:tcPr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1042688" rtl="0" eaLnBrk="1" fontAlgn="auto" latinLnBrk="0" hangingPunct="1">
                        <a:lnSpc>
                          <a:spcPct val="100000"/>
                        </a:lnSpc>
                        <a:spcBef>
                          <a:spcPts val="0"/>
                        </a:spcBef>
                        <a:spcAft>
                          <a:spcPts val="0"/>
                        </a:spcAft>
                        <a:buClrTx/>
                        <a:buSzTx/>
                        <a:buFontTx/>
                        <a:buNone/>
                        <a:tabLst/>
                        <a:defRPr/>
                      </a:pPr>
                      <a:r>
                        <a:rPr lang="en-GB" sz="900" dirty="0" smtClean="0"/>
                        <a:t>Upmalas Biroji</a:t>
                      </a:r>
                      <a:endParaRPr lang="en-GB" sz="900" dirty="0" smtClean="0">
                        <a:solidFill>
                          <a:schemeClr val="tx1"/>
                        </a:solidFill>
                        <a:cs typeface="Times New Roman" pitchFamily="18" charset="0"/>
                      </a:endParaRPr>
                    </a:p>
                  </a:txBody>
                  <a:tcPr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1042688" rtl="0" eaLnBrk="1" fontAlgn="auto" latinLnBrk="0" hangingPunct="1">
                        <a:lnSpc>
                          <a:spcPct val="100000"/>
                        </a:lnSpc>
                        <a:spcBef>
                          <a:spcPts val="0"/>
                        </a:spcBef>
                        <a:spcAft>
                          <a:spcPts val="0"/>
                        </a:spcAft>
                        <a:buClrTx/>
                        <a:buSzTx/>
                        <a:buFontTx/>
                        <a:buNone/>
                        <a:tabLst/>
                        <a:defRPr/>
                      </a:pPr>
                      <a:r>
                        <a:rPr lang="en-GB" sz="900" dirty="0" smtClean="0"/>
                        <a:t>Domus Pro</a:t>
                      </a:r>
                      <a:endParaRPr lang="en-GB" sz="900" dirty="0" smtClean="0">
                        <a:solidFill>
                          <a:schemeClr val="tx1"/>
                        </a:solidFill>
                        <a:cs typeface="Times New Roman" pitchFamily="18" charset="0"/>
                      </a:endParaRPr>
                    </a:p>
                  </a:txBody>
                  <a:tcPr anchor="b">
                    <a:lnL>
                      <a:noFill/>
                    </a:lnL>
                    <a:lnR>
                      <a:noFill/>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1042688" rtl="0" eaLnBrk="1" fontAlgn="auto" latinLnBrk="0" hangingPunct="1">
                        <a:lnSpc>
                          <a:spcPct val="100000"/>
                        </a:lnSpc>
                        <a:spcBef>
                          <a:spcPts val="0"/>
                        </a:spcBef>
                        <a:spcAft>
                          <a:spcPts val="0"/>
                        </a:spcAft>
                        <a:buClrTx/>
                        <a:buSzTx/>
                        <a:buFontTx/>
                        <a:buNone/>
                        <a:tabLst/>
                        <a:defRPr/>
                      </a:pPr>
                      <a:r>
                        <a:rPr lang="en-GB" sz="900" dirty="0" smtClean="0"/>
                        <a:t>G4S</a:t>
                      </a:r>
                      <a:r>
                        <a:rPr lang="en-GB" sz="900" baseline="0" dirty="0" smtClean="0"/>
                        <a:t> Headquarters</a:t>
                      </a:r>
                      <a:endParaRPr lang="en-GB" sz="900" dirty="0" smtClean="0">
                        <a:solidFill>
                          <a:schemeClr val="tx1"/>
                        </a:solidFill>
                        <a:cs typeface="Times New Roman" pitchFamily="18" charset="0"/>
                      </a:endParaRPr>
                    </a:p>
                  </a:txBody>
                  <a:tcPr anchor="b">
                    <a:lnL>
                      <a:noFill/>
                    </a:lnL>
                    <a:lnR>
                      <a:noFill/>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1042688" rtl="0" eaLnBrk="1" fontAlgn="auto" latinLnBrk="0" hangingPunct="1">
                        <a:lnSpc>
                          <a:spcPct val="100000"/>
                        </a:lnSpc>
                        <a:spcBef>
                          <a:spcPts val="0"/>
                        </a:spcBef>
                        <a:spcAft>
                          <a:spcPts val="0"/>
                        </a:spcAft>
                        <a:buClrTx/>
                        <a:buSzTx/>
                        <a:buFontTx/>
                        <a:buNone/>
                        <a:tabLst/>
                        <a:defRPr/>
                      </a:pPr>
                      <a:r>
                        <a:rPr lang="en-GB" sz="900" dirty="0" smtClean="0"/>
                        <a:t>Lincona Office</a:t>
                      </a:r>
                      <a:r>
                        <a:rPr lang="en-GB" sz="900" baseline="0" dirty="0" smtClean="0"/>
                        <a:t> </a:t>
                      </a:r>
                      <a:r>
                        <a:rPr lang="en-GB" sz="900" dirty="0" smtClean="0"/>
                        <a:t>Complex</a:t>
                      </a:r>
                      <a:endParaRPr lang="en-GB" sz="900" dirty="0" smtClean="0">
                        <a:solidFill>
                          <a:schemeClr val="tx1"/>
                        </a:solidFill>
                        <a:cs typeface="Times New Roman" pitchFamily="18" charset="0"/>
                      </a:endParaRPr>
                    </a:p>
                  </a:txBody>
                  <a:tcPr anchor="b">
                    <a:lnL>
                      <a:noFill/>
                    </a:lnL>
                    <a:lnR>
                      <a:noFill/>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900" dirty="0" smtClean="0"/>
                        <a:t>Duetto 1</a:t>
                      </a:r>
                    </a:p>
                  </a:txBody>
                  <a:tcPr anchor="b">
                    <a:lnL>
                      <a:noFill/>
                    </a:lnL>
                    <a:lnR>
                      <a:noFill/>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1042688" rtl="0" eaLnBrk="1" fontAlgn="auto" latinLnBrk="0" hangingPunct="1">
                        <a:lnSpc>
                          <a:spcPct val="100000"/>
                        </a:lnSpc>
                        <a:spcBef>
                          <a:spcPts val="0"/>
                        </a:spcBef>
                        <a:spcAft>
                          <a:spcPts val="0"/>
                        </a:spcAft>
                        <a:buClrTx/>
                        <a:buSzTx/>
                        <a:buFontTx/>
                        <a:buNone/>
                        <a:tabLst/>
                        <a:defRPr/>
                      </a:pPr>
                      <a:r>
                        <a:rPr lang="en-GB" sz="900" dirty="0" smtClean="0"/>
                        <a:t>Coca-Cola Plaza</a:t>
                      </a:r>
                      <a:endParaRPr lang="en-GB" sz="900" dirty="0" smtClean="0">
                        <a:solidFill>
                          <a:schemeClr val="tx1"/>
                        </a:solidFill>
                        <a:cs typeface="Times New Roman" pitchFamily="18" charset="0"/>
                      </a:endParaRPr>
                    </a:p>
                  </a:txBody>
                  <a:tcPr anchor="b">
                    <a:lnL>
                      <a:noFill/>
                    </a:lnL>
                    <a:lnR>
                      <a:noFill/>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1042688" rtl="0" eaLnBrk="1" fontAlgn="auto" latinLnBrk="0" hangingPunct="1">
                        <a:lnSpc>
                          <a:spcPct val="100000"/>
                        </a:lnSpc>
                        <a:spcBef>
                          <a:spcPts val="0"/>
                        </a:spcBef>
                        <a:spcAft>
                          <a:spcPts val="0"/>
                        </a:spcAft>
                        <a:buClrTx/>
                        <a:buSzTx/>
                        <a:buFontTx/>
                        <a:buNone/>
                        <a:tabLst/>
                        <a:defRPr/>
                      </a:pPr>
                      <a:r>
                        <a:rPr lang="en-GB" sz="900" dirty="0" err="1" smtClean="0"/>
                        <a:t>Piirita</a:t>
                      </a:r>
                      <a:endParaRPr lang="en-GB" sz="900" dirty="0" smtClean="0">
                        <a:solidFill>
                          <a:schemeClr val="tx1"/>
                        </a:solidFill>
                        <a:cs typeface="Times New Roman" pitchFamily="18" charset="0"/>
                      </a:endParaRPr>
                    </a:p>
                  </a:txBody>
                  <a:tcPr anchor="b">
                    <a:lnL>
                      <a:noFill/>
                    </a:lnL>
                    <a:lnR>
                      <a:noFill/>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1042688" rtl="0" eaLnBrk="1" fontAlgn="auto" latinLnBrk="0" hangingPunct="1">
                        <a:lnSpc>
                          <a:spcPct val="100000"/>
                        </a:lnSpc>
                        <a:spcBef>
                          <a:spcPts val="0"/>
                        </a:spcBef>
                        <a:spcAft>
                          <a:spcPts val="0"/>
                        </a:spcAft>
                        <a:buClrTx/>
                        <a:buSzTx/>
                        <a:buFontTx/>
                        <a:buNone/>
                        <a:tabLst/>
                        <a:defRPr/>
                      </a:pPr>
                      <a:r>
                        <a:rPr lang="en-GB" sz="900" dirty="0" smtClean="0"/>
                        <a:t>Sky Supermarket</a:t>
                      </a:r>
                      <a:endParaRPr lang="en-GB" sz="900" dirty="0" smtClean="0">
                        <a:solidFill>
                          <a:schemeClr val="tx1"/>
                        </a:solidFill>
                        <a:cs typeface="Times New Roman" pitchFamily="18" charset="0"/>
                      </a:endParaRPr>
                    </a:p>
                  </a:txBody>
                  <a:tcPr anchor="b">
                    <a:lnL>
                      <a:noFill/>
                    </a:lnL>
                    <a:lnR>
                      <a:noFill/>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1042688" rtl="0" eaLnBrk="1" fontAlgn="auto" latinLnBrk="0" hangingPunct="1">
                        <a:lnSpc>
                          <a:spcPct val="100000"/>
                        </a:lnSpc>
                        <a:spcBef>
                          <a:spcPts val="0"/>
                        </a:spcBef>
                        <a:spcAft>
                          <a:spcPts val="0"/>
                        </a:spcAft>
                        <a:buClrTx/>
                        <a:buSzTx/>
                        <a:buFontTx/>
                        <a:buNone/>
                        <a:tabLst/>
                        <a:defRPr/>
                      </a:pPr>
                      <a:r>
                        <a:rPr lang="en-GB" sz="900" dirty="0" smtClean="0"/>
                        <a:t>TOTAL</a:t>
                      </a:r>
                      <a:endParaRPr lang="en-GB" sz="900" b="1" dirty="0" smtClean="0">
                        <a:solidFill>
                          <a:schemeClr val="tx1"/>
                        </a:solidFill>
                        <a:cs typeface="Times New Roman" pitchFamily="18" charset="0"/>
                      </a:endParaRPr>
                    </a:p>
                  </a:txBody>
                  <a:tcPr anchor="b">
                    <a:lnL>
                      <a:noFill/>
                    </a:lnL>
                    <a:lnR>
                      <a:noFill/>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33346">
                <a:tc>
                  <a:txBody>
                    <a:bodyPr/>
                    <a:lstStyle/>
                    <a:p>
                      <a:pPr lvl="0"/>
                      <a:r>
                        <a:rPr lang="en-GB" sz="900" dirty="0" smtClean="0"/>
                        <a:t>City</a:t>
                      </a:r>
                      <a:endParaRPr lang="en-GB" sz="900" b="1" dirty="0">
                        <a:solidFill>
                          <a:schemeClr val="tx1"/>
                        </a:solidFill>
                      </a:endParaRPr>
                    </a:p>
                  </a:txBody>
                  <a:tcPr anchor="b">
                    <a:lnR w="12700" cap="flat" cmpd="sng" algn="ctr">
                      <a:solidFill>
                        <a:schemeClr val="bg1">
                          <a:lumMod val="9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tcPr>
                </a:tc>
                <a:tc>
                  <a:txBody>
                    <a:bodyPr/>
                    <a:lstStyle/>
                    <a:p>
                      <a:pPr lvl="0" algn="r"/>
                      <a:r>
                        <a:rPr lang="en-GB" sz="900" dirty="0" smtClean="0"/>
                        <a:t>Vilnius CBD</a:t>
                      </a:r>
                      <a:r>
                        <a:rPr lang="en-GB" sz="900" baseline="30000" dirty="0" smtClean="0"/>
                        <a:t>1)</a:t>
                      </a:r>
                      <a:endParaRPr lang="en-GB" sz="900" dirty="0">
                        <a:solidFill>
                          <a:schemeClr val="tx1"/>
                        </a:solidFill>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tcPr>
                </a:tc>
                <a:tc>
                  <a:txBody>
                    <a:bodyPr/>
                    <a:lstStyle/>
                    <a:p>
                      <a:pPr lvl="0" algn="r"/>
                      <a:r>
                        <a:rPr lang="en-GB" sz="900" dirty="0" smtClean="0"/>
                        <a:t>Riga</a:t>
                      </a:r>
                      <a:endParaRPr lang="en-GB" sz="900" dirty="0">
                        <a:solidFill>
                          <a:schemeClr val="tx1"/>
                        </a:solidFill>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tcPr>
                </a:tc>
                <a:tc>
                  <a:txBody>
                    <a:bodyPr/>
                    <a:lstStyle/>
                    <a:p>
                      <a:pPr lvl="0" algn="r"/>
                      <a:r>
                        <a:rPr lang="en-GB" sz="900" dirty="0" smtClean="0"/>
                        <a:t>Vilnius</a:t>
                      </a:r>
                      <a:endParaRPr lang="en-GB" sz="900" dirty="0">
                        <a:solidFill>
                          <a:schemeClr val="tx1"/>
                        </a:solidFill>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tcPr>
                </a:tc>
                <a:tc>
                  <a:txBody>
                    <a:bodyPr/>
                    <a:lstStyle/>
                    <a:p>
                      <a:pPr lvl="0" algn="r"/>
                      <a:r>
                        <a:rPr lang="en-GB" sz="900" dirty="0" smtClean="0"/>
                        <a:t>Tallinn</a:t>
                      </a:r>
                      <a:endParaRPr lang="en-GB" sz="900" dirty="0">
                        <a:solidFill>
                          <a:schemeClr val="tx1"/>
                        </a:solidFill>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tcPr>
                </a:tc>
                <a:tc>
                  <a:txBody>
                    <a:bodyPr/>
                    <a:lstStyle/>
                    <a:p>
                      <a:pPr lvl="0" algn="r"/>
                      <a:r>
                        <a:rPr lang="en-GB" sz="900" dirty="0" smtClean="0"/>
                        <a:t>Tallinn</a:t>
                      </a:r>
                      <a:endParaRPr lang="en-GB" sz="900" dirty="0">
                        <a:solidFill>
                          <a:schemeClr val="tx1"/>
                        </a:solidFill>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tcPr>
                </a:tc>
                <a:tc>
                  <a:txBody>
                    <a:bodyPr/>
                    <a:lstStyle/>
                    <a:p>
                      <a:pPr marL="0" algn="r" defTabSz="1042688" rtl="0" eaLnBrk="1" latinLnBrk="0" hangingPunct="1"/>
                      <a:r>
                        <a:rPr lang="en-GB" sz="900" kern="1200" dirty="0" smtClean="0"/>
                        <a:t>Vilnius</a:t>
                      </a:r>
                      <a:endParaRPr lang="en-GB" sz="900" kern="1200" dirty="0">
                        <a:solidFill>
                          <a:schemeClr val="tx1"/>
                        </a:solidFill>
                        <a:latin typeface="+mn-lt"/>
                        <a:ea typeface="+mn-ea"/>
                        <a:cs typeface="+mn-cs"/>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tcPr>
                </a:tc>
                <a:tc>
                  <a:txBody>
                    <a:bodyPr/>
                    <a:lstStyle/>
                    <a:p>
                      <a:pPr lvl="0" algn="r"/>
                      <a:r>
                        <a:rPr lang="en-GB" sz="900" dirty="0" smtClean="0"/>
                        <a:t>Tallinn CBD</a:t>
                      </a:r>
                      <a:r>
                        <a:rPr lang="en-GB" sz="900" baseline="30000" dirty="0" smtClean="0"/>
                        <a:t>1)</a:t>
                      </a:r>
                      <a:endParaRPr lang="en-GB" sz="900" dirty="0">
                        <a:solidFill>
                          <a:schemeClr val="tx1"/>
                        </a:solidFill>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tcPr>
                </a:tc>
                <a:tc>
                  <a:txBody>
                    <a:bodyPr/>
                    <a:lstStyle/>
                    <a:p>
                      <a:pPr lvl="0" algn="r"/>
                      <a:r>
                        <a:rPr lang="en-GB" sz="900" dirty="0" smtClean="0"/>
                        <a:t>Tallinn</a:t>
                      </a:r>
                      <a:endParaRPr lang="en-GB" sz="900" dirty="0">
                        <a:solidFill>
                          <a:schemeClr val="tx1"/>
                        </a:solidFill>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tcPr>
                </a:tc>
                <a:tc>
                  <a:txBody>
                    <a:bodyPr/>
                    <a:lstStyle/>
                    <a:p>
                      <a:pPr lvl="0" algn="r"/>
                      <a:r>
                        <a:rPr lang="en-GB" sz="900" dirty="0" smtClean="0"/>
                        <a:t>Riga</a:t>
                      </a:r>
                      <a:endParaRPr lang="en-GB" sz="900" dirty="0">
                        <a:solidFill>
                          <a:schemeClr val="tx1"/>
                        </a:solidFill>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tcPr>
                </a:tc>
                <a:tc>
                  <a:txBody>
                    <a:bodyPr/>
                    <a:lstStyle/>
                    <a:p>
                      <a:pPr lvl="0" algn="r"/>
                      <a:r>
                        <a:rPr lang="en-GB" sz="900" dirty="0" smtClean="0"/>
                        <a:t>-</a:t>
                      </a:r>
                      <a:endParaRPr lang="en-GB" sz="900" b="1" dirty="0" smtClean="0">
                        <a:solidFill>
                          <a:schemeClr val="tx1"/>
                        </a:solidFill>
                      </a:endParaRPr>
                    </a:p>
                  </a:txBody>
                  <a:tcPr anchor="b">
                    <a:lnL w="12700" cap="flat" cmpd="sng" algn="ctr">
                      <a:solidFill>
                        <a:schemeClr val="bg1">
                          <a:lumMod val="95000"/>
                        </a:schemeClr>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3354">
                <a:tc>
                  <a:txBody>
                    <a:bodyPr/>
                    <a:lstStyle/>
                    <a:p>
                      <a:pPr lvl="0"/>
                      <a:r>
                        <a:rPr lang="en-GB" sz="900" dirty="0" smtClean="0"/>
                        <a:t>Type</a:t>
                      </a:r>
                      <a:endParaRPr lang="en-GB" sz="900" b="1" dirty="0">
                        <a:solidFill>
                          <a:schemeClr val="tx1"/>
                        </a:solidFill>
                      </a:endParaRPr>
                    </a:p>
                  </a:txBody>
                  <a:tcPr anchor="b">
                    <a:lnR w="12700" cap="flat" cmpd="sng" algn="ctr">
                      <a:solidFill>
                        <a:schemeClr val="bg1">
                          <a:lumMod val="95000"/>
                        </a:schemeClr>
                      </a:solidFill>
                      <a:prstDash val="solid"/>
                      <a:round/>
                      <a:headEnd type="none" w="med" len="med"/>
                      <a:tailEnd type="none" w="med" len="med"/>
                    </a:lnR>
                  </a:tcPr>
                </a:tc>
                <a:tc>
                  <a:txBody>
                    <a:bodyPr/>
                    <a:lstStyle/>
                    <a:p>
                      <a:pPr lvl="0" algn="r"/>
                      <a:r>
                        <a:rPr lang="en-GB" sz="900" dirty="0" smtClean="0"/>
                        <a:t>Retail</a:t>
                      </a:r>
                      <a:endParaRPr lang="en-GB" sz="900" dirty="0">
                        <a:solidFill>
                          <a:schemeClr val="tx1"/>
                        </a:solidFill>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lvl="0" algn="r"/>
                      <a:r>
                        <a:rPr lang="en-GB" sz="900" dirty="0" smtClean="0"/>
                        <a:t>Office</a:t>
                      </a:r>
                      <a:endParaRPr lang="en-GB" sz="900" dirty="0">
                        <a:solidFill>
                          <a:schemeClr val="tx1"/>
                        </a:solidFill>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lvl="0" algn="r"/>
                      <a:r>
                        <a:rPr lang="en-GB" sz="900" dirty="0" smtClean="0"/>
                        <a:t>Retail</a:t>
                      </a:r>
                      <a:endParaRPr lang="en-GB" sz="900" dirty="0">
                        <a:solidFill>
                          <a:schemeClr val="tx1"/>
                        </a:solidFill>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lvl="0" algn="r"/>
                      <a:r>
                        <a:rPr lang="en-GB" sz="900" dirty="0" smtClean="0"/>
                        <a:t>Office</a:t>
                      </a:r>
                      <a:endParaRPr lang="en-GB" sz="900" dirty="0">
                        <a:solidFill>
                          <a:schemeClr val="tx1"/>
                        </a:solidFill>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lvl="0" algn="r"/>
                      <a:r>
                        <a:rPr lang="en-GB" sz="900" dirty="0" smtClean="0"/>
                        <a:t>Office</a:t>
                      </a:r>
                      <a:endParaRPr lang="en-GB" sz="900" dirty="0">
                        <a:solidFill>
                          <a:schemeClr val="tx1"/>
                        </a:solidFill>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algn="r" defTabSz="1042688" rtl="0" eaLnBrk="1" latinLnBrk="0" hangingPunct="1"/>
                      <a:r>
                        <a:rPr lang="en-GB" sz="900" kern="1200" dirty="0" smtClean="0"/>
                        <a:t>Office</a:t>
                      </a:r>
                      <a:endParaRPr lang="en-GB" sz="900" kern="1200" dirty="0">
                        <a:solidFill>
                          <a:schemeClr val="tx1"/>
                        </a:solidFill>
                        <a:latin typeface="+mn-lt"/>
                        <a:ea typeface="+mn-ea"/>
                        <a:cs typeface="+mn-cs"/>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lvl="0" algn="r"/>
                      <a:r>
                        <a:rPr lang="en-GB" sz="900" dirty="0" smtClean="0"/>
                        <a:t>Other (cinema)</a:t>
                      </a:r>
                      <a:endParaRPr lang="en-GB" sz="900" dirty="0">
                        <a:solidFill>
                          <a:schemeClr val="tx1"/>
                        </a:solidFill>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lvl="0" algn="r"/>
                      <a:r>
                        <a:rPr lang="en-GB" sz="900" dirty="0" smtClean="0"/>
                        <a:t>Retail</a:t>
                      </a:r>
                      <a:endParaRPr lang="en-GB" sz="900" dirty="0">
                        <a:solidFill>
                          <a:schemeClr val="tx1"/>
                        </a:solidFill>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lvl="0" algn="r"/>
                      <a:r>
                        <a:rPr lang="en-GB" sz="900" dirty="0" smtClean="0"/>
                        <a:t>Retail</a:t>
                      </a:r>
                      <a:endParaRPr lang="en-GB" sz="900" dirty="0">
                        <a:solidFill>
                          <a:schemeClr val="tx1"/>
                        </a:solidFill>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lvl="0" algn="r"/>
                      <a:r>
                        <a:rPr lang="en-GB" sz="900" dirty="0" smtClean="0"/>
                        <a:t>-</a:t>
                      </a:r>
                      <a:endParaRPr lang="en-GB" sz="900" b="1" dirty="0">
                        <a:solidFill>
                          <a:schemeClr val="tx1"/>
                        </a:solidFill>
                      </a:endParaRPr>
                    </a:p>
                  </a:txBody>
                  <a:tcPr anchor="b">
                    <a:lnL w="12700" cap="flat" cmpd="sng" algn="ctr">
                      <a:solidFill>
                        <a:schemeClr val="bg1">
                          <a:lumMod val="95000"/>
                        </a:schemeClr>
                      </a:solidFill>
                      <a:prstDash val="solid"/>
                      <a:round/>
                      <a:headEnd type="none" w="med" len="med"/>
                      <a:tailEnd type="none" w="med" len="med"/>
                    </a:lnL>
                  </a:tcPr>
                </a:tc>
                <a:extLst>
                  <a:ext uri="{0D108BD9-81ED-4DB2-BD59-A6C34878D82A}">
                    <a16:rowId xmlns:a16="http://schemas.microsoft.com/office/drawing/2014/main" val="10002"/>
                  </a:ext>
                </a:extLst>
              </a:tr>
              <a:tr h="373354">
                <a:tc>
                  <a:txBody>
                    <a:bodyPr/>
                    <a:lstStyle/>
                    <a:p>
                      <a:pPr lvl="0"/>
                      <a:r>
                        <a:rPr lang="en-GB" sz="900" dirty="0" smtClean="0"/>
                        <a:t>Rentable</a:t>
                      </a:r>
                      <a:r>
                        <a:rPr lang="en-GB" sz="900" baseline="0" dirty="0" smtClean="0"/>
                        <a:t> area</a:t>
                      </a:r>
                      <a:r>
                        <a:rPr lang="en-GB" sz="900" dirty="0" smtClean="0"/>
                        <a:t>, sq.m</a:t>
                      </a:r>
                      <a:endParaRPr lang="en-GB" sz="900" b="1" dirty="0">
                        <a:solidFill>
                          <a:schemeClr val="tx1"/>
                        </a:solidFill>
                      </a:endParaRPr>
                    </a:p>
                  </a:txBody>
                  <a:tcPr anchor="b">
                    <a:lnR w="12700" cap="flat" cmpd="sng" algn="ctr">
                      <a:solidFill>
                        <a:schemeClr val="bg1">
                          <a:lumMod val="95000"/>
                        </a:schemeClr>
                      </a:solidFill>
                      <a:prstDash val="solid"/>
                      <a:round/>
                      <a:headEnd type="none" w="med" len="med"/>
                      <a:tailEnd type="none" w="med" len="med"/>
                    </a:lnR>
                  </a:tcPr>
                </a:tc>
                <a:tc>
                  <a:txBody>
                    <a:bodyPr/>
                    <a:lstStyle/>
                    <a:p>
                      <a:pPr marL="0" marR="0" lvl="0" indent="0" algn="r" defTabSz="1042688" rtl="0" eaLnBrk="1" fontAlgn="auto" latinLnBrk="0" hangingPunct="1">
                        <a:lnSpc>
                          <a:spcPct val="100000"/>
                        </a:lnSpc>
                        <a:spcBef>
                          <a:spcPts val="0"/>
                        </a:spcBef>
                        <a:spcAft>
                          <a:spcPts val="0"/>
                        </a:spcAft>
                        <a:buClrTx/>
                        <a:buSzTx/>
                        <a:buFontTx/>
                        <a:buNone/>
                        <a:tabLst/>
                        <a:defRPr/>
                      </a:pPr>
                      <a:r>
                        <a:rPr lang="en-GB" sz="900" dirty="0" smtClean="0"/>
                        <a:t>16,856</a:t>
                      </a:r>
                      <a:endParaRPr lang="en-GB" sz="900" dirty="0" smtClean="0">
                        <a:solidFill>
                          <a:schemeClr val="tx1"/>
                        </a:solidFill>
                        <a:cs typeface="Times New Roman" pitchFamily="18" charset="0"/>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marR="0" lvl="0" indent="0" algn="r" defTabSz="1042688" rtl="0" eaLnBrk="1" fontAlgn="auto" latinLnBrk="0" hangingPunct="1">
                        <a:lnSpc>
                          <a:spcPct val="100000"/>
                        </a:lnSpc>
                        <a:spcBef>
                          <a:spcPts val="0"/>
                        </a:spcBef>
                        <a:spcAft>
                          <a:spcPts val="0"/>
                        </a:spcAft>
                        <a:buClrTx/>
                        <a:buSzTx/>
                        <a:buFontTx/>
                        <a:buNone/>
                        <a:tabLst/>
                        <a:defRPr/>
                      </a:pPr>
                      <a:r>
                        <a:rPr lang="en-GB" sz="900" dirty="0" smtClean="0"/>
                        <a:t>10,419</a:t>
                      </a:r>
                      <a:endParaRPr lang="en-GB" sz="900" dirty="0" smtClean="0">
                        <a:solidFill>
                          <a:schemeClr val="tx1"/>
                        </a:solidFill>
                        <a:cs typeface="Times New Roman" pitchFamily="18" charset="0"/>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marR="0" lvl="0" indent="0" algn="r" defTabSz="1042688" rtl="0" eaLnBrk="1" fontAlgn="auto" latinLnBrk="0" hangingPunct="1">
                        <a:lnSpc>
                          <a:spcPct val="100000"/>
                        </a:lnSpc>
                        <a:spcBef>
                          <a:spcPts val="0"/>
                        </a:spcBef>
                        <a:spcAft>
                          <a:spcPts val="0"/>
                        </a:spcAft>
                        <a:buClrTx/>
                        <a:buSzTx/>
                        <a:buFontTx/>
                        <a:buNone/>
                        <a:tabLst/>
                        <a:defRPr/>
                      </a:pPr>
                      <a:r>
                        <a:rPr lang="en-GB" sz="900" dirty="0" smtClean="0"/>
                        <a:t>11,247</a:t>
                      </a:r>
                      <a:endParaRPr lang="en-GB" sz="900" dirty="0" smtClean="0">
                        <a:solidFill>
                          <a:schemeClr val="tx1"/>
                        </a:solidFill>
                        <a:cs typeface="Times New Roman" pitchFamily="18" charset="0"/>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marR="0" lvl="0" indent="0" algn="r" defTabSz="1042688" rtl="0" eaLnBrk="1" fontAlgn="auto" latinLnBrk="0" hangingPunct="1">
                        <a:lnSpc>
                          <a:spcPct val="100000"/>
                        </a:lnSpc>
                        <a:spcBef>
                          <a:spcPts val="0"/>
                        </a:spcBef>
                        <a:spcAft>
                          <a:spcPts val="0"/>
                        </a:spcAft>
                        <a:buClrTx/>
                        <a:buSzTx/>
                        <a:buFontTx/>
                        <a:buNone/>
                        <a:tabLst/>
                        <a:defRPr/>
                      </a:pPr>
                      <a:r>
                        <a:rPr lang="en-GB" sz="900" dirty="0" smtClean="0"/>
                        <a:t>8,363</a:t>
                      </a:r>
                      <a:endParaRPr lang="en-GB" sz="900" dirty="0" smtClean="0">
                        <a:solidFill>
                          <a:schemeClr val="tx1"/>
                        </a:solidFill>
                        <a:cs typeface="Times New Roman" pitchFamily="18" charset="0"/>
                      </a:endParaRPr>
                    </a:p>
                  </a:txBody>
                  <a:tcPr anchor="b">
                    <a:lnL w="12700" cap="flat" cmpd="sng" algn="ctr">
                      <a:solidFill>
                        <a:schemeClr val="bg1">
                          <a:lumMod val="95000"/>
                        </a:schemeClr>
                      </a:solidFill>
                      <a:prstDash val="solid"/>
                      <a:round/>
                      <a:headEnd type="none" w="med" len="med"/>
                      <a:tailEnd type="none" w="med" len="med"/>
                    </a:lnL>
                    <a:lnR>
                      <a:noFill/>
                    </a:lnR>
                  </a:tcPr>
                </a:tc>
                <a:tc>
                  <a:txBody>
                    <a:bodyPr/>
                    <a:lstStyle/>
                    <a:p>
                      <a:pPr marL="0" marR="0" lvl="0" indent="0" algn="r" defTabSz="1042688" rtl="0" eaLnBrk="1" fontAlgn="auto" latinLnBrk="0" hangingPunct="1">
                        <a:lnSpc>
                          <a:spcPct val="100000"/>
                        </a:lnSpc>
                        <a:spcBef>
                          <a:spcPts val="0"/>
                        </a:spcBef>
                        <a:spcAft>
                          <a:spcPts val="0"/>
                        </a:spcAft>
                        <a:buClrTx/>
                        <a:buSzTx/>
                        <a:buFontTx/>
                        <a:buNone/>
                        <a:tabLst/>
                        <a:defRPr/>
                      </a:pPr>
                      <a:r>
                        <a:rPr lang="en-GB" sz="900" dirty="0" smtClean="0"/>
                        <a:t>10,859</a:t>
                      </a:r>
                      <a:endParaRPr lang="en-GB" sz="900" dirty="0" smtClean="0">
                        <a:solidFill>
                          <a:schemeClr val="tx1"/>
                        </a:solidFill>
                        <a:cs typeface="Times New Roman" pitchFamily="18" charset="0"/>
                      </a:endParaRPr>
                    </a:p>
                  </a:txBody>
                  <a:tcPr anchor="b">
                    <a:lnL>
                      <a:noFill/>
                    </a:lnL>
                    <a:lnR w="12700" cap="flat" cmpd="sng" algn="ctr">
                      <a:solidFill>
                        <a:schemeClr val="bg1">
                          <a:lumMod val="95000"/>
                        </a:schemeClr>
                      </a:solidFill>
                      <a:prstDash val="solid"/>
                      <a:round/>
                      <a:headEnd type="none" w="med" len="med"/>
                      <a:tailEnd type="none" w="med" len="med"/>
                    </a:lnR>
                  </a:tcPr>
                </a:tc>
                <a:tc>
                  <a:txBody>
                    <a:bodyPr/>
                    <a:lstStyle/>
                    <a:p>
                      <a:pPr marL="0" algn="r" defTabSz="1042688" rtl="0" eaLnBrk="1" latinLnBrk="0" hangingPunct="1"/>
                      <a:r>
                        <a:rPr lang="en-GB" sz="900" kern="1200" dirty="0" smtClean="0"/>
                        <a:t>8,327</a:t>
                      </a:r>
                      <a:endParaRPr lang="en-GB" sz="900" kern="1200" dirty="0">
                        <a:solidFill>
                          <a:schemeClr val="tx1"/>
                        </a:solidFill>
                        <a:latin typeface="+mn-lt"/>
                        <a:ea typeface="+mn-ea"/>
                        <a:cs typeface="+mn-cs"/>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marR="0" lvl="0" indent="0" algn="r" defTabSz="1042688" rtl="0" eaLnBrk="1" fontAlgn="auto" latinLnBrk="0" hangingPunct="1">
                        <a:lnSpc>
                          <a:spcPct val="100000"/>
                        </a:lnSpc>
                        <a:spcBef>
                          <a:spcPts val="0"/>
                        </a:spcBef>
                        <a:spcAft>
                          <a:spcPts val="0"/>
                        </a:spcAft>
                        <a:buClrTx/>
                        <a:buSzTx/>
                        <a:buFontTx/>
                        <a:buNone/>
                        <a:tabLst/>
                        <a:defRPr/>
                      </a:pPr>
                      <a:r>
                        <a:rPr lang="en-GB" sz="900" dirty="0" smtClean="0"/>
                        <a:t>8,664</a:t>
                      </a:r>
                      <a:endParaRPr lang="en-GB" sz="900" dirty="0" smtClean="0">
                        <a:solidFill>
                          <a:schemeClr val="tx1"/>
                        </a:solidFill>
                        <a:cs typeface="Times New Roman" pitchFamily="18" charset="0"/>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marR="0" lvl="0" indent="0" algn="r" defTabSz="1042688" rtl="0" eaLnBrk="1" fontAlgn="auto" latinLnBrk="0" hangingPunct="1">
                        <a:lnSpc>
                          <a:spcPct val="100000"/>
                        </a:lnSpc>
                        <a:spcBef>
                          <a:spcPts val="0"/>
                        </a:spcBef>
                        <a:spcAft>
                          <a:spcPts val="0"/>
                        </a:spcAft>
                        <a:buClrTx/>
                        <a:buSzTx/>
                        <a:buFontTx/>
                        <a:buNone/>
                        <a:tabLst/>
                        <a:defRPr/>
                      </a:pPr>
                      <a:r>
                        <a:rPr lang="en-GB" sz="900" dirty="0" smtClean="0"/>
                        <a:t>5,436</a:t>
                      </a:r>
                      <a:endParaRPr lang="en-GB" sz="900" dirty="0" smtClean="0">
                        <a:solidFill>
                          <a:schemeClr val="tx1"/>
                        </a:solidFill>
                        <a:cs typeface="Times New Roman" pitchFamily="18" charset="0"/>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marR="0" lvl="0" indent="0" algn="r" defTabSz="1042688" rtl="0" eaLnBrk="1" fontAlgn="auto" latinLnBrk="0" hangingPunct="1">
                        <a:lnSpc>
                          <a:spcPct val="100000"/>
                        </a:lnSpc>
                        <a:spcBef>
                          <a:spcPts val="0"/>
                        </a:spcBef>
                        <a:spcAft>
                          <a:spcPts val="0"/>
                        </a:spcAft>
                        <a:buClrTx/>
                        <a:buSzTx/>
                        <a:buFontTx/>
                        <a:buNone/>
                        <a:tabLst/>
                        <a:defRPr/>
                      </a:pPr>
                      <a:r>
                        <a:rPr lang="en-GB" sz="900" dirty="0" smtClean="0"/>
                        <a:t>3,263</a:t>
                      </a:r>
                      <a:endParaRPr lang="en-GB" sz="900" dirty="0" smtClean="0">
                        <a:solidFill>
                          <a:schemeClr val="tx1"/>
                        </a:solidFill>
                        <a:cs typeface="Times New Roman" pitchFamily="18" charset="0"/>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marR="0" lvl="0" indent="0" algn="r" defTabSz="1042688" rtl="0" eaLnBrk="1" fontAlgn="auto" latinLnBrk="0" hangingPunct="1">
                        <a:lnSpc>
                          <a:spcPct val="100000"/>
                        </a:lnSpc>
                        <a:spcBef>
                          <a:spcPts val="0"/>
                        </a:spcBef>
                        <a:spcAft>
                          <a:spcPts val="0"/>
                        </a:spcAft>
                        <a:buClrTx/>
                        <a:buSzTx/>
                        <a:buFontTx/>
                        <a:buNone/>
                        <a:tabLst/>
                        <a:defRPr/>
                      </a:pPr>
                      <a:r>
                        <a:rPr lang="en-GB" sz="900" dirty="0" smtClean="0"/>
                        <a:t>83,434</a:t>
                      </a:r>
                      <a:endParaRPr lang="en-GB" sz="900" b="1" dirty="0" smtClean="0">
                        <a:solidFill>
                          <a:schemeClr val="tx1"/>
                        </a:solidFill>
                        <a:cs typeface="Times New Roman" pitchFamily="18" charset="0"/>
                      </a:endParaRPr>
                    </a:p>
                  </a:txBody>
                  <a:tcPr anchor="b">
                    <a:lnL w="12700" cap="flat" cmpd="sng" algn="ctr">
                      <a:solidFill>
                        <a:schemeClr val="bg1">
                          <a:lumMod val="95000"/>
                        </a:schemeClr>
                      </a:solidFill>
                      <a:prstDash val="solid"/>
                      <a:round/>
                      <a:headEnd type="none" w="med" len="med"/>
                      <a:tailEnd type="none" w="med" len="med"/>
                    </a:lnL>
                  </a:tcPr>
                </a:tc>
                <a:extLst>
                  <a:ext uri="{0D108BD9-81ED-4DB2-BD59-A6C34878D82A}">
                    <a16:rowId xmlns:a16="http://schemas.microsoft.com/office/drawing/2014/main" val="10003"/>
                  </a:ext>
                </a:extLst>
              </a:tr>
              <a:tr h="233346">
                <a:tc>
                  <a:txBody>
                    <a:bodyPr/>
                    <a:lstStyle/>
                    <a:p>
                      <a:pPr marL="0" marR="0" lvl="0" indent="0" algn="l" defTabSz="1042688" rtl="0" eaLnBrk="1" fontAlgn="auto" latinLnBrk="0" hangingPunct="1">
                        <a:lnSpc>
                          <a:spcPct val="100000"/>
                        </a:lnSpc>
                        <a:spcBef>
                          <a:spcPts val="0"/>
                        </a:spcBef>
                        <a:spcAft>
                          <a:spcPts val="0"/>
                        </a:spcAft>
                        <a:buClrTx/>
                        <a:buSzTx/>
                        <a:buFontTx/>
                        <a:buNone/>
                        <a:tabLst/>
                        <a:defRPr/>
                      </a:pPr>
                      <a:r>
                        <a:rPr lang="en-GB" sz="900" dirty="0" smtClean="0"/>
                        <a:t>Vacancy</a:t>
                      </a:r>
                      <a:endParaRPr lang="en-GB" sz="900" b="1" dirty="0" smtClean="0">
                        <a:solidFill>
                          <a:schemeClr val="tx1"/>
                        </a:solidFill>
                      </a:endParaRPr>
                    </a:p>
                  </a:txBody>
                  <a:tcPr anchor="b">
                    <a:lnR w="12700" cap="flat" cmpd="sng" algn="ctr">
                      <a:solidFill>
                        <a:schemeClr val="bg1">
                          <a:lumMod val="95000"/>
                        </a:schemeClr>
                      </a:solidFill>
                      <a:prstDash val="solid"/>
                      <a:round/>
                      <a:headEnd type="none" w="med" len="med"/>
                      <a:tailEnd type="none" w="med" len="med"/>
                    </a:lnR>
                  </a:tcPr>
                </a:tc>
                <a:tc>
                  <a:txBody>
                    <a:bodyPr/>
                    <a:lstStyle/>
                    <a:p>
                      <a:pPr marL="0" marR="0" lvl="0" indent="0" algn="r" defTabSz="1042688" rtl="0" eaLnBrk="1" fontAlgn="auto" latinLnBrk="0" hangingPunct="1">
                        <a:lnSpc>
                          <a:spcPct val="100000"/>
                        </a:lnSpc>
                        <a:spcBef>
                          <a:spcPts val="0"/>
                        </a:spcBef>
                        <a:spcAft>
                          <a:spcPts val="0"/>
                        </a:spcAft>
                        <a:buClrTx/>
                        <a:buSzTx/>
                        <a:buFontTx/>
                        <a:buNone/>
                        <a:tabLst/>
                        <a:defRPr/>
                      </a:pPr>
                      <a:r>
                        <a:rPr lang="en-GB" sz="900" dirty="0" smtClean="0"/>
                        <a:t>5.8%</a:t>
                      </a:r>
                      <a:endParaRPr lang="en-GB" sz="900" dirty="0" smtClean="0">
                        <a:solidFill>
                          <a:schemeClr val="tx1"/>
                        </a:solidFill>
                        <a:cs typeface="Times New Roman" pitchFamily="18" charset="0"/>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marR="0" lvl="0" indent="0" algn="r" defTabSz="1042688" rtl="0" eaLnBrk="1" fontAlgn="auto" latinLnBrk="0" hangingPunct="1">
                        <a:lnSpc>
                          <a:spcPct val="100000"/>
                        </a:lnSpc>
                        <a:spcBef>
                          <a:spcPts val="0"/>
                        </a:spcBef>
                        <a:spcAft>
                          <a:spcPts val="0"/>
                        </a:spcAft>
                        <a:buClrTx/>
                        <a:buSzTx/>
                        <a:buFontTx/>
                        <a:buNone/>
                        <a:tabLst/>
                        <a:defRPr/>
                      </a:pPr>
                      <a:r>
                        <a:rPr lang="en-GB" sz="900" dirty="0" smtClean="0"/>
                        <a:t>0.2%</a:t>
                      </a:r>
                      <a:endParaRPr lang="en-GB" sz="900" dirty="0" smtClean="0">
                        <a:solidFill>
                          <a:schemeClr val="tx1"/>
                        </a:solidFill>
                        <a:cs typeface="Times New Roman" pitchFamily="18" charset="0"/>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marR="0" lvl="0" indent="0" algn="r" defTabSz="1042688" rtl="0" eaLnBrk="1" fontAlgn="auto" latinLnBrk="0" hangingPunct="1">
                        <a:lnSpc>
                          <a:spcPct val="100000"/>
                        </a:lnSpc>
                        <a:spcBef>
                          <a:spcPts val="0"/>
                        </a:spcBef>
                        <a:spcAft>
                          <a:spcPts val="0"/>
                        </a:spcAft>
                        <a:buClrTx/>
                        <a:buSzTx/>
                        <a:buFontTx/>
                        <a:buNone/>
                        <a:tabLst/>
                        <a:defRPr/>
                      </a:pPr>
                      <a:r>
                        <a:rPr lang="en-GB" sz="900" dirty="0" smtClean="0"/>
                        <a:t>0.7%</a:t>
                      </a:r>
                      <a:endParaRPr lang="en-GB" sz="900" dirty="0" smtClean="0">
                        <a:solidFill>
                          <a:schemeClr val="tx1"/>
                        </a:solidFill>
                        <a:cs typeface="Times New Roman" pitchFamily="18" charset="0"/>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marR="0" lvl="0" indent="0" algn="r" defTabSz="1042688" rtl="0" eaLnBrk="1" fontAlgn="auto" latinLnBrk="0" hangingPunct="1">
                        <a:lnSpc>
                          <a:spcPct val="100000"/>
                        </a:lnSpc>
                        <a:spcBef>
                          <a:spcPts val="0"/>
                        </a:spcBef>
                        <a:spcAft>
                          <a:spcPts val="0"/>
                        </a:spcAft>
                        <a:buClrTx/>
                        <a:buSzTx/>
                        <a:buFontTx/>
                        <a:buNone/>
                        <a:tabLst/>
                        <a:defRPr/>
                      </a:pPr>
                      <a:r>
                        <a:rPr lang="en-GB" sz="900" dirty="0" smtClean="0"/>
                        <a:t>0%</a:t>
                      </a:r>
                      <a:endParaRPr lang="en-GB" sz="900" dirty="0" smtClean="0">
                        <a:solidFill>
                          <a:schemeClr val="tx1"/>
                        </a:solidFill>
                        <a:cs typeface="Times New Roman" pitchFamily="18" charset="0"/>
                      </a:endParaRPr>
                    </a:p>
                  </a:txBody>
                  <a:tcPr anchor="b">
                    <a:lnL w="12700" cap="flat" cmpd="sng" algn="ctr">
                      <a:solidFill>
                        <a:schemeClr val="bg1">
                          <a:lumMod val="95000"/>
                        </a:schemeClr>
                      </a:solidFill>
                      <a:prstDash val="solid"/>
                      <a:round/>
                      <a:headEnd type="none" w="med" len="med"/>
                      <a:tailEnd type="none" w="med" len="med"/>
                    </a:lnL>
                    <a:lnR>
                      <a:noFill/>
                    </a:lnR>
                  </a:tcPr>
                </a:tc>
                <a:tc>
                  <a:txBody>
                    <a:bodyPr/>
                    <a:lstStyle/>
                    <a:p>
                      <a:pPr marL="0" marR="0" lvl="0" indent="0" algn="r" defTabSz="1042688" rtl="0" eaLnBrk="1" fontAlgn="auto" latinLnBrk="0" hangingPunct="1">
                        <a:lnSpc>
                          <a:spcPct val="100000"/>
                        </a:lnSpc>
                        <a:spcBef>
                          <a:spcPts val="0"/>
                        </a:spcBef>
                        <a:spcAft>
                          <a:spcPts val="0"/>
                        </a:spcAft>
                        <a:buClrTx/>
                        <a:buSzTx/>
                        <a:buFontTx/>
                        <a:buNone/>
                        <a:tabLst/>
                        <a:defRPr/>
                      </a:pPr>
                      <a:r>
                        <a:rPr lang="en-GB" sz="900" dirty="0" smtClean="0"/>
                        <a:t>3.8%</a:t>
                      </a:r>
                      <a:endParaRPr lang="en-GB" sz="900" dirty="0" smtClean="0">
                        <a:solidFill>
                          <a:schemeClr val="tx1"/>
                        </a:solidFill>
                        <a:cs typeface="Times New Roman" pitchFamily="18" charset="0"/>
                      </a:endParaRPr>
                    </a:p>
                  </a:txBody>
                  <a:tcPr anchor="b">
                    <a:lnL>
                      <a:noFill/>
                    </a:lnL>
                    <a:lnR w="12700" cap="flat" cmpd="sng" algn="ctr">
                      <a:solidFill>
                        <a:schemeClr val="bg1">
                          <a:lumMod val="95000"/>
                        </a:schemeClr>
                      </a:solidFill>
                      <a:prstDash val="solid"/>
                      <a:round/>
                      <a:headEnd type="none" w="med" len="med"/>
                      <a:tailEnd type="none" w="med" len="med"/>
                    </a:lnR>
                  </a:tcPr>
                </a:tc>
                <a:tc>
                  <a:txBody>
                    <a:bodyPr/>
                    <a:lstStyle/>
                    <a:p>
                      <a:pPr marL="0" algn="r" defTabSz="1042688" rtl="0" eaLnBrk="1" latinLnBrk="0" hangingPunct="1"/>
                      <a:r>
                        <a:rPr lang="en-GB" sz="900" kern="1200" dirty="0" smtClean="0"/>
                        <a:t>0%</a:t>
                      </a:r>
                      <a:r>
                        <a:rPr lang="en-GB" sz="900" kern="1200" baseline="30000" dirty="0" smtClean="0"/>
                        <a:t>2)</a:t>
                      </a:r>
                      <a:endParaRPr lang="en-GB" sz="900" kern="1200" dirty="0">
                        <a:solidFill>
                          <a:schemeClr val="tx1"/>
                        </a:solidFill>
                        <a:latin typeface="+mn-lt"/>
                        <a:ea typeface="+mn-ea"/>
                        <a:cs typeface="+mn-cs"/>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marR="0" lvl="0" indent="0" algn="r" defTabSz="1042688" rtl="0" eaLnBrk="1" fontAlgn="auto" latinLnBrk="0" hangingPunct="1">
                        <a:lnSpc>
                          <a:spcPct val="100000"/>
                        </a:lnSpc>
                        <a:spcBef>
                          <a:spcPts val="0"/>
                        </a:spcBef>
                        <a:spcAft>
                          <a:spcPts val="0"/>
                        </a:spcAft>
                        <a:buClrTx/>
                        <a:buSzTx/>
                        <a:buFontTx/>
                        <a:buNone/>
                        <a:tabLst/>
                        <a:defRPr/>
                      </a:pPr>
                      <a:r>
                        <a:rPr lang="en-GB" sz="900" dirty="0" smtClean="0"/>
                        <a:t>0.0%</a:t>
                      </a:r>
                      <a:endParaRPr lang="en-GB" sz="900" dirty="0" smtClean="0">
                        <a:solidFill>
                          <a:schemeClr val="tx1"/>
                        </a:solidFill>
                        <a:cs typeface="Times New Roman" pitchFamily="18" charset="0"/>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marR="0" lvl="0" indent="0" algn="r" defTabSz="1042688" rtl="0" eaLnBrk="1" fontAlgn="auto" latinLnBrk="0" hangingPunct="1">
                        <a:lnSpc>
                          <a:spcPct val="100000"/>
                        </a:lnSpc>
                        <a:spcBef>
                          <a:spcPts val="0"/>
                        </a:spcBef>
                        <a:spcAft>
                          <a:spcPts val="0"/>
                        </a:spcAft>
                        <a:buClrTx/>
                        <a:buSzTx/>
                        <a:buFontTx/>
                        <a:buNone/>
                        <a:tabLst/>
                        <a:defRPr/>
                      </a:pPr>
                      <a:r>
                        <a:rPr lang="en-GB" sz="900" dirty="0" smtClean="0"/>
                        <a:t>0.3%</a:t>
                      </a:r>
                      <a:endParaRPr lang="en-GB" sz="900" dirty="0" smtClean="0">
                        <a:solidFill>
                          <a:schemeClr val="tx1"/>
                        </a:solidFill>
                        <a:cs typeface="Times New Roman" pitchFamily="18" charset="0"/>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marR="0" lvl="0" indent="0" algn="r" defTabSz="1042688" rtl="0" eaLnBrk="1" fontAlgn="auto" latinLnBrk="0" hangingPunct="1">
                        <a:lnSpc>
                          <a:spcPct val="100000"/>
                        </a:lnSpc>
                        <a:spcBef>
                          <a:spcPts val="0"/>
                        </a:spcBef>
                        <a:spcAft>
                          <a:spcPts val="0"/>
                        </a:spcAft>
                        <a:buClrTx/>
                        <a:buSzTx/>
                        <a:buFontTx/>
                        <a:buNone/>
                        <a:tabLst/>
                        <a:defRPr/>
                      </a:pPr>
                      <a:r>
                        <a:rPr lang="en-GB" sz="900" dirty="0" smtClean="0"/>
                        <a:t>1.6%</a:t>
                      </a:r>
                      <a:endParaRPr lang="en-GB" sz="900" dirty="0" smtClean="0">
                        <a:solidFill>
                          <a:schemeClr val="tx1"/>
                        </a:solidFill>
                        <a:cs typeface="Times New Roman" pitchFamily="18" charset="0"/>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marR="0" lvl="0" indent="0" algn="r" defTabSz="1042688" rtl="0" eaLnBrk="1" fontAlgn="auto" latinLnBrk="0" hangingPunct="1">
                        <a:lnSpc>
                          <a:spcPct val="100000"/>
                        </a:lnSpc>
                        <a:spcBef>
                          <a:spcPts val="0"/>
                        </a:spcBef>
                        <a:spcAft>
                          <a:spcPts val="0"/>
                        </a:spcAft>
                        <a:buClrTx/>
                        <a:buSzTx/>
                        <a:buFontTx/>
                        <a:buNone/>
                        <a:tabLst/>
                        <a:defRPr/>
                      </a:pPr>
                      <a:r>
                        <a:rPr lang="en-GB" sz="900" dirty="0" smtClean="0"/>
                        <a:t>1.9%</a:t>
                      </a:r>
                      <a:endParaRPr lang="en-GB" sz="900" b="1" dirty="0" smtClean="0">
                        <a:solidFill>
                          <a:schemeClr val="tx1"/>
                        </a:solidFill>
                        <a:cs typeface="Times New Roman" pitchFamily="18" charset="0"/>
                      </a:endParaRPr>
                    </a:p>
                  </a:txBody>
                  <a:tcPr anchor="b">
                    <a:lnL w="12700" cap="flat" cmpd="sng" algn="ctr">
                      <a:solidFill>
                        <a:schemeClr val="bg1">
                          <a:lumMod val="95000"/>
                        </a:schemeClr>
                      </a:solidFill>
                      <a:prstDash val="solid"/>
                      <a:round/>
                      <a:headEnd type="none" w="med" len="med"/>
                      <a:tailEnd type="none" w="med" len="med"/>
                    </a:lnL>
                  </a:tcPr>
                </a:tc>
                <a:extLst>
                  <a:ext uri="{0D108BD9-81ED-4DB2-BD59-A6C34878D82A}">
                    <a16:rowId xmlns:a16="http://schemas.microsoft.com/office/drawing/2014/main" val="10004"/>
                  </a:ext>
                </a:extLst>
              </a:tr>
              <a:tr h="373354">
                <a:tc>
                  <a:txBody>
                    <a:bodyPr/>
                    <a:lstStyle/>
                    <a:p>
                      <a:pPr marL="0" marR="0" lvl="0" indent="0" algn="l" defTabSz="1042688" rtl="0" eaLnBrk="1" fontAlgn="auto" latinLnBrk="0" hangingPunct="1">
                        <a:lnSpc>
                          <a:spcPct val="100000"/>
                        </a:lnSpc>
                        <a:spcBef>
                          <a:spcPts val="0"/>
                        </a:spcBef>
                        <a:spcAft>
                          <a:spcPts val="0"/>
                        </a:spcAft>
                        <a:buClrTx/>
                        <a:buSzTx/>
                        <a:buFontTx/>
                        <a:buNone/>
                        <a:tabLst/>
                        <a:defRPr/>
                      </a:pPr>
                      <a:r>
                        <a:rPr lang="en-GB" sz="900" dirty="0" smtClean="0"/>
                        <a:t>Rent/sq.m. mo. EUR</a:t>
                      </a:r>
                      <a:endParaRPr lang="en-GB" sz="900" b="1" dirty="0" smtClean="0">
                        <a:solidFill>
                          <a:schemeClr val="tx1"/>
                        </a:solidFill>
                      </a:endParaRPr>
                    </a:p>
                  </a:txBody>
                  <a:tcPr anchor="b">
                    <a:lnR w="12700" cap="flat" cmpd="sng" algn="ctr">
                      <a:solidFill>
                        <a:schemeClr val="bg1">
                          <a:lumMod val="95000"/>
                        </a:schemeClr>
                      </a:solidFill>
                      <a:prstDash val="solid"/>
                      <a:round/>
                      <a:headEnd type="none" w="med" len="med"/>
                      <a:tailEnd type="none" w="med" len="med"/>
                    </a:lnR>
                  </a:tcPr>
                </a:tc>
                <a:tc>
                  <a:txBody>
                    <a:bodyPr/>
                    <a:lstStyle/>
                    <a:p>
                      <a:pPr marL="0" marR="0" lvl="0" indent="0" algn="r" defTabSz="1042688" rtl="0" eaLnBrk="1" fontAlgn="auto" latinLnBrk="0" hangingPunct="1">
                        <a:lnSpc>
                          <a:spcPct val="100000"/>
                        </a:lnSpc>
                        <a:spcBef>
                          <a:spcPts val="0"/>
                        </a:spcBef>
                        <a:spcAft>
                          <a:spcPts val="0"/>
                        </a:spcAft>
                        <a:buClrTx/>
                        <a:buSzTx/>
                        <a:buFontTx/>
                        <a:buNone/>
                        <a:tabLst/>
                        <a:defRPr/>
                      </a:pPr>
                      <a:r>
                        <a:rPr lang="en-GB" sz="900" dirty="0" smtClean="0"/>
                        <a:t>14.8</a:t>
                      </a:r>
                      <a:endParaRPr lang="en-GB" sz="900" dirty="0" smtClean="0">
                        <a:solidFill>
                          <a:schemeClr val="tx1"/>
                        </a:solidFill>
                        <a:cs typeface="Times New Roman" pitchFamily="18" charset="0"/>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marR="0" lvl="0" indent="0" algn="r" defTabSz="1042688" rtl="0" eaLnBrk="1" fontAlgn="auto" latinLnBrk="0" hangingPunct="1">
                        <a:lnSpc>
                          <a:spcPct val="100000"/>
                        </a:lnSpc>
                        <a:spcBef>
                          <a:spcPts val="0"/>
                        </a:spcBef>
                        <a:spcAft>
                          <a:spcPts val="0"/>
                        </a:spcAft>
                        <a:buClrTx/>
                        <a:buSzTx/>
                        <a:buFontTx/>
                        <a:buNone/>
                        <a:tabLst/>
                        <a:defRPr/>
                      </a:pPr>
                      <a:r>
                        <a:rPr lang="en-GB" sz="900" dirty="0" smtClean="0"/>
                        <a:t>12.5</a:t>
                      </a:r>
                      <a:endParaRPr lang="en-GB" sz="900" dirty="0" smtClean="0">
                        <a:solidFill>
                          <a:schemeClr val="tx1"/>
                        </a:solidFill>
                        <a:cs typeface="Times New Roman" pitchFamily="18" charset="0"/>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marR="0" lvl="0" indent="0" algn="r" defTabSz="1042688" rtl="0" eaLnBrk="1" fontAlgn="auto" latinLnBrk="0" hangingPunct="1">
                        <a:lnSpc>
                          <a:spcPct val="100000"/>
                        </a:lnSpc>
                        <a:spcBef>
                          <a:spcPts val="0"/>
                        </a:spcBef>
                        <a:spcAft>
                          <a:spcPts val="0"/>
                        </a:spcAft>
                        <a:buClrTx/>
                        <a:buSzTx/>
                        <a:buFontTx/>
                        <a:buNone/>
                        <a:tabLst/>
                        <a:defRPr/>
                      </a:pPr>
                      <a:r>
                        <a:rPr lang="en-GB" sz="900" dirty="0" smtClean="0"/>
                        <a:t>9.4</a:t>
                      </a:r>
                      <a:endParaRPr lang="en-GB" sz="900" dirty="0" smtClean="0">
                        <a:solidFill>
                          <a:schemeClr val="tx1"/>
                        </a:solidFill>
                        <a:cs typeface="Times New Roman" pitchFamily="18" charset="0"/>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marR="0" lvl="0" indent="0" algn="r" defTabSz="1042688" rtl="0" eaLnBrk="1" fontAlgn="auto" latinLnBrk="0" hangingPunct="1">
                        <a:lnSpc>
                          <a:spcPct val="100000"/>
                        </a:lnSpc>
                        <a:spcBef>
                          <a:spcPts val="0"/>
                        </a:spcBef>
                        <a:spcAft>
                          <a:spcPts val="0"/>
                        </a:spcAft>
                        <a:buClrTx/>
                        <a:buSzTx/>
                        <a:buFontTx/>
                        <a:buNone/>
                        <a:tabLst/>
                        <a:defRPr/>
                      </a:pPr>
                      <a:r>
                        <a:rPr lang="en-GB" sz="900" dirty="0" smtClean="0"/>
                        <a:t>11.0</a:t>
                      </a:r>
                      <a:endParaRPr lang="en-GB" sz="900" dirty="0" smtClean="0">
                        <a:solidFill>
                          <a:schemeClr val="tx1"/>
                        </a:solidFill>
                        <a:cs typeface="Times New Roman" pitchFamily="18" charset="0"/>
                      </a:endParaRPr>
                    </a:p>
                  </a:txBody>
                  <a:tcPr anchor="b">
                    <a:lnL w="12700" cap="flat" cmpd="sng" algn="ctr">
                      <a:solidFill>
                        <a:schemeClr val="bg1">
                          <a:lumMod val="95000"/>
                        </a:schemeClr>
                      </a:solidFill>
                      <a:prstDash val="solid"/>
                      <a:round/>
                      <a:headEnd type="none" w="med" len="med"/>
                      <a:tailEnd type="none" w="med" len="med"/>
                    </a:lnL>
                    <a:lnR>
                      <a:noFill/>
                    </a:lnR>
                  </a:tcPr>
                </a:tc>
                <a:tc>
                  <a:txBody>
                    <a:bodyPr/>
                    <a:lstStyle/>
                    <a:p>
                      <a:pPr marL="0" marR="0" lvl="0" indent="0" algn="r" defTabSz="1042688" rtl="0" eaLnBrk="1" fontAlgn="auto" latinLnBrk="0" hangingPunct="1">
                        <a:lnSpc>
                          <a:spcPct val="100000"/>
                        </a:lnSpc>
                        <a:spcBef>
                          <a:spcPts val="0"/>
                        </a:spcBef>
                        <a:spcAft>
                          <a:spcPts val="0"/>
                        </a:spcAft>
                        <a:buClrTx/>
                        <a:buSzTx/>
                        <a:buFontTx/>
                        <a:buNone/>
                        <a:tabLst/>
                        <a:defRPr/>
                      </a:pPr>
                      <a:r>
                        <a:rPr lang="en-GB" sz="900" dirty="0" smtClean="0"/>
                        <a:t>10.5</a:t>
                      </a:r>
                      <a:endParaRPr lang="en-GB" sz="900" dirty="0" smtClean="0">
                        <a:solidFill>
                          <a:schemeClr val="tx1"/>
                        </a:solidFill>
                        <a:cs typeface="Times New Roman" pitchFamily="18" charset="0"/>
                      </a:endParaRPr>
                    </a:p>
                  </a:txBody>
                  <a:tcPr anchor="b">
                    <a:lnL>
                      <a:noFill/>
                    </a:lnL>
                    <a:lnR w="12700" cap="flat" cmpd="sng" algn="ctr">
                      <a:solidFill>
                        <a:schemeClr val="bg1">
                          <a:lumMod val="95000"/>
                        </a:schemeClr>
                      </a:solidFill>
                      <a:prstDash val="solid"/>
                      <a:round/>
                      <a:headEnd type="none" w="med" len="med"/>
                      <a:tailEnd type="none" w="med" len="med"/>
                    </a:lnR>
                  </a:tcPr>
                </a:tc>
                <a:tc>
                  <a:txBody>
                    <a:bodyPr/>
                    <a:lstStyle/>
                    <a:p>
                      <a:pPr marL="0" algn="r" defTabSz="1042688" rtl="0" eaLnBrk="1" latinLnBrk="0" hangingPunct="1"/>
                      <a:r>
                        <a:rPr lang="en-GB" sz="900" kern="1200" dirty="0" smtClean="0"/>
                        <a:t>10.6</a:t>
                      </a:r>
                      <a:endParaRPr lang="en-GB" sz="900" kern="1200" dirty="0">
                        <a:solidFill>
                          <a:schemeClr val="tx1"/>
                        </a:solidFill>
                        <a:latin typeface="+mn-lt"/>
                        <a:ea typeface="+mn-ea"/>
                        <a:cs typeface="+mn-cs"/>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marR="0" lvl="0" indent="0" algn="r" defTabSz="1042688" rtl="0" eaLnBrk="1" fontAlgn="auto" latinLnBrk="0" hangingPunct="1">
                        <a:lnSpc>
                          <a:spcPct val="100000"/>
                        </a:lnSpc>
                        <a:spcBef>
                          <a:spcPts val="0"/>
                        </a:spcBef>
                        <a:spcAft>
                          <a:spcPts val="0"/>
                        </a:spcAft>
                        <a:buClrTx/>
                        <a:buSzTx/>
                        <a:buFontTx/>
                        <a:buNone/>
                        <a:tabLst/>
                        <a:defRPr/>
                      </a:pPr>
                      <a:r>
                        <a:rPr lang="en-GB" sz="900" dirty="0" smtClean="0"/>
                        <a:t>9.5</a:t>
                      </a:r>
                      <a:endParaRPr lang="en-GB" sz="900" dirty="0" smtClean="0">
                        <a:solidFill>
                          <a:schemeClr val="tx1"/>
                        </a:solidFill>
                        <a:cs typeface="Times New Roman" pitchFamily="18" charset="0"/>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marR="0" lvl="0" indent="0" algn="r" defTabSz="1042688" rtl="0" eaLnBrk="1" fontAlgn="auto" latinLnBrk="0" hangingPunct="1">
                        <a:lnSpc>
                          <a:spcPct val="100000"/>
                        </a:lnSpc>
                        <a:spcBef>
                          <a:spcPts val="0"/>
                        </a:spcBef>
                        <a:spcAft>
                          <a:spcPts val="0"/>
                        </a:spcAft>
                        <a:buClrTx/>
                        <a:buSzTx/>
                        <a:buFontTx/>
                        <a:buNone/>
                        <a:tabLst/>
                        <a:defRPr/>
                      </a:pPr>
                      <a:r>
                        <a:rPr lang="en-GB" sz="900" dirty="0" smtClean="0"/>
                        <a:t>11.8</a:t>
                      </a:r>
                      <a:endParaRPr lang="en-GB" sz="900" dirty="0" smtClean="0">
                        <a:solidFill>
                          <a:schemeClr val="tx1"/>
                        </a:solidFill>
                        <a:cs typeface="Times New Roman" pitchFamily="18" charset="0"/>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marR="0" lvl="0" indent="0" algn="r" defTabSz="1042688" rtl="0" eaLnBrk="1" fontAlgn="auto" latinLnBrk="0" hangingPunct="1">
                        <a:lnSpc>
                          <a:spcPct val="100000"/>
                        </a:lnSpc>
                        <a:spcBef>
                          <a:spcPts val="0"/>
                        </a:spcBef>
                        <a:spcAft>
                          <a:spcPts val="0"/>
                        </a:spcAft>
                        <a:buClrTx/>
                        <a:buSzTx/>
                        <a:buFontTx/>
                        <a:buNone/>
                        <a:tabLst/>
                        <a:defRPr/>
                      </a:pPr>
                      <a:r>
                        <a:rPr lang="en-GB" sz="900" dirty="0" smtClean="0"/>
                        <a:t>12.2</a:t>
                      </a:r>
                      <a:endParaRPr lang="en-GB" sz="900" dirty="0" smtClean="0">
                        <a:solidFill>
                          <a:schemeClr val="tx1"/>
                        </a:solidFill>
                        <a:cs typeface="Times New Roman" pitchFamily="18" charset="0"/>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marR="0" lvl="0" indent="0" algn="r" defTabSz="1042688" rtl="0" eaLnBrk="1" fontAlgn="auto" latinLnBrk="0" hangingPunct="1">
                        <a:lnSpc>
                          <a:spcPct val="100000"/>
                        </a:lnSpc>
                        <a:spcBef>
                          <a:spcPts val="0"/>
                        </a:spcBef>
                        <a:spcAft>
                          <a:spcPts val="0"/>
                        </a:spcAft>
                        <a:buClrTx/>
                        <a:buSzTx/>
                        <a:buFontTx/>
                        <a:buNone/>
                        <a:tabLst/>
                        <a:defRPr/>
                      </a:pPr>
                      <a:r>
                        <a:rPr lang="en-GB" sz="900" b="1" dirty="0" smtClean="0">
                          <a:solidFill>
                            <a:schemeClr val="tx1"/>
                          </a:solidFill>
                          <a:cs typeface="Times New Roman" pitchFamily="18" charset="0"/>
                        </a:rPr>
                        <a:t>11.7</a:t>
                      </a:r>
                    </a:p>
                  </a:txBody>
                  <a:tcPr anchor="b">
                    <a:lnL w="12700" cap="flat" cmpd="sng" algn="ctr">
                      <a:solidFill>
                        <a:schemeClr val="bg1">
                          <a:lumMod val="95000"/>
                        </a:schemeClr>
                      </a:solidFill>
                      <a:prstDash val="solid"/>
                      <a:round/>
                      <a:headEnd type="none" w="med" len="med"/>
                      <a:tailEnd type="none" w="med" len="med"/>
                    </a:lnL>
                  </a:tcPr>
                </a:tc>
                <a:extLst>
                  <a:ext uri="{0D108BD9-81ED-4DB2-BD59-A6C34878D82A}">
                    <a16:rowId xmlns:a16="http://schemas.microsoft.com/office/drawing/2014/main" val="10005"/>
                  </a:ext>
                </a:extLst>
              </a:tr>
              <a:tr h="233346">
                <a:tc>
                  <a:txBody>
                    <a:bodyPr/>
                    <a:lstStyle/>
                    <a:p>
                      <a:pPr marL="0" marR="0" lvl="0" indent="0" algn="l" defTabSz="1042688" rtl="0" eaLnBrk="1" fontAlgn="auto" latinLnBrk="0" hangingPunct="1">
                        <a:lnSpc>
                          <a:spcPct val="100000"/>
                        </a:lnSpc>
                        <a:spcBef>
                          <a:spcPts val="0"/>
                        </a:spcBef>
                        <a:spcAft>
                          <a:spcPts val="0"/>
                        </a:spcAft>
                        <a:buClrTx/>
                        <a:buSzTx/>
                        <a:buFontTx/>
                        <a:buNone/>
                        <a:tabLst/>
                        <a:defRPr/>
                      </a:pPr>
                      <a:r>
                        <a:rPr lang="en-GB" sz="900" dirty="0" smtClean="0"/>
                        <a:t>NOI, </a:t>
                      </a:r>
                      <a:r>
                        <a:rPr lang="en-GB" sz="900" dirty="0" err="1" smtClean="0"/>
                        <a:t>EURm</a:t>
                      </a:r>
                      <a:endParaRPr lang="en-GB" sz="900" b="1" dirty="0" smtClean="0">
                        <a:solidFill>
                          <a:schemeClr val="tx1"/>
                        </a:solidFill>
                      </a:endParaRPr>
                    </a:p>
                  </a:txBody>
                  <a:tcPr anchor="b">
                    <a:lnR w="12700" cap="flat" cmpd="sng" algn="ctr">
                      <a:solidFill>
                        <a:schemeClr val="bg1">
                          <a:lumMod val="95000"/>
                        </a:schemeClr>
                      </a:solidFill>
                      <a:prstDash val="solid"/>
                      <a:round/>
                      <a:headEnd type="none" w="med" len="med"/>
                      <a:tailEnd type="none" w="med" len="med"/>
                    </a:lnR>
                  </a:tcPr>
                </a:tc>
                <a:tc>
                  <a:txBody>
                    <a:bodyPr/>
                    <a:lstStyle/>
                    <a:p>
                      <a:pPr marL="0" marR="0" lvl="0" indent="0" algn="r" defTabSz="1042688" rtl="0" eaLnBrk="1" fontAlgn="auto" latinLnBrk="0" hangingPunct="1">
                        <a:lnSpc>
                          <a:spcPct val="100000"/>
                        </a:lnSpc>
                        <a:spcBef>
                          <a:spcPts val="0"/>
                        </a:spcBef>
                        <a:spcAft>
                          <a:spcPts val="0"/>
                        </a:spcAft>
                        <a:buClrTx/>
                        <a:buSzTx/>
                        <a:buFontTx/>
                        <a:buNone/>
                        <a:tabLst/>
                        <a:defRPr/>
                      </a:pPr>
                      <a:r>
                        <a:rPr lang="en-GB" sz="900" dirty="0" smtClean="0"/>
                        <a:t>2.4</a:t>
                      </a:r>
                      <a:endParaRPr lang="en-GB" sz="900" dirty="0" smtClean="0">
                        <a:solidFill>
                          <a:schemeClr val="tx1"/>
                        </a:solidFill>
                        <a:cs typeface="Times New Roman" pitchFamily="18" charset="0"/>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marR="0" lvl="0" indent="0" algn="r" defTabSz="1042688" rtl="0" eaLnBrk="1" fontAlgn="auto" latinLnBrk="0" hangingPunct="1">
                        <a:lnSpc>
                          <a:spcPct val="100000"/>
                        </a:lnSpc>
                        <a:spcBef>
                          <a:spcPts val="0"/>
                        </a:spcBef>
                        <a:spcAft>
                          <a:spcPts val="0"/>
                        </a:spcAft>
                        <a:buClrTx/>
                        <a:buSzTx/>
                        <a:buFontTx/>
                        <a:buNone/>
                        <a:tabLst/>
                        <a:defRPr/>
                      </a:pPr>
                      <a:r>
                        <a:rPr lang="en-GB" sz="900" dirty="0" smtClean="0"/>
                        <a:t>1.6</a:t>
                      </a:r>
                      <a:endParaRPr lang="en-GB" sz="900" dirty="0" smtClean="0">
                        <a:solidFill>
                          <a:schemeClr val="tx1"/>
                        </a:solidFill>
                        <a:cs typeface="Times New Roman" pitchFamily="18" charset="0"/>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marR="0" lvl="0" indent="0" algn="r" defTabSz="1042688" rtl="0" eaLnBrk="1" fontAlgn="auto" latinLnBrk="0" hangingPunct="1">
                        <a:lnSpc>
                          <a:spcPct val="100000"/>
                        </a:lnSpc>
                        <a:spcBef>
                          <a:spcPts val="0"/>
                        </a:spcBef>
                        <a:spcAft>
                          <a:spcPts val="0"/>
                        </a:spcAft>
                        <a:buClrTx/>
                        <a:buSzTx/>
                        <a:buFontTx/>
                        <a:buNone/>
                        <a:tabLst/>
                        <a:defRPr/>
                      </a:pPr>
                      <a:r>
                        <a:rPr lang="en-GB" sz="900" dirty="0" smtClean="0"/>
                        <a:t>1.3</a:t>
                      </a:r>
                      <a:endParaRPr lang="en-GB" sz="900" dirty="0" smtClean="0">
                        <a:solidFill>
                          <a:schemeClr val="tx1"/>
                        </a:solidFill>
                        <a:cs typeface="Times New Roman" pitchFamily="18" charset="0"/>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marR="0" lvl="0" indent="0" algn="r" defTabSz="1042688" rtl="0" eaLnBrk="1" fontAlgn="auto" latinLnBrk="0" hangingPunct="1">
                        <a:lnSpc>
                          <a:spcPct val="100000"/>
                        </a:lnSpc>
                        <a:spcBef>
                          <a:spcPts val="0"/>
                        </a:spcBef>
                        <a:spcAft>
                          <a:spcPts val="0"/>
                        </a:spcAft>
                        <a:buClrTx/>
                        <a:buSzTx/>
                        <a:buFontTx/>
                        <a:buNone/>
                        <a:tabLst/>
                        <a:defRPr/>
                      </a:pPr>
                      <a:r>
                        <a:rPr lang="en-GB" sz="900" dirty="0" smtClean="0"/>
                        <a:t>1.2</a:t>
                      </a:r>
                      <a:endParaRPr lang="en-GB" sz="900" dirty="0" smtClean="0">
                        <a:solidFill>
                          <a:schemeClr val="tx1"/>
                        </a:solidFill>
                        <a:cs typeface="Times New Roman" pitchFamily="18" charset="0"/>
                      </a:endParaRPr>
                    </a:p>
                  </a:txBody>
                  <a:tcPr anchor="b">
                    <a:lnL w="12700" cap="flat" cmpd="sng" algn="ctr">
                      <a:solidFill>
                        <a:schemeClr val="bg1">
                          <a:lumMod val="95000"/>
                        </a:schemeClr>
                      </a:solidFill>
                      <a:prstDash val="solid"/>
                      <a:round/>
                      <a:headEnd type="none" w="med" len="med"/>
                      <a:tailEnd type="none" w="med" len="med"/>
                    </a:lnL>
                    <a:lnR>
                      <a:noFill/>
                    </a:lnR>
                  </a:tcPr>
                </a:tc>
                <a:tc>
                  <a:txBody>
                    <a:bodyPr/>
                    <a:lstStyle/>
                    <a:p>
                      <a:pPr marL="0" marR="0" lvl="0" indent="0" algn="r" defTabSz="1042688" rtl="0" eaLnBrk="1" fontAlgn="auto" latinLnBrk="0" hangingPunct="1">
                        <a:lnSpc>
                          <a:spcPct val="100000"/>
                        </a:lnSpc>
                        <a:spcBef>
                          <a:spcPts val="0"/>
                        </a:spcBef>
                        <a:spcAft>
                          <a:spcPts val="0"/>
                        </a:spcAft>
                        <a:buClrTx/>
                        <a:buSzTx/>
                        <a:buFontTx/>
                        <a:buNone/>
                        <a:tabLst/>
                        <a:defRPr/>
                      </a:pPr>
                      <a:r>
                        <a:rPr lang="en-GB" sz="900" dirty="0" smtClean="0"/>
                        <a:t>1.1</a:t>
                      </a:r>
                      <a:endParaRPr lang="en-GB" sz="900" dirty="0" smtClean="0">
                        <a:solidFill>
                          <a:schemeClr val="tx1"/>
                        </a:solidFill>
                        <a:cs typeface="Times New Roman" pitchFamily="18" charset="0"/>
                      </a:endParaRPr>
                    </a:p>
                  </a:txBody>
                  <a:tcPr anchor="b">
                    <a:lnL>
                      <a:noFill/>
                    </a:lnL>
                    <a:lnR w="12700" cap="flat" cmpd="sng" algn="ctr">
                      <a:solidFill>
                        <a:schemeClr val="bg1">
                          <a:lumMod val="95000"/>
                        </a:schemeClr>
                      </a:solidFill>
                      <a:prstDash val="solid"/>
                      <a:round/>
                      <a:headEnd type="none" w="med" len="med"/>
                      <a:tailEnd type="none" w="med" len="med"/>
                    </a:lnR>
                  </a:tcPr>
                </a:tc>
                <a:tc>
                  <a:txBody>
                    <a:bodyPr/>
                    <a:lstStyle/>
                    <a:p>
                      <a:pPr marL="0" algn="r" defTabSz="1042688" rtl="0" eaLnBrk="1" latinLnBrk="0" hangingPunct="1"/>
                      <a:r>
                        <a:rPr lang="en-GB" sz="900" kern="1200" dirty="0" smtClean="0">
                          <a:solidFill>
                            <a:schemeClr val="tx1"/>
                          </a:solidFill>
                          <a:latin typeface="+mn-lt"/>
                          <a:ea typeface="+mn-ea"/>
                          <a:cs typeface="+mn-cs"/>
                        </a:rPr>
                        <a:t>1.1</a:t>
                      </a:r>
                      <a:endParaRPr lang="en-GB" sz="900" kern="1200" dirty="0">
                        <a:solidFill>
                          <a:schemeClr val="tx1"/>
                        </a:solidFill>
                        <a:latin typeface="+mn-lt"/>
                        <a:ea typeface="+mn-ea"/>
                        <a:cs typeface="+mn-cs"/>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marR="0" lvl="0" indent="0" algn="r" defTabSz="1042688" rtl="0" eaLnBrk="1" fontAlgn="auto" latinLnBrk="0" hangingPunct="1">
                        <a:lnSpc>
                          <a:spcPct val="100000"/>
                        </a:lnSpc>
                        <a:spcBef>
                          <a:spcPts val="0"/>
                        </a:spcBef>
                        <a:spcAft>
                          <a:spcPts val="0"/>
                        </a:spcAft>
                        <a:buClrTx/>
                        <a:buSzTx/>
                        <a:buFontTx/>
                        <a:buNone/>
                        <a:tabLst/>
                        <a:defRPr/>
                      </a:pPr>
                      <a:r>
                        <a:rPr lang="en-GB" sz="900" dirty="0" smtClean="0"/>
                        <a:t>1.0</a:t>
                      </a:r>
                      <a:endParaRPr lang="en-GB" sz="900" dirty="0" smtClean="0">
                        <a:solidFill>
                          <a:schemeClr val="tx1"/>
                        </a:solidFill>
                        <a:cs typeface="Times New Roman" pitchFamily="18" charset="0"/>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marR="0" lvl="0" indent="0" algn="r" defTabSz="1042688" rtl="0" eaLnBrk="1" fontAlgn="auto" latinLnBrk="0" hangingPunct="1">
                        <a:lnSpc>
                          <a:spcPct val="100000"/>
                        </a:lnSpc>
                        <a:spcBef>
                          <a:spcPts val="0"/>
                        </a:spcBef>
                        <a:spcAft>
                          <a:spcPts val="0"/>
                        </a:spcAft>
                        <a:buClrTx/>
                        <a:buSzTx/>
                        <a:buFontTx/>
                        <a:buNone/>
                        <a:tabLst/>
                        <a:defRPr/>
                      </a:pPr>
                      <a:r>
                        <a:rPr lang="en-GB" sz="900" dirty="0" smtClean="0"/>
                        <a:t>0.9</a:t>
                      </a:r>
                      <a:endParaRPr lang="en-GB" sz="900" dirty="0" smtClean="0">
                        <a:solidFill>
                          <a:schemeClr val="tx1"/>
                        </a:solidFill>
                        <a:cs typeface="Times New Roman" pitchFamily="18" charset="0"/>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marR="0" lvl="0" indent="0" algn="r" defTabSz="1042688" rtl="0" eaLnBrk="1" fontAlgn="auto" latinLnBrk="0" hangingPunct="1">
                        <a:lnSpc>
                          <a:spcPct val="100000"/>
                        </a:lnSpc>
                        <a:spcBef>
                          <a:spcPts val="0"/>
                        </a:spcBef>
                        <a:spcAft>
                          <a:spcPts val="0"/>
                        </a:spcAft>
                        <a:buClrTx/>
                        <a:buSzTx/>
                        <a:buFontTx/>
                        <a:buNone/>
                        <a:tabLst/>
                        <a:defRPr/>
                      </a:pPr>
                      <a:r>
                        <a:rPr lang="en-GB" sz="900" dirty="0" smtClean="0"/>
                        <a:t>0.4</a:t>
                      </a:r>
                      <a:endParaRPr lang="en-GB" sz="900" dirty="0" smtClean="0">
                        <a:solidFill>
                          <a:schemeClr val="tx1"/>
                        </a:solidFill>
                        <a:cs typeface="Times New Roman" pitchFamily="18" charset="0"/>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marR="0" lvl="0" indent="0" algn="r" defTabSz="1042688" rtl="0" eaLnBrk="1" fontAlgn="auto" latinLnBrk="0" hangingPunct="1">
                        <a:lnSpc>
                          <a:spcPct val="100000"/>
                        </a:lnSpc>
                        <a:spcBef>
                          <a:spcPts val="0"/>
                        </a:spcBef>
                        <a:spcAft>
                          <a:spcPts val="0"/>
                        </a:spcAft>
                        <a:buClrTx/>
                        <a:buSzTx/>
                        <a:buFontTx/>
                        <a:buNone/>
                        <a:tabLst/>
                        <a:defRPr/>
                      </a:pPr>
                      <a:r>
                        <a:rPr lang="en-GB" sz="900" dirty="0" smtClean="0"/>
                        <a:t>11.0</a:t>
                      </a:r>
                      <a:endParaRPr lang="en-GB" sz="900" b="1" dirty="0" smtClean="0">
                        <a:solidFill>
                          <a:schemeClr val="tx1"/>
                        </a:solidFill>
                        <a:cs typeface="Times New Roman" pitchFamily="18" charset="0"/>
                      </a:endParaRPr>
                    </a:p>
                  </a:txBody>
                  <a:tcPr anchor="b">
                    <a:lnL w="12700" cap="flat" cmpd="sng" algn="ctr">
                      <a:solidFill>
                        <a:schemeClr val="bg1">
                          <a:lumMod val="95000"/>
                        </a:schemeClr>
                      </a:solidFill>
                      <a:prstDash val="solid"/>
                      <a:round/>
                      <a:headEnd type="none" w="med" len="med"/>
                      <a:tailEnd type="none" w="med" len="med"/>
                    </a:lnL>
                  </a:tcPr>
                </a:tc>
                <a:extLst>
                  <a:ext uri="{0D108BD9-81ED-4DB2-BD59-A6C34878D82A}">
                    <a16:rowId xmlns:a16="http://schemas.microsoft.com/office/drawing/2014/main" val="10009"/>
                  </a:ext>
                </a:extLst>
              </a:tr>
              <a:tr h="373354">
                <a:tc>
                  <a:txBody>
                    <a:bodyPr/>
                    <a:lstStyle/>
                    <a:p>
                      <a:pPr lvl="0"/>
                      <a:r>
                        <a:rPr lang="en-GB" sz="900" dirty="0" smtClean="0"/>
                        <a:t>Fair value, </a:t>
                      </a:r>
                      <a:r>
                        <a:rPr lang="en-GB" sz="900" dirty="0" err="1" smtClean="0"/>
                        <a:t>EURm</a:t>
                      </a:r>
                      <a:endParaRPr lang="en-GB" sz="900" b="1" baseline="30000" dirty="0">
                        <a:solidFill>
                          <a:schemeClr val="tx1"/>
                        </a:solidFill>
                      </a:endParaRPr>
                    </a:p>
                  </a:txBody>
                  <a:tcPr anchor="b">
                    <a:lnR w="12700" cap="flat" cmpd="sng" algn="ctr">
                      <a:solidFill>
                        <a:schemeClr val="bg1">
                          <a:lumMod val="95000"/>
                        </a:schemeClr>
                      </a:solidFill>
                      <a:prstDash val="solid"/>
                      <a:round/>
                      <a:headEnd type="none" w="med" len="med"/>
                      <a:tailEnd type="none" w="med" len="med"/>
                    </a:lnR>
                  </a:tcPr>
                </a:tc>
                <a:tc>
                  <a:txBody>
                    <a:bodyPr/>
                    <a:lstStyle/>
                    <a:p>
                      <a:pPr lvl="0" algn="r"/>
                      <a:r>
                        <a:rPr lang="en-GB" sz="900" dirty="0" smtClean="0"/>
                        <a:t>38.1</a:t>
                      </a:r>
                      <a:endParaRPr lang="en-GB" sz="900" dirty="0">
                        <a:solidFill>
                          <a:schemeClr val="tx1"/>
                        </a:solidFill>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marR="0" lvl="0" indent="0" algn="r" defTabSz="1042688" rtl="0" eaLnBrk="1" fontAlgn="auto" latinLnBrk="0" hangingPunct="1">
                        <a:lnSpc>
                          <a:spcPct val="100000"/>
                        </a:lnSpc>
                        <a:spcBef>
                          <a:spcPts val="0"/>
                        </a:spcBef>
                        <a:spcAft>
                          <a:spcPts val="0"/>
                        </a:spcAft>
                        <a:buClrTx/>
                        <a:buSzTx/>
                        <a:buFontTx/>
                        <a:buNone/>
                        <a:tabLst/>
                        <a:defRPr/>
                      </a:pPr>
                      <a:r>
                        <a:rPr lang="en-GB" sz="900" dirty="0" smtClean="0"/>
                        <a:t>23.5</a:t>
                      </a:r>
                      <a:endParaRPr lang="en-GB" sz="900" dirty="0" smtClean="0">
                        <a:solidFill>
                          <a:schemeClr val="tx1"/>
                        </a:solidFill>
                        <a:cs typeface="Times New Roman" pitchFamily="18" charset="0"/>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lvl="0" algn="r"/>
                      <a:r>
                        <a:rPr lang="en-GB" sz="900" dirty="0" smtClean="0"/>
                        <a:t>17.1</a:t>
                      </a:r>
                      <a:r>
                        <a:rPr lang="en-GB" sz="900" baseline="30000" dirty="0" smtClean="0"/>
                        <a:t>3)</a:t>
                      </a:r>
                      <a:endParaRPr lang="en-GB" sz="900" dirty="0">
                        <a:solidFill>
                          <a:schemeClr val="tx1"/>
                        </a:solidFill>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marR="0" lvl="0" indent="0" algn="r" defTabSz="1042688" rtl="0" eaLnBrk="1" fontAlgn="auto" latinLnBrk="0" hangingPunct="1">
                        <a:lnSpc>
                          <a:spcPct val="100000"/>
                        </a:lnSpc>
                        <a:spcBef>
                          <a:spcPts val="0"/>
                        </a:spcBef>
                        <a:spcAft>
                          <a:spcPts val="0"/>
                        </a:spcAft>
                        <a:buClrTx/>
                        <a:buSzTx/>
                        <a:buFontTx/>
                        <a:buNone/>
                        <a:tabLst/>
                        <a:defRPr/>
                      </a:pPr>
                      <a:r>
                        <a:rPr lang="en-GB" sz="900" dirty="0" smtClean="0"/>
                        <a:t>16.8</a:t>
                      </a:r>
                      <a:endParaRPr lang="en-GB" sz="900" dirty="0" smtClean="0">
                        <a:solidFill>
                          <a:schemeClr val="tx1"/>
                        </a:solidFill>
                        <a:cs typeface="Times New Roman" pitchFamily="18" charset="0"/>
                      </a:endParaRPr>
                    </a:p>
                  </a:txBody>
                  <a:tcPr anchor="b">
                    <a:lnL w="12700" cap="flat" cmpd="sng" algn="ctr">
                      <a:solidFill>
                        <a:schemeClr val="bg1">
                          <a:lumMod val="95000"/>
                        </a:schemeClr>
                      </a:solidFill>
                      <a:prstDash val="solid"/>
                      <a:round/>
                      <a:headEnd type="none" w="med" len="med"/>
                      <a:tailEnd type="none" w="med" len="med"/>
                    </a:lnL>
                    <a:lnR>
                      <a:noFill/>
                    </a:lnR>
                  </a:tcPr>
                </a:tc>
                <a:tc>
                  <a:txBody>
                    <a:bodyPr/>
                    <a:lstStyle/>
                    <a:p>
                      <a:pPr lvl="0" algn="r"/>
                      <a:r>
                        <a:rPr lang="en-GB" sz="900" dirty="0" smtClean="0"/>
                        <a:t>15.7</a:t>
                      </a:r>
                      <a:endParaRPr lang="en-GB" sz="900" dirty="0">
                        <a:solidFill>
                          <a:schemeClr val="tx1"/>
                        </a:solidFill>
                      </a:endParaRPr>
                    </a:p>
                  </a:txBody>
                  <a:tcPr anchor="b">
                    <a:lnL>
                      <a:noFill/>
                    </a:lnL>
                    <a:lnR w="12700" cap="flat" cmpd="sng" algn="ctr">
                      <a:solidFill>
                        <a:schemeClr val="bg1">
                          <a:lumMod val="95000"/>
                        </a:schemeClr>
                      </a:solidFill>
                      <a:prstDash val="solid"/>
                      <a:round/>
                      <a:headEnd type="none" w="med" len="med"/>
                      <a:tailEnd type="none" w="med" len="med"/>
                    </a:lnR>
                  </a:tcPr>
                </a:tc>
                <a:tc>
                  <a:txBody>
                    <a:bodyPr/>
                    <a:lstStyle/>
                    <a:p>
                      <a:pPr marL="0" algn="r" defTabSz="1042688" rtl="0" eaLnBrk="1" latinLnBrk="0" hangingPunct="1"/>
                      <a:r>
                        <a:rPr lang="en-GB" sz="900" kern="1200" dirty="0" smtClean="0"/>
                        <a:t>14.6</a:t>
                      </a:r>
                      <a:endParaRPr lang="en-GB" sz="900" kern="1200" dirty="0">
                        <a:solidFill>
                          <a:schemeClr val="tx1"/>
                        </a:solidFill>
                        <a:latin typeface="+mn-lt"/>
                        <a:ea typeface="+mn-ea"/>
                        <a:cs typeface="+mn-cs"/>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lvl="0" algn="r"/>
                      <a:r>
                        <a:rPr lang="en-GB" sz="900" dirty="0" smtClean="0"/>
                        <a:t>13.0</a:t>
                      </a:r>
                      <a:endParaRPr lang="en-GB" sz="900" dirty="0">
                        <a:solidFill>
                          <a:schemeClr val="tx1"/>
                        </a:solidFill>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marR="0" lvl="0" indent="0" algn="r" defTabSz="1042688" rtl="0" eaLnBrk="1" fontAlgn="auto" latinLnBrk="0" hangingPunct="1">
                        <a:lnSpc>
                          <a:spcPct val="100000"/>
                        </a:lnSpc>
                        <a:spcBef>
                          <a:spcPts val="0"/>
                        </a:spcBef>
                        <a:spcAft>
                          <a:spcPts val="0"/>
                        </a:spcAft>
                        <a:buClrTx/>
                        <a:buSzTx/>
                        <a:buFontTx/>
                        <a:buNone/>
                        <a:tabLst/>
                        <a:defRPr/>
                      </a:pPr>
                      <a:r>
                        <a:rPr lang="en-GB" sz="900" dirty="0" smtClean="0"/>
                        <a:t>12.2</a:t>
                      </a:r>
                      <a:endParaRPr lang="en-GB" sz="900" dirty="0" smtClean="0">
                        <a:solidFill>
                          <a:schemeClr val="tx1"/>
                        </a:solidFill>
                        <a:cs typeface="Times New Roman" pitchFamily="18" charset="0"/>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lvl="0" algn="r"/>
                      <a:r>
                        <a:rPr lang="en-GB" sz="900" dirty="0" smtClean="0"/>
                        <a:t>5.5</a:t>
                      </a:r>
                      <a:endParaRPr lang="en-GB" sz="900" dirty="0">
                        <a:solidFill>
                          <a:schemeClr val="tx1"/>
                        </a:solidFill>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marR="0" lvl="0" indent="0" algn="r" defTabSz="1042688" rtl="0" eaLnBrk="1" fontAlgn="auto" latinLnBrk="0" hangingPunct="1">
                        <a:lnSpc>
                          <a:spcPct val="100000"/>
                        </a:lnSpc>
                        <a:spcBef>
                          <a:spcPts val="0"/>
                        </a:spcBef>
                        <a:spcAft>
                          <a:spcPts val="0"/>
                        </a:spcAft>
                        <a:buClrTx/>
                        <a:buSzTx/>
                        <a:buFontTx/>
                        <a:buNone/>
                        <a:tabLst/>
                        <a:defRPr/>
                      </a:pPr>
                      <a:r>
                        <a:rPr lang="en-GB" sz="900" dirty="0" smtClean="0"/>
                        <a:t>156.5</a:t>
                      </a:r>
                      <a:endParaRPr lang="en-GB" sz="900" b="1" dirty="0" smtClean="0">
                        <a:solidFill>
                          <a:schemeClr val="tx1"/>
                        </a:solidFill>
                        <a:cs typeface="Times New Roman" pitchFamily="18" charset="0"/>
                      </a:endParaRPr>
                    </a:p>
                  </a:txBody>
                  <a:tcPr anchor="b">
                    <a:lnL w="12700" cap="flat" cmpd="sng" algn="ctr">
                      <a:solidFill>
                        <a:schemeClr val="bg1">
                          <a:lumMod val="95000"/>
                        </a:schemeClr>
                      </a:solidFill>
                      <a:prstDash val="solid"/>
                      <a:round/>
                      <a:headEnd type="none" w="med" len="med"/>
                      <a:tailEnd type="none" w="med" len="med"/>
                    </a:lnL>
                  </a:tcPr>
                </a:tc>
                <a:extLst>
                  <a:ext uri="{0D108BD9-81ED-4DB2-BD59-A6C34878D82A}">
                    <a16:rowId xmlns:a16="http://schemas.microsoft.com/office/drawing/2014/main" val="10006"/>
                  </a:ext>
                </a:extLst>
              </a:tr>
              <a:tr h="233346">
                <a:tc>
                  <a:txBody>
                    <a:bodyPr/>
                    <a:lstStyle/>
                    <a:p>
                      <a:pPr lvl="0"/>
                      <a:r>
                        <a:rPr lang="en-GB" sz="900" dirty="0" smtClean="0"/>
                        <a:t>No. of leases</a:t>
                      </a:r>
                      <a:endParaRPr lang="en-GB" sz="900" b="1" dirty="0">
                        <a:solidFill>
                          <a:schemeClr val="tx1"/>
                        </a:solidFill>
                      </a:endParaRPr>
                    </a:p>
                  </a:txBody>
                  <a:tcPr anchor="b">
                    <a:lnR w="12700" cap="flat" cmpd="sng" algn="ctr">
                      <a:solidFill>
                        <a:schemeClr val="bg1">
                          <a:lumMod val="95000"/>
                        </a:schemeClr>
                      </a:solidFill>
                      <a:prstDash val="solid"/>
                      <a:round/>
                      <a:headEnd type="none" w="med" len="med"/>
                      <a:tailEnd type="none" w="med" len="med"/>
                    </a:lnR>
                  </a:tcPr>
                </a:tc>
                <a:tc>
                  <a:txBody>
                    <a:bodyPr/>
                    <a:lstStyle/>
                    <a:p>
                      <a:pPr lvl="0" algn="r"/>
                      <a:r>
                        <a:rPr lang="en-GB" sz="900" dirty="0" smtClean="0"/>
                        <a:t>69</a:t>
                      </a:r>
                      <a:endParaRPr lang="en-GB" sz="900" dirty="0">
                        <a:solidFill>
                          <a:schemeClr val="tx1"/>
                        </a:solidFill>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marR="0" lvl="0" indent="0" algn="r" defTabSz="1042688" rtl="0" eaLnBrk="1" fontAlgn="auto" latinLnBrk="0" hangingPunct="1">
                        <a:lnSpc>
                          <a:spcPct val="100000"/>
                        </a:lnSpc>
                        <a:spcBef>
                          <a:spcPts val="0"/>
                        </a:spcBef>
                        <a:spcAft>
                          <a:spcPts val="0"/>
                        </a:spcAft>
                        <a:buClrTx/>
                        <a:buSzTx/>
                        <a:buFontTx/>
                        <a:buNone/>
                        <a:tabLst/>
                        <a:defRPr/>
                      </a:pPr>
                      <a:r>
                        <a:rPr lang="en-GB" sz="900" dirty="0" smtClean="0"/>
                        <a:t>13</a:t>
                      </a:r>
                      <a:endParaRPr lang="en-GB" sz="900" dirty="0" smtClean="0">
                        <a:solidFill>
                          <a:schemeClr val="tx1"/>
                        </a:solidFill>
                        <a:cs typeface="Times New Roman" pitchFamily="18" charset="0"/>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lvl="0" algn="r"/>
                      <a:r>
                        <a:rPr lang="en-GB" sz="900" dirty="0" smtClean="0"/>
                        <a:t>28</a:t>
                      </a:r>
                      <a:endParaRPr lang="en-GB" sz="900" dirty="0">
                        <a:solidFill>
                          <a:schemeClr val="tx1"/>
                        </a:solidFill>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marR="0" lvl="0" indent="0" algn="r" defTabSz="1042688" rtl="0" eaLnBrk="1" fontAlgn="auto" latinLnBrk="0" hangingPunct="1">
                        <a:lnSpc>
                          <a:spcPct val="100000"/>
                        </a:lnSpc>
                        <a:spcBef>
                          <a:spcPts val="0"/>
                        </a:spcBef>
                        <a:spcAft>
                          <a:spcPts val="0"/>
                        </a:spcAft>
                        <a:buClrTx/>
                        <a:buSzTx/>
                        <a:buFontTx/>
                        <a:buNone/>
                        <a:tabLst/>
                        <a:defRPr/>
                      </a:pPr>
                      <a:r>
                        <a:rPr lang="en-GB" sz="900" dirty="0" smtClean="0"/>
                        <a:t>1</a:t>
                      </a:r>
                      <a:endParaRPr lang="en-GB" sz="900" dirty="0" smtClean="0">
                        <a:solidFill>
                          <a:schemeClr val="tx1"/>
                        </a:solidFill>
                        <a:cs typeface="Times New Roman" pitchFamily="18" charset="0"/>
                      </a:endParaRPr>
                    </a:p>
                  </a:txBody>
                  <a:tcPr anchor="b">
                    <a:lnL w="12700" cap="flat" cmpd="sng" algn="ctr">
                      <a:solidFill>
                        <a:schemeClr val="bg1">
                          <a:lumMod val="95000"/>
                        </a:schemeClr>
                      </a:solidFill>
                      <a:prstDash val="solid"/>
                      <a:round/>
                      <a:headEnd type="none" w="med" len="med"/>
                      <a:tailEnd type="none" w="med" len="med"/>
                    </a:lnL>
                    <a:lnR>
                      <a:noFill/>
                    </a:lnR>
                  </a:tcPr>
                </a:tc>
                <a:tc>
                  <a:txBody>
                    <a:bodyPr/>
                    <a:lstStyle/>
                    <a:p>
                      <a:pPr lvl="0" algn="r"/>
                      <a:r>
                        <a:rPr lang="en-GB" sz="900" dirty="0" smtClean="0"/>
                        <a:t>14</a:t>
                      </a:r>
                      <a:endParaRPr lang="en-GB" sz="900" dirty="0">
                        <a:solidFill>
                          <a:schemeClr val="tx1"/>
                        </a:solidFill>
                      </a:endParaRPr>
                    </a:p>
                  </a:txBody>
                  <a:tcPr anchor="b">
                    <a:lnL>
                      <a:noFill/>
                    </a:lnL>
                    <a:lnR w="12700" cap="flat" cmpd="sng" algn="ctr">
                      <a:solidFill>
                        <a:schemeClr val="bg1">
                          <a:lumMod val="95000"/>
                        </a:schemeClr>
                      </a:solidFill>
                      <a:prstDash val="solid"/>
                      <a:round/>
                      <a:headEnd type="none" w="med" len="med"/>
                      <a:tailEnd type="none" w="med" len="med"/>
                    </a:lnR>
                  </a:tcPr>
                </a:tc>
                <a:tc>
                  <a:txBody>
                    <a:bodyPr/>
                    <a:lstStyle/>
                    <a:p>
                      <a:pPr marL="0" algn="r" defTabSz="1042688" rtl="0" eaLnBrk="1" latinLnBrk="0" hangingPunct="1"/>
                      <a:r>
                        <a:rPr lang="en-GB" sz="900" kern="1200" dirty="0" smtClean="0"/>
                        <a:t>5</a:t>
                      </a:r>
                      <a:endParaRPr lang="en-GB" sz="900" kern="1200" dirty="0">
                        <a:solidFill>
                          <a:schemeClr val="tx1"/>
                        </a:solidFill>
                        <a:latin typeface="+mn-lt"/>
                        <a:ea typeface="+mn-ea"/>
                        <a:cs typeface="+mn-cs"/>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lvl="0" algn="r"/>
                      <a:r>
                        <a:rPr lang="en-GB" sz="900" dirty="0" smtClean="0"/>
                        <a:t>1</a:t>
                      </a:r>
                      <a:endParaRPr lang="en-GB" sz="900" dirty="0">
                        <a:solidFill>
                          <a:schemeClr val="tx1"/>
                        </a:solidFill>
                      </a:endParaRPr>
                    </a:p>
                  </a:txBody>
                  <a:tcPr anchor="b">
                    <a:lnL w="12700" cap="flat" cmpd="sng" algn="ctr">
                      <a:solidFill>
                        <a:schemeClr val="bg1">
                          <a:lumMod val="95000"/>
                        </a:schemeClr>
                      </a:solidFill>
                      <a:prstDash val="solid"/>
                      <a:round/>
                      <a:headEnd type="none" w="med" len="med"/>
                      <a:tailEnd type="none" w="med" len="med"/>
                    </a:lnL>
                    <a:lnR>
                      <a:noFill/>
                    </a:lnR>
                  </a:tcPr>
                </a:tc>
                <a:tc>
                  <a:txBody>
                    <a:bodyPr/>
                    <a:lstStyle/>
                    <a:p>
                      <a:pPr marL="0" marR="0" lvl="0" indent="0" algn="r" defTabSz="1042688" rtl="0" eaLnBrk="1" fontAlgn="auto" latinLnBrk="0" hangingPunct="1">
                        <a:lnSpc>
                          <a:spcPct val="100000"/>
                        </a:lnSpc>
                        <a:spcBef>
                          <a:spcPts val="0"/>
                        </a:spcBef>
                        <a:spcAft>
                          <a:spcPts val="0"/>
                        </a:spcAft>
                        <a:buClrTx/>
                        <a:buSzTx/>
                        <a:buFontTx/>
                        <a:buNone/>
                        <a:tabLst/>
                        <a:defRPr/>
                      </a:pPr>
                      <a:r>
                        <a:rPr lang="en-GB" sz="900" dirty="0" smtClean="0"/>
                        <a:t>23</a:t>
                      </a:r>
                      <a:endParaRPr lang="en-GB" sz="900" dirty="0" smtClean="0">
                        <a:solidFill>
                          <a:schemeClr val="tx1"/>
                        </a:solidFill>
                        <a:cs typeface="Times New Roman" pitchFamily="18" charset="0"/>
                      </a:endParaRPr>
                    </a:p>
                  </a:txBody>
                  <a:tcPr anchor="b">
                    <a:lnL>
                      <a:noFill/>
                    </a:lnL>
                    <a:lnR w="12700" cap="flat" cmpd="sng" algn="ctr">
                      <a:solidFill>
                        <a:schemeClr val="bg1">
                          <a:lumMod val="95000"/>
                        </a:schemeClr>
                      </a:solidFill>
                      <a:prstDash val="solid"/>
                      <a:round/>
                      <a:headEnd type="none" w="med" len="med"/>
                      <a:tailEnd type="none" w="med" len="med"/>
                    </a:lnR>
                  </a:tcPr>
                </a:tc>
                <a:tc>
                  <a:txBody>
                    <a:bodyPr/>
                    <a:lstStyle/>
                    <a:p>
                      <a:pPr lvl="0" algn="r"/>
                      <a:r>
                        <a:rPr lang="en-GB" sz="900" dirty="0" smtClean="0"/>
                        <a:t>21</a:t>
                      </a:r>
                      <a:endParaRPr lang="en-GB" sz="900" dirty="0">
                        <a:solidFill>
                          <a:schemeClr val="tx1"/>
                        </a:solidFill>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marR="0" lvl="0" indent="0" algn="r" defTabSz="1042688" rtl="0" eaLnBrk="1" fontAlgn="auto" latinLnBrk="0" hangingPunct="1">
                        <a:lnSpc>
                          <a:spcPct val="100000"/>
                        </a:lnSpc>
                        <a:spcBef>
                          <a:spcPts val="0"/>
                        </a:spcBef>
                        <a:spcAft>
                          <a:spcPts val="0"/>
                        </a:spcAft>
                        <a:buClrTx/>
                        <a:buSzTx/>
                        <a:buFontTx/>
                        <a:buNone/>
                        <a:tabLst/>
                        <a:defRPr/>
                      </a:pPr>
                      <a:r>
                        <a:rPr lang="en-GB" sz="900" dirty="0" smtClean="0"/>
                        <a:t>175</a:t>
                      </a:r>
                      <a:endParaRPr lang="en-GB" sz="900" b="1" dirty="0" smtClean="0">
                        <a:solidFill>
                          <a:schemeClr val="tx1"/>
                        </a:solidFill>
                        <a:cs typeface="Times New Roman" pitchFamily="18" charset="0"/>
                      </a:endParaRPr>
                    </a:p>
                  </a:txBody>
                  <a:tcPr anchor="b">
                    <a:lnL w="12700" cap="flat" cmpd="sng" algn="ctr">
                      <a:solidFill>
                        <a:schemeClr val="bg1">
                          <a:lumMod val="95000"/>
                        </a:schemeClr>
                      </a:solidFill>
                      <a:prstDash val="solid"/>
                      <a:round/>
                      <a:headEnd type="none" w="med" len="med"/>
                      <a:tailEnd type="none" w="med" len="med"/>
                    </a:lnL>
                  </a:tcPr>
                </a:tc>
                <a:extLst>
                  <a:ext uri="{0D108BD9-81ED-4DB2-BD59-A6C34878D82A}">
                    <a16:rowId xmlns:a16="http://schemas.microsoft.com/office/drawing/2014/main" val="10007"/>
                  </a:ext>
                </a:extLst>
              </a:tr>
              <a:tr h="233346">
                <a:tc>
                  <a:txBody>
                    <a:bodyPr/>
                    <a:lstStyle/>
                    <a:p>
                      <a:pPr lvl="0"/>
                      <a:r>
                        <a:rPr lang="en-GB" sz="900" dirty="0" smtClean="0"/>
                        <a:t>WAULT</a:t>
                      </a:r>
                      <a:endParaRPr lang="en-GB" sz="900" b="1" dirty="0">
                        <a:solidFill>
                          <a:schemeClr val="tx1"/>
                        </a:solidFill>
                      </a:endParaRPr>
                    </a:p>
                  </a:txBody>
                  <a:tcPr anchor="b">
                    <a:lnR w="12700" cap="flat" cmpd="sng" algn="ctr">
                      <a:solidFill>
                        <a:schemeClr val="bg1">
                          <a:lumMod val="95000"/>
                        </a:schemeClr>
                      </a:solidFill>
                      <a:prstDash val="solid"/>
                      <a:round/>
                      <a:headEnd type="none" w="med" len="med"/>
                      <a:tailEnd type="none" w="med" len="med"/>
                    </a:lnR>
                  </a:tcPr>
                </a:tc>
                <a:tc>
                  <a:txBody>
                    <a:bodyPr/>
                    <a:lstStyle/>
                    <a:p>
                      <a:pPr lvl="0" algn="r"/>
                      <a:r>
                        <a:rPr lang="en-GB" sz="900" dirty="0" smtClean="0"/>
                        <a:t>3.7</a:t>
                      </a:r>
                      <a:endParaRPr lang="en-GB" sz="900" dirty="0">
                        <a:solidFill>
                          <a:schemeClr val="tx1"/>
                        </a:solidFill>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marR="0" lvl="0" indent="0" algn="r" defTabSz="1042688" rtl="0" eaLnBrk="1" fontAlgn="auto" latinLnBrk="0" hangingPunct="1">
                        <a:lnSpc>
                          <a:spcPct val="100000"/>
                        </a:lnSpc>
                        <a:spcBef>
                          <a:spcPts val="0"/>
                        </a:spcBef>
                        <a:spcAft>
                          <a:spcPts val="0"/>
                        </a:spcAft>
                        <a:buClrTx/>
                        <a:buSzTx/>
                        <a:buFontTx/>
                        <a:buNone/>
                        <a:tabLst/>
                        <a:defRPr/>
                      </a:pPr>
                      <a:r>
                        <a:rPr lang="en-GB" sz="900" dirty="0" smtClean="0"/>
                        <a:t>4.1</a:t>
                      </a:r>
                      <a:endParaRPr lang="en-GB" sz="900" dirty="0" smtClean="0">
                        <a:solidFill>
                          <a:schemeClr val="tx1"/>
                        </a:solidFill>
                        <a:cs typeface="Times New Roman" pitchFamily="18" charset="0"/>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lvl="0" algn="r"/>
                      <a:r>
                        <a:rPr lang="en-GB" sz="900" dirty="0" smtClean="0"/>
                        <a:t>5.7</a:t>
                      </a:r>
                      <a:endParaRPr lang="en-GB" sz="900" dirty="0">
                        <a:solidFill>
                          <a:schemeClr val="tx1"/>
                        </a:solidFill>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marR="0" lvl="0" indent="0" algn="r" defTabSz="1042688" rtl="0" eaLnBrk="1" fontAlgn="auto" latinLnBrk="0" hangingPunct="1">
                        <a:lnSpc>
                          <a:spcPct val="100000"/>
                        </a:lnSpc>
                        <a:spcBef>
                          <a:spcPts val="0"/>
                        </a:spcBef>
                        <a:spcAft>
                          <a:spcPts val="0"/>
                        </a:spcAft>
                        <a:buClrTx/>
                        <a:buSzTx/>
                        <a:buFontTx/>
                        <a:buNone/>
                        <a:tabLst/>
                        <a:defRPr/>
                      </a:pPr>
                      <a:r>
                        <a:rPr lang="en-GB" sz="900" dirty="0" smtClean="0"/>
                        <a:t>5.6</a:t>
                      </a:r>
                      <a:endParaRPr lang="en-GB" sz="900" dirty="0" smtClean="0">
                        <a:solidFill>
                          <a:schemeClr val="tx1"/>
                        </a:solidFill>
                        <a:cs typeface="Times New Roman" pitchFamily="18" charset="0"/>
                      </a:endParaRPr>
                    </a:p>
                  </a:txBody>
                  <a:tcPr anchor="b">
                    <a:lnL w="12700" cap="flat" cmpd="sng" algn="ctr">
                      <a:solidFill>
                        <a:schemeClr val="bg1">
                          <a:lumMod val="95000"/>
                        </a:schemeClr>
                      </a:solidFill>
                      <a:prstDash val="solid"/>
                      <a:round/>
                      <a:headEnd type="none" w="med" len="med"/>
                      <a:tailEnd type="none" w="med" len="med"/>
                    </a:lnL>
                    <a:lnR>
                      <a:noFill/>
                    </a:lnR>
                  </a:tcPr>
                </a:tc>
                <a:tc>
                  <a:txBody>
                    <a:bodyPr/>
                    <a:lstStyle/>
                    <a:p>
                      <a:pPr lvl="0" algn="r"/>
                      <a:r>
                        <a:rPr lang="en-GB" sz="900" dirty="0" smtClean="0"/>
                        <a:t>4.0</a:t>
                      </a:r>
                      <a:endParaRPr lang="en-GB" sz="900" dirty="0">
                        <a:solidFill>
                          <a:schemeClr val="tx1"/>
                        </a:solidFill>
                      </a:endParaRPr>
                    </a:p>
                  </a:txBody>
                  <a:tcPr anchor="b">
                    <a:lnL>
                      <a:noFill/>
                    </a:lnL>
                    <a:lnR w="12700" cap="flat" cmpd="sng" algn="ctr">
                      <a:solidFill>
                        <a:schemeClr val="bg1">
                          <a:lumMod val="95000"/>
                        </a:schemeClr>
                      </a:solidFill>
                      <a:prstDash val="solid"/>
                      <a:round/>
                      <a:headEnd type="none" w="med" len="med"/>
                      <a:tailEnd type="none" w="med" len="med"/>
                    </a:lnR>
                  </a:tcPr>
                </a:tc>
                <a:tc>
                  <a:txBody>
                    <a:bodyPr/>
                    <a:lstStyle/>
                    <a:p>
                      <a:pPr marL="0" algn="r" defTabSz="1042688" rtl="0" eaLnBrk="1" latinLnBrk="0" hangingPunct="1"/>
                      <a:r>
                        <a:rPr lang="en-GB" sz="900" kern="1200" dirty="0" smtClean="0"/>
                        <a:t>5.0</a:t>
                      </a:r>
                      <a:endParaRPr lang="en-GB" sz="900" kern="1200" dirty="0">
                        <a:solidFill>
                          <a:schemeClr val="tx1"/>
                        </a:solidFill>
                        <a:latin typeface="+mn-lt"/>
                        <a:ea typeface="+mn-ea"/>
                        <a:cs typeface="+mn-cs"/>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lvl="0" algn="r"/>
                      <a:r>
                        <a:rPr lang="en-GB" sz="900" dirty="0" smtClean="0"/>
                        <a:t>6.0</a:t>
                      </a:r>
                      <a:endParaRPr lang="en-GB" sz="900" dirty="0">
                        <a:solidFill>
                          <a:schemeClr val="tx1"/>
                        </a:solidFill>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marR="0" lvl="0" indent="0" algn="r" defTabSz="1042688" rtl="0" eaLnBrk="1" fontAlgn="auto" latinLnBrk="0" hangingPunct="1">
                        <a:lnSpc>
                          <a:spcPct val="100000"/>
                        </a:lnSpc>
                        <a:spcBef>
                          <a:spcPts val="0"/>
                        </a:spcBef>
                        <a:spcAft>
                          <a:spcPts val="0"/>
                        </a:spcAft>
                        <a:buClrTx/>
                        <a:buSzTx/>
                        <a:buFontTx/>
                        <a:buNone/>
                        <a:tabLst/>
                        <a:defRPr/>
                      </a:pPr>
                      <a:r>
                        <a:rPr lang="en-GB" sz="900" dirty="0" smtClean="0"/>
                        <a:t>7.5</a:t>
                      </a:r>
                      <a:endParaRPr lang="en-GB" sz="900" dirty="0" smtClean="0">
                        <a:solidFill>
                          <a:schemeClr val="tx1"/>
                        </a:solidFill>
                        <a:cs typeface="Times New Roman" pitchFamily="18" charset="0"/>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lvl="0" algn="r"/>
                      <a:r>
                        <a:rPr lang="en-GB" sz="900" dirty="0" smtClean="0"/>
                        <a:t>4.1</a:t>
                      </a:r>
                      <a:endParaRPr lang="en-GB" sz="900" dirty="0">
                        <a:solidFill>
                          <a:schemeClr val="tx1"/>
                        </a:solidFill>
                      </a:endParaRPr>
                    </a:p>
                  </a:txBody>
                  <a:tcPr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marR="0" lvl="0" indent="0" algn="r" defTabSz="1042688" rtl="0" eaLnBrk="1" fontAlgn="auto" latinLnBrk="0" hangingPunct="1">
                        <a:lnSpc>
                          <a:spcPct val="100000"/>
                        </a:lnSpc>
                        <a:spcBef>
                          <a:spcPts val="0"/>
                        </a:spcBef>
                        <a:spcAft>
                          <a:spcPts val="0"/>
                        </a:spcAft>
                        <a:buClrTx/>
                        <a:buSzTx/>
                        <a:buFontTx/>
                        <a:buNone/>
                        <a:tabLst/>
                        <a:defRPr/>
                      </a:pPr>
                      <a:r>
                        <a:rPr lang="en-GB" sz="900" dirty="0" smtClean="0"/>
                        <a:t>4.8</a:t>
                      </a:r>
                      <a:endParaRPr lang="en-GB" sz="900" b="1" dirty="0" smtClean="0">
                        <a:solidFill>
                          <a:schemeClr val="tx1"/>
                        </a:solidFill>
                        <a:cs typeface="Times New Roman" pitchFamily="18" charset="0"/>
                      </a:endParaRPr>
                    </a:p>
                  </a:txBody>
                  <a:tcPr anchor="b">
                    <a:lnL w="12700" cap="flat" cmpd="sng" algn="ctr">
                      <a:solidFill>
                        <a:schemeClr val="bg1">
                          <a:lumMod val="95000"/>
                        </a:schemeClr>
                      </a:solidFill>
                      <a:prstDash val="solid"/>
                      <a:round/>
                      <a:headEnd type="none" w="med" len="med"/>
                      <a:tailEnd type="none" w="med" len="med"/>
                    </a:lnL>
                  </a:tcPr>
                </a:tc>
                <a:extLst>
                  <a:ext uri="{0D108BD9-81ED-4DB2-BD59-A6C34878D82A}">
                    <a16:rowId xmlns:a16="http://schemas.microsoft.com/office/drawing/2014/main" val="10010"/>
                  </a:ext>
                </a:extLst>
              </a:tr>
              <a:tr h="981065">
                <a:tc>
                  <a:txBody>
                    <a:bodyPr/>
                    <a:lstStyle/>
                    <a:p>
                      <a:r>
                        <a:rPr lang="en-GB" sz="900" kern="1200" dirty="0" smtClean="0"/>
                        <a:t>Major tenants</a:t>
                      </a:r>
                      <a:endParaRPr lang="en-GB" sz="900" b="1" kern="1200" dirty="0">
                        <a:solidFill>
                          <a:schemeClr val="tx1"/>
                        </a:solidFill>
                        <a:latin typeface="+mn-lt"/>
                        <a:ea typeface="+mn-ea"/>
                        <a:cs typeface="+mn-cs"/>
                      </a:endParaRPr>
                    </a:p>
                  </a:txBody>
                  <a:tcPr>
                    <a:lnR w="12700" cap="flat" cmpd="sng" algn="ctr">
                      <a:solidFill>
                        <a:schemeClr val="bg1">
                          <a:lumMod val="95000"/>
                        </a:schemeClr>
                      </a:solidFill>
                      <a:prstDash val="solid"/>
                      <a:round/>
                      <a:headEnd type="none" w="med" len="med"/>
                      <a:tailEnd type="none" w="med" len="med"/>
                    </a:lnR>
                  </a:tcPr>
                </a:tc>
                <a:tc>
                  <a:txBody>
                    <a:bodyPr/>
                    <a:lstStyle/>
                    <a:p>
                      <a:endParaRPr lang="en-GB" sz="1000" dirty="0"/>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endParaRPr lang="en-GB" sz="1000" dirty="0"/>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endParaRPr lang="en-GB" sz="1000" dirty="0"/>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endParaRPr lang="en-GB" sz="1000" dirty="0"/>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endParaRPr lang="en-GB" sz="1000" dirty="0"/>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endParaRPr lang="en-GB" sz="1000" dirty="0"/>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endParaRPr lang="en-GB" sz="1000" dirty="0"/>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endParaRPr lang="en-GB" sz="1000" dirty="0"/>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algn="l" defTabSz="1042688" rtl="0" eaLnBrk="1" latinLnBrk="0" hangingPunct="1"/>
                      <a:endParaRPr lang="en-GB" sz="900" kern="1200" dirty="0">
                        <a:solidFill>
                          <a:schemeClr val="tx1"/>
                        </a:solidFill>
                        <a:latin typeface="+mn-lt"/>
                        <a:ea typeface="+mn-ea"/>
                        <a:cs typeface="+mn-cs"/>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endParaRPr lang="en-GB" sz="1000" dirty="0"/>
                    </a:p>
                  </a:txBody>
                  <a:tcPr anchor="ctr">
                    <a:lnL w="12700" cap="flat" cmpd="sng" algn="ctr">
                      <a:solidFill>
                        <a:schemeClr val="bg1">
                          <a:lumMod val="95000"/>
                        </a:schemeClr>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pic>
        <p:nvPicPr>
          <p:cNvPr id="87" name="Picture 24" descr="http://ncg.se/link/61949035c93a41f5b70efe9decae1906.aspx?id=769"/>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335576" y="6374022"/>
            <a:ext cx="530776" cy="348322"/>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9" descr="http://s3-eu-west-1.amazonaws.com/static-uptrail-com/companies/logos/277/original/Swedbank_logo.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350885" y="6185947"/>
            <a:ext cx="842684" cy="180000"/>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2" descr="https://www.ria.ee/extensions/ria_2011/images/RIA_logo14_en.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318275" y="6431003"/>
            <a:ext cx="907905" cy="207522"/>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6" descr="http://www.chd.lv/lv/images/klienti/sky_logo.gif"/>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943679" y="6173789"/>
            <a:ext cx="411326" cy="309555"/>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8" descr="http://www.gsc24.de/bilder/cup-cino.gif"/>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8863600" y="6784306"/>
            <a:ext cx="571485" cy="185733"/>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30" descr="http://stuffled.com/vector/wp-content/uploads/sites/5/2014/07/Rimi_Baltic_Logo-vector-image.png"/>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l="-1310" r="-1612"/>
          <a:stretch/>
        </p:blipFill>
        <p:spPr bwMode="auto">
          <a:xfrm>
            <a:off x="3632016" y="6180370"/>
            <a:ext cx="648000" cy="254401"/>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32" descr="http://forumshoppingcenter.rs/en/wp-content/uploads/sites/2/2014/07/BENU.pn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632016" y="6792391"/>
            <a:ext cx="648000" cy="190921"/>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34" descr="https://upload.wikimedia.org/wikipedia/en/thumb/c/c1/Maxima_logo.svg/1280px-Maxima_logo.svg.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617021" y="6178221"/>
            <a:ext cx="633402" cy="144000"/>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38" descr="http://daliakutkaitecup.lt/wp-content/uploads/2015/02/Apranga_400x200.png"/>
          <p:cNvPicPr>
            <a:picLocks noChangeAspect="1" noChangeArrowheads="1"/>
          </p:cNvPicPr>
          <p:nvPr/>
        </p:nvPicPr>
        <p:blipFill rotWithShape="1">
          <a:blip r:embed="rId15" cstate="email">
            <a:extLst>
              <a:ext uri="{28A0092B-C50C-407E-A947-70E740481C1C}">
                <a14:useLocalDpi xmlns:a14="http://schemas.microsoft.com/office/drawing/2010/main"/>
              </a:ext>
            </a:extLst>
          </a:blip>
          <a:srcRect/>
          <a:stretch/>
        </p:blipFill>
        <p:spPr bwMode="auto">
          <a:xfrm>
            <a:off x="1588516" y="6368741"/>
            <a:ext cx="690412" cy="14400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547388" y="7040949"/>
            <a:ext cx="2139265" cy="179536"/>
          </a:xfrm>
          <a:prstGeom prst="rect">
            <a:avLst/>
          </a:prstGeom>
          <a:noFill/>
        </p:spPr>
        <p:txBody>
          <a:bodyPr wrap="square" lIns="0" tIns="0" rIns="0" bIns="0" rtlCol="0">
            <a:spAutoFit/>
          </a:bodyPr>
          <a:lstStyle/>
          <a:p>
            <a:pPr>
              <a:lnSpc>
                <a:spcPts val="1350"/>
              </a:lnSpc>
            </a:pPr>
            <a:r>
              <a:rPr lang="en-GB" sz="700" dirty="0" smtClean="0"/>
              <a:t>Source: Northern Horizon Capital</a:t>
            </a:r>
          </a:p>
        </p:txBody>
      </p:sp>
      <p:pic>
        <p:nvPicPr>
          <p:cNvPr id="64517" name="Picture 5" descr="Bildresultat för g4s logo pn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4590113" y="6386183"/>
            <a:ext cx="552223" cy="324000"/>
          </a:xfrm>
          <a:prstGeom prst="rect">
            <a:avLst/>
          </a:prstGeom>
          <a:noFill/>
          <a:extLst>
            <a:ext uri="{909E8E84-426E-40DD-AFC4-6F175D3DCCD1}">
              <a14:hiddenFill xmlns:a14="http://schemas.microsoft.com/office/drawing/2010/main">
                <a:solidFill>
                  <a:srgbClr val="FFFFFF"/>
                </a:solidFill>
              </a14:hiddenFill>
            </a:ext>
          </a:extLst>
        </p:spPr>
      </p:pic>
      <p:pic>
        <p:nvPicPr>
          <p:cNvPr id="64519" name="Picture 7" descr="http://www.upmalasbiroji.lv/eng/tenants/images/nomnieki/150x_nomnieki_seb.jpg"/>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2706618" y="6138240"/>
            <a:ext cx="540000" cy="249233"/>
          </a:xfrm>
          <a:prstGeom prst="rect">
            <a:avLst/>
          </a:prstGeom>
          <a:noFill/>
          <a:extLst>
            <a:ext uri="{909E8E84-426E-40DD-AFC4-6F175D3DCCD1}">
              <a14:hiddenFill xmlns:a14="http://schemas.microsoft.com/office/drawing/2010/main">
                <a:solidFill>
                  <a:srgbClr val="FFFFFF"/>
                </a:solidFill>
              </a14:hiddenFill>
            </a:ext>
          </a:extLst>
        </p:spPr>
      </p:pic>
      <p:pic>
        <p:nvPicPr>
          <p:cNvPr id="64523" name="Picture 11" descr="http://www.upmalasbiroji.lv/eng/tenants/images/text/nomnieki_johnson-and-johnson.gif"/>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2598618" y="6819263"/>
            <a:ext cx="756000" cy="215999"/>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8" descr="http://www.bptre.com/wp-content/uploads/2014/02/SKY_Exterior3_615x312px.jpg"/>
          <p:cNvPicPr>
            <a:picLocks noChangeAspect="1" noChangeArrowheads="1"/>
          </p:cNvPicPr>
          <p:nvPr/>
        </p:nvPicPr>
        <p:blipFill rotWithShape="1">
          <a:blip r:embed="rId19" cstate="email">
            <a:extLst>
              <a:ext uri="{28A0092B-C50C-407E-A947-70E740481C1C}">
                <a14:useLocalDpi xmlns:a14="http://schemas.microsoft.com/office/drawing/2010/main"/>
              </a:ext>
            </a:extLst>
          </a:blip>
          <a:srcRect t="-161" b="-1"/>
          <a:stretch/>
        </p:blipFill>
        <p:spPr bwMode="auto">
          <a:xfrm>
            <a:off x="9091861" y="1575895"/>
            <a:ext cx="1044000" cy="83743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http://nh-cap.com/media/307798/aaaaa1.jpg"/>
          <p:cNvPicPr>
            <a:picLocks noChangeAspect="1" noChangeArrowheads="1"/>
          </p:cNvPicPr>
          <p:nvPr/>
        </p:nvPicPr>
        <p:blipFill rotWithShape="1">
          <a:blip r:embed="rId20" cstate="email">
            <a:extLst>
              <a:ext uri="{28A0092B-C50C-407E-A947-70E740481C1C}">
                <a14:useLocalDpi xmlns:a14="http://schemas.microsoft.com/office/drawing/2010/main"/>
              </a:ext>
            </a:extLst>
          </a:blip>
          <a:srcRect l="-2"/>
          <a:stretch/>
        </p:blipFill>
        <p:spPr bwMode="auto">
          <a:xfrm>
            <a:off x="2679200" y="1575767"/>
            <a:ext cx="1044000" cy="8375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1610423" y="1575349"/>
            <a:ext cx="1044000" cy="837926"/>
          </a:xfrm>
          <a:prstGeom prst="rect">
            <a:avLst/>
          </a:prstGeom>
        </p:spPr>
      </p:pic>
      <p:pic>
        <p:nvPicPr>
          <p:cNvPr id="64533" name="Picture 21" descr="Bildresultat för bosch png"/>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2634923" y="6593679"/>
            <a:ext cx="683390" cy="22103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a:spLocks/>
          </p:cNvSpPr>
          <p:nvPr/>
        </p:nvSpPr>
        <p:spPr>
          <a:xfrm>
            <a:off x="4816754" y="2466208"/>
            <a:ext cx="1044000" cy="235886"/>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nSpc>
                <a:spcPts val="1300"/>
              </a:lnSpc>
              <a:spcAft>
                <a:spcPts val="500"/>
              </a:spcAft>
            </a:pPr>
            <a:r>
              <a:rPr lang="en-GB" sz="1000" dirty="0" smtClean="0">
                <a:solidFill>
                  <a:srgbClr val="000000"/>
                </a:solidFill>
                <a:latin typeface="Gill Sans MT Pro Light" panose="020B0302020104020203" pitchFamily="34" charset="0"/>
              </a:rPr>
              <a:t>Lincona Office Complex</a:t>
            </a:r>
          </a:p>
        </p:txBody>
      </p:sp>
      <p:sp>
        <p:nvSpPr>
          <p:cNvPr id="44" name="Rectangle 43"/>
          <p:cNvSpPr>
            <a:spLocks/>
          </p:cNvSpPr>
          <p:nvPr/>
        </p:nvSpPr>
        <p:spPr>
          <a:xfrm>
            <a:off x="541646" y="2466208"/>
            <a:ext cx="1044000" cy="235886"/>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nSpc>
                <a:spcPts val="1300"/>
              </a:lnSpc>
              <a:spcAft>
                <a:spcPts val="500"/>
              </a:spcAft>
            </a:pPr>
            <a:r>
              <a:rPr lang="en-GB" sz="1000" dirty="0" smtClean="0">
                <a:solidFill>
                  <a:srgbClr val="000000"/>
                </a:solidFill>
                <a:latin typeface="Gill Sans MT Pro Light" panose="020B0302020104020203" pitchFamily="34" charset="0"/>
              </a:rPr>
              <a:t>Europa Shopping Center</a:t>
            </a:r>
          </a:p>
        </p:txBody>
      </p:sp>
      <p:sp>
        <p:nvSpPr>
          <p:cNvPr id="45" name="Rectangle 44"/>
          <p:cNvSpPr>
            <a:spLocks/>
          </p:cNvSpPr>
          <p:nvPr/>
        </p:nvSpPr>
        <p:spPr>
          <a:xfrm>
            <a:off x="3747977" y="2466208"/>
            <a:ext cx="1044000" cy="235886"/>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nSpc>
                <a:spcPts val="1300"/>
              </a:lnSpc>
              <a:spcAft>
                <a:spcPts val="500"/>
              </a:spcAft>
            </a:pPr>
            <a:r>
              <a:rPr lang="en-GB" sz="1000" dirty="0" smtClean="0">
                <a:solidFill>
                  <a:srgbClr val="000000"/>
                </a:solidFill>
                <a:latin typeface="Gill Sans MT Pro Light" panose="020B0302020104020203" pitchFamily="34" charset="0"/>
              </a:rPr>
              <a:t>G4S Headquarters</a:t>
            </a:r>
          </a:p>
        </p:txBody>
      </p:sp>
      <p:sp>
        <p:nvSpPr>
          <p:cNvPr id="47" name="Rectangle 46"/>
          <p:cNvSpPr>
            <a:spLocks/>
          </p:cNvSpPr>
          <p:nvPr/>
        </p:nvSpPr>
        <p:spPr>
          <a:xfrm>
            <a:off x="6954308" y="2466208"/>
            <a:ext cx="1044000" cy="235886"/>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nSpc>
                <a:spcPts val="1300"/>
              </a:lnSpc>
              <a:spcAft>
                <a:spcPts val="500"/>
              </a:spcAft>
            </a:pPr>
            <a:r>
              <a:rPr lang="en-GB" sz="1000" dirty="0" smtClean="0">
                <a:solidFill>
                  <a:srgbClr val="000000"/>
                </a:solidFill>
                <a:latin typeface="Gill Sans MT Pro Light" panose="020B0302020104020203" pitchFamily="34" charset="0"/>
              </a:rPr>
              <a:t>Coca-Cola Plaza</a:t>
            </a:r>
          </a:p>
        </p:txBody>
      </p:sp>
      <p:sp>
        <p:nvSpPr>
          <p:cNvPr id="48" name="Rectangle 47"/>
          <p:cNvSpPr>
            <a:spLocks/>
          </p:cNvSpPr>
          <p:nvPr/>
        </p:nvSpPr>
        <p:spPr>
          <a:xfrm>
            <a:off x="9091861" y="2466208"/>
            <a:ext cx="1044000" cy="235886"/>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nSpc>
                <a:spcPts val="1300"/>
              </a:lnSpc>
              <a:spcAft>
                <a:spcPts val="500"/>
              </a:spcAft>
            </a:pPr>
            <a:r>
              <a:rPr lang="en-GB" sz="1000" dirty="0" smtClean="0">
                <a:solidFill>
                  <a:srgbClr val="000000"/>
                </a:solidFill>
                <a:latin typeface="Gill Sans MT Pro Light" panose="020B0302020104020203" pitchFamily="34" charset="0"/>
              </a:rPr>
              <a:t>Sky Supermarket</a:t>
            </a:r>
          </a:p>
        </p:txBody>
      </p:sp>
      <p:sp>
        <p:nvSpPr>
          <p:cNvPr id="49" name="Rectangle 48"/>
          <p:cNvSpPr>
            <a:spLocks/>
          </p:cNvSpPr>
          <p:nvPr/>
        </p:nvSpPr>
        <p:spPr>
          <a:xfrm>
            <a:off x="2679200" y="2466208"/>
            <a:ext cx="1044000" cy="235886"/>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nSpc>
                <a:spcPts val="1300"/>
              </a:lnSpc>
              <a:spcAft>
                <a:spcPts val="500"/>
              </a:spcAft>
            </a:pPr>
            <a:r>
              <a:rPr lang="en-GB" sz="1000" dirty="0" smtClean="0">
                <a:solidFill>
                  <a:srgbClr val="000000"/>
                </a:solidFill>
                <a:latin typeface="Gill Sans MT Pro Light" panose="020B0302020104020203" pitchFamily="34" charset="0"/>
              </a:rPr>
              <a:t>Domus Pro</a:t>
            </a:r>
          </a:p>
        </p:txBody>
      </p:sp>
      <p:sp>
        <p:nvSpPr>
          <p:cNvPr id="50" name="Rectangle 49"/>
          <p:cNvSpPr>
            <a:spLocks/>
          </p:cNvSpPr>
          <p:nvPr/>
        </p:nvSpPr>
        <p:spPr>
          <a:xfrm>
            <a:off x="1610423" y="2466208"/>
            <a:ext cx="1044000" cy="235886"/>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nSpc>
                <a:spcPts val="1300"/>
              </a:lnSpc>
              <a:spcAft>
                <a:spcPts val="500"/>
              </a:spcAft>
            </a:pPr>
            <a:r>
              <a:rPr lang="en-GB" sz="1000" dirty="0" smtClean="0">
                <a:solidFill>
                  <a:srgbClr val="000000"/>
                </a:solidFill>
                <a:latin typeface="Gill Sans MT Pro Light" panose="020B0302020104020203" pitchFamily="34" charset="0"/>
              </a:rPr>
              <a:t>Upmalas Biroji</a:t>
            </a:r>
          </a:p>
        </p:txBody>
      </p:sp>
      <p:pic>
        <p:nvPicPr>
          <p:cNvPr id="4" name="Picture 3"/>
          <p:cNvPicPr>
            <a:picLocks noChangeAspect="1"/>
          </p:cNvPicPr>
          <p:nvPr/>
        </p:nvPicPr>
        <p:blipFill rotWithShape="1">
          <a:blip r:embed="rId23" cstate="email">
            <a:extLst>
              <a:ext uri="{28A0092B-C50C-407E-A947-70E740481C1C}">
                <a14:useLocalDpi xmlns:a14="http://schemas.microsoft.com/office/drawing/2010/main"/>
              </a:ext>
            </a:extLst>
          </a:blip>
          <a:srcRect/>
          <a:stretch/>
        </p:blipFill>
        <p:spPr>
          <a:xfrm>
            <a:off x="3747977" y="1575767"/>
            <a:ext cx="1044000" cy="837433"/>
          </a:xfrm>
          <a:prstGeom prst="rect">
            <a:avLst/>
          </a:prstGeom>
        </p:spPr>
      </p:pic>
      <p:pic>
        <p:nvPicPr>
          <p:cNvPr id="10" name="Picture 9"/>
          <p:cNvPicPr>
            <a:picLocks noChangeAspect="1"/>
          </p:cNvPicPr>
          <p:nvPr/>
        </p:nvPicPr>
        <p:blipFill rotWithShape="1">
          <a:blip r:embed="rId24" cstate="email">
            <a:extLst>
              <a:ext uri="{28A0092B-C50C-407E-A947-70E740481C1C}">
                <a14:useLocalDpi xmlns:a14="http://schemas.microsoft.com/office/drawing/2010/main"/>
              </a:ext>
            </a:extLst>
          </a:blip>
          <a:srcRect/>
          <a:stretch/>
        </p:blipFill>
        <p:spPr>
          <a:xfrm>
            <a:off x="6954308" y="1575895"/>
            <a:ext cx="1044000" cy="837549"/>
          </a:xfrm>
          <a:prstGeom prst="rect">
            <a:avLst/>
          </a:prstGeom>
        </p:spPr>
      </p:pic>
      <p:pic>
        <p:nvPicPr>
          <p:cNvPr id="12" name="Picture 11"/>
          <p:cNvPicPr>
            <a:picLocks noChangeAspect="1"/>
          </p:cNvPicPr>
          <p:nvPr/>
        </p:nvPicPr>
        <p:blipFill rotWithShape="1">
          <a:blip r:embed="rId25" cstate="email">
            <a:extLst>
              <a:ext uri="{28A0092B-C50C-407E-A947-70E740481C1C}">
                <a14:useLocalDpi xmlns:a14="http://schemas.microsoft.com/office/drawing/2010/main"/>
              </a:ext>
            </a:extLst>
          </a:blip>
          <a:srcRect/>
          <a:stretch/>
        </p:blipFill>
        <p:spPr>
          <a:xfrm>
            <a:off x="4816754" y="1575895"/>
            <a:ext cx="1044000" cy="837433"/>
          </a:xfrm>
          <a:prstGeom prst="rect">
            <a:avLst/>
          </a:prstGeom>
        </p:spPr>
      </p:pic>
      <p:pic>
        <p:nvPicPr>
          <p:cNvPr id="14" name="Picture 13"/>
          <p:cNvPicPr>
            <a:picLocks noChangeAspect="1"/>
          </p:cNvPicPr>
          <p:nvPr/>
        </p:nvPicPr>
        <p:blipFill rotWithShape="1">
          <a:blip r:embed="rId26" cstate="email">
            <a:extLst>
              <a:ext uri="{28A0092B-C50C-407E-A947-70E740481C1C}">
                <a14:useLocalDpi xmlns:a14="http://schemas.microsoft.com/office/drawing/2010/main"/>
              </a:ext>
            </a:extLst>
          </a:blip>
          <a:srcRect/>
          <a:stretch/>
        </p:blipFill>
        <p:spPr>
          <a:xfrm>
            <a:off x="541646" y="1575895"/>
            <a:ext cx="1044000" cy="837433"/>
          </a:xfrm>
          <a:prstGeom prst="rect">
            <a:avLst/>
          </a:prstGeom>
        </p:spPr>
      </p:pic>
      <p:sp>
        <p:nvSpPr>
          <p:cNvPr id="46" name="Content Placeholder 5"/>
          <p:cNvSpPr txBox="1">
            <a:spLocks/>
          </p:cNvSpPr>
          <p:nvPr/>
        </p:nvSpPr>
        <p:spPr>
          <a:xfrm>
            <a:off x="540002" y="2901037"/>
            <a:ext cx="3683785" cy="337185"/>
          </a:xfrm>
          <a:prstGeom prst="rect">
            <a:avLst/>
          </a:prstGeom>
        </p:spPr>
        <p:txBody>
          <a:bodyPr vert="horz" lIns="0" tIns="0" rIns="0" bIns="0" rtlCol="0">
            <a:noAutofit/>
          </a:bodyPr>
          <a:lstStyle>
            <a:lvl1pPr marL="125956" indent="-125956" algn="l" defTabSz="1042688" rtl="0" eaLnBrk="1" latinLnBrk="0" hangingPunct="1">
              <a:lnSpc>
                <a:spcPts val="1348"/>
              </a:lnSpc>
              <a:spcBef>
                <a:spcPts val="300"/>
              </a:spcBef>
              <a:buClr>
                <a:srgbClr val="AA0032"/>
              </a:buClr>
              <a:buFont typeface="Wingdings" panose="05000000000000000000" pitchFamily="2" charset="2"/>
              <a:buChar char="§"/>
              <a:defRPr sz="1000" kern="1200">
                <a:solidFill>
                  <a:schemeClr val="tx1"/>
                </a:solidFill>
                <a:latin typeface="+mn-lt"/>
                <a:ea typeface="+mn-ea"/>
                <a:cs typeface="+mn-cs"/>
              </a:defRPr>
            </a:lvl1pPr>
            <a:lvl2pPr marL="251911" indent="-125956" algn="l" defTabSz="1042688" rtl="0" eaLnBrk="1" latinLnBrk="0" hangingPunct="1">
              <a:lnSpc>
                <a:spcPts val="1348"/>
              </a:lnSpc>
              <a:spcBef>
                <a:spcPts val="200"/>
              </a:spcBef>
              <a:buClr>
                <a:srgbClr val="BCB8B2"/>
              </a:buClr>
              <a:buFont typeface="Wingdings" panose="05000000000000000000" pitchFamily="2" charset="2"/>
              <a:buChar char="§"/>
              <a:defRPr sz="1000" kern="1200">
                <a:solidFill>
                  <a:schemeClr val="tx1"/>
                </a:solidFill>
                <a:latin typeface="+mn-lt"/>
                <a:ea typeface="+mn-ea"/>
                <a:cs typeface="+mn-cs"/>
              </a:defRPr>
            </a:lvl2pPr>
            <a:lvl3pPr marL="377866" indent="-125956" algn="l" defTabSz="1042688" rtl="0" eaLnBrk="1" latinLnBrk="0" hangingPunct="1">
              <a:lnSpc>
                <a:spcPts val="1348"/>
              </a:lnSpc>
              <a:spcBef>
                <a:spcPts val="200"/>
              </a:spcBef>
              <a:buFont typeface="Gill Sans MT Pro Light" pitchFamily="34" charset="0"/>
              <a:buChar char="–"/>
              <a:defRPr sz="1000" i="1" kern="1200">
                <a:solidFill>
                  <a:schemeClr val="tx1"/>
                </a:solidFill>
                <a:latin typeface="+mn-lt"/>
                <a:ea typeface="+mn-ea"/>
                <a:cs typeface="+mn-cs"/>
              </a:defRPr>
            </a:lvl3pPr>
            <a:lvl4pPr marL="0" indent="0" algn="l" defTabSz="1042688" rtl="0" eaLnBrk="1" latinLnBrk="0" hangingPunct="1">
              <a:lnSpc>
                <a:spcPct val="100000"/>
              </a:lnSpc>
              <a:spcBef>
                <a:spcPts val="1000"/>
              </a:spcBef>
              <a:buClr>
                <a:schemeClr val="accent1"/>
              </a:buClr>
              <a:buFontTx/>
              <a:buNone/>
              <a:defRPr sz="1100" kern="1200">
                <a:solidFill>
                  <a:schemeClr val="tx1"/>
                </a:solidFill>
                <a:latin typeface="Gill Sans MT Pro Medium" pitchFamily="34" charset="0"/>
                <a:ea typeface="+mn-ea"/>
                <a:cs typeface="+mn-cs"/>
              </a:defRPr>
            </a:lvl4pPr>
            <a:lvl5pPr marL="0" indent="0" algn="l" defTabSz="1042688" rtl="0" eaLnBrk="1" latinLnBrk="0" hangingPunct="1">
              <a:lnSpc>
                <a:spcPct val="100000"/>
              </a:lnSpc>
              <a:spcBef>
                <a:spcPts val="800"/>
              </a:spcBef>
              <a:buFont typeface="Arial" pitchFamily="34" charset="0"/>
              <a:buNone/>
              <a:defRPr sz="1100" i="1" kern="1200">
                <a:solidFill>
                  <a:schemeClr val="tx1"/>
                </a:solidFill>
                <a:latin typeface="Gill Sans MT Pro Medium" pitchFamily="34" charset="0"/>
                <a:ea typeface="+mn-ea"/>
                <a:cs typeface="+mn-cs"/>
              </a:defRPr>
            </a:lvl5pPr>
            <a:lvl6pPr marL="0" indent="-125367" algn="l" defTabSz="1042688" rtl="0" eaLnBrk="1" latinLnBrk="0" hangingPunct="1">
              <a:lnSpc>
                <a:spcPts val="1348"/>
              </a:lnSpc>
              <a:spcBef>
                <a:spcPts val="0"/>
              </a:spcBef>
              <a:buClr>
                <a:schemeClr val="accent1"/>
              </a:buClr>
              <a:buFont typeface="Wingdings" panose="05000000000000000000" pitchFamily="2" charset="2"/>
              <a:buChar char="§"/>
              <a:defRPr sz="1000" i="0" kern="1200">
                <a:solidFill>
                  <a:schemeClr val="tx1"/>
                </a:solidFill>
                <a:latin typeface="+mn-lt"/>
                <a:ea typeface="+mn-ea"/>
                <a:cs typeface="+mn-cs"/>
              </a:defRPr>
            </a:lvl6pPr>
            <a:lvl7pPr marL="251911" indent="-125367" algn="l" defTabSz="1042688" rtl="0" eaLnBrk="1" latinLnBrk="0" hangingPunct="1">
              <a:lnSpc>
                <a:spcPts val="1348"/>
              </a:lnSpc>
              <a:spcBef>
                <a:spcPts val="0"/>
              </a:spcBef>
              <a:buClr>
                <a:srgbClr val="BCB8B2"/>
              </a:buClr>
              <a:buFont typeface="Wingdings" panose="05000000000000000000" pitchFamily="2" charset="2"/>
              <a:buChar char="§"/>
              <a:defRPr sz="1000" i="0" kern="1200">
                <a:solidFill>
                  <a:schemeClr val="tx1"/>
                </a:solidFill>
                <a:latin typeface="+mn-lt"/>
                <a:ea typeface="+mn-ea"/>
                <a:cs typeface="+mn-cs"/>
              </a:defRPr>
            </a:lvl7pPr>
            <a:lvl8pPr marL="377866"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8pPr>
            <a:lvl9pPr marL="503822"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9pPr>
          </a:lstStyle>
          <a:p>
            <a:pPr lvl="3"/>
            <a:r>
              <a:rPr lang="en-GB" dirty="0" smtClean="0"/>
              <a:t>Details of existing property portfolio, 31 March 2017</a:t>
            </a:r>
            <a:endParaRPr lang="en-GB" sz="800" dirty="0" smtClean="0">
              <a:latin typeface="+mn-lt"/>
            </a:endParaRPr>
          </a:p>
        </p:txBody>
      </p:sp>
      <p:sp>
        <p:nvSpPr>
          <p:cNvPr id="51" name="Oval 50"/>
          <p:cNvSpPr/>
          <p:nvPr/>
        </p:nvSpPr>
        <p:spPr>
          <a:xfrm>
            <a:off x="9256611" y="235685"/>
            <a:ext cx="179882" cy="179882"/>
          </a:xfrm>
          <a:prstGeom prst="ellipse">
            <a:avLst/>
          </a:prstGeom>
          <a:solidFill>
            <a:srgbClr val="02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sp>
        <p:nvSpPr>
          <p:cNvPr id="52" name="Oval 51"/>
          <p:cNvSpPr/>
          <p:nvPr/>
        </p:nvSpPr>
        <p:spPr>
          <a:xfrm>
            <a:off x="9845147" y="235685"/>
            <a:ext cx="179882" cy="179882"/>
          </a:xfrm>
          <a:prstGeom prst="ellipse">
            <a:avLst/>
          </a:prstGeom>
          <a:solidFill>
            <a:srgbClr val="B5C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sp>
        <p:nvSpPr>
          <p:cNvPr id="53" name="Oval 52"/>
          <p:cNvSpPr/>
          <p:nvPr/>
        </p:nvSpPr>
        <p:spPr>
          <a:xfrm>
            <a:off x="8668073" y="235685"/>
            <a:ext cx="179882" cy="179882"/>
          </a:xfrm>
          <a:prstGeom prst="ellipse">
            <a:avLst/>
          </a:prstGeom>
          <a:solidFill>
            <a:srgbClr val="B5C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cxnSp>
        <p:nvCxnSpPr>
          <p:cNvPr id="54" name="Straight Connector 53"/>
          <p:cNvCxnSpPr/>
          <p:nvPr/>
        </p:nvCxnSpPr>
        <p:spPr>
          <a:xfrm>
            <a:off x="9344342" y="472564"/>
            <a:ext cx="0" cy="72000"/>
          </a:xfrm>
          <a:prstGeom prst="line">
            <a:avLst/>
          </a:prstGeom>
        </p:spPr>
        <p:style>
          <a:lnRef idx="1">
            <a:schemeClr val="accent1"/>
          </a:lnRef>
          <a:fillRef idx="0">
            <a:schemeClr val="accent1"/>
          </a:fillRef>
          <a:effectRef idx="0">
            <a:schemeClr val="accent1"/>
          </a:effectRef>
          <a:fontRef idx="minor">
            <a:schemeClr val="tx1"/>
          </a:fontRef>
        </p:style>
      </p:cxnSp>
      <p:sp>
        <p:nvSpPr>
          <p:cNvPr id="55" name="Rectangle 54"/>
          <p:cNvSpPr>
            <a:spLocks/>
          </p:cNvSpPr>
          <p:nvPr/>
        </p:nvSpPr>
        <p:spPr>
          <a:xfrm>
            <a:off x="8691906" y="526039"/>
            <a:ext cx="1304871" cy="2449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lnSpc>
                <a:spcPts val="1300"/>
              </a:lnSpc>
              <a:spcAft>
                <a:spcPts val="500"/>
              </a:spcAft>
            </a:pPr>
            <a:r>
              <a:rPr lang="en-GB" sz="1000" dirty="0" smtClean="0">
                <a:solidFill>
                  <a:srgbClr val="000000"/>
                </a:solidFill>
                <a:latin typeface="Gill Sans MT Pro Light" panose="020B0302020104020203" pitchFamily="34" charset="0"/>
              </a:rPr>
              <a:t>Baltic Horizon</a:t>
            </a:r>
          </a:p>
        </p:txBody>
      </p:sp>
      <p:sp>
        <p:nvSpPr>
          <p:cNvPr id="56" name="Oval 55"/>
          <p:cNvSpPr/>
          <p:nvPr/>
        </p:nvSpPr>
        <p:spPr>
          <a:xfrm>
            <a:off x="9550880" y="235685"/>
            <a:ext cx="179882" cy="179882"/>
          </a:xfrm>
          <a:prstGeom prst="ellipse">
            <a:avLst/>
          </a:prstGeom>
          <a:solidFill>
            <a:srgbClr val="B5C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sp>
        <p:nvSpPr>
          <p:cNvPr id="57" name="Oval 56"/>
          <p:cNvSpPr/>
          <p:nvPr/>
        </p:nvSpPr>
        <p:spPr>
          <a:xfrm>
            <a:off x="8962342" y="235685"/>
            <a:ext cx="179882" cy="179882"/>
          </a:xfrm>
          <a:prstGeom prst="ellipse">
            <a:avLst/>
          </a:prstGeom>
          <a:solidFill>
            <a:srgbClr val="B5C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pic>
        <p:nvPicPr>
          <p:cNvPr id="59" name="Picture 2" descr="Bildresultat för baltic horizon"/>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474999" y="175179"/>
            <a:ext cx="816446" cy="46595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91185" y="7187618"/>
            <a:ext cx="9456116" cy="323165"/>
          </a:xfrm>
          <a:prstGeom prst="rect">
            <a:avLst/>
          </a:prstGeom>
          <a:noFill/>
        </p:spPr>
        <p:txBody>
          <a:bodyPr wrap="square" lIns="0" tIns="0" rIns="0" bIns="0" rtlCol="0">
            <a:spAutoFit/>
          </a:bodyPr>
          <a:lstStyle/>
          <a:p>
            <a:r>
              <a:rPr lang="en-GB" sz="700" baseline="30000" dirty="0" smtClean="0">
                <a:solidFill>
                  <a:srgbClr val="000000"/>
                </a:solidFill>
                <a:sym typeface="arial" panose="020B0604020202020204" pitchFamily="34" charset="0"/>
              </a:rPr>
              <a:t>1) </a:t>
            </a:r>
            <a:r>
              <a:rPr lang="en-GB" sz="700" dirty="0" smtClean="0">
                <a:solidFill>
                  <a:srgbClr val="000000"/>
                </a:solidFill>
                <a:sym typeface="arial" panose="020B0604020202020204" pitchFamily="34" charset="0"/>
              </a:rPr>
              <a:t>Central Business District </a:t>
            </a:r>
            <a:r>
              <a:rPr lang="en-GB" sz="700" baseline="30000" dirty="0" smtClean="0">
                <a:solidFill>
                  <a:srgbClr val="000000"/>
                </a:solidFill>
                <a:sym typeface="arial" panose="020B0604020202020204" pitchFamily="34" charset="0"/>
              </a:rPr>
              <a:t>2) </a:t>
            </a:r>
            <a:r>
              <a:rPr lang="en-GB" sz="700" dirty="0" smtClean="0">
                <a:solidFill>
                  <a:srgbClr val="000000"/>
                </a:solidFill>
                <a:sym typeface="arial" panose="020B0604020202020204" pitchFamily="34" charset="0"/>
              </a:rPr>
              <a:t>Effective vacancy rate of </a:t>
            </a:r>
            <a:r>
              <a:rPr lang="en-GB" sz="700" dirty="0" err="1" smtClean="0">
                <a:solidFill>
                  <a:srgbClr val="000000"/>
                </a:solidFill>
                <a:sym typeface="arial" panose="020B0604020202020204" pitchFamily="34" charset="0"/>
              </a:rPr>
              <a:t>Duetto</a:t>
            </a:r>
            <a:r>
              <a:rPr lang="en-GB" sz="700" dirty="0" smtClean="0">
                <a:solidFill>
                  <a:srgbClr val="000000"/>
                </a:solidFill>
                <a:sym typeface="arial" panose="020B0604020202020204" pitchFamily="34" charset="0"/>
              </a:rPr>
              <a:t> I was zero because YIT </a:t>
            </a:r>
            <a:r>
              <a:rPr lang="en-GB" sz="700" dirty="0" err="1" smtClean="0">
                <a:solidFill>
                  <a:srgbClr val="000000"/>
                </a:solidFill>
                <a:sym typeface="arial" panose="020B0604020202020204" pitchFamily="34" charset="0"/>
              </a:rPr>
              <a:t>Kausta</a:t>
            </a:r>
            <a:r>
              <a:rPr lang="en-GB" sz="700" dirty="0" smtClean="0">
                <a:solidFill>
                  <a:srgbClr val="000000"/>
                </a:solidFill>
                <a:sym typeface="arial" panose="020B0604020202020204" pitchFamily="34" charset="0"/>
              </a:rPr>
              <a:t>, a seller of the property, is providing a 2-year guarantee (starting from the acquisition date) of full-occupancy net rental income, EUR 900,000, which implies a 7.4% annual yield on the acquisition price. Any shortage between an actual rent and the guaranteed amount is paid by YIT </a:t>
            </a:r>
            <a:r>
              <a:rPr lang="en-GB" sz="700" dirty="0" err="1" smtClean="0">
                <a:solidFill>
                  <a:srgbClr val="000000"/>
                </a:solidFill>
                <a:sym typeface="arial" panose="020B0604020202020204" pitchFamily="34" charset="0"/>
              </a:rPr>
              <a:t>Kausta</a:t>
            </a:r>
            <a:r>
              <a:rPr lang="en-GB" sz="700" dirty="0" smtClean="0">
                <a:solidFill>
                  <a:srgbClr val="000000"/>
                </a:solidFill>
                <a:sym typeface="arial" panose="020B0604020202020204" pitchFamily="34" charset="0"/>
              </a:rPr>
              <a:t> to the Fund on a monthly basis. Actual vacancy of </a:t>
            </a:r>
            <a:r>
              <a:rPr lang="en-GB" sz="700" dirty="0" err="1" smtClean="0">
                <a:solidFill>
                  <a:srgbClr val="000000"/>
                </a:solidFill>
                <a:sym typeface="arial" panose="020B0604020202020204" pitchFamily="34" charset="0"/>
              </a:rPr>
              <a:t>Duetto</a:t>
            </a:r>
            <a:r>
              <a:rPr lang="en-GB" sz="700" dirty="0" smtClean="0">
                <a:solidFill>
                  <a:srgbClr val="000000"/>
                </a:solidFill>
                <a:sym typeface="arial" panose="020B0604020202020204" pitchFamily="34" charset="0"/>
              </a:rPr>
              <a:t> I stood at 25% at the end of March 2017. </a:t>
            </a:r>
            <a:r>
              <a:rPr lang="en-GB" sz="700" baseline="30000" dirty="0" smtClean="0">
                <a:solidFill>
                  <a:srgbClr val="000000"/>
                </a:solidFill>
                <a:sym typeface="arial" panose="020B0604020202020204" pitchFamily="34" charset="0"/>
              </a:rPr>
              <a:t>3) </a:t>
            </a:r>
            <a:r>
              <a:rPr lang="en-GB" sz="700" dirty="0" smtClean="0">
                <a:solidFill>
                  <a:srgbClr val="000000"/>
                </a:solidFill>
                <a:sym typeface="arial" panose="020B0604020202020204" pitchFamily="34" charset="0"/>
              </a:rPr>
              <a:t>Does not include EUR 2.2m fair value of 3rd stage which is under construction. </a:t>
            </a:r>
            <a:endParaRPr lang="en-GB" sz="700" dirty="0">
              <a:solidFill>
                <a:srgbClr val="000000"/>
              </a:solidFill>
              <a:sym typeface="arial" panose="020B0604020202020204" pitchFamily="34" charset="0"/>
            </a:endParaRPr>
          </a:p>
        </p:txBody>
      </p:sp>
      <p:pic>
        <p:nvPicPr>
          <p:cNvPr id="5" name="Picture 4"/>
          <p:cNvPicPr>
            <a:picLocks noChangeAspect="1"/>
          </p:cNvPicPr>
          <p:nvPr/>
        </p:nvPicPr>
        <p:blipFill rotWithShape="1">
          <a:blip r:embed="rId28" cstate="email">
            <a:extLst>
              <a:ext uri="{28A0092B-C50C-407E-A947-70E740481C1C}">
                <a14:useLocalDpi xmlns:a14="http://schemas.microsoft.com/office/drawing/2010/main"/>
              </a:ext>
            </a:extLst>
          </a:blip>
          <a:srcRect/>
          <a:stretch/>
        </p:blipFill>
        <p:spPr>
          <a:xfrm>
            <a:off x="5885531" y="1575895"/>
            <a:ext cx="1044000" cy="837549"/>
          </a:xfrm>
          <a:prstGeom prst="rect">
            <a:avLst/>
          </a:prstGeom>
        </p:spPr>
      </p:pic>
      <p:pic>
        <p:nvPicPr>
          <p:cNvPr id="15" name="Picture 14"/>
          <p:cNvPicPr>
            <a:picLocks noChangeAspect="1"/>
          </p:cNvPicPr>
          <p:nvPr/>
        </p:nvPicPr>
        <p:blipFill rotWithShape="1">
          <a:blip r:embed="rId29" cstate="email">
            <a:extLst>
              <a:ext uri="{28A0092B-C50C-407E-A947-70E740481C1C}">
                <a14:useLocalDpi xmlns:a14="http://schemas.microsoft.com/office/drawing/2010/main"/>
              </a:ext>
            </a:extLst>
          </a:blip>
          <a:srcRect/>
          <a:stretch/>
        </p:blipFill>
        <p:spPr>
          <a:xfrm>
            <a:off x="8023085" y="1575767"/>
            <a:ext cx="1044000" cy="837433"/>
          </a:xfrm>
          <a:prstGeom prst="rect">
            <a:avLst/>
          </a:prstGeom>
        </p:spPr>
      </p:pic>
      <p:sp>
        <p:nvSpPr>
          <p:cNvPr id="58" name="Rectangle 57"/>
          <p:cNvSpPr>
            <a:spLocks/>
          </p:cNvSpPr>
          <p:nvPr/>
        </p:nvSpPr>
        <p:spPr>
          <a:xfrm>
            <a:off x="5885531" y="2466208"/>
            <a:ext cx="1044000" cy="235886"/>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nSpc>
                <a:spcPts val="1300"/>
              </a:lnSpc>
              <a:spcAft>
                <a:spcPts val="500"/>
              </a:spcAft>
            </a:pPr>
            <a:r>
              <a:rPr lang="en-GB" sz="1000" dirty="0" smtClean="0">
                <a:solidFill>
                  <a:srgbClr val="000000"/>
                </a:solidFill>
                <a:latin typeface="Gill Sans MT Pro Light" panose="020B0302020104020203" pitchFamily="34" charset="0"/>
              </a:rPr>
              <a:t>Duetto 1</a:t>
            </a:r>
          </a:p>
        </p:txBody>
      </p:sp>
      <p:sp>
        <p:nvSpPr>
          <p:cNvPr id="61" name="Rectangle 60"/>
          <p:cNvSpPr>
            <a:spLocks/>
          </p:cNvSpPr>
          <p:nvPr/>
        </p:nvSpPr>
        <p:spPr>
          <a:xfrm>
            <a:off x="8023085" y="2466208"/>
            <a:ext cx="1044000" cy="235886"/>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nSpc>
                <a:spcPts val="1300"/>
              </a:lnSpc>
              <a:spcAft>
                <a:spcPts val="500"/>
              </a:spcAft>
            </a:pPr>
            <a:r>
              <a:rPr lang="en-GB" sz="1000" dirty="0" err="1" smtClean="0">
                <a:solidFill>
                  <a:srgbClr val="000000"/>
                </a:solidFill>
                <a:latin typeface="Gill Sans MT Pro Light" panose="020B0302020104020203" pitchFamily="34" charset="0"/>
              </a:rPr>
              <a:t>Piirita</a:t>
            </a:r>
            <a:endParaRPr lang="en-GB" sz="1000" dirty="0" smtClean="0">
              <a:solidFill>
                <a:srgbClr val="000000"/>
              </a:solidFill>
              <a:latin typeface="Gill Sans MT Pro Light" panose="020B0302020104020203" pitchFamily="34" charset="0"/>
            </a:endParaRPr>
          </a:p>
        </p:txBody>
      </p:sp>
      <p:pic>
        <p:nvPicPr>
          <p:cNvPr id="190471" name="Picture 7" descr="Bildresultat för armani jeans logo"/>
          <p:cNvPicPr>
            <a:picLocks noChangeAspect="1" noChangeArrowheads="1"/>
          </p:cNvPicPr>
          <p:nvPr/>
        </p:nvPicPr>
        <p:blipFill>
          <a:blip r:embed="rId30" cstate="email">
            <a:extLst>
              <a:ext uri="{28A0092B-C50C-407E-A947-70E740481C1C}">
                <a14:useLocalDpi xmlns:a14="http://schemas.microsoft.com/office/drawing/2010/main"/>
              </a:ext>
            </a:extLst>
          </a:blip>
          <a:srcRect/>
          <a:stretch>
            <a:fillRect/>
          </a:stretch>
        </p:blipFill>
        <p:spPr bwMode="auto">
          <a:xfrm>
            <a:off x="1645359" y="6584528"/>
            <a:ext cx="576727" cy="157879"/>
          </a:xfrm>
          <a:prstGeom prst="rect">
            <a:avLst/>
          </a:prstGeom>
          <a:noFill/>
          <a:extLst>
            <a:ext uri="{909E8E84-426E-40DD-AFC4-6F175D3DCCD1}">
              <a14:hiddenFill xmlns:a14="http://schemas.microsoft.com/office/drawing/2010/main">
                <a:solidFill>
                  <a:srgbClr val="FFFFFF"/>
                </a:solidFill>
              </a14:hiddenFill>
            </a:ext>
          </a:extLst>
        </p:spPr>
      </p:pic>
      <p:pic>
        <p:nvPicPr>
          <p:cNvPr id="190475" name="Picture 11" descr="Bildresultat för michael kors logo"/>
          <p:cNvPicPr>
            <a:picLocks noChangeArrowheads="1"/>
          </p:cNvPicPr>
          <p:nvPr/>
        </p:nvPicPr>
        <p:blipFill rotWithShape="1">
          <a:blip r:embed="rId31" cstate="email">
            <a:extLst>
              <a:ext uri="{28A0092B-C50C-407E-A947-70E740481C1C}">
                <a14:useLocalDpi xmlns:a14="http://schemas.microsoft.com/office/drawing/2010/main"/>
              </a:ext>
            </a:extLst>
          </a:blip>
          <a:srcRect t="38069" b="38114"/>
          <a:stretch/>
        </p:blipFill>
        <p:spPr bwMode="auto">
          <a:xfrm>
            <a:off x="1677388" y="6859550"/>
            <a:ext cx="720000" cy="85281"/>
          </a:xfrm>
          <a:prstGeom prst="rect">
            <a:avLst/>
          </a:prstGeom>
          <a:noFill/>
          <a:extLst>
            <a:ext uri="{909E8E84-426E-40DD-AFC4-6F175D3DCCD1}">
              <a14:hiddenFill xmlns:a14="http://schemas.microsoft.com/office/drawing/2010/main">
                <a:solidFill>
                  <a:srgbClr val="FFFFFF"/>
                </a:solidFill>
              </a14:hiddenFill>
            </a:ext>
          </a:extLst>
        </p:spPr>
      </p:pic>
      <p:pic>
        <p:nvPicPr>
          <p:cNvPr id="190477" name="Picture 13" descr="Bildresultat för michael kors logo"/>
          <p:cNvPicPr>
            <a:picLocks noChangeAspect="1" noChangeArrowheads="1"/>
          </p:cNvPicPr>
          <p:nvPr/>
        </p:nvPicPr>
        <p:blipFill rotWithShape="1">
          <a:blip r:embed="rId32" cstate="email">
            <a:extLst>
              <a:ext uri="{28A0092B-C50C-407E-A947-70E740481C1C}">
                <a14:useLocalDpi xmlns:a14="http://schemas.microsoft.com/office/drawing/2010/main"/>
              </a:ext>
            </a:extLst>
          </a:blip>
          <a:srcRect l="23753" r="24100" b="24132"/>
          <a:stretch/>
        </p:blipFill>
        <p:spPr bwMode="auto">
          <a:xfrm>
            <a:off x="1469557" y="6812190"/>
            <a:ext cx="187414" cy="18000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Bildresultat för cabot"/>
          <p:cNvPicPr>
            <a:picLocks noChangeAspect="1" noChangeArrowheads="1"/>
          </p:cNvPicPr>
          <p:nvPr/>
        </p:nvPicPr>
        <p:blipFill rotWithShape="1">
          <a:blip r:embed="rId33" cstate="email">
            <a:extLst>
              <a:ext uri="{28A0092B-C50C-407E-A947-70E740481C1C}">
                <a14:useLocalDpi xmlns:a14="http://schemas.microsoft.com/office/drawing/2010/main"/>
              </a:ext>
            </a:extLst>
          </a:blip>
          <a:srcRect/>
          <a:stretch/>
        </p:blipFill>
        <p:spPr bwMode="auto">
          <a:xfrm>
            <a:off x="2671933" y="6365279"/>
            <a:ext cx="644883" cy="180000"/>
          </a:xfrm>
          <a:prstGeom prst="rect">
            <a:avLst/>
          </a:prstGeom>
          <a:noFill/>
          <a:extLst>
            <a:ext uri="{909E8E84-426E-40DD-AFC4-6F175D3DCCD1}">
              <a14:hiddenFill xmlns:a14="http://schemas.microsoft.com/office/drawing/2010/main">
                <a:solidFill>
                  <a:srgbClr val="FFFFFF"/>
                </a:solidFill>
              </a14:hiddenFill>
            </a:ext>
          </a:extLst>
        </p:spPr>
      </p:pic>
      <p:pic>
        <p:nvPicPr>
          <p:cNvPr id="190480" name="Picture 16" descr="Fitus sporto klubas"/>
          <p:cNvPicPr>
            <a:picLocks noChangeAspect="1" noChangeArrowheads="1"/>
          </p:cNvPicPr>
          <p:nvPr/>
        </p:nvPicPr>
        <p:blipFill rotWithShape="1">
          <a:blip r:embed="rId34" cstate="email">
            <a:extLst>
              <a:ext uri="{28A0092B-C50C-407E-A947-70E740481C1C}">
                <a14:useLocalDpi xmlns:a14="http://schemas.microsoft.com/office/drawing/2010/main"/>
              </a:ext>
            </a:extLst>
          </a:blip>
          <a:srcRect b="24078"/>
          <a:stretch/>
        </p:blipFill>
        <p:spPr bwMode="auto">
          <a:xfrm>
            <a:off x="3716629" y="6523581"/>
            <a:ext cx="478775" cy="180000"/>
          </a:xfrm>
          <a:prstGeom prst="rect">
            <a:avLst/>
          </a:prstGeom>
          <a:noFill/>
          <a:extLst>
            <a:ext uri="{909E8E84-426E-40DD-AFC4-6F175D3DCCD1}">
              <a14:hiddenFill xmlns:a14="http://schemas.microsoft.com/office/drawing/2010/main">
                <a:solidFill>
                  <a:srgbClr val="FFFFFF"/>
                </a:solidFill>
              </a14:hiddenFill>
            </a:ext>
          </a:extLst>
        </p:spPr>
      </p:pic>
      <p:pic>
        <p:nvPicPr>
          <p:cNvPr id="190484" name="Picture 20" descr="Bildresultat för creative mobile pärnu"/>
          <p:cNvPicPr>
            <a:picLocks noChangeAspect="1" noChangeArrowheads="1"/>
          </p:cNvPicPr>
          <p:nvPr/>
        </p:nvPicPr>
        <p:blipFill rotWithShape="1">
          <a:blip r:embed="rId35" cstate="email">
            <a:extLst>
              <a:ext uri="{28A0092B-C50C-407E-A947-70E740481C1C}">
                <a14:useLocalDpi xmlns:a14="http://schemas.microsoft.com/office/drawing/2010/main"/>
              </a:ext>
            </a:extLst>
          </a:blip>
          <a:srcRect/>
          <a:stretch/>
        </p:blipFill>
        <p:spPr bwMode="auto">
          <a:xfrm>
            <a:off x="5541631" y="6703581"/>
            <a:ext cx="461193" cy="288000"/>
          </a:xfrm>
          <a:prstGeom prst="rect">
            <a:avLst/>
          </a:prstGeom>
          <a:noFill/>
          <a:extLst>
            <a:ext uri="{909E8E84-426E-40DD-AFC4-6F175D3DCCD1}">
              <a14:hiddenFill xmlns:a14="http://schemas.microsoft.com/office/drawing/2010/main">
                <a:solidFill>
                  <a:srgbClr val="FFFFFF"/>
                </a:solidFill>
              </a14:hiddenFill>
            </a:ext>
          </a:extLst>
        </p:spPr>
      </p:pic>
      <p:pic>
        <p:nvPicPr>
          <p:cNvPr id="190486" name="Picture 22" descr="Bildresultat för lindorff"/>
          <p:cNvPicPr>
            <a:picLocks noChangeAspect="1" noChangeArrowheads="1"/>
          </p:cNvPicPr>
          <p:nvPr/>
        </p:nvPicPr>
        <p:blipFill>
          <a:blip r:embed="rId36" cstate="email">
            <a:extLst>
              <a:ext uri="{28A0092B-C50C-407E-A947-70E740481C1C}">
                <a14:useLocalDpi xmlns:a14="http://schemas.microsoft.com/office/drawing/2010/main"/>
              </a:ext>
            </a:extLst>
          </a:blip>
          <a:srcRect/>
          <a:stretch>
            <a:fillRect/>
          </a:stretch>
        </p:blipFill>
        <p:spPr bwMode="auto">
          <a:xfrm>
            <a:off x="6333342" y="6291413"/>
            <a:ext cx="733341" cy="120496"/>
          </a:xfrm>
          <a:prstGeom prst="rect">
            <a:avLst/>
          </a:prstGeom>
          <a:noFill/>
          <a:extLst>
            <a:ext uri="{909E8E84-426E-40DD-AFC4-6F175D3DCCD1}">
              <a14:hiddenFill xmlns:a14="http://schemas.microsoft.com/office/drawing/2010/main">
                <a:solidFill>
                  <a:srgbClr val="FFFFFF"/>
                </a:solidFill>
              </a14:hiddenFill>
            </a:ext>
          </a:extLst>
        </p:spPr>
      </p:pic>
      <p:pic>
        <p:nvPicPr>
          <p:cNvPr id="190488" name="Picture 24" descr="Bildresultat för pernod ricard"/>
          <p:cNvPicPr>
            <a:picLocks noChangeAspect="1" noChangeArrowheads="1"/>
          </p:cNvPicPr>
          <p:nvPr/>
        </p:nvPicPr>
        <p:blipFill>
          <a:blip r:embed="rId37" cstate="email">
            <a:extLst>
              <a:ext uri="{28A0092B-C50C-407E-A947-70E740481C1C}">
                <a14:useLocalDpi xmlns:a14="http://schemas.microsoft.com/office/drawing/2010/main"/>
              </a:ext>
            </a:extLst>
          </a:blip>
          <a:srcRect/>
          <a:stretch>
            <a:fillRect/>
          </a:stretch>
        </p:blipFill>
        <p:spPr bwMode="auto">
          <a:xfrm>
            <a:off x="6301976" y="6514036"/>
            <a:ext cx="792000" cy="29040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30" descr="http://stuffled.com/vector/wp-content/uploads/sites/5/2014/07/Rimi_Baltic_Logo-vector-image.png"/>
          <p:cNvPicPr>
            <a:picLocks noChangeAspect="1" noChangeArrowheads="1"/>
          </p:cNvPicPr>
          <p:nvPr/>
        </p:nvPicPr>
        <p:blipFill rotWithShape="1">
          <a:blip r:embed="rId38" cstate="email">
            <a:extLst>
              <a:ext uri="{28A0092B-C50C-407E-A947-70E740481C1C}">
                <a14:useLocalDpi xmlns:a14="http://schemas.microsoft.com/office/drawing/2010/main"/>
              </a:ext>
            </a:extLst>
          </a:blip>
          <a:srcRect l="-1310" r="-1612"/>
          <a:stretch/>
        </p:blipFill>
        <p:spPr bwMode="auto">
          <a:xfrm>
            <a:off x="8102445" y="6188186"/>
            <a:ext cx="576000" cy="226135"/>
          </a:xfrm>
          <a:prstGeom prst="rect">
            <a:avLst/>
          </a:prstGeom>
          <a:noFill/>
          <a:extLst>
            <a:ext uri="{909E8E84-426E-40DD-AFC4-6F175D3DCCD1}">
              <a14:hiddenFill xmlns:a14="http://schemas.microsoft.com/office/drawing/2010/main">
                <a:solidFill>
                  <a:srgbClr val="FFFFFF"/>
                </a:solidFill>
              </a14:hiddenFill>
            </a:ext>
          </a:extLst>
        </p:spPr>
      </p:pic>
      <p:pic>
        <p:nvPicPr>
          <p:cNvPr id="190491" name="Picture 27" descr="Bildresultat för myfitness merivälja"/>
          <p:cNvPicPr>
            <a:picLocks noChangeAspect="1" noChangeArrowheads="1"/>
          </p:cNvPicPr>
          <p:nvPr/>
        </p:nvPicPr>
        <p:blipFill>
          <a:blip r:embed="rId39" cstate="email">
            <a:extLst>
              <a:ext uri="{28A0092B-C50C-407E-A947-70E740481C1C}">
                <a14:useLocalDpi xmlns:a14="http://schemas.microsoft.com/office/drawing/2010/main"/>
              </a:ext>
            </a:extLst>
          </a:blip>
          <a:srcRect/>
          <a:stretch>
            <a:fillRect/>
          </a:stretch>
        </p:blipFill>
        <p:spPr bwMode="auto">
          <a:xfrm>
            <a:off x="8102445" y="6528377"/>
            <a:ext cx="576000" cy="160000"/>
          </a:xfrm>
          <a:prstGeom prst="rect">
            <a:avLst/>
          </a:prstGeom>
          <a:noFill/>
          <a:extLst>
            <a:ext uri="{909E8E84-426E-40DD-AFC4-6F175D3DCCD1}">
              <a14:hiddenFill xmlns:a14="http://schemas.microsoft.com/office/drawing/2010/main">
                <a:solidFill>
                  <a:srgbClr val="FFFFFF"/>
                </a:solidFill>
              </a14:hiddenFill>
            </a:ext>
          </a:extLst>
        </p:spPr>
      </p:pic>
      <p:pic>
        <p:nvPicPr>
          <p:cNvPr id="190493" name="Picture 29" descr="Bildresultat för Südameapteek"/>
          <p:cNvPicPr>
            <a:picLocks noChangeAspect="1" noChangeArrowheads="1"/>
          </p:cNvPicPr>
          <p:nvPr/>
        </p:nvPicPr>
        <p:blipFill rotWithShape="1">
          <a:blip r:embed="rId40" cstate="email">
            <a:extLst>
              <a:ext uri="{28A0092B-C50C-407E-A947-70E740481C1C}">
                <a14:useLocalDpi xmlns:a14="http://schemas.microsoft.com/office/drawing/2010/main"/>
              </a:ext>
            </a:extLst>
          </a:blip>
          <a:srcRect/>
          <a:stretch/>
        </p:blipFill>
        <p:spPr bwMode="auto">
          <a:xfrm>
            <a:off x="8102445" y="6802433"/>
            <a:ext cx="576000" cy="159893"/>
          </a:xfrm>
          <a:prstGeom prst="rect">
            <a:avLst/>
          </a:prstGeom>
          <a:noFill/>
          <a:extLst>
            <a:ext uri="{909E8E84-426E-40DD-AFC4-6F175D3DCCD1}">
              <a14:hiddenFill xmlns:a14="http://schemas.microsoft.com/office/drawing/2010/main">
                <a:solidFill>
                  <a:srgbClr val="FFFFFF"/>
                </a:solidFill>
              </a14:hiddenFill>
            </a:ext>
          </a:extLst>
        </p:spPr>
      </p:pic>
      <p:pic>
        <p:nvPicPr>
          <p:cNvPr id="190495" name="Picture 31" descr="Bildresultat för A Aptieka"/>
          <p:cNvPicPr>
            <a:picLocks noChangeAspect="1" noChangeArrowheads="1"/>
          </p:cNvPicPr>
          <p:nvPr/>
        </p:nvPicPr>
        <p:blipFill>
          <a:blip r:embed="rId41" cstate="email">
            <a:extLst>
              <a:ext uri="{28A0092B-C50C-407E-A947-70E740481C1C}">
                <a14:useLocalDpi xmlns:a14="http://schemas.microsoft.com/office/drawing/2010/main"/>
              </a:ext>
            </a:extLst>
          </a:blip>
          <a:srcRect/>
          <a:stretch>
            <a:fillRect/>
          </a:stretch>
        </p:blipFill>
        <p:spPr bwMode="auto">
          <a:xfrm>
            <a:off x="8825342" y="6552568"/>
            <a:ext cx="648000" cy="162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7209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extLst>
              <p:ext uri="{D42A27DB-BD31-4B8C-83A1-F6EECF244321}">
                <p14:modId xmlns:p14="http://schemas.microsoft.com/office/powerpoint/2010/main" val="1028099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8486"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28002" name="Picture 2" descr="Bildresultat för cabot"/>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121811" y="3673603"/>
            <a:ext cx="736303" cy="288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7" descr="http://www.upmalasbiroji.lv/eng/tenants/images/nomnieki/150x_nomnieki_seb.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129156" y="3194879"/>
            <a:ext cx="467996" cy="216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40002" y="900000"/>
            <a:ext cx="9612001" cy="540000"/>
          </a:xfrm>
        </p:spPr>
        <p:txBody>
          <a:bodyPr/>
          <a:lstStyle/>
          <a:p>
            <a:r>
              <a:rPr lang="en-GB" dirty="0" smtClean="0"/>
              <a:t>Well-balanced tenant mix with major Nordic and multinational tenants</a:t>
            </a:r>
            <a:endParaRPr lang="en-GB" dirty="0"/>
          </a:p>
        </p:txBody>
      </p:sp>
      <p:sp>
        <p:nvSpPr>
          <p:cNvPr id="5" name="Slide Number Placeholder 4"/>
          <p:cNvSpPr>
            <a:spLocks noGrp="1"/>
          </p:cNvSpPr>
          <p:nvPr>
            <p:ph type="sldNum" sz="quarter" idx="17"/>
          </p:nvPr>
        </p:nvSpPr>
        <p:spPr>
          <a:xfrm>
            <a:off x="540000" y="7128000"/>
            <a:ext cx="360000" cy="180000"/>
          </a:xfrm>
        </p:spPr>
        <p:txBody>
          <a:bodyPr/>
          <a:lstStyle/>
          <a:p>
            <a:fld id="{AD2C836C-F085-46B1-A79E-84257391B124}" type="slidenum">
              <a:rPr lang="en-GB" smtClean="0"/>
              <a:pPr/>
              <a:t>9</a:t>
            </a:fld>
            <a:endParaRPr lang="en-GB" dirty="0"/>
          </a:p>
        </p:txBody>
      </p:sp>
      <p:sp>
        <p:nvSpPr>
          <p:cNvPr id="12" name="Content Placeholder 5"/>
          <p:cNvSpPr txBox="1">
            <a:spLocks/>
          </p:cNvSpPr>
          <p:nvPr/>
        </p:nvSpPr>
        <p:spPr>
          <a:xfrm>
            <a:off x="555940" y="1616236"/>
            <a:ext cx="3118438" cy="4756056"/>
          </a:xfrm>
          <a:prstGeom prst="rect">
            <a:avLst/>
          </a:prstGeom>
        </p:spPr>
        <p:txBody>
          <a:bodyPr vert="horz" lIns="0" tIns="0" rIns="0" bIns="0" rtlCol="0">
            <a:noAutofit/>
          </a:bodyPr>
          <a:lstStyle>
            <a:lvl1pPr marL="125956" indent="-125956" algn="l" defTabSz="1042688" rtl="0" eaLnBrk="1" latinLnBrk="0" hangingPunct="1">
              <a:lnSpc>
                <a:spcPts val="1348"/>
              </a:lnSpc>
              <a:spcBef>
                <a:spcPts val="300"/>
              </a:spcBef>
              <a:buClr>
                <a:srgbClr val="AA0032"/>
              </a:buClr>
              <a:buFont typeface="Wingdings" panose="05000000000000000000" pitchFamily="2" charset="2"/>
              <a:buChar char="§"/>
              <a:defRPr sz="1000" kern="1200">
                <a:solidFill>
                  <a:schemeClr val="tx1"/>
                </a:solidFill>
                <a:latin typeface="+mn-lt"/>
                <a:ea typeface="+mn-ea"/>
                <a:cs typeface="+mn-cs"/>
              </a:defRPr>
            </a:lvl1pPr>
            <a:lvl2pPr marL="251911" indent="-125956" algn="l" defTabSz="1042688" rtl="0" eaLnBrk="1" latinLnBrk="0" hangingPunct="1">
              <a:lnSpc>
                <a:spcPts val="1348"/>
              </a:lnSpc>
              <a:spcBef>
                <a:spcPts val="200"/>
              </a:spcBef>
              <a:buClr>
                <a:srgbClr val="BCB8B2"/>
              </a:buClr>
              <a:buFont typeface="Wingdings" panose="05000000000000000000" pitchFamily="2" charset="2"/>
              <a:buChar char="§"/>
              <a:defRPr sz="1000" kern="1200">
                <a:solidFill>
                  <a:schemeClr val="tx1"/>
                </a:solidFill>
                <a:latin typeface="+mn-lt"/>
                <a:ea typeface="+mn-ea"/>
                <a:cs typeface="+mn-cs"/>
              </a:defRPr>
            </a:lvl2pPr>
            <a:lvl3pPr marL="377866" indent="-125956" algn="l" defTabSz="1042688" rtl="0" eaLnBrk="1" latinLnBrk="0" hangingPunct="1">
              <a:lnSpc>
                <a:spcPts val="1348"/>
              </a:lnSpc>
              <a:spcBef>
                <a:spcPts val="200"/>
              </a:spcBef>
              <a:buFont typeface="Gill Sans MT Pro Light" pitchFamily="34" charset="0"/>
              <a:buChar char="–"/>
              <a:defRPr sz="1000" i="1" kern="1200">
                <a:solidFill>
                  <a:schemeClr val="tx1"/>
                </a:solidFill>
                <a:latin typeface="+mn-lt"/>
                <a:ea typeface="+mn-ea"/>
                <a:cs typeface="+mn-cs"/>
              </a:defRPr>
            </a:lvl3pPr>
            <a:lvl4pPr marL="0" indent="0" algn="l" defTabSz="1042688" rtl="0" eaLnBrk="1" latinLnBrk="0" hangingPunct="1">
              <a:lnSpc>
                <a:spcPct val="100000"/>
              </a:lnSpc>
              <a:spcBef>
                <a:spcPts val="1000"/>
              </a:spcBef>
              <a:buClr>
                <a:schemeClr val="accent1"/>
              </a:buClr>
              <a:buFontTx/>
              <a:buNone/>
              <a:defRPr sz="1100" kern="1200">
                <a:solidFill>
                  <a:schemeClr val="tx1"/>
                </a:solidFill>
                <a:latin typeface="Gill Sans MT Pro Medium" pitchFamily="34" charset="0"/>
                <a:ea typeface="+mn-ea"/>
                <a:cs typeface="+mn-cs"/>
              </a:defRPr>
            </a:lvl4pPr>
            <a:lvl5pPr marL="0" indent="0" algn="l" defTabSz="1042688" rtl="0" eaLnBrk="1" latinLnBrk="0" hangingPunct="1">
              <a:lnSpc>
                <a:spcPct val="100000"/>
              </a:lnSpc>
              <a:spcBef>
                <a:spcPts val="800"/>
              </a:spcBef>
              <a:buFont typeface="Arial" pitchFamily="34" charset="0"/>
              <a:buNone/>
              <a:defRPr sz="1100" i="1" kern="1200">
                <a:solidFill>
                  <a:schemeClr val="tx1"/>
                </a:solidFill>
                <a:latin typeface="Gill Sans MT Pro Medium" pitchFamily="34" charset="0"/>
                <a:ea typeface="+mn-ea"/>
                <a:cs typeface="+mn-cs"/>
              </a:defRPr>
            </a:lvl5pPr>
            <a:lvl6pPr marL="0" indent="-125367" algn="l" defTabSz="1042688" rtl="0" eaLnBrk="1" latinLnBrk="0" hangingPunct="1">
              <a:lnSpc>
                <a:spcPts val="1348"/>
              </a:lnSpc>
              <a:spcBef>
                <a:spcPts val="0"/>
              </a:spcBef>
              <a:buClr>
                <a:schemeClr val="accent1"/>
              </a:buClr>
              <a:buFont typeface="Wingdings" panose="05000000000000000000" pitchFamily="2" charset="2"/>
              <a:buChar char="§"/>
              <a:defRPr sz="1000" i="0" kern="1200">
                <a:solidFill>
                  <a:schemeClr val="tx1"/>
                </a:solidFill>
                <a:latin typeface="+mn-lt"/>
                <a:ea typeface="+mn-ea"/>
                <a:cs typeface="+mn-cs"/>
              </a:defRPr>
            </a:lvl6pPr>
            <a:lvl7pPr marL="251911" indent="-125367" algn="l" defTabSz="1042688" rtl="0" eaLnBrk="1" latinLnBrk="0" hangingPunct="1">
              <a:lnSpc>
                <a:spcPts val="1348"/>
              </a:lnSpc>
              <a:spcBef>
                <a:spcPts val="0"/>
              </a:spcBef>
              <a:buClr>
                <a:srgbClr val="BCB8B2"/>
              </a:buClr>
              <a:buFont typeface="Wingdings" panose="05000000000000000000" pitchFamily="2" charset="2"/>
              <a:buChar char="§"/>
              <a:defRPr sz="1000" i="0" kern="1200">
                <a:solidFill>
                  <a:schemeClr val="tx1"/>
                </a:solidFill>
                <a:latin typeface="+mn-lt"/>
                <a:ea typeface="+mn-ea"/>
                <a:cs typeface="+mn-cs"/>
              </a:defRPr>
            </a:lvl7pPr>
            <a:lvl8pPr marL="377866"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8pPr>
            <a:lvl9pPr marL="503822"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9pPr>
          </a:lstStyle>
          <a:p>
            <a:pPr lvl="3"/>
            <a:r>
              <a:rPr lang="en-GB" dirty="0" smtClean="0"/>
              <a:t>Strong tenants and long lease agreements</a:t>
            </a:r>
          </a:p>
          <a:p>
            <a:r>
              <a:rPr lang="en-GB" dirty="0" smtClean="0"/>
              <a:t>Baltic Horizon has 175 tenants, mainly large Nordic and multinational firms.</a:t>
            </a:r>
          </a:p>
          <a:p>
            <a:r>
              <a:rPr lang="en-GB" dirty="0" smtClean="0"/>
              <a:t>The fund aims to have strong tenants with long leases and has a WAULT of 4.8 years by 31 Mar 2017. </a:t>
            </a:r>
          </a:p>
          <a:p>
            <a:r>
              <a:rPr lang="en-GB" dirty="0" smtClean="0"/>
              <a:t>The ten largest leases comprise 51.1 per cent of total annualised rental income. </a:t>
            </a:r>
          </a:p>
          <a:p>
            <a:r>
              <a:rPr lang="en-GB" dirty="0" smtClean="0"/>
              <a:t>G4S is the largest tenant and accounts for 10.0 per cent of total annualised rental income, closely followed by Forum Cinema (8.9 per cent).</a:t>
            </a:r>
          </a:p>
          <a:p>
            <a:r>
              <a:rPr lang="en-GB" dirty="0" smtClean="0"/>
              <a:t>Successful property management is an important value driver for the Fund and the Management Company closely oversees the property managers and signs off all new leases covering space of at least 100 </a:t>
            </a:r>
            <a:r>
              <a:rPr lang="en-GB" dirty="0" err="1" smtClean="0"/>
              <a:t>sq.m</a:t>
            </a:r>
            <a:r>
              <a:rPr lang="en-GB" dirty="0" smtClean="0"/>
              <a:t>. </a:t>
            </a:r>
          </a:p>
          <a:p>
            <a:r>
              <a:rPr lang="en-GB" dirty="0" smtClean="0"/>
              <a:t>The maturities of existing leases are fairly evenly distributed over the next ten years. Only one year, 2022, has leases worth more than 15 per cent of annualised rental income reaching maturity.</a:t>
            </a:r>
          </a:p>
          <a:p>
            <a:endParaRPr lang="en-GB" dirty="0" smtClean="0"/>
          </a:p>
        </p:txBody>
      </p:sp>
      <p:graphicFrame>
        <p:nvGraphicFramePr>
          <p:cNvPr id="19" name="Table 18"/>
          <p:cNvGraphicFramePr>
            <a:graphicFrameLocks noGrp="1"/>
          </p:cNvGraphicFramePr>
          <p:nvPr>
            <p:extLst>
              <p:ext uri="{D42A27DB-BD31-4B8C-83A1-F6EECF244321}">
                <p14:modId xmlns:p14="http://schemas.microsoft.com/office/powerpoint/2010/main" val="368951436"/>
              </p:ext>
            </p:extLst>
          </p:nvPr>
        </p:nvGraphicFramePr>
        <p:xfrm>
          <a:off x="4807536" y="1648104"/>
          <a:ext cx="5134061" cy="3390425"/>
        </p:xfrm>
        <a:graphic>
          <a:graphicData uri="http://schemas.openxmlformats.org/drawingml/2006/table">
            <a:tbl>
              <a:tblPr firstRow="1" firstCol="1" bandRow="1"/>
              <a:tblGrid>
                <a:gridCol w="296413">
                  <a:extLst>
                    <a:ext uri="{9D8B030D-6E8A-4147-A177-3AD203B41FA5}">
                      <a16:colId xmlns:a16="http://schemas.microsoft.com/office/drawing/2014/main" val="20000"/>
                    </a:ext>
                  </a:extLst>
                </a:gridCol>
                <a:gridCol w="1119589">
                  <a:extLst>
                    <a:ext uri="{9D8B030D-6E8A-4147-A177-3AD203B41FA5}">
                      <a16:colId xmlns:a16="http://schemas.microsoft.com/office/drawing/2014/main" val="20001"/>
                    </a:ext>
                  </a:extLst>
                </a:gridCol>
                <a:gridCol w="974161">
                  <a:extLst>
                    <a:ext uri="{9D8B030D-6E8A-4147-A177-3AD203B41FA5}">
                      <a16:colId xmlns:a16="http://schemas.microsoft.com/office/drawing/2014/main" val="20002"/>
                    </a:ext>
                  </a:extLst>
                </a:gridCol>
                <a:gridCol w="893721">
                  <a:extLst>
                    <a:ext uri="{9D8B030D-6E8A-4147-A177-3AD203B41FA5}">
                      <a16:colId xmlns:a16="http://schemas.microsoft.com/office/drawing/2014/main" val="20003"/>
                    </a:ext>
                  </a:extLst>
                </a:gridCol>
                <a:gridCol w="1035745">
                  <a:extLst>
                    <a:ext uri="{9D8B030D-6E8A-4147-A177-3AD203B41FA5}">
                      <a16:colId xmlns:a16="http://schemas.microsoft.com/office/drawing/2014/main" val="20004"/>
                    </a:ext>
                  </a:extLst>
                </a:gridCol>
                <a:gridCol w="814432">
                  <a:extLst>
                    <a:ext uri="{9D8B030D-6E8A-4147-A177-3AD203B41FA5}">
                      <a16:colId xmlns:a16="http://schemas.microsoft.com/office/drawing/2014/main" val="20005"/>
                    </a:ext>
                  </a:extLst>
                </a:gridCol>
              </a:tblGrid>
              <a:tr h="290349">
                <a:tc>
                  <a:txBody>
                    <a:bodyPr/>
                    <a:lstStyle/>
                    <a:p>
                      <a:pPr algn="l">
                        <a:lnSpc>
                          <a:spcPct val="115000"/>
                        </a:lnSpc>
                        <a:spcAft>
                          <a:spcPts val="0"/>
                        </a:spcAft>
                      </a:pPr>
                      <a:r>
                        <a:rPr lang="en-GB" sz="800" kern="1200" dirty="0" smtClean="0">
                          <a:solidFill>
                            <a:schemeClr val="bg1"/>
                          </a:solidFill>
                          <a:latin typeface="+mn-lt"/>
                          <a:ea typeface="+mn-ea"/>
                          <a:cs typeface="+mn-cs"/>
                        </a:rPr>
                        <a:t>No</a:t>
                      </a:r>
                      <a:endParaRPr lang="en-GB" sz="800" kern="1200" dirty="0">
                        <a:solidFill>
                          <a:schemeClr val="bg1"/>
                        </a:solidFill>
                        <a:latin typeface="+mn-lt"/>
                        <a:ea typeface="+mn-ea"/>
                        <a:cs typeface="+mn-cs"/>
                      </a:endParaRPr>
                    </a:p>
                  </a:txBody>
                  <a:tcPr marL="68580" marR="68580" marT="0" marB="0" anchor="ctr">
                    <a:lnL>
                      <a:noFill/>
                    </a:lnL>
                    <a:lnR>
                      <a:noFill/>
                    </a:lnR>
                    <a:lnT>
                      <a:noFill/>
                    </a:lnT>
                    <a:lnB>
                      <a:noFill/>
                    </a:lnB>
                    <a:solidFill>
                      <a:srgbClr val="808080"/>
                    </a:solidFill>
                  </a:tcPr>
                </a:tc>
                <a:tc>
                  <a:txBody>
                    <a:bodyPr/>
                    <a:lstStyle/>
                    <a:p>
                      <a:pPr algn="l">
                        <a:lnSpc>
                          <a:spcPct val="115000"/>
                        </a:lnSpc>
                        <a:spcAft>
                          <a:spcPts val="0"/>
                        </a:spcAft>
                      </a:pPr>
                      <a:r>
                        <a:rPr lang="en-GB" sz="800" kern="1200" dirty="0" smtClean="0">
                          <a:solidFill>
                            <a:schemeClr val="bg1"/>
                          </a:solidFill>
                          <a:latin typeface="+mn-lt"/>
                          <a:ea typeface="+mn-ea"/>
                          <a:cs typeface="+mn-cs"/>
                        </a:rPr>
                        <a:t>Tenant</a:t>
                      </a:r>
                      <a:endParaRPr lang="en-GB" sz="800" kern="1200" dirty="0">
                        <a:solidFill>
                          <a:schemeClr val="bg1"/>
                        </a:solidFill>
                        <a:latin typeface="+mn-lt"/>
                        <a:ea typeface="+mn-ea"/>
                        <a:cs typeface="+mn-cs"/>
                      </a:endParaRPr>
                    </a:p>
                  </a:txBody>
                  <a:tcPr marL="68580" marR="68580" marT="0" marB="0" anchor="ctr">
                    <a:lnL>
                      <a:noFill/>
                    </a:lnL>
                    <a:lnR>
                      <a:noFill/>
                    </a:lnR>
                    <a:lnT>
                      <a:noFill/>
                    </a:lnT>
                    <a:lnB>
                      <a:noFill/>
                    </a:lnB>
                    <a:solidFill>
                      <a:srgbClr val="808080"/>
                    </a:solidFill>
                  </a:tcPr>
                </a:tc>
                <a:tc>
                  <a:txBody>
                    <a:bodyPr/>
                    <a:lstStyle/>
                    <a:p>
                      <a:pPr algn="l">
                        <a:lnSpc>
                          <a:spcPct val="115000"/>
                        </a:lnSpc>
                        <a:spcAft>
                          <a:spcPts val="0"/>
                        </a:spcAft>
                      </a:pPr>
                      <a:r>
                        <a:rPr lang="en-GB" sz="800" kern="1200" dirty="0" smtClean="0">
                          <a:solidFill>
                            <a:schemeClr val="bg1"/>
                          </a:solidFill>
                          <a:latin typeface="+mn-lt"/>
                          <a:ea typeface="+mn-ea"/>
                          <a:cs typeface="+mn-cs"/>
                        </a:rPr>
                        <a:t>Industry</a:t>
                      </a:r>
                      <a:endParaRPr lang="en-GB" sz="800" kern="1200" dirty="0">
                        <a:solidFill>
                          <a:schemeClr val="bg1"/>
                        </a:solidFill>
                        <a:latin typeface="+mn-lt"/>
                        <a:ea typeface="+mn-ea"/>
                        <a:cs typeface="+mn-cs"/>
                      </a:endParaRPr>
                    </a:p>
                  </a:txBody>
                  <a:tcPr marL="68580" marR="68580" marT="0" marB="0" anchor="ctr">
                    <a:lnL>
                      <a:noFill/>
                    </a:lnL>
                    <a:lnR>
                      <a:noFill/>
                    </a:lnR>
                    <a:lnT>
                      <a:noFill/>
                    </a:lnT>
                    <a:lnB>
                      <a:noFill/>
                    </a:lnB>
                    <a:solidFill>
                      <a:srgbClr val="808080"/>
                    </a:solidFill>
                  </a:tcPr>
                </a:tc>
                <a:tc>
                  <a:txBody>
                    <a:bodyPr/>
                    <a:lstStyle/>
                    <a:p>
                      <a:pPr algn="l">
                        <a:lnSpc>
                          <a:spcPct val="115000"/>
                        </a:lnSpc>
                        <a:spcAft>
                          <a:spcPts val="0"/>
                        </a:spcAft>
                      </a:pPr>
                      <a:r>
                        <a:rPr lang="en-GB" sz="800" kern="1200" dirty="0" smtClean="0">
                          <a:solidFill>
                            <a:schemeClr val="bg1"/>
                          </a:solidFill>
                          <a:latin typeface="+mn-lt"/>
                          <a:ea typeface="+mn-ea"/>
                          <a:cs typeface="+mn-cs"/>
                        </a:rPr>
                        <a:t>Property</a:t>
                      </a:r>
                      <a:endParaRPr lang="en-GB" sz="800" kern="1200" dirty="0">
                        <a:solidFill>
                          <a:schemeClr val="bg1"/>
                        </a:solidFill>
                        <a:latin typeface="+mn-lt"/>
                        <a:ea typeface="+mn-ea"/>
                        <a:cs typeface="+mn-cs"/>
                      </a:endParaRPr>
                    </a:p>
                  </a:txBody>
                  <a:tcPr marL="68580" marR="68580" marT="0" marB="0" anchor="ctr">
                    <a:lnL>
                      <a:noFill/>
                    </a:lnL>
                    <a:lnR>
                      <a:noFill/>
                    </a:lnR>
                    <a:lnT>
                      <a:noFill/>
                    </a:lnT>
                    <a:lnB>
                      <a:noFill/>
                    </a:lnB>
                    <a:solidFill>
                      <a:srgbClr val="808080"/>
                    </a:solidFill>
                  </a:tcPr>
                </a:tc>
                <a:tc>
                  <a:txBody>
                    <a:bodyPr/>
                    <a:lstStyle/>
                    <a:p>
                      <a:pPr algn="r">
                        <a:lnSpc>
                          <a:spcPct val="115000"/>
                        </a:lnSpc>
                        <a:spcAft>
                          <a:spcPts val="0"/>
                        </a:spcAft>
                      </a:pPr>
                      <a:r>
                        <a:rPr lang="en-GB" sz="800" kern="1200" dirty="0" smtClean="0">
                          <a:solidFill>
                            <a:schemeClr val="bg1"/>
                          </a:solidFill>
                          <a:latin typeface="+mn-lt"/>
                          <a:ea typeface="+mn-ea"/>
                          <a:cs typeface="+mn-cs"/>
                        </a:rPr>
                        <a:t>% of total annualised rental income</a:t>
                      </a:r>
                      <a:endParaRPr lang="en-GB" sz="800" kern="1200" dirty="0">
                        <a:solidFill>
                          <a:schemeClr val="bg1"/>
                        </a:solidFill>
                        <a:latin typeface="+mn-lt"/>
                        <a:ea typeface="+mn-ea"/>
                        <a:cs typeface="+mn-cs"/>
                      </a:endParaRPr>
                    </a:p>
                  </a:txBody>
                  <a:tcPr marL="68580" marR="68580" marT="0" marB="0" anchor="ctr">
                    <a:lnL>
                      <a:noFill/>
                    </a:lnL>
                    <a:lnR>
                      <a:noFill/>
                    </a:lnR>
                    <a:lnT>
                      <a:noFill/>
                    </a:lnT>
                    <a:lnB>
                      <a:noFill/>
                    </a:lnB>
                    <a:solidFill>
                      <a:srgbClr val="808080"/>
                    </a:solidFill>
                  </a:tcPr>
                </a:tc>
                <a:tc>
                  <a:txBody>
                    <a:bodyPr/>
                    <a:lstStyle/>
                    <a:p>
                      <a:pPr algn="r">
                        <a:lnSpc>
                          <a:spcPct val="115000"/>
                        </a:lnSpc>
                        <a:spcAft>
                          <a:spcPts val="0"/>
                        </a:spcAft>
                      </a:pPr>
                      <a:r>
                        <a:rPr lang="en-GB" sz="800" kern="1200" dirty="0" smtClean="0">
                          <a:solidFill>
                            <a:schemeClr val="bg1"/>
                          </a:solidFill>
                          <a:latin typeface="+mn-lt"/>
                          <a:ea typeface="+mn-ea"/>
                          <a:cs typeface="+mn-cs"/>
                        </a:rPr>
                        <a:t>WAULT, years</a:t>
                      </a:r>
                      <a:endParaRPr lang="en-GB" sz="800" kern="1200" dirty="0">
                        <a:solidFill>
                          <a:schemeClr val="bg1"/>
                        </a:solidFill>
                        <a:latin typeface="+mn-lt"/>
                        <a:ea typeface="+mn-ea"/>
                        <a:cs typeface="+mn-cs"/>
                      </a:endParaRPr>
                    </a:p>
                  </a:txBody>
                  <a:tcPr marL="68580" marR="68580" marT="0" marB="0" anchor="ctr">
                    <a:lnL>
                      <a:noFill/>
                    </a:lnL>
                    <a:lnR>
                      <a:noFill/>
                    </a:lnR>
                    <a:lnT>
                      <a:noFill/>
                    </a:lnT>
                    <a:lnB>
                      <a:noFill/>
                    </a:lnB>
                    <a:solidFill>
                      <a:srgbClr val="808080"/>
                    </a:solidFill>
                  </a:tcPr>
                </a:tc>
                <a:extLst>
                  <a:ext uri="{0D108BD9-81ED-4DB2-BD59-A6C34878D82A}">
                    <a16:rowId xmlns:a16="http://schemas.microsoft.com/office/drawing/2014/main" val="10000"/>
                  </a:ext>
                </a:extLst>
              </a:tr>
              <a:tr h="262289">
                <a:tc>
                  <a:txBody>
                    <a:bodyPr/>
                    <a:lstStyle/>
                    <a:p>
                      <a:pPr algn="l">
                        <a:lnSpc>
                          <a:spcPct val="115000"/>
                        </a:lnSpc>
                        <a:spcAft>
                          <a:spcPts val="0"/>
                        </a:spcAft>
                      </a:pPr>
                      <a:r>
                        <a:rPr lang="en-GB" sz="800" kern="1200" dirty="0" smtClean="0">
                          <a:solidFill>
                            <a:schemeClr val="tx1"/>
                          </a:solidFill>
                          <a:latin typeface="+mn-lt"/>
                          <a:ea typeface="+mn-ea"/>
                          <a:cs typeface="+mn-cs"/>
                        </a:rPr>
                        <a:t>1</a:t>
                      </a:r>
                      <a:endParaRPr lang="en-GB" sz="800" kern="1200" dirty="0">
                        <a:solidFill>
                          <a:schemeClr val="tx1"/>
                        </a:solidFill>
                        <a:latin typeface="+mn-lt"/>
                        <a:ea typeface="+mn-ea"/>
                        <a:cs typeface="+mn-cs"/>
                      </a:endParaRPr>
                    </a:p>
                  </a:txBody>
                  <a:tcPr marL="68580" marR="68580" marT="0" marB="0" anchor="ctr">
                    <a:lnL>
                      <a:noFill/>
                    </a:lnL>
                    <a:lnR>
                      <a:noFill/>
                    </a:lnR>
                    <a:lnT>
                      <a:noFill/>
                    </a:lnT>
                    <a:lnB w="12700" cap="flat" cmpd="sng" algn="ctr">
                      <a:solidFill>
                        <a:srgbClr val="BFBFBF"/>
                      </a:solidFill>
                      <a:prstDash val="solid"/>
                      <a:round/>
                      <a:headEnd type="none" w="med" len="med"/>
                      <a:tailEnd type="none" w="med" len="med"/>
                    </a:lnB>
                  </a:tcPr>
                </a:tc>
                <a:tc>
                  <a:txBody>
                    <a:bodyPr/>
                    <a:lstStyle/>
                    <a:p>
                      <a:pPr algn="l">
                        <a:lnSpc>
                          <a:spcPct val="115000"/>
                        </a:lnSpc>
                        <a:spcAft>
                          <a:spcPts val="0"/>
                        </a:spcAft>
                      </a:pPr>
                      <a:endParaRPr lang="en-GB" sz="800" kern="1200" dirty="0">
                        <a:solidFill>
                          <a:schemeClr val="tx1"/>
                        </a:solidFill>
                        <a:latin typeface="+mn-lt"/>
                        <a:ea typeface="+mn-ea"/>
                        <a:cs typeface="+mn-cs"/>
                      </a:endParaRPr>
                    </a:p>
                  </a:txBody>
                  <a:tcPr marL="68580" marR="68580" marT="0" marB="0" anchor="ctr">
                    <a:lnL>
                      <a:noFill/>
                    </a:lnL>
                    <a:lnR>
                      <a:noFill/>
                    </a:lnR>
                    <a:lnT>
                      <a:noFill/>
                    </a:lnT>
                    <a:lnB w="12700" cap="flat" cmpd="sng" algn="ctr">
                      <a:solidFill>
                        <a:srgbClr val="BFBFBF"/>
                      </a:solidFill>
                      <a:prstDash val="solid"/>
                      <a:round/>
                      <a:headEnd type="none" w="med" len="med"/>
                      <a:tailEnd type="none" w="med" len="med"/>
                    </a:lnB>
                  </a:tcPr>
                </a:tc>
                <a:tc>
                  <a:txBody>
                    <a:bodyPr/>
                    <a:lstStyle/>
                    <a:p>
                      <a:pPr algn="l">
                        <a:lnSpc>
                          <a:spcPct val="115000"/>
                        </a:lnSpc>
                        <a:spcAft>
                          <a:spcPts val="0"/>
                        </a:spcAft>
                      </a:pPr>
                      <a:r>
                        <a:rPr lang="en-GB" sz="800" kern="1200" dirty="0" smtClean="0">
                          <a:solidFill>
                            <a:schemeClr val="tx1"/>
                          </a:solidFill>
                          <a:latin typeface="+mn-lt"/>
                          <a:ea typeface="+mn-ea"/>
                          <a:cs typeface="+mn-cs"/>
                        </a:rPr>
                        <a:t>Security</a:t>
                      </a:r>
                      <a:endParaRPr lang="en-GB" sz="800" kern="1200" dirty="0">
                        <a:solidFill>
                          <a:schemeClr val="tx1"/>
                        </a:solidFill>
                        <a:latin typeface="+mn-lt"/>
                        <a:ea typeface="+mn-ea"/>
                        <a:cs typeface="+mn-cs"/>
                      </a:endParaRPr>
                    </a:p>
                  </a:txBody>
                  <a:tcPr marL="68580" marR="68580" marT="0" marB="0" anchor="ctr">
                    <a:lnL>
                      <a:noFill/>
                    </a:lnL>
                    <a:lnR>
                      <a:noFill/>
                    </a:lnR>
                    <a:lnT>
                      <a:noFill/>
                    </a:lnT>
                    <a:lnB w="12700" cap="flat" cmpd="sng" algn="ctr">
                      <a:solidFill>
                        <a:srgbClr val="BFBFBF"/>
                      </a:solidFill>
                      <a:prstDash val="solid"/>
                      <a:round/>
                      <a:headEnd type="none" w="med" len="med"/>
                      <a:tailEnd type="none" w="med" len="med"/>
                    </a:lnB>
                  </a:tcPr>
                </a:tc>
                <a:tc>
                  <a:txBody>
                    <a:bodyPr/>
                    <a:lstStyle/>
                    <a:p>
                      <a:pPr algn="l">
                        <a:lnSpc>
                          <a:spcPct val="115000"/>
                        </a:lnSpc>
                        <a:spcAft>
                          <a:spcPts val="0"/>
                        </a:spcAft>
                      </a:pPr>
                      <a:r>
                        <a:rPr lang="en-GB" sz="800" kern="1200" dirty="0" smtClean="0">
                          <a:solidFill>
                            <a:schemeClr val="tx1"/>
                          </a:solidFill>
                          <a:latin typeface="+mn-lt"/>
                          <a:ea typeface="+mn-ea"/>
                          <a:cs typeface="+mn-cs"/>
                        </a:rPr>
                        <a:t>G4S Headquarters</a:t>
                      </a:r>
                      <a:endParaRPr lang="en-GB" sz="800" kern="1200" dirty="0">
                        <a:solidFill>
                          <a:schemeClr val="tx1"/>
                        </a:solidFill>
                        <a:latin typeface="+mn-lt"/>
                        <a:ea typeface="+mn-ea"/>
                        <a:cs typeface="+mn-cs"/>
                      </a:endParaRPr>
                    </a:p>
                  </a:txBody>
                  <a:tcPr marL="68580" marR="68580" marT="0" marB="0" anchor="ctr">
                    <a:lnL>
                      <a:noFill/>
                    </a:lnL>
                    <a:lnR>
                      <a:noFill/>
                    </a:lnR>
                    <a:lnT>
                      <a:noFill/>
                    </a:lnT>
                    <a:lnB w="12700" cap="flat" cmpd="sng" algn="ctr">
                      <a:solidFill>
                        <a:srgbClr val="BFBFBF"/>
                      </a:solidFill>
                      <a:prstDash val="solid"/>
                      <a:round/>
                      <a:headEnd type="none" w="med" len="med"/>
                      <a:tailEnd type="none" w="med" len="med"/>
                    </a:lnB>
                  </a:tcPr>
                </a:tc>
                <a:tc>
                  <a:txBody>
                    <a:bodyPr/>
                    <a:lstStyle/>
                    <a:p>
                      <a:pPr algn="r">
                        <a:lnSpc>
                          <a:spcPct val="115000"/>
                        </a:lnSpc>
                        <a:spcAft>
                          <a:spcPts val="0"/>
                        </a:spcAft>
                      </a:pPr>
                      <a:r>
                        <a:rPr lang="en-GB" sz="800" kern="1200" dirty="0" smtClean="0">
                          <a:solidFill>
                            <a:schemeClr val="tx1"/>
                          </a:solidFill>
                          <a:latin typeface="+mn-lt"/>
                          <a:ea typeface="+mn-ea"/>
                          <a:cs typeface="+mn-cs"/>
                        </a:rPr>
                        <a:t>10.0%</a:t>
                      </a:r>
                      <a:endParaRPr lang="en-GB" sz="800" kern="1200" dirty="0">
                        <a:solidFill>
                          <a:schemeClr val="tx1"/>
                        </a:solidFill>
                        <a:latin typeface="+mn-lt"/>
                        <a:ea typeface="+mn-ea"/>
                        <a:cs typeface="+mn-cs"/>
                      </a:endParaRPr>
                    </a:p>
                  </a:txBody>
                  <a:tcPr marL="68580" marR="68580" marT="0" marB="0" anchor="ctr">
                    <a:lnL>
                      <a:noFill/>
                    </a:lnL>
                    <a:lnR>
                      <a:noFill/>
                    </a:lnR>
                    <a:lnT>
                      <a:noFill/>
                    </a:lnT>
                    <a:lnB w="12700" cap="flat" cmpd="sng" algn="ctr">
                      <a:solidFill>
                        <a:srgbClr val="BFBFBF"/>
                      </a:solidFill>
                      <a:prstDash val="solid"/>
                      <a:round/>
                      <a:headEnd type="none" w="med" len="med"/>
                      <a:tailEnd type="none" w="med" len="med"/>
                    </a:lnB>
                  </a:tcPr>
                </a:tc>
                <a:tc>
                  <a:txBody>
                    <a:bodyPr/>
                    <a:lstStyle/>
                    <a:p>
                      <a:pPr algn="r">
                        <a:lnSpc>
                          <a:spcPct val="115000"/>
                        </a:lnSpc>
                        <a:spcAft>
                          <a:spcPts val="0"/>
                        </a:spcAft>
                      </a:pPr>
                      <a:r>
                        <a:rPr lang="en-GB" sz="800" kern="1200" dirty="0" smtClean="0">
                          <a:solidFill>
                            <a:schemeClr val="tx1"/>
                          </a:solidFill>
                          <a:latin typeface="+mn-lt"/>
                          <a:ea typeface="+mn-ea"/>
                          <a:cs typeface="+mn-cs"/>
                        </a:rPr>
                        <a:t>5.6</a:t>
                      </a:r>
                      <a:endParaRPr lang="en-GB" sz="800" kern="1200" dirty="0">
                        <a:solidFill>
                          <a:schemeClr val="tx1"/>
                        </a:solidFill>
                        <a:latin typeface="+mn-lt"/>
                        <a:ea typeface="+mn-ea"/>
                        <a:cs typeface="+mn-cs"/>
                      </a:endParaRPr>
                    </a:p>
                  </a:txBody>
                  <a:tcPr marL="68580" marR="68580" marT="0" marB="0" anchor="ctr">
                    <a:lnL>
                      <a:noFill/>
                    </a:lnL>
                    <a:lnR>
                      <a:noFill/>
                    </a:lnR>
                    <a:lnT>
                      <a:noFill/>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1"/>
                  </a:ext>
                </a:extLst>
              </a:tr>
              <a:tr h="262289">
                <a:tc>
                  <a:txBody>
                    <a:bodyPr/>
                    <a:lstStyle/>
                    <a:p>
                      <a:pPr algn="l">
                        <a:lnSpc>
                          <a:spcPct val="115000"/>
                        </a:lnSpc>
                        <a:spcAft>
                          <a:spcPts val="0"/>
                        </a:spcAft>
                      </a:pPr>
                      <a:r>
                        <a:rPr lang="en-GB" sz="800" kern="1200" dirty="0" smtClean="0">
                          <a:solidFill>
                            <a:schemeClr val="tx1"/>
                          </a:solidFill>
                          <a:latin typeface="+mn-lt"/>
                          <a:ea typeface="+mn-ea"/>
                          <a:cs typeface="+mn-cs"/>
                        </a:rPr>
                        <a:t>2</a:t>
                      </a:r>
                      <a:endParaRPr lang="en-GB" sz="800" kern="1200" dirty="0">
                        <a:solidFill>
                          <a:schemeClr val="tx1"/>
                        </a:solidFill>
                        <a:latin typeface="+mn-lt"/>
                        <a:ea typeface="+mn-ea"/>
                        <a:cs typeface="+mn-cs"/>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a:lnSpc>
                          <a:spcPct val="100000"/>
                        </a:lnSpc>
                        <a:spcAft>
                          <a:spcPts val="0"/>
                        </a:spcAft>
                      </a:pPr>
                      <a:r>
                        <a:rPr lang="en-GB" sz="800" kern="1200" dirty="0" smtClean="0">
                          <a:solidFill>
                            <a:schemeClr val="tx1"/>
                          </a:solidFill>
                          <a:latin typeface="+mn-lt"/>
                          <a:ea typeface="+mn-ea"/>
                          <a:cs typeface="+mn-cs"/>
                        </a:rPr>
                        <a:t>(same owner</a:t>
                      </a:r>
                      <a:r>
                        <a:rPr lang="en-GB" sz="800" kern="1200" baseline="0" dirty="0" smtClean="0">
                          <a:solidFill>
                            <a:schemeClr val="tx1"/>
                          </a:solidFill>
                          <a:latin typeface="+mn-lt"/>
                          <a:ea typeface="+mn-ea"/>
                          <a:cs typeface="+mn-cs"/>
                        </a:rPr>
                        <a:t> </a:t>
                      </a:r>
                      <a:br>
                        <a:rPr lang="en-GB" sz="800" kern="1200" baseline="0" dirty="0" smtClean="0">
                          <a:solidFill>
                            <a:schemeClr val="tx1"/>
                          </a:solidFill>
                          <a:latin typeface="+mn-lt"/>
                          <a:ea typeface="+mn-ea"/>
                          <a:cs typeface="+mn-cs"/>
                        </a:rPr>
                      </a:br>
                      <a:r>
                        <a:rPr lang="en-GB" sz="800" kern="1200" baseline="0" dirty="0" smtClean="0">
                          <a:solidFill>
                            <a:schemeClr val="tx1"/>
                          </a:solidFill>
                          <a:latin typeface="+mn-lt"/>
                          <a:ea typeface="+mn-ea"/>
                          <a:cs typeface="+mn-cs"/>
                        </a:rPr>
                        <a:t>as </a:t>
                      </a:r>
                      <a:r>
                        <a:rPr lang="en-GB" sz="800" kern="1200" dirty="0" smtClean="0">
                          <a:solidFill>
                            <a:schemeClr val="tx1"/>
                          </a:solidFill>
                          <a:latin typeface="+mn-lt"/>
                          <a:ea typeface="+mn-ea"/>
                          <a:cs typeface="+mn-cs"/>
                        </a:rPr>
                        <a:t>SF Bio)        </a:t>
                      </a:r>
                      <a:endParaRPr lang="en-GB" sz="800" kern="1200" dirty="0">
                        <a:solidFill>
                          <a:schemeClr val="tx1"/>
                        </a:solidFill>
                        <a:latin typeface="+mn-lt"/>
                        <a:ea typeface="+mn-ea"/>
                        <a:cs typeface="+mn-cs"/>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15000"/>
                        </a:lnSpc>
                        <a:spcAft>
                          <a:spcPts val="0"/>
                        </a:spcAft>
                      </a:pPr>
                      <a:r>
                        <a:rPr lang="en-GB" sz="800" kern="1200" dirty="0" smtClean="0">
                          <a:solidFill>
                            <a:schemeClr val="tx1"/>
                          </a:solidFill>
                          <a:latin typeface="+mn-lt"/>
                          <a:ea typeface="+mn-ea"/>
                          <a:cs typeface="+mn-cs"/>
                        </a:rPr>
                        <a:t>Cinema</a:t>
                      </a: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15000"/>
                        </a:lnSpc>
                        <a:spcAft>
                          <a:spcPts val="0"/>
                        </a:spcAft>
                      </a:pPr>
                      <a:r>
                        <a:rPr lang="en-GB" sz="800" kern="1200" dirty="0" smtClean="0">
                          <a:solidFill>
                            <a:schemeClr val="tx1"/>
                          </a:solidFill>
                          <a:latin typeface="+mn-lt"/>
                          <a:ea typeface="+mn-ea"/>
                          <a:cs typeface="+mn-cs"/>
                        </a:rPr>
                        <a:t>Coca-Cola Plaza</a:t>
                      </a:r>
                      <a:endParaRPr lang="en-GB" sz="800" kern="1200" dirty="0">
                        <a:solidFill>
                          <a:schemeClr val="tx1"/>
                        </a:solidFill>
                        <a:latin typeface="+mn-lt"/>
                        <a:ea typeface="+mn-ea"/>
                        <a:cs typeface="+mn-cs"/>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algn="r" defTabSz="1042688" rtl="0" eaLnBrk="1" latinLnBrk="0" hangingPunct="1">
                        <a:lnSpc>
                          <a:spcPct val="115000"/>
                        </a:lnSpc>
                        <a:spcAft>
                          <a:spcPts val="0"/>
                        </a:spcAft>
                      </a:pPr>
                      <a:r>
                        <a:rPr lang="en-GB" sz="800" kern="1200" dirty="0" smtClean="0">
                          <a:solidFill>
                            <a:schemeClr val="tx1"/>
                          </a:solidFill>
                          <a:latin typeface="+mn-lt"/>
                          <a:ea typeface="+mn-ea"/>
                          <a:cs typeface="+mn-cs"/>
                        </a:rPr>
                        <a:t>8.9%</a:t>
                      </a:r>
                      <a:endParaRPr lang="en-GB" sz="800" kern="1200" dirty="0">
                        <a:solidFill>
                          <a:schemeClr val="tx1"/>
                        </a:solidFill>
                        <a:latin typeface="+mn-lt"/>
                        <a:ea typeface="+mn-ea"/>
                        <a:cs typeface="+mn-cs"/>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algn="r" defTabSz="1042688" rtl="0" eaLnBrk="1" latinLnBrk="0" hangingPunct="1">
                        <a:lnSpc>
                          <a:spcPct val="115000"/>
                        </a:lnSpc>
                        <a:spcAft>
                          <a:spcPts val="0"/>
                        </a:spcAft>
                      </a:pPr>
                      <a:r>
                        <a:rPr lang="en-GB" sz="800" kern="1200" dirty="0" smtClean="0">
                          <a:solidFill>
                            <a:schemeClr val="tx1"/>
                          </a:solidFill>
                          <a:latin typeface="+mn-lt"/>
                          <a:ea typeface="+mn-ea"/>
                          <a:cs typeface="+mn-cs"/>
                        </a:rPr>
                        <a:t>6.0</a:t>
                      </a:r>
                      <a:endParaRPr lang="en-GB" sz="800" kern="1200" dirty="0">
                        <a:solidFill>
                          <a:schemeClr val="tx1"/>
                        </a:solidFill>
                        <a:latin typeface="+mn-lt"/>
                        <a:ea typeface="+mn-ea"/>
                        <a:cs typeface="+mn-cs"/>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2"/>
                  </a:ext>
                </a:extLst>
              </a:tr>
              <a:tr h="262289">
                <a:tc>
                  <a:txBody>
                    <a:bodyPr/>
                    <a:lstStyle/>
                    <a:p>
                      <a:pPr algn="l">
                        <a:lnSpc>
                          <a:spcPct val="115000"/>
                        </a:lnSpc>
                        <a:spcAft>
                          <a:spcPts val="0"/>
                        </a:spcAft>
                      </a:pPr>
                      <a:r>
                        <a:rPr lang="en-GB" sz="800" kern="1200" dirty="0" smtClean="0">
                          <a:solidFill>
                            <a:schemeClr val="tx1"/>
                          </a:solidFill>
                          <a:latin typeface="+mn-lt"/>
                          <a:ea typeface="+mn-ea"/>
                          <a:cs typeface="+mn-cs"/>
                        </a:rPr>
                        <a:t>3</a:t>
                      </a:r>
                      <a:endParaRPr lang="en-GB" sz="800" kern="1200" dirty="0">
                        <a:solidFill>
                          <a:schemeClr val="tx1"/>
                        </a:solidFill>
                        <a:latin typeface="+mn-lt"/>
                        <a:ea typeface="+mn-ea"/>
                        <a:cs typeface="+mn-cs"/>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15000"/>
                        </a:lnSpc>
                        <a:spcAft>
                          <a:spcPts val="0"/>
                        </a:spcAft>
                      </a:pPr>
                      <a:endParaRPr lang="en-GB" sz="800" kern="1200" dirty="0">
                        <a:solidFill>
                          <a:schemeClr val="tx1"/>
                        </a:solidFill>
                        <a:latin typeface="+mn-lt"/>
                        <a:ea typeface="+mn-ea"/>
                        <a:cs typeface="+mn-cs"/>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15000"/>
                        </a:lnSpc>
                        <a:spcAft>
                          <a:spcPts val="0"/>
                        </a:spcAft>
                      </a:pPr>
                      <a:r>
                        <a:rPr lang="en-GB" sz="800" kern="1200" dirty="0" smtClean="0">
                          <a:solidFill>
                            <a:schemeClr val="tx1"/>
                          </a:solidFill>
                          <a:latin typeface="+mn-lt"/>
                          <a:ea typeface="+mn-ea"/>
                          <a:cs typeface="+mn-cs"/>
                        </a:rPr>
                        <a:t>Grocery</a:t>
                      </a:r>
                      <a:endParaRPr lang="en-GB" sz="800" kern="1200" dirty="0">
                        <a:solidFill>
                          <a:schemeClr val="tx1"/>
                        </a:solidFill>
                        <a:latin typeface="+mn-lt"/>
                        <a:ea typeface="+mn-ea"/>
                        <a:cs typeface="+mn-cs"/>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15000"/>
                        </a:lnSpc>
                        <a:spcAft>
                          <a:spcPts val="0"/>
                        </a:spcAft>
                      </a:pPr>
                      <a:r>
                        <a:rPr lang="en-GB" sz="800" kern="1200" dirty="0" err="1" smtClean="0">
                          <a:solidFill>
                            <a:schemeClr val="tx1"/>
                          </a:solidFill>
                          <a:latin typeface="+mn-lt"/>
                          <a:ea typeface="+mn-ea"/>
                          <a:cs typeface="+mn-cs"/>
                        </a:rPr>
                        <a:t>Domus</a:t>
                      </a:r>
                      <a:r>
                        <a:rPr lang="en-GB" sz="800" kern="1200" dirty="0" smtClean="0">
                          <a:solidFill>
                            <a:schemeClr val="tx1"/>
                          </a:solidFill>
                          <a:latin typeface="+mn-lt"/>
                          <a:ea typeface="+mn-ea"/>
                          <a:cs typeface="+mn-cs"/>
                        </a:rPr>
                        <a:t> Pro, </a:t>
                      </a:r>
                      <a:r>
                        <a:rPr lang="en-GB" sz="800" kern="1200" dirty="0" err="1" smtClean="0">
                          <a:solidFill>
                            <a:schemeClr val="tx1"/>
                          </a:solidFill>
                          <a:latin typeface="+mn-lt"/>
                          <a:ea typeface="+mn-ea"/>
                          <a:cs typeface="+mn-cs"/>
                        </a:rPr>
                        <a:t>Piirita</a:t>
                      </a:r>
                      <a:endParaRPr lang="en-GB" sz="800" kern="1200" dirty="0">
                        <a:solidFill>
                          <a:schemeClr val="tx1"/>
                        </a:solidFill>
                        <a:latin typeface="+mn-lt"/>
                        <a:ea typeface="+mn-ea"/>
                        <a:cs typeface="+mn-cs"/>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algn="r" defTabSz="1042688" rtl="0" eaLnBrk="1" latinLnBrk="0" hangingPunct="1">
                        <a:lnSpc>
                          <a:spcPct val="115000"/>
                        </a:lnSpc>
                        <a:spcAft>
                          <a:spcPts val="0"/>
                        </a:spcAft>
                      </a:pPr>
                      <a:r>
                        <a:rPr lang="en-GB" sz="800" kern="1200" dirty="0" smtClean="0">
                          <a:solidFill>
                            <a:schemeClr val="tx1"/>
                          </a:solidFill>
                          <a:latin typeface="+mn-lt"/>
                          <a:ea typeface="+mn-ea"/>
                          <a:cs typeface="+mn-cs"/>
                        </a:rPr>
                        <a:t>7.4%</a:t>
                      </a:r>
                      <a:endParaRPr lang="en-GB" sz="800" kern="1200" dirty="0">
                        <a:solidFill>
                          <a:schemeClr val="tx1"/>
                        </a:solidFill>
                        <a:latin typeface="+mn-lt"/>
                        <a:ea typeface="+mn-ea"/>
                        <a:cs typeface="+mn-cs"/>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algn="r" defTabSz="1042688" rtl="0" eaLnBrk="1" latinLnBrk="0" hangingPunct="1">
                        <a:lnSpc>
                          <a:spcPct val="115000"/>
                        </a:lnSpc>
                        <a:spcAft>
                          <a:spcPts val="0"/>
                        </a:spcAft>
                      </a:pPr>
                      <a:r>
                        <a:rPr lang="en-GB" sz="800" kern="1200" dirty="0" smtClean="0">
                          <a:solidFill>
                            <a:schemeClr val="tx1"/>
                          </a:solidFill>
                          <a:latin typeface="+mn-lt"/>
                          <a:ea typeface="+mn-ea"/>
                          <a:cs typeface="+mn-cs"/>
                        </a:rPr>
                        <a:t>7.5</a:t>
                      </a:r>
                      <a:endParaRPr lang="en-GB" sz="800" kern="1200" dirty="0">
                        <a:solidFill>
                          <a:schemeClr val="tx1"/>
                        </a:solidFill>
                        <a:latin typeface="+mn-lt"/>
                        <a:ea typeface="+mn-ea"/>
                        <a:cs typeface="+mn-cs"/>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3"/>
                  </a:ext>
                </a:extLst>
              </a:tr>
              <a:tr h="269258">
                <a:tc>
                  <a:txBody>
                    <a:bodyPr/>
                    <a:lstStyle/>
                    <a:p>
                      <a:pPr algn="l">
                        <a:lnSpc>
                          <a:spcPct val="115000"/>
                        </a:lnSpc>
                        <a:spcAft>
                          <a:spcPts val="0"/>
                        </a:spcAft>
                      </a:pPr>
                      <a:r>
                        <a:rPr lang="en-GB" sz="800" kern="1200" dirty="0" smtClean="0">
                          <a:solidFill>
                            <a:schemeClr val="tx1"/>
                          </a:solidFill>
                          <a:latin typeface="+mn-lt"/>
                          <a:ea typeface="+mn-ea"/>
                          <a:cs typeface="+mn-cs"/>
                        </a:rPr>
                        <a:t>4</a:t>
                      </a:r>
                      <a:endParaRPr lang="en-GB" sz="800" kern="1200" dirty="0">
                        <a:solidFill>
                          <a:schemeClr val="tx1"/>
                        </a:solidFill>
                        <a:latin typeface="+mn-lt"/>
                        <a:ea typeface="+mn-ea"/>
                        <a:cs typeface="+mn-cs"/>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15000"/>
                        </a:lnSpc>
                        <a:spcAft>
                          <a:spcPts val="0"/>
                        </a:spcAft>
                      </a:pPr>
                      <a:endParaRPr lang="en-GB" sz="800" kern="1200" dirty="0">
                        <a:solidFill>
                          <a:schemeClr val="tx1"/>
                        </a:solidFill>
                        <a:latin typeface="+mn-lt"/>
                        <a:ea typeface="+mn-ea"/>
                        <a:cs typeface="+mn-cs"/>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15000"/>
                        </a:lnSpc>
                        <a:spcAft>
                          <a:spcPts val="0"/>
                        </a:spcAft>
                      </a:pPr>
                      <a:r>
                        <a:rPr lang="en-GB" sz="800" kern="1200" dirty="0" smtClean="0">
                          <a:solidFill>
                            <a:schemeClr val="tx1"/>
                          </a:solidFill>
                          <a:latin typeface="+mn-lt"/>
                          <a:ea typeface="+mn-ea"/>
                          <a:cs typeface="+mn-cs"/>
                        </a:rPr>
                        <a:t>Credit management</a:t>
                      </a:r>
                      <a:endParaRPr lang="en-GB" sz="800" kern="1200" dirty="0">
                        <a:solidFill>
                          <a:schemeClr val="tx1"/>
                        </a:solidFill>
                        <a:latin typeface="+mn-lt"/>
                        <a:ea typeface="+mn-ea"/>
                        <a:cs typeface="+mn-cs"/>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algn="l" defTabSz="1042688" rtl="0" eaLnBrk="1" latinLnBrk="0" hangingPunct="1">
                        <a:lnSpc>
                          <a:spcPct val="115000"/>
                        </a:lnSpc>
                        <a:spcAft>
                          <a:spcPts val="0"/>
                        </a:spcAft>
                      </a:pPr>
                      <a:r>
                        <a:rPr lang="en-GB" sz="800" kern="1200" dirty="0" err="1" smtClean="0">
                          <a:solidFill>
                            <a:schemeClr val="tx1"/>
                          </a:solidFill>
                          <a:latin typeface="+mn-lt"/>
                          <a:ea typeface="+mn-ea"/>
                          <a:cs typeface="+mn-cs"/>
                        </a:rPr>
                        <a:t>Duetto</a:t>
                      </a:r>
                      <a:r>
                        <a:rPr lang="en-GB" sz="800" kern="1200" dirty="0" smtClean="0">
                          <a:solidFill>
                            <a:schemeClr val="tx1"/>
                          </a:solidFill>
                          <a:latin typeface="+mn-lt"/>
                          <a:ea typeface="+mn-ea"/>
                          <a:cs typeface="+mn-cs"/>
                        </a:rPr>
                        <a:t> I</a:t>
                      </a:r>
                      <a:endParaRPr lang="en-GB" sz="800" kern="1200" dirty="0">
                        <a:solidFill>
                          <a:schemeClr val="tx1"/>
                        </a:solidFill>
                        <a:latin typeface="+mn-lt"/>
                        <a:ea typeface="+mn-ea"/>
                        <a:cs typeface="+mn-cs"/>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algn="r" defTabSz="1042688" rtl="0" eaLnBrk="1" latinLnBrk="0" hangingPunct="1">
                        <a:lnSpc>
                          <a:spcPct val="115000"/>
                        </a:lnSpc>
                        <a:spcAft>
                          <a:spcPts val="0"/>
                        </a:spcAft>
                      </a:pPr>
                      <a:r>
                        <a:rPr lang="en-GB" sz="800" kern="1200" dirty="0" smtClean="0">
                          <a:solidFill>
                            <a:schemeClr val="tx1"/>
                          </a:solidFill>
                          <a:latin typeface="+mn-lt"/>
                          <a:ea typeface="+mn-ea"/>
                          <a:cs typeface="+mn-cs"/>
                        </a:rPr>
                        <a:t>6.0%</a:t>
                      </a:r>
                      <a:endParaRPr lang="en-GB" sz="800" kern="1200" dirty="0">
                        <a:solidFill>
                          <a:schemeClr val="tx1"/>
                        </a:solidFill>
                        <a:latin typeface="+mn-lt"/>
                        <a:ea typeface="+mn-ea"/>
                        <a:cs typeface="+mn-cs"/>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algn="r" defTabSz="1042688" rtl="0" eaLnBrk="1" latinLnBrk="0" hangingPunct="1">
                        <a:lnSpc>
                          <a:spcPct val="115000"/>
                        </a:lnSpc>
                        <a:spcAft>
                          <a:spcPts val="0"/>
                        </a:spcAft>
                      </a:pPr>
                      <a:r>
                        <a:rPr lang="en-GB" sz="800" kern="1200" dirty="0" smtClean="0">
                          <a:solidFill>
                            <a:schemeClr val="tx1"/>
                          </a:solidFill>
                          <a:latin typeface="+mn-lt"/>
                          <a:ea typeface="+mn-ea"/>
                          <a:cs typeface="+mn-cs"/>
                        </a:rPr>
                        <a:t>4.9</a:t>
                      </a:r>
                      <a:endParaRPr lang="en-GB" sz="800" kern="1200" dirty="0">
                        <a:solidFill>
                          <a:schemeClr val="tx1"/>
                        </a:solidFill>
                        <a:latin typeface="+mn-lt"/>
                        <a:ea typeface="+mn-ea"/>
                        <a:cs typeface="+mn-cs"/>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4"/>
                  </a:ext>
                </a:extLst>
              </a:tr>
              <a:tr h="269258">
                <a:tc>
                  <a:txBody>
                    <a:bodyPr/>
                    <a:lstStyle/>
                    <a:p>
                      <a:pPr algn="l">
                        <a:lnSpc>
                          <a:spcPct val="115000"/>
                        </a:lnSpc>
                        <a:spcAft>
                          <a:spcPts val="0"/>
                        </a:spcAft>
                      </a:pPr>
                      <a:r>
                        <a:rPr lang="en-GB" sz="800" kern="1200" dirty="0" smtClean="0">
                          <a:solidFill>
                            <a:schemeClr val="tx1"/>
                          </a:solidFill>
                          <a:latin typeface="+mn-lt"/>
                          <a:ea typeface="+mn-ea"/>
                          <a:cs typeface="+mn-cs"/>
                        </a:rPr>
                        <a:t>5</a:t>
                      </a:r>
                      <a:endParaRPr lang="en-GB" sz="800" kern="1200" dirty="0">
                        <a:solidFill>
                          <a:schemeClr val="tx1"/>
                        </a:solidFill>
                        <a:latin typeface="+mn-lt"/>
                        <a:ea typeface="+mn-ea"/>
                        <a:cs typeface="+mn-cs"/>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15000"/>
                        </a:lnSpc>
                        <a:spcAft>
                          <a:spcPts val="0"/>
                        </a:spcAft>
                      </a:pPr>
                      <a:endParaRPr lang="en-GB" sz="800" kern="1200" dirty="0">
                        <a:solidFill>
                          <a:schemeClr val="tx1"/>
                        </a:solidFill>
                        <a:latin typeface="+mn-lt"/>
                        <a:ea typeface="+mn-ea"/>
                        <a:cs typeface="+mn-cs"/>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15000"/>
                        </a:lnSpc>
                        <a:spcAft>
                          <a:spcPts val="0"/>
                        </a:spcAft>
                      </a:pPr>
                      <a:r>
                        <a:rPr lang="en-GB" sz="800" kern="1200" dirty="0" smtClean="0">
                          <a:solidFill>
                            <a:schemeClr val="tx1"/>
                          </a:solidFill>
                          <a:latin typeface="+mn-lt"/>
                          <a:ea typeface="+mn-ea"/>
                          <a:cs typeface="+mn-cs"/>
                        </a:rPr>
                        <a:t>Banking</a:t>
                      </a:r>
                      <a:endParaRPr lang="en-GB" sz="800" kern="1200" dirty="0">
                        <a:solidFill>
                          <a:schemeClr val="tx1"/>
                        </a:solidFill>
                        <a:latin typeface="+mn-lt"/>
                        <a:ea typeface="+mn-ea"/>
                        <a:cs typeface="+mn-cs"/>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algn="l" defTabSz="1042688" rtl="0" eaLnBrk="1" latinLnBrk="0" hangingPunct="1">
                        <a:lnSpc>
                          <a:spcPct val="115000"/>
                        </a:lnSpc>
                        <a:spcAft>
                          <a:spcPts val="0"/>
                        </a:spcAft>
                      </a:pPr>
                      <a:r>
                        <a:rPr lang="en-GB" sz="800" kern="1200" dirty="0" err="1" smtClean="0">
                          <a:solidFill>
                            <a:schemeClr val="tx1"/>
                          </a:solidFill>
                          <a:latin typeface="+mn-lt"/>
                          <a:ea typeface="+mn-ea"/>
                          <a:cs typeface="+mn-cs"/>
                        </a:rPr>
                        <a:t>Upmalas</a:t>
                      </a:r>
                      <a:r>
                        <a:rPr lang="en-GB" sz="800" kern="1200" dirty="0" smtClean="0">
                          <a:solidFill>
                            <a:schemeClr val="tx1"/>
                          </a:solidFill>
                          <a:latin typeface="+mn-lt"/>
                          <a:ea typeface="+mn-ea"/>
                          <a:cs typeface="+mn-cs"/>
                        </a:rPr>
                        <a:t> </a:t>
                      </a:r>
                      <a:r>
                        <a:rPr lang="en-GB" sz="800" kern="1200" dirty="0" err="1" smtClean="0">
                          <a:solidFill>
                            <a:schemeClr val="tx1"/>
                          </a:solidFill>
                          <a:latin typeface="+mn-lt"/>
                          <a:ea typeface="+mn-ea"/>
                          <a:cs typeface="+mn-cs"/>
                        </a:rPr>
                        <a:t>Biroji</a:t>
                      </a:r>
                      <a:endParaRPr lang="en-GB" sz="800" kern="1200" dirty="0">
                        <a:solidFill>
                          <a:schemeClr val="tx1"/>
                        </a:solidFill>
                        <a:latin typeface="+mn-lt"/>
                        <a:ea typeface="+mn-ea"/>
                        <a:cs typeface="+mn-cs"/>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algn="r" defTabSz="1042688" rtl="0" eaLnBrk="1" latinLnBrk="0" hangingPunct="1">
                        <a:lnSpc>
                          <a:spcPct val="115000"/>
                        </a:lnSpc>
                        <a:spcAft>
                          <a:spcPts val="0"/>
                        </a:spcAft>
                      </a:pPr>
                      <a:r>
                        <a:rPr lang="en-GB" sz="800" kern="1200" dirty="0" smtClean="0">
                          <a:solidFill>
                            <a:schemeClr val="tx1"/>
                          </a:solidFill>
                          <a:latin typeface="+mn-lt"/>
                          <a:ea typeface="+mn-ea"/>
                          <a:cs typeface="+mn-cs"/>
                        </a:rPr>
                        <a:t>5.1%</a:t>
                      </a:r>
                      <a:endParaRPr lang="en-GB" sz="800" kern="1200" dirty="0">
                        <a:solidFill>
                          <a:schemeClr val="tx1"/>
                        </a:solidFill>
                        <a:latin typeface="+mn-lt"/>
                        <a:ea typeface="+mn-ea"/>
                        <a:cs typeface="+mn-cs"/>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algn="r" defTabSz="1042688" rtl="0" eaLnBrk="1" latinLnBrk="0" hangingPunct="1">
                        <a:lnSpc>
                          <a:spcPct val="115000"/>
                        </a:lnSpc>
                        <a:spcAft>
                          <a:spcPts val="0"/>
                        </a:spcAft>
                      </a:pPr>
                      <a:r>
                        <a:rPr lang="en-GB" sz="800" kern="1200" dirty="0" smtClean="0">
                          <a:solidFill>
                            <a:schemeClr val="tx1"/>
                          </a:solidFill>
                          <a:latin typeface="+mn-lt"/>
                          <a:ea typeface="+mn-ea"/>
                          <a:cs typeface="+mn-cs"/>
                        </a:rPr>
                        <a:t>5.8</a:t>
                      </a:r>
                      <a:endParaRPr lang="en-GB" sz="800" kern="1200" dirty="0">
                        <a:solidFill>
                          <a:schemeClr val="tx1"/>
                        </a:solidFill>
                        <a:latin typeface="+mn-lt"/>
                        <a:ea typeface="+mn-ea"/>
                        <a:cs typeface="+mn-cs"/>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5"/>
                  </a:ext>
                </a:extLst>
              </a:tr>
              <a:tr h="262289">
                <a:tc>
                  <a:txBody>
                    <a:bodyPr/>
                    <a:lstStyle/>
                    <a:p>
                      <a:pPr algn="l">
                        <a:lnSpc>
                          <a:spcPct val="115000"/>
                        </a:lnSpc>
                        <a:spcAft>
                          <a:spcPts val="0"/>
                        </a:spcAft>
                      </a:pPr>
                      <a:r>
                        <a:rPr lang="en-GB" sz="800" kern="1200" dirty="0" smtClean="0">
                          <a:solidFill>
                            <a:schemeClr val="tx1"/>
                          </a:solidFill>
                          <a:latin typeface="+mn-lt"/>
                          <a:ea typeface="+mn-ea"/>
                          <a:cs typeface="+mn-cs"/>
                        </a:rPr>
                        <a:t>6</a:t>
                      </a:r>
                      <a:endParaRPr lang="en-GB" sz="800" kern="1200" dirty="0">
                        <a:solidFill>
                          <a:schemeClr val="tx1"/>
                        </a:solidFill>
                        <a:latin typeface="+mn-lt"/>
                        <a:ea typeface="+mn-ea"/>
                        <a:cs typeface="+mn-cs"/>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15000"/>
                        </a:lnSpc>
                        <a:spcAft>
                          <a:spcPts val="0"/>
                        </a:spcAft>
                      </a:pPr>
                      <a:endParaRPr lang="en-GB" sz="800" kern="1200" dirty="0">
                        <a:solidFill>
                          <a:schemeClr val="tx1"/>
                        </a:solidFill>
                        <a:latin typeface="+mn-lt"/>
                        <a:ea typeface="+mn-ea"/>
                        <a:cs typeface="+mn-cs"/>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15000"/>
                        </a:lnSpc>
                        <a:spcAft>
                          <a:spcPts val="0"/>
                        </a:spcAft>
                      </a:pPr>
                      <a:r>
                        <a:rPr lang="en-GB" sz="800" kern="1200" dirty="0" smtClean="0">
                          <a:solidFill>
                            <a:schemeClr val="tx1"/>
                          </a:solidFill>
                          <a:latin typeface="+mn-lt"/>
                          <a:ea typeface="+mn-ea"/>
                          <a:cs typeface="+mn-cs"/>
                        </a:rPr>
                        <a:t>Banking</a:t>
                      </a:r>
                      <a:endParaRPr lang="en-GB" sz="800" kern="1200" dirty="0">
                        <a:solidFill>
                          <a:schemeClr val="tx1"/>
                        </a:solidFill>
                        <a:latin typeface="+mn-lt"/>
                        <a:ea typeface="+mn-ea"/>
                        <a:cs typeface="+mn-cs"/>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algn="l" defTabSz="1042688" rtl="0" eaLnBrk="1" latinLnBrk="0" hangingPunct="1">
                        <a:lnSpc>
                          <a:spcPct val="115000"/>
                        </a:lnSpc>
                        <a:spcAft>
                          <a:spcPts val="0"/>
                        </a:spcAft>
                      </a:pPr>
                      <a:r>
                        <a:rPr lang="en-GB" sz="800" kern="1200" dirty="0" err="1" smtClean="0">
                          <a:solidFill>
                            <a:schemeClr val="tx1"/>
                          </a:solidFill>
                          <a:latin typeface="+mn-lt"/>
                          <a:ea typeface="+mn-ea"/>
                          <a:cs typeface="+mn-cs"/>
                        </a:rPr>
                        <a:t>Lincona</a:t>
                      </a:r>
                      <a:endParaRPr lang="en-GB" sz="800" kern="1200" dirty="0">
                        <a:solidFill>
                          <a:schemeClr val="tx1"/>
                        </a:solidFill>
                        <a:latin typeface="+mn-lt"/>
                        <a:ea typeface="+mn-ea"/>
                        <a:cs typeface="+mn-cs"/>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algn="r" defTabSz="1042688" rtl="0" eaLnBrk="1" latinLnBrk="0" hangingPunct="1">
                        <a:lnSpc>
                          <a:spcPct val="115000"/>
                        </a:lnSpc>
                        <a:spcAft>
                          <a:spcPts val="0"/>
                        </a:spcAft>
                      </a:pPr>
                      <a:r>
                        <a:rPr lang="en-GB" sz="800" kern="1200" dirty="0" smtClean="0">
                          <a:solidFill>
                            <a:schemeClr val="tx1"/>
                          </a:solidFill>
                          <a:latin typeface="+mn-lt"/>
                          <a:ea typeface="+mn-ea"/>
                          <a:cs typeface="+mn-cs"/>
                        </a:rPr>
                        <a:t>3.7%</a:t>
                      </a:r>
                      <a:endParaRPr lang="en-GB" sz="800" kern="1200" dirty="0">
                        <a:solidFill>
                          <a:schemeClr val="tx1"/>
                        </a:solidFill>
                        <a:latin typeface="+mn-lt"/>
                        <a:ea typeface="+mn-ea"/>
                        <a:cs typeface="+mn-cs"/>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algn="r" defTabSz="1042688" rtl="0" eaLnBrk="1" latinLnBrk="0" hangingPunct="1">
                        <a:lnSpc>
                          <a:spcPct val="115000"/>
                        </a:lnSpc>
                        <a:spcAft>
                          <a:spcPts val="0"/>
                        </a:spcAft>
                      </a:pPr>
                      <a:r>
                        <a:rPr lang="en-GB" sz="800" kern="1200" dirty="0" smtClean="0">
                          <a:solidFill>
                            <a:schemeClr val="tx1"/>
                          </a:solidFill>
                          <a:latin typeface="+mn-lt"/>
                          <a:ea typeface="+mn-ea"/>
                          <a:cs typeface="+mn-cs"/>
                        </a:rPr>
                        <a:t>0.4</a:t>
                      </a:r>
                      <a:endParaRPr lang="en-GB" sz="800" kern="1200" dirty="0">
                        <a:solidFill>
                          <a:schemeClr val="tx1"/>
                        </a:solidFill>
                        <a:latin typeface="+mn-lt"/>
                        <a:ea typeface="+mn-ea"/>
                        <a:cs typeface="+mn-cs"/>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6"/>
                  </a:ext>
                </a:extLst>
              </a:tr>
              <a:tr h="262289">
                <a:tc>
                  <a:txBody>
                    <a:bodyPr/>
                    <a:lstStyle/>
                    <a:p>
                      <a:pPr algn="l">
                        <a:lnSpc>
                          <a:spcPct val="115000"/>
                        </a:lnSpc>
                        <a:spcAft>
                          <a:spcPts val="0"/>
                        </a:spcAft>
                      </a:pPr>
                      <a:r>
                        <a:rPr lang="en-GB" sz="800" kern="1200" dirty="0" smtClean="0">
                          <a:solidFill>
                            <a:schemeClr val="tx1"/>
                          </a:solidFill>
                          <a:latin typeface="+mn-lt"/>
                          <a:ea typeface="+mn-ea"/>
                          <a:cs typeface="+mn-cs"/>
                        </a:rPr>
                        <a:t>7</a:t>
                      </a:r>
                      <a:endParaRPr lang="en-GB" sz="800" kern="1200" dirty="0">
                        <a:solidFill>
                          <a:schemeClr val="tx1"/>
                        </a:solidFill>
                        <a:latin typeface="+mn-lt"/>
                        <a:ea typeface="+mn-ea"/>
                        <a:cs typeface="+mn-cs"/>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15000"/>
                        </a:lnSpc>
                        <a:spcAft>
                          <a:spcPts val="0"/>
                        </a:spcAft>
                      </a:pPr>
                      <a:endParaRPr lang="en-GB" sz="800" kern="1200" dirty="0">
                        <a:solidFill>
                          <a:schemeClr val="tx1"/>
                        </a:solidFill>
                        <a:latin typeface="+mn-lt"/>
                        <a:ea typeface="+mn-ea"/>
                        <a:cs typeface="+mn-cs"/>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15000"/>
                        </a:lnSpc>
                        <a:spcAft>
                          <a:spcPts val="0"/>
                        </a:spcAft>
                      </a:pPr>
                      <a:r>
                        <a:rPr lang="en-GB" sz="800" kern="1200" dirty="0" smtClean="0">
                          <a:solidFill>
                            <a:schemeClr val="tx1"/>
                          </a:solidFill>
                          <a:latin typeface="+mn-lt"/>
                          <a:ea typeface="+mn-ea"/>
                          <a:cs typeface="+mn-cs"/>
                        </a:rPr>
                        <a:t>Speciality chemicals</a:t>
                      </a:r>
                      <a:endParaRPr lang="en-GB" sz="800" kern="1200" dirty="0">
                        <a:solidFill>
                          <a:schemeClr val="tx1"/>
                        </a:solidFill>
                        <a:latin typeface="+mn-lt"/>
                        <a:ea typeface="+mn-ea"/>
                        <a:cs typeface="+mn-cs"/>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algn="l" defTabSz="1042688" rtl="0" eaLnBrk="1" latinLnBrk="0" hangingPunct="1">
                        <a:lnSpc>
                          <a:spcPct val="115000"/>
                        </a:lnSpc>
                        <a:spcAft>
                          <a:spcPts val="0"/>
                        </a:spcAft>
                      </a:pPr>
                      <a:r>
                        <a:rPr lang="en-GB" sz="800" kern="1200" dirty="0" err="1" smtClean="0">
                          <a:solidFill>
                            <a:schemeClr val="tx1"/>
                          </a:solidFill>
                          <a:latin typeface="+mn-lt"/>
                          <a:ea typeface="+mn-ea"/>
                          <a:cs typeface="+mn-cs"/>
                        </a:rPr>
                        <a:t>Upmalas</a:t>
                      </a:r>
                      <a:r>
                        <a:rPr lang="en-GB" sz="800" kern="1200" dirty="0" smtClean="0">
                          <a:solidFill>
                            <a:schemeClr val="tx1"/>
                          </a:solidFill>
                          <a:latin typeface="+mn-lt"/>
                          <a:ea typeface="+mn-ea"/>
                          <a:cs typeface="+mn-cs"/>
                        </a:rPr>
                        <a:t> </a:t>
                      </a:r>
                      <a:r>
                        <a:rPr lang="en-GB" sz="800" kern="1200" dirty="0" err="1" smtClean="0">
                          <a:solidFill>
                            <a:schemeClr val="tx1"/>
                          </a:solidFill>
                          <a:latin typeface="+mn-lt"/>
                          <a:ea typeface="+mn-ea"/>
                          <a:cs typeface="+mn-cs"/>
                        </a:rPr>
                        <a:t>Biroji</a:t>
                      </a:r>
                      <a:endParaRPr lang="en-GB" sz="800" kern="1200" dirty="0">
                        <a:solidFill>
                          <a:schemeClr val="tx1"/>
                        </a:solidFill>
                        <a:latin typeface="+mn-lt"/>
                        <a:ea typeface="+mn-ea"/>
                        <a:cs typeface="+mn-cs"/>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algn="r" defTabSz="1042688" rtl="0" eaLnBrk="1" latinLnBrk="0" hangingPunct="1">
                        <a:lnSpc>
                          <a:spcPct val="115000"/>
                        </a:lnSpc>
                        <a:spcAft>
                          <a:spcPts val="0"/>
                        </a:spcAft>
                      </a:pPr>
                      <a:r>
                        <a:rPr lang="en-GB" sz="800" kern="1200" dirty="0" smtClean="0">
                          <a:solidFill>
                            <a:schemeClr val="tx1"/>
                          </a:solidFill>
                          <a:latin typeface="+mn-lt"/>
                          <a:ea typeface="+mn-ea"/>
                          <a:cs typeface="+mn-cs"/>
                        </a:rPr>
                        <a:t>2.9%</a:t>
                      </a:r>
                      <a:endParaRPr lang="en-GB" sz="800" kern="1200" dirty="0">
                        <a:solidFill>
                          <a:schemeClr val="tx1"/>
                        </a:solidFill>
                        <a:latin typeface="+mn-lt"/>
                        <a:ea typeface="+mn-ea"/>
                        <a:cs typeface="+mn-cs"/>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algn="r" defTabSz="1042688" rtl="0" eaLnBrk="1" latinLnBrk="0" hangingPunct="1">
                        <a:lnSpc>
                          <a:spcPct val="115000"/>
                        </a:lnSpc>
                        <a:spcAft>
                          <a:spcPts val="0"/>
                        </a:spcAft>
                      </a:pPr>
                      <a:r>
                        <a:rPr lang="en-GB" sz="800" kern="1200" dirty="0" smtClean="0">
                          <a:solidFill>
                            <a:schemeClr val="tx1"/>
                          </a:solidFill>
                          <a:latin typeface="+mn-lt"/>
                          <a:ea typeface="+mn-ea"/>
                          <a:cs typeface="+mn-cs"/>
                        </a:rPr>
                        <a:t>2.3</a:t>
                      </a:r>
                      <a:endParaRPr lang="en-GB" sz="800" kern="1200" dirty="0">
                        <a:solidFill>
                          <a:schemeClr val="tx1"/>
                        </a:solidFill>
                        <a:latin typeface="+mn-lt"/>
                        <a:ea typeface="+mn-ea"/>
                        <a:cs typeface="+mn-cs"/>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7"/>
                  </a:ext>
                </a:extLst>
              </a:tr>
              <a:tr h="262289">
                <a:tc>
                  <a:txBody>
                    <a:bodyPr/>
                    <a:lstStyle/>
                    <a:p>
                      <a:pPr algn="l">
                        <a:lnSpc>
                          <a:spcPct val="115000"/>
                        </a:lnSpc>
                        <a:spcAft>
                          <a:spcPts val="0"/>
                        </a:spcAft>
                      </a:pPr>
                      <a:r>
                        <a:rPr lang="en-GB" sz="800" kern="1200" dirty="0" smtClean="0">
                          <a:solidFill>
                            <a:schemeClr val="tx1"/>
                          </a:solidFill>
                          <a:latin typeface="+mn-lt"/>
                          <a:ea typeface="+mn-ea"/>
                          <a:cs typeface="+mn-cs"/>
                        </a:rPr>
                        <a:t>8</a:t>
                      </a:r>
                      <a:endParaRPr lang="en-GB" sz="800" kern="1200" dirty="0">
                        <a:solidFill>
                          <a:schemeClr val="tx1"/>
                        </a:solidFill>
                        <a:latin typeface="+mn-lt"/>
                        <a:ea typeface="+mn-ea"/>
                        <a:cs typeface="+mn-cs"/>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15000"/>
                        </a:lnSpc>
                        <a:spcAft>
                          <a:spcPts val="0"/>
                        </a:spcAft>
                      </a:pPr>
                      <a:endParaRPr lang="en-GB" sz="800" kern="1200" dirty="0">
                        <a:solidFill>
                          <a:schemeClr val="tx1"/>
                        </a:solidFill>
                        <a:latin typeface="+mn-lt"/>
                        <a:ea typeface="+mn-ea"/>
                        <a:cs typeface="+mn-cs"/>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15000"/>
                        </a:lnSpc>
                        <a:spcAft>
                          <a:spcPts val="0"/>
                        </a:spcAft>
                      </a:pPr>
                      <a:r>
                        <a:rPr lang="en-GB" sz="800" kern="1200" dirty="0" smtClean="0">
                          <a:solidFill>
                            <a:schemeClr val="tx1"/>
                          </a:solidFill>
                          <a:latin typeface="+mn-lt"/>
                          <a:ea typeface="+mn-ea"/>
                          <a:cs typeface="+mn-cs"/>
                        </a:rPr>
                        <a:t>Fashion</a:t>
                      </a:r>
                      <a:endParaRPr lang="en-GB" sz="800" kern="1200" dirty="0">
                        <a:solidFill>
                          <a:schemeClr val="tx1"/>
                        </a:solidFill>
                        <a:latin typeface="+mn-lt"/>
                        <a:ea typeface="+mn-ea"/>
                        <a:cs typeface="+mn-cs"/>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algn="l" defTabSz="1042688" rtl="0" eaLnBrk="1" latinLnBrk="0" hangingPunct="1">
                        <a:lnSpc>
                          <a:spcPct val="115000"/>
                        </a:lnSpc>
                        <a:spcAft>
                          <a:spcPts val="0"/>
                        </a:spcAft>
                      </a:pPr>
                      <a:r>
                        <a:rPr lang="en-GB" sz="800" kern="1200" dirty="0" smtClean="0">
                          <a:solidFill>
                            <a:schemeClr val="tx1"/>
                          </a:solidFill>
                          <a:latin typeface="+mn-lt"/>
                          <a:ea typeface="+mn-ea"/>
                          <a:cs typeface="+mn-cs"/>
                        </a:rPr>
                        <a:t>Europa SC</a:t>
                      </a:r>
                      <a:endParaRPr lang="en-GB" sz="800" kern="1200" dirty="0">
                        <a:solidFill>
                          <a:schemeClr val="tx1"/>
                        </a:solidFill>
                        <a:latin typeface="+mn-lt"/>
                        <a:ea typeface="+mn-ea"/>
                        <a:cs typeface="+mn-cs"/>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algn="r" defTabSz="1042688" rtl="0" eaLnBrk="1" latinLnBrk="0" hangingPunct="1">
                        <a:lnSpc>
                          <a:spcPct val="115000"/>
                        </a:lnSpc>
                        <a:spcAft>
                          <a:spcPts val="0"/>
                        </a:spcAft>
                      </a:pPr>
                      <a:r>
                        <a:rPr lang="en-GB" sz="800" kern="1200" dirty="0" smtClean="0">
                          <a:solidFill>
                            <a:schemeClr val="tx1"/>
                          </a:solidFill>
                          <a:latin typeface="+mn-lt"/>
                          <a:ea typeface="+mn-ea"/>
                          <a:cs typeface="+mn-cs"/>
                        </a:rPr>
                        <a:t>2.5%</a:t>
                      </a:r>
                      <a:endParaRPr lang="en-GB" sz="800" kern="1200" dirty="0">
                        <a:solidFill>
                          <a:schemeClr val="tx1"/>
                        </a:solidFill>
                        <a:latin typeface="+mn-lt"/>
                        <a:ea typeface="+mn-ea"/>
                        <a:cs typeface="+mn-cs"/>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algn="r" defTabSz="1042688" rtl="0" eaLnBrk="1" latinLnBrk="0" hangingPunct="1">
                        <a:lnSpc>
                          <a:spcPct val="115000"/>
                        </a:lnSpc>
                        <a:spcAft>
                          <a:spcPts val="0"/>
                        </a:spcAft>
                      </a:pPr>
                      <a:r>
                        <a:rPr lang="en-GB" sz="800" kern="1200" dirty="0" smtClean="0">
                          <a:solidFill>
                            <a:schemeClr val="tx1"/>
                          </a:solidFill>
                          <a:latin typeface="+mn-lt"/>
                          <a:ea typeface="+mn-ea"/>
                          <a:cs typeface="+mn-cs"/>
                        </a:rPr>
                        <a:t>1.0</a:t>
                      </a:r>
                      <a:endParaRPr lang="en-GB" sz="800" kern="1200" dirty="0">
                        <a:solidFill>
                          <a:schemeClr val="tx1"/>
                        </a:solidFill>
                        <a:latin typeface="+mn-lt"/>
                        <a:ea typeface="+mn-ea"/>
                        <a:cs typeface="+mn-cs"/>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8"/>
                  </a:ext>
                </a:extLst>
              </a:tr>
              <a:tr h="262289">
                <a:tc>
                  <a:txBody>
                    <a:bodyPr/>
                    <a:lstStyle/>
                    <a:p>
                      <a:pPr algn="l">
                        <a:lnSpc>
                          <a:spcPct val="115000"/>
                        </a:lnSpc>
                        <a:spcAft>
                          <a:spcPts val="0"/>
                        </a:spcAft>
                      </a:pPr>
                      <a:r>
                        <a:rPr lang="en-GB" sz="800" kern="1200" dirty="0" smtClean="0">
                          <a:solidFill>
                            <a:schemeClr val="tx1"/>
                          </a:solidFill>
                          <a:latin typeface="+mn-lt"/>
                          <a:ea typeface="+mn-ea"/>
                          <a:cs typeface="+mn-cs"/>
                        </a:rPr>
                        <a:t>9</a:t>
                      </a:r>
                      <a:endParaRPr lang="en-GB" sz="800" kern="1200" dirty="0">
                        <a:solidFill>
                          <a:schemeClr val="tx1"/>
                        </a:solidFill>
                        <a:latin typeface="+mn-lt"/>
                        <a:ea typeface="+mn-ea"/>
                        <a:cs typeface="+mn-cs"/>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15000"/>
                        </a:lnSpc>
                        <a:spcAft>
                          <a:spcPts val="0"/>
                        </a:spcAft>
                      </a:pPr>
                      <a:endParaRPr lang="en-GB" sz="800" kern="1200" dirty="0">
                        <a:solidFill>
                          <a:schemeClr val="tx1"/>
                        </a:solidFill>
                        <a:latin typeface="+mn-lt"/>
                        <a:ea typeface="+mn-ea"/>
                        <a:cs typeface="+mn-cs"/>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15000"/>
                        </a:lnSpc>
                        <a:spcAft>
                          <a:spcPts val="0"/>
                        </a:spcAft>
                      </a:pPr>
                      <a:r>
                        <a:rPr lang="en-GB" sz="800" kern="1200" dirty="0" smtClean="0">
                          <a:solidFill>
                            <a:schemeClr val="tx1"/>
                          </a:solidFill>
                          <a:latin typeface="+mn-lt"/>
                          <a:ea typeface="+mn-ea"/>
                          <a:cs typeface="+mn-cs"/>
                        </a:rPr>
                        <a:t>Public institution</a:t>
                      </a:r>
                      <a:endParaRPr lang="en-GB" sz="800" kern="1200" dirty="0">
                        <a:solidFill>
                          <a:schemeClr val="tx1"/>
                        </a:solidFill>
                        <a:latin typeface="+mn-lt"/>
                        <a:ea typeface="+mn-ea"/>
                        <a:cs typeface="+mn-cs"/>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algn="l" defTabSz="1042688" rtl="0" eaLnBrk="1" latinLnBrk="0" hangingPunct="1">
                        <a:lnSpc>
                          <a:spcPct val="115000"/>
                        </a:lnSpc>
                        <a:spcAft>
                          <a:spcPts val="0"/>
                        </a:spcAft>
                      </a:pPr>
                      <a:r>
                        <a:rPr lang="en-GB" sz="800" kern="1200" dirty="0" err="1" smtClean="0">
                          <a:solidFill>
                            <a:schemeClr val="tx1"/>
                          </a:solidFill>
                          <a:latin typeface="+mn-lt"/>
                          <a:ea typeface="+mn-ea"/>
                          <a:cs typeface="+mn-cs"/>
                        </a:rPr>
                        <a:t>Lincona</a:t>
                      </a:r>
                      <a:endParaRPr lang="en-GB" sz="800" kern="1200" dirty="0">
                        <a:solidFill>
                          <a:schemeClr val="tx1"/>
                        </a:solidFill>
                        <a:latin typeface="+mn-lt"/>
                        <a:ea typeface="+mn-ea"/>
                        <a:cs typeface="+mn-cs"/>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algn="r" defTabSz="1042688" rtl="0" eaLnBrk="1" latinLnBrk="0" hangingPunct="1">
                        <a:lnSpc>
                          <a:spcPct val="115000"/>
                        </a:lnSpc>
                        <a:spcAft>
                          <a:spcPts val="0"/>
                        </a:spcAft>
                      </a:pPr>
                      <a:r>
                        <a:rPr lang="en-GB" sz="800" kern="1200" dirty="0" smtClean="0">
                          <a:solidFill>
                            <a:schemeClr val="tx1"/>
                          </a:solidFill>
                          <a:latin typeface="+mn-lt"/>
                          <a:ea typeface="+mn-ea"/>
                          <a:cs typeface="+mn-cs"/>
                        </a:rPr>
                        <a:t>2.5%</a:t>
                      </a:r>
                      <a:endParaRPr lang="en-GB" sz="800" kern="1200" dirty="0">
                        <a:solidFill>
                          <a:schemeClr val="tx1"/>
                        </a:solidFill>
                        <a:latin typeface="+mn-lt"/>
                        <a:ea typeface="+mn-ea"/>
                        <a:cs typeface="+mn-cs"/>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algn="r" defTabSz="1042688" rtl="0" eaLnBrk="1" latinLnBrk="0" hangingPunct="1">
                        <a:lnSpc>
                          <a:spcPct val="115000"/>
                        </a:lnSpc>
                        <a:spcAft>
                          <a:spcPts val="0"/>
                        </a:spcAft>
                      </a:pPr>
                      <a:r>
                        <a:rPr lang="en-GB" sz="800" kern="1200" dirty="0" smtClean="0">
                          <a:solidFill>
                            <a:schemeClr val="tx1"/>
                          </a:solidFill>
                          <a:latin typeface="+mn-lt"/>
                          <a:ea typeface="+mn-ea"/>
                          <a:cs typeface="+mn-cs"/>
                        </a:rPr>
                        <a:t>7.3</a:t>
                      </a:r>
                      <a:endParaRPr lang="en-GB" sz="800" kern="1200" dirty="0">
                        <a:solidFill>
                          <a:schemeClr val="tx1"/>
                        </a:solidFill>
                        <a:latin typeface="+mn-lt"/>
                        <a:ea typeface="+mn-ea"/>
                        <a:cs typeface="+mn-cs"/>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9"/>
                  </a:ext>
                </a:extLst>
              </a:tr>
              <a:tr h="262289">
                <a:tc>
                  <a:txBody>
                    <a:bodyPr/>
                    <a:lstStyle/>
                    <a:p>
                      <a:pPr algn="l">
                        <a:lnSpc>
                          <a:spcPct val="115000"/>
                        </a:lnSpc>
                        <a:spcAft>
                          <a:spcPts val="0"/>
                        </a:spcAft>
                      </a:pPr>
                      <a:r>
                        <a:rPr lang="en-GB" sz="800" kern="1200" dirty="0" smtClean="0">
                          <a:solidFill>
                            <a:schemeClr val="tx1"/>
                          </a:solidFill>
                          <a:latin typeface="+mn-lt"/>
                          <a:ea typeface="+mn-ea"/>
                          <a:cs typeface="+mn-cs"/>
                        </a:rPr>
                        <a:t>10</a:t>
                      </a:r>
                      <a:endParaRPr lang="en-GB" sz="800" kern="1200" dirty="0">
                        <a:solidFill>
                          <a:schemeClr val="tx1"/>
                        </a:solidFill>
                        <a:latin typeface="+mn-lt"/>
                        <a:ea typeface="+mn-ea"/>
                        <a:cs typeface="+mn-cs"/>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15000"/>
                        </a:lnSpc>
                        <a:spcAft>
                          <a:spcPts val="0"/>
                        </a:spcAft>
                      </a:pPr>
                      <a:endParaRPr lang="en-GB" sz="800" kern="1200" dirty="0">
                        <a:solidFill>
                          <a:schemeClr val="tx1"/>
                        </a:solidFill>
                        <a:latin typeface="+mn-lt"/>
                        <a:ea typeface="+mn-ea"/>
                        <a:cs typeface="+mn-cs"/>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lnSpc>
                          <a:spcPct val="115000"/>
                        </a:lnSpc>
                        <a:spcAft>
                          <a:spcPts val="0"/>
                        </a:spcAft>
                      </a:pPr>
                      <a:r>
                        <a:rPr lang="en-GB" sz="800" kern="1200" dirty="0" smtClean="0">
                          <a:solidFill>
                            <a:schemeClr val="tx1"/>
                          </a:solidFill>
                          <a:latin typeface="+mn-lt"/>
                          <a:ea typeface="+mn-ea"/>
                          <a:cs typeface="+mn-cs"/>
                        </a:rPr>
                        <a:t>Grocery</a:t>
                      </a:r>
                      <a:endParaRPr lang="en-GB" sz="800" kern="1200" dirty="0">
                        <a:solidFill>
                          <a:schemeClr val="tx1"/>
                        </a:solidFill>
                        <a:latin typeface="+mn-lt"/>
                        <a:ea typeface="+mn-ea"/>
                        <a:cs typeface="+mn-cs"/>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algn="l" defTabSz="1042688" rtl="0" eaLnBrk="1" latinLnBrk="0" hangingPunct="1">
                        <a:lnSpc>
                          <a:spcPct val="115000"/>
                        </a:lnSpc>
                        <a:spcAft>
                          <a:spcPts val="0"/>
                        </a:spcAft>
                      </a:pPr>
                      <a:r>
                        <a:rPr lang="en-GB" sz="800" kern="1200" dirty="0" smtClean="0">
                          <a:solidFill>
                            <a:schemeClr val="tx1"/>
                          </a:solidFill>
                          <a:latin typeface="+mn-lt"/>
                          <a:ea typeface="+mn-ea"/>
                          <a:cs typeface="+mn-cs"/>
                        </a:rPr>
                        <a:t>Sky Supermarket</a:t>
                      </a:r>
                      <a:endParaRPr lang="en-GB" sz="800" kern="1200" dirty="0">
                        <a:solidFill>
                          <a:schemeClr val="tx1"/>
                        </a:solidFill>
                        <a:latin typeface="+mn-lt"/>
                        <a:ea typeface="+mn-ea"/>
                        <a:cs typeface="+mn-cs"/>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algn="r" defTabSz="1042688" rtl="0" eaLnBrk="1" latinLnBrk="0" hangingPunct="1">
                        <a:lnSpc>
                          <a:spcPct val="115000"/>
                        </a:lnSpc>
                        <a:spcAft>
                          <a:spcPts val="0"/>
                        </a:spcAft>
                      </a:pPr>
                      <a:r>
                        <a:rPr lang="en-GB" sz="800" kern="1200" dirty="0" smtClean="0">
                          <a:solidFill>
                            <a:schemeClr val="tx1"/>
                          </a:solidFill>
                          <a:latin typeface="+mn-lt"/>
                          <a:ea typeface="+mn-ea"/>
                          <a:cs typeface="+mn-cs"/>
                        </a:rPr>
                        <a:t>2.2%</a:t>
                      </a:r>
                      <a:endParaRPr lang="en-GB" sz="800" kern="1200" dirty="0">
                        <a:solidFill>
                          <a:schemeClr val="tx1"/>
                        </a:solidFill>
                        <a:latin typeface="+mn-lt"/>
                        <a:ea typeface="+mn-ea"/>
                        <a:cs typeface="+mn-cs"/>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algn="r" defTabSz="1042688" rtl="0" eaLnBrk="1" latinLnBrk="0" hangingPunct="1">
                        <a:lnSpc>
                          <a:spcPct val="115000"/>
                        </a:lnSpc>
                        <a:spcAft>
                          <a:spcPts val="0"/>
                        </a:spcAft>
                      </a:pPr>
                      <a:r>
                        <a:rPr lang="en-GB" sz="800" kern="1200" dirty="0" smtClean="0">
                          <a:solidFill>
                            <a:schemeClr val="tx1"/>
                          </a:solidFill>
                          <a:latin typeface="+mn-lt"/>
                          <a:ea typeface="+mn-ea"/>
                          <a:cs typeface="+mn-cs"/>
                        </a:rPr>
                        <a:t>5.8</a:t>
                      </a:r>
                      <a:endParaRPr lang="en-GB" sz="800" kern="1200" dirty="0">
                        <a:solidFill>
                          <a:schemeClr val="tx1"/>
                        </a:solidFill>
                        <a:latin typeface="+mn-lt"/>
                        <a:ea typeface="+mn-ea"/>
                        <a:cs typeface="+mn-cs"/>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10"/>
                  </a:ext>
                </a:extLst>
              </a:tr>
              <a:tr h="231180">
                <a:tc>
                  <a:txBody>
                    <a:bodyPr/>
                    <a:lstStyle/>
                    <a:p>
                      <a:pPr algn="l">
                        <a:lnSpc>
                          <a:spcPct val="115000"/>
                        </a:lnSpc>
                        <a:spcAft>
                          <a:spcPts val="0"/>
                        </a:spcAft>
                      </a:pPr>
                      <a:r>
                        <a:rPr lang="en-GB" sz="800" kern="1200" dirty="0" smtClean="0">
                          <a:solidFill>
                            <a:schemeClr val="tx1"/>
                          </a:solidFill>
                          <a:latin typeface="+mn-lt"/>
                          <a:ea typeface="+mn-ea"/>
                          <a:cs typeface="+mn-cs"/>
                        </a:rPr>
                        <a:t> </a:t>
                      </a:r>
                      <a:endParaRPr lang="en-GB" sz="800" kern="1200" dirty="0">
                        <a:solidFill>
                          <a:schemeClr val="tx1"/>
                        </a:solidFill>
                        <a:latin typeface="+mn-lt"/>
                        <a:ea typeface="+mn-ea"/>
                        <a:cs typeface="+mn-cs"/>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28575" cap="flat" cmpd="dbl" algn="ctr">
                      <a:solidFill>
                        <a:srgbClr val="BFBFBF"/>
                      </a:solidFill>
                      <a:prstDash val="solid"/>
                      <a:round/>
                      <a:headEnd type="none" w="med" len="med"/>
                      <a:tailEnd type="none" w="med" len="med"/>
                    </a:lnB>
                  </a:tcPr>
                </a:tc>
                <a:tc gridSpan="2">
                  <a:txBody>
                    <a:bodyPr/>
                    <a:lstStyle/>
                    <a:p>
                      <a:pPr algn="l">
                        <a:lnSpc>
                          <a:spcPct val="115000"/>
                        </a:lnSpc>
                        <a:spcAft>
                          <a:spcPts val="0"/>
                        </a:spcAft>
                      </a:pPr>
                      <a:r>
                        <a:rPr lang="en-GB" sz="800" b="1" kern="1200" dirty="0" smtClean="0">
                          <a:solidFill>
                            <a:schemeClr val="tx1"/>
                          </a:solidFill>
                          <a:latin typeface="Gill Sans MT Pro Medium" panose="020B0602020104020203" pitchFamily="34" charset="0"/>
                          <a:ea typeface="+mn-ea"/>
                          <a:cs typeface="+mn-cs"/>
                        </a:rPr>
                        <a:t>Total of 10 largest tenants</a:t>
                      </a:r>
                      <a:endParaRPr lang="en-GB" sz="800" kern="1200" dirty="0">
                        <a:solidFill>
                          <a:schemeClr val="tx1"/>
                        </a:solidFill>
                        <a:latin typeface="Gill Sans MT Pro Medium" panose="020B0602020104020203" pitchFamily="34" charset="0"/>
                        <a:ea typeface="+mn-ea"/>
                        <a:cs typeface="+mn-cs"/>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28575" cap="flat" cmpd="dbl" algn="ctr">
                      <a:solidFill>
                        <a:srgbClr val="BFBFBF"/>
                      </a:solidFill>
                      <a:prstDash val="solid"/>
                      <a:round/>
                      <a:headEnd type="none" w="med" len="med"/>
                      <a:tailEnd type="none" w="med" len="med"/>
                    </a:lnB>
                  </a:tcPr>
                </a:tc>
                <a:tc hMerge="1">
                  <a:txBody>
                    <a:bodyPr/>
                    <a:lstStyle/>
                    <a:p>
                      <a:pPr algn="l">
                        <a:lnSpc>
                          <a:spcPct val="115000"/>
                        </a:lnSpc>
                        <a:spcAft>
                          <a:spcPts val="0"/>
                        </a:spcAft>
                      </a:pPr>
                      <a:endParaRPr lang="en-US" sz="800" kern="1200" dirty="0">
                        <a:solidFill>
                          <a:schemeClr val="tx1"/>
                        </a:solidFill>
                        <a:latin typeface="+mn-lt"/>
                        <a:ea typeface="+mn-ea"/>
                        <a:cs typeface="+mn-cs"/>
                      </a:endParaRPr>
                    </a:p>
                  </a:txBody>
                  <a:tcPr marL="68580" marR="68580" marT="0" marB="0" anchor="b">
                    <a:lnL>
                      <a:noFill/>
                    </a:lnL>
                    <a:lnR>
                      <a:noFill/>
                    </a:lnR>
                    <a:lnT w="12700" cap="flat" cmpd="sng" algn="ctr">
                      <a:solidFill>
                        <a:srgbClr val="BFBFBF"/>
                      </a:solidFill>
                      <a:prstDash val="solid"/>
                      <a:round/>
                      <a:headEnd type="none" w="med" len="med"/>
                      <a:tailEnd type="none" w="med" len="med"/>
                    </a:lnT>
                    <a:lnB w="28575" cap="flat" cmpd="dbl" algn="ctr">
                      <a:solidFill>
                        <a:srgbClr val="BFBFBF"/>
                      </a:solidFill>
                      <a:prstDash val="solid"/>
                      <a:round/>
                      <a:headEnd type="none" w="med" len="med"/>
                      <a:tailEnd type="none" w="med" len="med"/>
                    </a:lnB>
                  </a:tcPr>
                </a:tc>
                <a:tc>
                  <a:txBody>
                    <a:bodyPr/>
                    <a:lstStyle/>
                    <a:p>
                      <a:pPr algn="l">
                        <a:lnSpc>
                          <a:spcPct val="115000"/>
                        </a:lnSpc>
                        <a:spcAft>
                          <a:spcPts val="0"/>
                        </a:spcAft>
                      </a:pPr>
                      <a:endParaRPr lang="en-GB" sz="800" kern="1200" dirty="0">
                        <a:solidFill>
                          <a:schemeClr val="tx1"/>
                        </a:solidFill>
                        <a:latin typeface="Gill Sans MT Pro Medium" panose="020B0602020104020203" pitchFamily="34" charset="0"/>
                        <a:ea typeface="+mn-ea"/>
                        <a:cs typeface="+mn-cs"/>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28575" cap="flat" cmpd="dbl" algn="ctr">
                      <a:solidFill>
                        <a:srgbClr val="BFBFBF"/>
                      </a:solidFill>
                      <a:prstDash val="solid"/>
                      <a:round/>
                      <a:headEnd type="none" w="med" len="med"/>
                      <a:tailEnd type="none" w="med" len="med"/>
                    </a:lnB>
                  </a:tcPr>
                </a:tc>
                <a:tc>
                  <a:txBody>
                    <a:bodyPr/>
                    <a:lstStyle/>
                    <a:p>
                      <a:pPr algn="r">
                        <a:lnSpc>
                          <a:spcPct val="115000"/>
                        </a:lnSpc>
                        <a:spcAft>
                          <a:spcPts val="0"/>
                        </a:spcAft>
                      </a:pPr>
                      <a:r>
                        <a:rPr lang="en-GB" sz="800" b="1" kern="1200" dirty="0" smtClean="0">
                          <a:solidFill>
                            <a:schemeClr val="tx1"/>
                          </a:solidFill>
                          <a:latin typeface="Gill Sans MT Pro Medium" panose="020B0602020104020203" pitchFamily="34" charset="0"/>
                          <a:ea typeface="+mn-ea"/>
                          <a:cs typeface="+mn-cs"/>
                        </a:rPr>
                        <a:t>51.1%</a:t>
                      </a:r>
                      <a:endParaRPr lang="en-GB" sz="800" b="1" kern="1200" dirty="0">
                        <a:solidFill>
                          <a:schemeClr val="tx1"/>
                        </a:solidFill>
                        <a:latin typeface="Gill Sans MT Pro Medium" panose="020B0602020104020203" pitchFamily="34" charset="0"/>
                        <a:ea typeface="+mn-ea"/>
                        <a:cs typeface="+mn-cs"/>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28575" cap="flat" cmpd="dbl" algn="ctr">
                      <a:solidFill>
                        <a:srgbClr val="BFBFBF"/>
                      </a:solidFill>
                      <a:prstDash val="solid"/>
                      <a:round/>
                      <a:headEnd type="none" w="med" len="med"/>
                      <a:tailEnd type="none" w="med" len="med"/>
                    </a:lnB>
                  </a:tcPr>
                </a:tc>
                <a:tc>
                  <a:txBody>
                    <a:bodyPr/>
                    <a:lstStyle/>
                    <a:p>
                      <a:pPr algn="r">
                        <a:lnSpc>
                          <a:spcPct val="115000"/>
                        </a:lnSpc>
                        <a:spcAft>
                          <a:spcPts val="0"/>
                        </a:spcAft>
                      </a:pPr>
                      <a:r>
                        <a:rPr lang="en-GB" sz="800" b="1" kern="1200" dirty="0" smtClean="0">
                          <a:solidFill>
                            <a:schemeClr val="tx1"/>
                          </a:solidFill>
                          <a:latin typeface="Gill Sans MT Pro Medium" panose="020B0602020104020203" pitchFamily="34" charset="0"/>
                          <a:ea typeface="+mn-ea"/>
                          <a:cs typeface="+mn-cs"/>
                        </a:rPr>
                        <a:t>5.2</a:t>
                      </a:r>
                      <a:endParaRPr lang="en-GB" sz="800" b="1" kern="1200" dirty="0">
                        <a:solidFill>
                          <a:schemeClr val="tx1"/>
                        </a:solidFill>
                        <a:latin typeface="Gill Sans MT Pro Medium" panose="020B0602020104020203" pitchFamily="34" charset="0"/>
                        <a:ea typeface="+mn-ea"/>
                        <a:cs typeface="+mn-cs"/>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28575" cap="flat" cmpd="dbl" algn="ctr">
                      <a:solidFill>
                        <a:srgbClr val="BFBFBF"/>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pic>
        <p:nvPicPr>
          <p:cNvPr id="22" name="Picture 24" descr="http://ncg.se/link/61949035c93a41f5b70efe9decae1906.aspx?id=769"/>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191588" y="2397633"/>
            <a:ext cx="329143" cy="216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9" descr="http://s3-eu-west-1.amazonaws.com/static-uptrail-com/companies/logos/277/original/Swedbank_logo.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176897" y="3475941"/>
            <a:ext cx="842682" cy="180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2" descr="https://www.ria.ee/extensions/ria_2011/images/RIA_logo14_en.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195985" y="4288765"/>
            <a:ext cx="944996" cy="216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6" descr="http://www.chd.lv/lv/images/klienti/sky_logo.gif"/>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173226" y="4547469"/>
            <a:ext cx="287013" cy="216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0" descr="http://stuffled.com/vector/wp-content/uploads/sites/5/2014/07/Rimi_Baltic_Logo-vector-image.png"/>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l="-1310" r="-1612"/>
          <a:stretch/>
        </p:blipFill>
        <p:spPr bwMode="auto">
          <a:xfrm>
            <a:off x="5176898" y="2659533"/>
            <a:ext cx="550186" cy="216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8" descr="http://daliakutkaitecup.lt/wp-content/uploads/2015/02/Apranga_400x200.png"/>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p:blipFill>
        <p:spPr bwMode="auto">
          <a:xfrm>
            <a:off x="5114468" y="4010758"/>
            <a:ext cx="863015" cy="180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5" descr="Bildresultat för g4s logo pn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5187916" y="2124701"/>
            <a:ext cx="368149" cy="216000"/>
          </a:xfrm>
          <a:prstGeom prst="rect">
            <a:avLst/>
          </a:prstGeom>
          <a:noFill/>
          <a:extLst>
            <a:ext uri="{909E8E84-426E-40DD-AFC4-6F175D3DCCD1}">
              <a14:hiddenFill xmlns:a14="http://schemas.microsoft.com/office/drawing/2010/main">
                <a:solidFill>
                  <a:srgbClr val="FFFFFF"/>
                </a:solidFill>
              </a14:hiddenFill>
            </a:ext>
          </a:extLst>
        </p:spPr>
      </p:pic>
      <p:sp>
        <p:nvSpPr>
          <p:cNvPr id="42" name="Content Placeholder 5"/>
          <p:cNvSpPr txBox="1">
            <a:spLocks/>
          </p:cNvSpPr>
          <p:nvPr/>
        </p:nvSpPr>
        <p:spPr>
          <a:xfrm>
            <a:off x="4848837" y="5136334"/>
            <a:ext cx="3164195" cy="337185"/>
          </a:xfrm>
          <a:prstGeom prst="rect">
            <a:avLst/>
          </a:prstGeom>
        </p:spPr>
        <p:txBody>
          <a:bodyPr vert="horz" lIns="0" tIns="0" rIns="0" bIns="0" rtlCol="0">
            <a:noAutofit/>
          </a:bodyPr>
          <a:lstStyle>
            <a:lvl1pPr marL="125956" indent="-125956" algn="l" defTabSz="1042688" rtl="0" eaLnBrk="1" latinLnBrk="0" hangingPunct="1">
              <a:lnSpc>
                <a:spcPts val="1348"/>
              </a:lnSpc>
              <a:spcBef>
                <a:spcPts val="300"/>
              </a:spcBef>
              <a:buClr>
                <a:srgbClr val="AA0032"/>
              </a:buClr>
              <a:buFont typeface="Wingdings" panose="05000000000000000000" pitchFamily="2" charset="2"/>
              <a:buChar char="§"/>
              <a:defRPr sz="1000" kern="1200">
                <a:solidFill>
                  <a:schemeClr val="tx1"/>
                </a:solidFill>
                <a:latin typeface="+mn-lt"/>
                <a:ea typeface="+mn-ea"/>
                <a:cs typeface="+mn-cs"/>
              </a:defRPr>
            </a:lvl1pPr>
            <a:lvl2pPr marL="251911" indent="-125956" algn="l" defTabSz="1042688" rtl="0" eaLnBrk="1" latinLnBrk="0" hangingPunct="1">
              <a:lnSpc>
                <a:spcPts val="1348"/>
              </a:lnSpc>
              <a:spcBef>
                <a:spcPts val="200"/>
              </a:spcBef>
              <a:buClr>
                <a:srgbClr val="BCB8B2"/>
              </a:buClr>
              <a:buFont typeface="Wingdings" panose="05000000000000000000" pitchFamily="2" charset="2"/>
              <a:buChar char="§"/>
              <a:defRPr sz="1000" kern="1200">
                <a:solidFill>
                  <a:schemeClr val="tx1"/>
                </a:solidFill>
                <a:latin typeface="+mn-lt"/>
                <a:ea typeface="+mn-ea"/>
                <a:cs typeface="+mn-cs"/>
              </a:defRPr>
            </a:lvl2pPr>
            <a:lvl3pPr marL="377866" indent="-125956" algn="l" defTabSz="1042688" rtl="0" eaLnBrk="1" latinLnBrk="0" hangingPunct="1">
              <a:lnSpc>
                <a:spcPts val="1348"/>
              </a:lnSpc>
              <a:spcBef>
                <a:spcPts val="200"/>
              </a:spcBef>
              <a:buFont typeface="Gill Sans MT Pro Light" pitchFamily="34" charset="0"/>
              <a:buChar char="–"/>
              <a:defRPr sz="1000" i="1" kern="1200">
                <a:solidFill>
                  <a:schemeClr val="tx1"/>
                </a:solidFill>
                <a:latin typeface="+mn-lt"/>
                <a:ea typeface="+mn-ea"/>
                <a:cs typeface="+mn-cs"/>
              </a:defRPr>
            </a:lvl3pPr>
            <a:lvl4pPr marL="0" indent="0" algn="l" defTabSz="1042688" rtl="0" eaLnBrk="1" latinLnBrk="0" hangingPunct="1">
              <a:lnSpc>
                <a:spcPct val="100000"/>
              </a:lnSpc>
              <a:spcBef>
                <a:spcPts val="1000"/>
              </a:spcBef>
              <a:buClr>
                <a:schemeClr val="accent1"/>
              </a:buClr>
              <a:buFontTx/>
              <a:buNone/>
              <a:defRPr sz="1100" kern="1200">
                <a:solidFill>
                  <a:schemeClr val="tx1"/>
                </a:solidFill>
                <a:latin typeface="Gill Sans MT Pro Medium" pitchFamily="34" charset="0"/>
                <a:ea typeface="+mn-ea"/>
                <a:cs typeface="+mn-cs"/>
              </a:defRPr>
            </a:lvl4pPr>
            <a:lvl5pPr marL="0" indent="0" algn="l" defTabSz="1042688" rtl="0" eaLnBrk="1" latinLnBrk="0" hangingPunct="1">
              <a:lnSpc>
                <a:spcPct val="100000"/>
              </a:lnSpc>
              <a:spcBef>
                <a:spcPts val="800"/>
              </a:spcBef>
              <a:buFont typeface="Arial" pitchFamily="34" charset="0"/>
              <a:buNone/>
              <a:defRPr sz="1100" i="1" kern="1200">
                <a:solidFill>
                  <a:schemeClr val="tx1"/>
                </a:solidFill>
                <a:latin typeface="Gill Sans MT Pro Medium" pitchFamily="34" charset="0"/>
                <a:ea typeface="+mn-ea"/>
                <a:cs typeface="+mn-cs"/>
              </a:defRPr>
            </a:lvl5pPr>
            <a:lvl6pPr marL="0" indent="-125367" algn="l" defTabSz="1042688" rtl="0" eaLnBrk="1" latinLnBrk="0" hangingPunct="1">
              <a:lnSpc>
                <a:spcPts val="1348"/>
              </a:lnSpc>
              <a:spcBef>
                <a:spcPts val="0"/>
              </a:spcBef>
              <a:buClr>
                <a:schemeClr val="accent1"/>
              </a:buClr>
              <a:buFont typeface="Wingdings" panose="05000000000000000000" pitchFamily="2" charset="2"/>
              <a:buChar char="§"/>
              <a:defRPr sz="1000" i="0" kern="1200">
                <a:solidFill>
                  <a:schemeClr val="tx1"/>
                </a:solidFill>
                <a:latin typeface="+mn-lt"/>
                <a:ea typeface="+mn-ea"/>
                <a:cs typeface="+mn-cs"/>
              </a:defRPr>
            </a:lvl6pPr>
            <a:lvl7pPr marL="251911" indent="-125367" algn="l" defTabSz="1042688" rtl="0" eaLnBrk="1" latinLnBrk="0" hangingPunct="1">
              <a:lnSpc>
                <a:spcPts val="1348"/>
              </a:lnSpc>
              <a:spcBef>
                <a:spcPts val="0"/>
              </a:spcBef>
              <a:buClr>
                <a:srgbClr val="BCB8B2"/>
              </a:buClr>
              <a:buFont typeface="Wingdings" panose="05000000000000000000" pitchFamily="2" charset="2"/>
              <a:buChar char="§"/>
              <a:defRPr sz="1000" i="0" kern="1200">
                <a:solidFill>
                  <a:schemeClr val="tx1"/>
                </a:solidFill>
                <a:latin typeface="+mn-lt"/>
                <a:ea typeface="+mn-ea"/>
                <a:cs typeface="+mn-cs"/>
              </a:defRPr>
            </a:lvl7pPr>
            <a:lvl8pPr marL="377866"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8pPr>
            <a:lvl9pPr marL="503822"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9pPr>
          </a:lstStyle>
          <a:p>
            <a:pPr lvl="3"/>
            <a:r>
              <a:rPr lang="en-GB" dirty="0" smtClean="0"/>
              <a:t>Maturities of existing leases, 31 Mar 2017</a:t>
            </a:r>
            <a:br>
              <a:rPr lang="en-GB" dirty="0" smtClean="0"/>
            </a:br>
            <a:r>
              <a:rPr lang="en-GB" sz="800" dirty="0" smtClean="0">
                <a:latin typeface="+mn-lt"/>
              </a:rPr>
              <a:t>% of total annualised rental income</a:t>
            </a:r>
          </a:p>
        </p:txBody>
      </p:sp>
      <p:sp>
        <p:nvSpPr>
          <p:cNvPr id="43" name="Content Placeholder 5"/>
          <p:cNvSpPr txBox="1">
            <a:spLocks/>
          </p:cNvSpPr>
          <p:nvPr/>
        </p:nvSpPr>
        <p:spPr>
          <a:xfrm>
            <a:off x="4801027" y="1362551"/>
            <a:ext cx="2829220" cy="242357"/>
          </a:xfrm>
          <a:prstGeom prst="rect">
            <a:avLst/>
          </a:prstGeom>
        </p:spPr>
        <p:txBody>
          <a:bodyPr vert="horz" lIns="0" tIns="0" rIns="0" bIns="0" rtlCol="0">
            <a:noAutofit/>
          </a:bodyPr>
          <a:lstStyle>
            <a:lvl1pPr marL="125956" indent="-125956" algn="l" defTabSz="1042688" rtl="0" eaLnBrk="1" latinLnBrk="0" hangingPunct="1">
              <a:lnSpc>
                <a:spcPts val="1348"/>
              </a:lnSpc>
              <a:spcBef>
                <a:spcPts val="300"/>
              </a:spcBef>
              <a:buClr>
                <a:srgbClr val="AA0032"/>
              </a:buClr>
              <a:buFont typeface="Wingdings" panose="05000000000000000000" pitchFamily="2" charset="2"/>
              <a:buChar char="§"/>
              <a:defRPr sz="1000" kern="1200">
                <a:solidFill>
                  <a:schemeClr val="tx1"/>
                </a:solidFill>
                <a:latin typeface="+mn-lt"/>
                <a:ea typeface="+mn-ea"/>
                <a:cs typeface="+mn-cs"/>
              </a:defRPr>
            </a:lvl1pPr>
            <a:lvl2pPr marL="251911" indent="-125956" algn="l" defTabSz="1042688" rtl="0" eaLnBrk="1" latinLnBrk="0" hangingPunct="1">
              <a:lnSpc>
                <a:spcPts val="1348"/>
              </a:lnSpc>
              <a:spcBef>
                <a:spcPts val="200"/>
              </a:spcBef>
              <a:buClr>
                <a:srgbClr val="BCB8B2"/>
              </a:buClr>
              <a:buFont typeface="Wingdings" panose="05000000000000000000" pitchFamily="2" charset="2"/>
              <a:buChar char="§"/>
              <a:defRPr sz="1000" kern="1200">
                <a:solidFill>
                  <a:schemeClr val="tx1"/>
                </a:solidFill>
                <a:latin typeface="+mn-lt"/>
                <a:ea typeface="+mn-ea"/>
                <a:cs typeface="+mn-cs"/>
              </a:defRPr>
            </a:lvl2pPr>
            <a:lvl3pPr marL="377866" indent="-125956" algn="l" defTabSz="1042688" rtl="0" eaLnBrk="1" latinLnBrk="0" hangingPunct="1">
              <a:lnSpc>
                <a:spcPts val="1348"/>
              </a:lnSpc>
              <a:spcBef>
                <a:spcPts val="200"/>
              </a:spcBef>
              <a:buFont typeface="Gill Sans MT Pro Light" pitchFamily="34" charset="0"/>
              <a:buChar char="–"/>
              <a:defRPr sz="1000" i="1" kern="1200">
                <a:solidFill>
                  <a:schemeClr val="tx1"/>
                </a:solidFill>
                <a:latin typeface="+mn-lt"/>
                <a:ea typeface="+mn-ea"/>
                <a:cs typeface="+mn-cs"/>
              </a:defRPr>
            </a:lvl3pPr>
            <a:lvl4pPr marL="0" indent="0" algn="l" defTabSz="1042688" rtl="0" eaLnBrk="1" latinLnBrk="0" hangingPunct="1">
              <a:lnSpc>
                <a:spcPct val="100000"/>
              </a:lnSpc>
              <a:spcBef>
                <a:spcPts val="1000"/>
              </a:spcBef>
              <a:buClr>
                <a:schemeClr val="accent1"/>
              </a:buClr>
              <a:buFontTx/>
              <a:buNone/>
              <a:defRPr sz="1100" kern="1200">
                <a:solidFill>
                  <a:schemeClr val="tx1"/>
                </a:solidFill>
                <a:latin typeface="Gill Sans MT Pro Medium" pitchFamily="34" charset="0"/>
                <a:ea typeface="+mn-ea"/>
                <a:cs typeface="+mn-cs"/>
              </a:defRPr>
            </a:lvl4pPr>
            <a:lvl5pPr marL="0" indent="0" algn="l" defTabSz="1042688" rtl="0" eaLnBrk="1" latinLnBrk="0" hangingPunct="1">
              <a:lnSpc>
                <a:spcPct val="100000"/>
              </a:lnSpc>
              <a:spcBef>
                <a:spcPts val="800"/>
              </a:spcBef>
              <a:buFont typeface="Arial" pitchFamily="34" charset="0"/>
              <a:buNone/>
              <a:defRPr sz="1100" i="1" kern="1200">
                <a:solidFill>
                  <a:schemeClr val="tx1"/>
                </a:solidFill>
                <a:latin typeface="Gill Sans MT Pro Medium" pitchFamily="34" charset="0"/>
                <a:ea typeface="+mn-ea"/>
                <a:cs typeface="+mn-cs"/>
              </a:defRPr>
            </a:lvl5pPr>
            <a:lvl6pPr marL="0" indent="-125367" algn="l" defTabSz="1042688" rtl="0" eaLnBrk="1" latinLnBrk="0" hangingPunct="1">
              <a:lnSpc>
                <a:spcPts val="1348"/>
              </a:lnSpc>
              <a:spcBef>
                <a:spcPts val="0"/>
              </a:spcBef>
              <a:buClr>
                <a:schemeClr val="accent1"/>
              </a:buClr>
              <a:buFont typeface="Wingdings" panose="05000000000000000000" pitchFamily="2" charset="2"/>
              <a:buChar char="§"/>
              <a:defRPr sz="1000" i="0" kern="1200">
                <a:solidFill>
                  <a:schemeClr val="tx1"/>
                </a:solidFill>
                <a:latin typeface="+mn-lt"/>
                <a:ea typeface="+mn-ea"/>
                <a:cs typeface="+mn-cs"/>
              </a:defRPr>
            </a:lvl6pPr>
            <a:lvl7pPr marL="251911" indent="-125367" algn="l" defTabSz="1042688" rtl="0" eaLnBrk="1" latinLnBrk="0" hangingPunct="1">
              <a:lnSpc>
                <a:spcPts val="1348"/>
              </a:lnSpc>
              <a:spcBef>
                <a:spcPts val="0"/>
              </a:spcBef>
              <a:buClr>
                <a:srgbClr val="BCB8B2"/>
              </a:buClr>
              <a:buFont typeface="Wingdings" panose="05000000000000000000" pitchFamily="2" charset="2"/>
              <a:buChar char="§"/>
              <a:defRPr sz="1000" i="0" kern="1200">
                <a:solidFill>
                  <a:schemeClr val="tx1"/>
                </a:solidFill>
                <a:latin typeface="+mn-lt"/>
                <a:ea typeface="+mn-ea"/>
                <a:cs typeface="+mn-cs"/>
              </a:defRPr>
            </a:lvl7pPr>
            <a:lvl8pPr marL="377866"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8pPr>
            <a:lvl9pPr marL="503822" indent="-125956" algn="l" defTabSz="1042688" rtl="0" eaLnBrk="1" latinLnBrk="0" hangingPunct="1">
              <a:lnSpc>
                <a:spcPts val="1348"/>
              </a:lnSpc>
              <a:spcBef>
                <a:spcPts val="0"/>
              </a:spcBef>
              <a:buFont typeface="Gill Sans MT Pro Light" pitchFamily="34" charset="0"/>
              <a:buChar char="–"/>
              <a:defRPr sz="1000" i="1" kern="1200">
                <a:solidFill>
                  <a:schemeClr val="tx1"/>
                </a:solidFill>
                <a:latin typeface="+mn-lt"/>
                <a:ea typeface="+mn-ea"/>
                <a:cs typeface="+mn-cs"/>
              </a:defRPr>
            </a:lvl9pPr>
          </a:lstStyle>
          <a:p>
            <a:pPr lvl="3"/>
            <a:r>
              <a:rPr lang="en-GB" dirty="0" smtClean="0"/>
              <a:t>10 largest tenants, 31 Mar 2017</a:t>
            </a:r>
            <a:endParaRPr lang="en-GB" sz="800" dirty="0" smtClean="0">
              <a:latin typeface="+mn-lt"/>
            </a:endParaRPr>
          </a:p>
        </p:txBody>
      </p:sp>
      <p:sp>
        <p:nvSpPr>
          <p:cNvPr id="29" name="Oval 28"/>
          <p:cNvSpPr/>
          <p:nvPr/>
        </p:nvSpPr>
        <p:spPr>
          <a:xfrm>
            <a:off x="9256611" y="235685"/>
            <a:ext cx="179882" cy="179882"/>
          </a:xfrm>
          <a:prstGeom prst="ellipse">
            <a:avLst/>
          </a:prstGeom>
          <a:solidFill>
            <a:srgbClr val="02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sp>
        <p:nvSpPr>
          <p:cNvPr id="31" name="Oval 30"/>
          <p:cNvSpPr/>
          <p:nvPr/>
        </p:nvSpPr>
        <p:spPr>
          <a:xfrm>
            <a:off x="9845147" y="235685"/>
            <a:ext cx="179882" cy="179882"/>
          </a:xfrm>
          <a:prstGeom prst="ellipse">
            <a:avLst/>
          </a:prstGeom>
          <a:solidFill>
            <a:srgbClr val="B5C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sp>
        <p:nvSpPr>
          <p:cNvPr id="35" name="Oval 34"/>
          <p:cNvSpPr/>
          <p:nvPr/>
        </p:nvSpPr>
        <p:spPr>
          <a:xfrm>
            <a:off x="8668073" y="235685"/>
            <a:ext cx="179882" cy="179882"/>
          </a:xfrm>
          <a:prstGeom prst="ellipse">
            <a:avLst/>
          </a:prstGeom>
          <a:solidFill>
            <a:srgbClr val="B5C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cxnSp>
        <p:nvCxnSpPr>
          <p:cNvPr id="36" name="Straight Connector 35"/>
          <p:cNvCxnSpPr/>
          <p:nvPr/>
        </p:nvCxnSpPr>
        <p:spPr>
          <a:xfrm>
            <a:off x="9344342" y="472564"/>
            <a:ext cx="0" cy="720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Rectangle 37"/>
          <p:cNvSpPr>
            <a:spLocks/>
          </p:cNvSpPr>
          <p:nvPr/>
        </p:nvSpPr>
        <p:spPr>
          <a:xfrm>
            <a:off x="8691906" y="526039"/>
            <a:ext cx="1304871" cy="2449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lnSpc>
                <a:spcPts val="1300"/>
              </a:lnSpc>
              <a:spcAft>
                <a:spcPts val="500"/>
              </a:spcAft>
            </a:pPr>
            <a:r>
              <a:rPr lang="en-GB" sz="1000" dirty="0" smtClean="0">
                <a:solidFill>
                  <a:srgbClr val="000000"/>
                </a:solidFill>
                <a:latin typeface="Gill Sans MT Pro Light" panose="020B0302020104020203" pitchFamily="34" charset="0"/>
              </a:rPr>
              <a:t>Baltic Horizon</a:t>
            </a:r>
          </a:p>
        </p:txBody>
      </p:sp>
      <p:sp>
        <p:nvSpPr>
          <p:cNvPr id="39" name="Oval 38"/>
          <p:cNvSpPr/>
          <p:nvPr/>
        </p:nvSpPr>
        <p:spPr>
          <a:xfrm>
            <a:off x="9550880" y="235685"/>
            <a:ext cx="179882" cy="179882"/>
          </a:xfrm>
          <a:prstGeom prst="ellipse">
            <a:avLst/>
          </a:prstGeom>
          <a:solidFill>
            <a:srgbClr val="B5C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sp>
        <p:nvSpPr>
          <p:cNvPr id="40" name="Oval 39"/>
          <p:cNvSpPr/>
          <p:nvPr/>
        </p:nvSpPr>
        <p:spPr>
          <a:xfrm>
            <a:off x="8962342" y="235685"/>
            <a:ext cx="179882" cy="179882"/>
          </a:xfrm>
          <a:prstGeom prst="ellipse">
            <a:avLst/>
          </a:prstGeom>
          <a:solidFill>
            <a:srgbClr val="B5C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GB" sz="1000" dirty="0" smtClean="0"/>
          </a:p>
        </p:txBody>
      </p:sp>
      <p:pic>
        <p:nvPicPr>
          <p:cNvPr id="44" name="Picture 2" descr="Bildresultat för baltic horizon"/>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474999" y="175179"/>
            <a:ext cx="816446" cy="465952"/>
          </a:xfrm>
          <a:prstGeom prst="rect">
            <a:avLst/>
          </a:prstGeom>
          <a:noFill/>
          <a:extLst>
            <a:ext uri="{909E8E84-426E-40DD-AFC4-6F175D3DCCD1}">
              <a14:hiddenFill xmlns:a14="http://schemas.microsoft.com/office/drawing/2010/main">
                <a:solidFill>
                  <a:srgbClr val="FFFFFF"/>
                </a:solidFill>
              </a14:hiddenFill>
            </a:ext>
          </a:extLst>
        </p:spPr>
      </p:pic>
      <p:pic>
        <p:nvPicPr>
          <p:cNvPr id="128369" name="Picture 369" descr="Bildresultat för lindorff"/>
          <p:cNvPicPr>
            <a:picLocks noChangeAspect="1" noChangeArrowheads="1"/>
          </p:cNvPicPr>
          <p:nvPr/>
        </p:nvPicPr>
        <p:blipFill rotWithShape="1">
          <a:blip r:embed="rId17" cstate="email">
            <a:extLst>
              <a:ext uri="{28A0092B-C50C-407E-A947-70E740481C1C}">
                <a14:useLocalDpi xmlns:a14="http://schemas.microsoft.com/office/drawing/2010/main"/>
              </a:ext>
            </a:extLst>
          </a:blip>
          <a:srcRect/>
          <a:stretch/>
        </p:blipFill>
        <p:spPr bwMode="auto">
          <a:xfrm>
            <a:off x="5162212" y="2955626"/>
            <a:ext cx="717078" cy="144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0" name="Chart 29"/>
          <p:cNvGraphicFramePr/>
          <p:nvPr>
            <p:extLst>
              <p:ext uri="{D42A27DB-BD31-4B8C-83A1-F6EECF244321}">
                <p14:modId xmlns:p14="http://schemas.microsoft.com/office/powerpoint/2010/main" val="1933584759"/>
              </p:ext>
            </p:extLst>
          </p:nvPr>
        </p:nvGraphicFramePr>
        <p:xfrm>
          <a:off x="4766237" y="5428040"/>
          <a:ext cx="5216661" cy="1952625"/>
        </p:xfrm>
        <a:graphic>
          <a:graphicData uri="http://schemas.openxmlformats.org/drawingml/2006/chart">
            <c:chart xmlns:c="http://schemas.openxmlformats.org/drawingml/2006/chart" xmlns:r="http://schemas.openxmlformats.org/officeDocument/2006/relationships" r:id="rId18"/>
          </a:graphicData>
        </a:graphic>
      </p:graphicFrame>
    </p:spTree>
    <p:extLst>
      <p:ext uri="{BB962C8B-B14F-4D97-AF65-F5344CB8AC3E}">
        <p14:creationId xmlns:p14="http://schemas.microsoft.com/office/powerpoint/2010/main" val="134292962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21&quot;/&gt;&lt;CPresentation id=&quot;1&quot;&gt;&lt;m_precDefaultNumber&gt;&lt;m_bNumberIsYear val=&quot;1&quot;/&gt;&lt;m_chMinusSymbol&gt;-&lt;/m_chMinusSymbol&gt;&lt;m_chDecimalSymbol17909&gt;.&lt;/m_chDecimalSymbol17909&gt;&lt;m_nGroupingDigits17909 val=&quot;3&quot;/&gt;&lt;m_chGroupingSymbol17909&gt; &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 &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bNumberIsYear val=&quot;0&quot;/&gt;&lt;m_strFormatTime&gt;%m&lt;/m_strFormatTime&gt;&lt;m_yearfmt&gt;&lt;begin val=&quot;0&quot;/&gt;&lt;end val=&quot;0&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1&quot;&gt;&lt;elem m_fUsage=&quot;9.41850262996960019279E+00&quot;&gt;&lt;m_msothmcolidx val=&quot;0&quot;/&gt;&lt;m_rgb r=&quot;02&quot; g=&quot;49&quot; b=&quot;7D&quot;/&gt;&lt;m_nBrightness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GiSDrqXzSAW1myYw4LBBD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fo__6_qnSx.6nTJQYOxRu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IBacT0EHT_OdXg185UDKH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kTnrjYnTTgGHTef1xw3BF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R9ibG_fgRBi6F6WJNkvG6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leKBExypToiV.N1WCu_F.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CxDpeQNWRYqJA4VoKgaf5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TvZoVhydTkWZInALffoRx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5aJKY9.PS8WXRNF_9Y5gD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jdErFT9cQZ2VCIJRF31Vi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D2RU9eu7Rx.p.C.y35611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WfBVFiTHSW6pA0Cxw7LvZ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neaPU7b_TAq9lDzeAxRl9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sF1nvewRDaftpchJZqwk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jvGKU6HyQpu..GJoXvpXJ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3SSRAFUDTdi_jUml2ZXsx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syyHkMRhScS9F3CzIN2Vt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KIC2vcSnQS.vmv5plJzGT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kIWDHu65RCGbRo.5hH5Rj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2DQ_16cJQBWQTaajCopAj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_6UDGxpLTECBSx_vjYdxq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g0Gg_lWoQz2CPzXfa.fSm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vKPRWiDgSc2ZbMWilbhJQ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_gOOJTBOTHGCk9dE4Ebin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vCqywy_ISfW4vKPTXMYZ4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_kukR5GdTLK1kiQl.k_8v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gVJNdQ8dRS.WJXE4izHeN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xBTCQIl3TYiaYLo.blKOq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1hfcFLKTRRCKqzC1wyBlo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F_9opIUASD.KKDHL2yvOF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W0sKUSi3StKW.DskPhORG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1K3DRLaCQfWjajw0BFNdv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GmsG6llcRkWvC4PG6nd_W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lSKN2jOzSGCZzLZRdeijl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zBxVfpl6RBeixZczd2kUUw"/>
</p:tagLst>
</file>

<file path=ppt/theme/theme1.xml><?xml version="1.0" encoding="utf-8"?>
<a:theme xmlns:a="http://schemas.openxmlformats.org/drawingml/2006/main" name="PPT_print_Catella (2)">
  <a:themeElements>
    <a:clrScheme name="Catella PPT">
      <a:dk1>
        <a:sysClr val="windowText" lastClr="000000"/>
      </a:dk1>
      <a:lt1>
        <a:sysClr val="window" lastClr="FFFFFF"/>
      </a:lt1>
      <a:dk2>
        <a:srgbClr val="707673"/>
      </a:dk2>
      <a:lt2>
        <a:srgbClr val="3C3C37"/>
      </a:lt2>
      <a:accent1>
        <a:srgbClr val="003866"/>
      </a:accent1>
      <a:accent2>
        <a:srgbClr val="467DAA"/>
      </a:accent2>
      <a:accent3>
        <a:srgbClr val="005A5A"/>
      </a:accent3>
      <a:accent4>
        <a:srgbClr val="6EA09B"/>
      </a:accent4>
      <a:accent5>
        <a:srgbClr val="00455D"/>
      </a:accent5>
      <a:accent6>
        <a:srgbClr val="467D8F"/>
      </a:accent6>
      <a:hlink>
        <a:srgbClr val="AA0032"/>
      </a:hlink>
      <a:folHlink>
        <a:srgbClr val="A6A39E"/>
      </a:folHlink>
    </a:clrScheme>
    <a:fontScheme name="Catella Ppt">
      <a:majorFont>
        <a:latin typeface="Gill Sans MT Pro Light"/>
        <a:ea typeface=""/>
        <a:cs typeface=""/>
      </a:majorFont>
      <a:minorFont>
        <a:latin typeface="Gill Sans MT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lnSpc>
            <a:spcPts val="1350"/>
          </a:lnSpc>
          <a:defRPr sz="1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ts val="1350"/>
          </a:lnSpc>
          <a:defRPr sz="1000" dirty="0" err="1" smtClean="0"/>
        </a:defPPr>
      </a:lstStyle>
    </a:txDef>
  </a:objectDefaults>
  <a:extraClrSchemeLst/>
  <a:custClrLst>
    <a:custClr name="Catella Color 2">
      <a:srgbClr val="003866"/>
    </a:custClr>
    <a:custClr name="Catella Color 3">
      <a:srgbClr val="0E4D79"/>
    </a:custClr>
    <a:custClr name="Catella Color 4">
      <a:srgbClr val="3D648F"/>
    </a:custClr>
    <a:custClr name="Catella Color 5">
      <a:srgbClr val="6480A7"/>
    </a:custClr>
    <a:custClr name="Catella Color 6">
      <a:srgbClr val="8B9EBE"/>
    </a:custClr>
    <a:custClr name="Catella Color 7">
      <a:srgbClr val="467DAA"/>
    </a:custClr>
    <a:custClr name="Catella Color 8">
      <a:srgbClr val="608EB5"/>
    </a:custClr>
    <a:custClr name="Catella Color 9">
      <a:srgbClr val="7A9FC4"/>
    </a:custClr>
    <a:custClr name="Catella Color 10">
      <a:srgbClr val="94B4CF"/>
    </a:custClr>
    <a:custClr name="Catella Color 11">
      <a:srgbClr val="B2C8DC"/>
    </a:custClr>
    <a:custClr name="Catella Color 12">
      <a:srgbClr val="005A5A"/>
    </a:custClr>
    <a:custClr name="Catella Color 13">
      <a:srgbClr val="016D6D"/>
    </a:custClr>
    <a:custClr name="Catella Color 14">
      <a:srgbClr val="2D8183"/>
    </a:custClr>
    <a:custClr name="Catella Color 15">
      <a:srgbClr val="5E9B9C"/>
    </a:custClr>
    <a:custClr name="Catella Color 16">
      <a:srgbClr val="8CB5B7"/>
    </a:custClr>
    <a:custClr name="Catella Color 17">
      <a:srgbClr val="6EA09B"/>
    </a:custClr>
    <a:custClr name="Catella Color 18">
      <a:srgbClr val="89ADAB"/>
    </a:custClr>
    <a:custClr name="Catella Color 19">
      <a:srgbClr val="A0BAB9"/>
    </a:custClr>
    <a:custClr name="Catella Color 20">
      <a:srgbClr val="B5C9C8"/>
    </a:custClr>
    <a:custClr name="Catella Color 21">
      <a:srgbClr val="CBD7D7"/>
    </a:custClr>
    <a:custClr name="Catella Color 22">
      <a:srgbClr val="00455D"/>
    </a:custClr>
    <a:custClr name="Catella Color 23">
      <a:srgbClr val="005C75"/>
    </a:custClr>
    <a:custClr name="Catella Color 24">
      <a:srgbClr val="15758D"/>
    </a:custClr>
    <a:custClr name="Catella Color 25">
      <a:srgbClr val="5091A5"/>
    </a:custClr>
    <a:custClr name="Catella Color 26">
      <a:srgbClr val="82ADBE"/>
    </a:custClr>
    <a:custClr name="Catella Color 27">
      <a:srgbClr val="467D8F"/>
    </a:custClr>
    <a:custClr name="Catella Color 28">
      <a:srgbClr val="6290A0"/>
    </a:custClr>
    <a:custClr name="Catella Color 29">
      <a:srgbClr val="7CA1B1"/>
    </a:custClr>
    <a:custClr name="Catella Color 30">
      <a:srgbClr val="98B5C3"/>
    </a:custClr>
    <a:custClr name="Catella Color 31">
      <a:srgbClr val="B2C8D3"/>
    </a:custClr>
    <a:custClr name="Catella Color 32">
      <a:srgbClr val="3C3C37"/>
    </a:custClr>
    <a:custClr name="Catella Color 33">
      <a:srgbClr val="605C59"/>
    </a:custClr>
    <a:custClr name="Catella Color 34">
      <a:srgbClr val="807D78"/>
    </a:custClr>
    <a:custClr name="Catella Color 35">
      <a:srgbClr val="9F9B98"/>
    </a:custClr>
    <a:custClr name="Catella Color 36">
      <a:srgbClr val="BBB7B4"/>
    </a:custClr>
    <a:custClr name="Catella Color 37">
      <a:srgbClr val="CBC469"/>
    </a:custClr>
    <a:custClr name="Catella Color 38">
      <a:srgbClr val="D8D189"/>
    </a:custClr>
    <a:custClr name="Catella Color 39">
      <a:srgbClr val="DED89E"/>
    </a:custClr>
    <a:custClr name="Catella Color 40">
      <a:srgbClr val="E3DFB0"/>
    </a:custClr>
    <a:custClr name="Catella Color 41">
      <a:srgbClr val="EAE6C1"/>
    </a:custClr>
    <a:custClr name="Catella Color 1">
      <a:srgbClr val="AA0032"/>
    </a:custClr>
  </a:custClrLst>
  <a:extLst>
    <a:ext uri="{05A4C25C-085E-4340-85A3-A5531E510DB2}">
      <thm15:themeFamily xmlns:thm15="http://schemas.microsoft.com/office/thememl/2012/main" name="Startfil.potx" id="{5FBE5668-5BF5-4CF2-8442-1217B2CB6557}" vid="{AD2EB463-7FE6-46FE-AD6B-4EAA65E0B392}"/>
    </a:ext>
  </a:extLst>
</a:theme>
</file>

<file path=ppt/theme/theme2.xml><?xml version="1.0" encoding="utf-8"?>
<a:theme xmlns:a="http://schemas.openxmlformats.org/drawingml/2006/main" name="Office Theme">
  <a:themeElements>
    <a:clrScheme name="Catella">
      <a:dk1>
        <a:sysClr val="windowText" lastClr="000000"/>
      </a:dk1>
      <a:lt1>
        <a:sysClr val="window" lastClr="FFFFFF"/>
      </a:lt1>
      <a:dk2>
        <a:srgbClr val="003866"/>
      </a:dk2>
      <a:lt2>
        <a:srgbClr val="EEECE1"/>
      </a:lt2>
      <a:accent1>
        <a:srgbClr val="AA0032"/>
      </a:accent1>
      <a:accent2>
        <a:srgbClr val="003866"/>
      </a:accent2>
      <a:accent3>
        <a:srgbClr val="005A5A"/>
      </a:accent3>
      <a:accent4>
        <a:srgbClr val="00455D"/>
      </a:accent4>
      <a:accent5>
        <a:srgbClr val="3C3C37"/>
      </a:accent5>
      <a:accent6>
        <a:srgbClr val="CBC469"/>
      </a:accent6>
      <a:hlink>
        <a:srgbClr val="0000FF"/>
      </a:hlink>
      <a:folHlink>
        <a:srgbClr val="800080"/>
      </a:folHlink>
    </a:clrScheme>
    <a:fontScheme name="Catella Ppt">
      <a:majorFont>
        <a:latin typeface="Gill Sans MT Pro Light"/>
        <a:ea typeface=""/>
        <a:cs typeface=""/>
      </a:majorFont>
      <a:minorFont>
        <a:latin typeface="Gill Sans MT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atella">
      <a:dk1>
        <a:sysClr val="windowText" lastClr="000000"/>
      </a:dk1>
      <a:lt1>
        <a:sysClr val="window" lastClr="FFFFFF"/>
      </a:lt1>
      <a:dk2>
        <a:srgbClr val="003866"/>
      </a:dk2>
      <a:lt2>
        <a:srgbClr val="EEECE1"/>
      </a:lt2>
      <a:accent1>
        <a:srgbClr val="AA0032"/>
      </a:accent1>
      <a:accent2>
        <a:srgbClr val="003866"/>
      </a:accent2>
      <a:accent3>
        <a:srgbClr val="005A5A"/>
      </a:accent3>
      <a:accent4>
        <a:srgbClr val="00455D"/>
      </a:accent4>
      <a:accent5>
        <a:srgbClr val="3C3C37"/>
      </a:accent5>
      <a:accent6>
        <a:srgbClr val="CBC469"/>
      </a:accent6>
      <a:hlink>
        <a:srgbClr val="0000FF"/>
      </a:hlink>
      <a:folHlink>
        <a:srgbClr val="800080"/>
      </a:folHlink>
    </a:clrScheme>
    <a:fontScheme name="Catella Ppt">
      <a:majorFont>
        <a:latin typeface="Gill Sans MT Pro Light"/>
        <a:ea typeface=""/>
        <a:cs typeface=""/>
      </a:majorFont>
      <a:minorFont>
        <a:latin typeface="Gill Sans MT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21112</TotalTime>
  <Words>7638</Words>
  <Application>Microsoft Office PowerPoint</Application>
  <PresentationFormat>Custom</PresentationFormat>
  <Paragraphs>957</Paragraphs>
  <Slides>36</Slides>
  <Notes>35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36</vt:i4>
      </vt:variant>
    </vt:vector>
  </HeadingPairs>
  <TitlesOfParts>
    <vt:vector size="48" baseType="lpstr">
      <vt:lpstr>Arial</vt:lpstr>
      <vt:lpstr>Arial</vt:lpstr>
      <vt:lpstr>Gill Sans Display MT Pro Bold</vt:lpstr>
      <vt:lpstr>Gill Sans MT Pro Book</vt:lpstr>
      <vt:lpstr>Gill Sans MT Pro Light</vt:lpstr>
      <vt:lpstr>Gill Sans MT Pro Medium</vt:lpstr>
      <vt:lpstr>Times New Roman</vt:lpstr>
      <vt:lpstr>Wingdings</vt:lpstr>
      <vt:lpstr>Wingdings 2</vt:lpstr>
      <vt:lpstr>PPT_print_Catella (2)</vt:lpstr>
      <vt:lpstr>think-cell Slide</vt:lpstr>
      <vt:lpstr>Diagram</vt:lpstr>
      <vt:lpstr>PowerPoint Presentation</vt:lpstr>
      <vt:lpstr>Disclaimer (i)</vt:lpstr>
      <vt:lpstr>Disclaimer (ii)</vt:lpstr>
      <vt:lpstr>PowerPoint Presentation</vt:lpstr>
      <vt:lpstr>Attractive yields compared to the Nordics and low interest rates from ECB </vt:lpstr>
      <vt:lpstr>The property market has recovered from the crisis and remains fundamentally attractive</vt:lpstr>
      <vt:lpstr>Strong portfolio with a total value of EUR 157 million</vt:lpstr>
      <vt:lpstr>Strong portfolio with a total value of EUR 157 million</vt:lpstr>
      <vt:lpstr>Well-balanced tenant mix with major Nordic and multinational tenants</vt:lpstr>
      <vt:lpstr>PowerPoint Presentation</vt:lpstr>
      <vt:lpstr>Stable portfolio performance underlines the skill of Baltic Horizon management and the attractiveness of the assets</vt:lpstr>
      <vt:lpstr>Sensitivity analysis of Catella’s estimate shows relatively stable ROE at 11–16% as nominal rental growth varies from 2–3.5% and interest rates from 1.5–4.0%</vt:lpstr>
      <vt:lpstr>Identified operational, financial and liquidity risk factors and mitigating factors</vt:lpstr>
      <vt:lpstr>Europa Shopping Center – Vilnius, Lithuania </vt:lpstr>
      <vt:lpstr>Europa Shopping Center – Vilnius, Lithuania </vt:lpstr>
      <vt:lpstr>Europa Shopping Center – Development and extension plans</vt:lpstr>
      <vt:lpstr>New projects in the area around Europa Shopping Center</vt:lpstr>
      <vt:lpstr>Upmalas Biroji – Riga, Latvia</vt:lpstr>
      <vt:lpstr>Upmalas Biroji – Riga, Latvia</vt:lpstr>
      <vt:lpstr>Domus Pro – Vilnius, Lithuania </vt:lpstr>
      <vt:lpstr>Domus Pro – Vilnius, Lithuania </vt:lpstr>
      <vt:lpstr>Domus Pro – Development and extension plans </vt:lpstr>
      <vt:lpstr>G4S Headquarters – Tallinn, Estonia</vt:lpstr>
      <vt:lpstr>G4S Headquarters – Tallinn, Estonia</vt:lpstr>
      <vt:lpstr>Lincona Office Complex – Tallinn, Estonia </vt:lpstr>
      <vt:lpstr>Lincona Office Complex – Tallinn, Estonia </vt:lpstr>
      <vt:lpstr>Duetto 1 – Vilnius, Lithuania</vt:lpstr>
      <vt:lpstr>Duetto 1 – Vilnius, Lithuania</vt:lpstr>
      <vt:lpstr>Coca-Cola Plaza – Tallinn, Estonia</vt:lpstr>
      <vt:lpstr>Coca-Cola Plaza – Tallinn, Estonia</vt:lpstr>
      <vt:lpstr>Coca-Cola Plaza – Tallinn, Estonia</vt:lpstr>
      <vt:lpstr>Piirita – Tallinn, Estonia</vt:lpstr>
      <vt:lpstr>Piirita – Tallinn, Estonia</vt:lpstr>
      <vt:lpstr>Sky Supermarket – Riga, Latvia </vt:lpstr>
      <vt:lpstr>Sky Supermarket – Riga, Latvia </vt:lpstr>
      <vt:lpstr>PowerPoint Presentation</vt:lpstr>
    </vt:vector>
  </TitlesOfParts>
  <Company>Catella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Nordic Horizon Capital</dc:title>
  <dc:creator>Knall, Gustaf</dc:creator>
  <cp:lastModifiedBy>Tarmo Karotam</cp:lastModifiedBy>
  <cp:revision>933</cp:revision>
  <cp:lastPrinted>2017-05-23T14:40:45Z</cp:lastPrinted>
  <dcterms:created xsi:type="dcterms:W3CDTF">2016-09-04T12:50:26Z</dcterms:created>
  <dcterms:modified xsi:type="dcterms:W3CDTF">2017-06-13T13:14:01Z</dcterms:modified>
</cp:coreProperties>
</file>