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3" r:id="rId4"/>
  </p:sldMasterIdLst>
  <p:notesMasterIdLst>
    <p:notesMasterId r:id="rId29"/>
  </p:notesMasterIdLst>
  <p:sldIdLst>
    <p:sldId id="256" r:id="rId5"/>
    <p:sldId id="373" r:id="rId6"/>
    <p:sldId id="384" r:id="rId7"/>
    <p:sldId id="326" r:id="rId8"/>
    <p:sldId id="327" r:id="rId9"/>
    <p:sldId id="375" r:id="rId10"/>
    <p:sldId id="380" r:id="rId11"/>
    <p:sldId id="376" r:id="rId12"/>
    <p:sldId id="377" r:id="rId13"/>
    <p:sldId id="366" r:id="rId14"/>
    <p:sldId id="378" r:id="rId15"/>
    <p:sldId id="362" r:id="rId16"/>
    <p:sldId id="367" r:id="rId17"/>
    <p:sldId id="368" r:id="rId18"/>
    <p:sldId id="385" r:id="rId19"/>
    <p:sldId id="381" r:id="rId20"/>
    <p:sldId id="386" r:id="rId21"/>
    <p:sldId id="369" r:id="rId22"/>
    <p:sldId id="370" r:id="rId23"/>
    <p:sldId id="371" r:id="rId24"/>
    <p:sldId id="379" r:id="rId25"/>
    <p:sldId id="364" r:id="rId26"/>
    <p:sldId id="372" r:id="rId27"/>
    <p:sldId id="374" r:id="rId28"/>
  </p:sldIdLst>
  <p:sldSz cx="10058400" cy="7772400"/>
  <p:notesSz cx="7023100" cy="93091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hr, Ryan" initials="BR" lastIdx="15" clrIdx="0">
    <p:extLst>
      <p:ext uri="{19B8F6BF-5375-455C-9EA6-DF929625EA0E}">
        <p15:presenceInfo xmlns:p15="http://schemas.microsoft.com/office/powerpoint/2012/main" userId="S-1-5-21-1701796450-85081380-903097961-95589" providerId="AD"/>
      </p:ext>
    </p:extLst>
  </p:cmAuthor>
  <p:cmAuthor id="2" name="Veres, Efrosine" initials="VE" lastIdx="38" clrIdx="1">
    <p:extLst>
      <p:ext uri="{19B8F6BF-5375-455C-9EA6-DF929625EA0E}">
        <p15:presenceInfo xmlns:p15="http://schemas.microsoft.com/office/powerpoint/2012/main" userId="S-1-5-21-8915387-927614349-1190612905-100740" providerId="AD"/>
      </p:ext>
    </p:extLst>
  </p:cmAuthor>
  <p:cmAuthor id="3" name="Candler, Jake" initials="CJ" lastIdx="1" clrIdx="2">
    <p:extLst>
      <p:ext uri="{19B8F6BF-5375-455C-9EA6-DF929625EA0E}">
        <p15:presenceInfo xmlns:p15="http://schemas.microsoft.com/office/powerpoint/2012/main" userId="S::jake.candler@fticonsulting.com::ffbbb7ea-6ff5-4b55-8df3-1466cf4238bf" providerId="AD"/>
      </p:ext>
    </p:extLst>
  </p:cmAuthor>
  <p:cmAuthor id="4" name="Newman, Brad" initials="NB" lastIdx="1" clrIdx="3">
    <p:extLst>
      <p:ext uri="{19B8F6BF-5375-455C-9EA6-DF929625EA0E}">
        <p15:presenceInfo xmlns:p15="http://schemas.microsoft.com/office/powerpoint/2012/main" userId="S::brad.newman@fticonsulting.com::2bb63452-0aaa-4b91-a890-513a7152d63c" providerId="AD"/>
      </p:ext>
    </p:extLst>
  </p:cmAuthor>
  <p:cmAuthor id="5" name="Herskowitz, Ben" initials="HB" lastIdx="2" clrIdx="4">
    <p:extLst>
      <p:ext uri="{19B8F6BF-5375-455C-9EA6-DF929625EA0E}">
        <p15:presenceInfo xmlns:p15="http://schemas.microsoft.com/office/powerpoint/2012/main" userId="S::ben.herskowitz@fticonsulting.com::3c45361f-c4a4-4b14-ba17-144ed7716f0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01010"/>
    <a:srgbClr val="408BC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64DC0C0-DEE1-4F3A-8C32-2AD1254CBD3C}" v="1" dt="2019-08-12T20:55:10.448"/>
  </p1510:revLst>
</p1510:revInfo>
</file>

<file path=ppt/tableStyles.xml><?xml version="1.0" encoding="utf-8"?>
<a:tblStyleLst xmlns:a="http://schemas.openxmlformats.org/drawingml/2006/main" def="{416DA72F-7D69-418D-898B-1D698735202A}">
  <a:tblStyle styleId="{416DA72F-7D69-418D-898B-1D698735202A}" styleName="Table_0">
    <a:wholeTbl>
      <a:tcTxStyle b="off" i="off">
        <a:font>
          <a:latin typeface="Calibri"/>
          <a:ea typeface="Calibri"/>
          <a:cs typeface="Calibri"/>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9525" cap="flat" cmpd="sng">
              <a:solidFill>
                <a:srgbClr val="000000">
                  <a:alpha val="0"/>
                </a:srgbClr>
              </a:solidFill>
              <a:prstDash val="solid"/>
              <a:round/>
              <a:headEnd type="none" w="sm" len="sm"/>
              <a:tailEnd type="none" w="sm" len="sm"/>
            </a:ln>
          </a:top>
          <a:bottom>
            <a:ln w="9525" cap="flat" cmpd="sng">
              <a:solidFill>
                <a:srgbClr val="000000">
                  <a:alpha val="0"/>
                </a:srgbClr>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60BBD29E-080C-43A1-AECF-911D8A1D689E}" styleName="Table_1">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189" autoAdjust="0"/>
    <p:restoredTop sz="94660"/>
  </p:normalViewPr>
  <p:slideViewPr>
    <p:cSldViewPr snapToGrid="0">
      <p:cViewPr varScale="1">
        <p:scale>
          <a:sx n="95" d="100"/>
          <a:sy n="95" d="100"/>
        </p:scale>
        <p:origin x="2106" y="96"/>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ndler, Jake" userId="ffbbb7ea-6ff5-4b55-8df3-1466cf4238bf" providerId="ADAL" clId="{08C6ECE1-72AD-466F-B3BB-13878661F780}"/>
    <pc:docChg chg="undo redo custSel modSld">
      <pc:chgData name="Candler, Jake" userId="ffbbb7ea-6ff5-4b55-8df3-1466cf4238bf" providerId="ADAL" clId="{08C6ECE1-72AD-466F-B3BB-13878661F780}" dt="2019-08-12T20:36:01.400" v="107" actId="6549"/>
      <pc:docMkLst>
        <pc:docMk/>
      </pc:docMkLst>
      <pc:sldChg chg="modSp">
        <pc:chgData name="Candler, Jake" userId="ffbbb7ea-6ff5-4b55-8df3-1466cf4238bf" providerId="ADAL" clId="{08C6ECE1-72AD-466F-B3BB-13878661F780}" dt="2019-08-12T20:36:01.400" v="107" actId="6549"/>
        <pc:sldMkLst>
          <pc:docMk/>
          <pc:sldMk cId="13508671" sldId="376"/>
        </pc:sldMkLst>
        <pc:spChg chg="mod">
          <ac:chgData name="Candler, Jake" userId="ffbbb7ea-6ff5-4b55-8df3-1466cf4238bf" providerId="ADAL" clId="{08C6ECE1-72AD-466F-B3BB-13878661F780}" dt="2019-08-12T20:36:01.400" v="107" actId="6549"/>
          <ac:spMkLst>
            <pc:docMk/>
            <pc:sldMk cId="13508671" sldId="376"/>
            <ac:spMk id="3" creationId="{070345A2-817C-4F30-8E06-7C2BB00004E5}"/>
          </ac:spMkLst>
        </pc:spChg>
      </pc:sldChg>
      <pc:sldChg chg="modSp">
        <pc:chgData name="Candler, Jake" userId="ffbbb7ea-6ff5-4b55-8df3-1466cf4238bf" providerId="ADAL" clId="{08C6ECE1-72AD-466F-B3BB-13878661F780}" dt="2019-08-12T20:32:56.092" v="17" actId="20577"/>
        <pc:sldMkLst>
          <pc:docMk/>
          <pc:sldMk cId="3955173594" sldId="380"/>
        </pc:sldMkLst>
        <pc:spChg chg="mod">
          <ac:chgData name="Candler, Jake" userId="ffbbb7ea-6ff5-4b55-8df3-1466cf4238bf" providerId="ADAL" clId="{08C6ECE1-72AD-466F-B3BB-13878661F780}" dt="2019-08-12T20:32:56.092" v="17" actId="20577"/>
          <ac:spMkLst>
            <pc:docMk/>
            <pc:sldMk cId="3955173594" sldId="380"/>
            <ac:spMk id="3" creationId="{2B5561E2-40BA-4717-873B-3EE8415B511E}"/>
          </ac:spMkLst>
        </pc:spChg>
      </pc:sldChg>
    </pc:docChg>
  </pc:docChgLst>
  <pc:docChgLst>
    <pc:chgData name="Candler, Jake" userId="ffbbb7ea-6ff5-4b55-8df3-1466cf4238bf" providerId="ADAL" clId="{664DC0C0-DEE1-4F3A-8C32-2AD1254CBD3C}"/>
    <pc:docChg chg="custSel modSld">
      <pc:chgData name="Candler, Jake" userId="ffbbb7ea-6ff5-4b55-8df3-1466cf4238bf" providerId="ADAL" clId="{664DC0C0-DEE1-4F3A-8C32-2AD1254CBD3C}" dt="2019-08-12T20:55:45.671" v="7" actId="20577"/>
      <pc:docMkLst>
        <pc:docMk/>
      </pc:docMkLst>
      <pc:sldChg chg="addSp delSp modSp">
        <pc:chgData name="Candler, Jake" userId="ffbbb7ea-6ff5-4b55-8df3-1466cf4238bf" providerId="ADAL" clId="{664DC0C0-DEE1-4F3A-8C32-2AD1254CBD3C}" dt="2019-08-12T20:55:17.642" v="3" actId="1076"/>
        <pc:sldMkLst>
          <pc:docMk/>
          <pc:sldMk cId="2209090973" sldId="372"/>
        </pc:sldMkLst>
        <pc:picChg chg="add mod">
          <ac:chgData name="Candler, Jake" userId="ffbbb7ea-6ff5-4b55-8df3-1466cf4238bf" providerId="ADAL" clId="{664DC0C0-DEE1-4F3A-8C32-2AD1254CBD3C}" dt="2019-08-12T20:55:17.642" v="3" actId="1076"/>
          <ac:picMkLst>
            <pc:docMk/>
            <pc:sldMk cId="2209090973" sldId="372"/>
            <ac:picMk id="2" creationId="{A9F95408-FF80-4709-9278-EC2E66ED83DD}"/>
          </ac:picMkLst>
        </pc:picChg>
        <pc:picChg chg="del">
          <ac:chgData name="Candler, Jake" userId="ffbbb7ea-6ff5-4b55-8df3-1466cf4238bf" providerId="ADAL" clId="{664DC0C0-DEE1-4F3A-8C32-2AD1254CBD3C}" dt="2019-08-12T20:55:02.994" v="0" actId="478"/>
          <ac:picMkLst>
            <pc:docMk/>
            <pc:sldMk cId="2209090973" sldId="372"/>
            <ac:picMk id="3" creationId="{21E5F246-591D-4239-B31A-514EC118B838}"/>
          </ac:picMkLst>
        </pc:picChg>
      </pc:sldChg>
      <pc:sldChg chg="modSp">
        <pc:chgData name="Candler, Jake" userId="ffbbb7ea-6ff5-4b55-8df3-1466cf4238bf" providerId="ADAL" clId="{664DC0C0-DEE1-4F3A-8C32-2AD1254CBD3C}" dt="2019-08-12T20:55:45.671" v="7" actId="20577"/>
        <pc:sldMkLst>
          <pc:docMk/>
          <pc:sldMk cId="1375773789" sldId="373"/>
        </pc:sldMkLst>
        <pc:spChg chg="mod">
          <ac:chgData name="Candler, Jake" userId="ffbbb7ea-6ff5-4b55-8df3-1466cf4238bf" providerId="ADAL" clId="{664DC0C0-DEE1-4F3A-8C32-2AD1254CBD3C}" dt="2019-08-12T20:55:45.671" v="7" actId="20577"/>
          <ac:spMkLst>
            <pc:docMk/>
            <pc:sldMk cId="1375773789" sldId="373"/>
            <ac:spMk id="745" creationId="{00000000-0000-0000-0000-000000000000}"/>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2"/>
          <c:tx>
            <c:v>Revenue</c:v>
          </c:tx>
          <c:spPr>
            <a:solidFill>
              <a:schemeClr val="accent1"/>
            </a:solidFill>
            <a:ln>
              <a:solidFill>
                <a:schemeClr val="accent1"/>
              </a:solidFill>
            </a:ln>
            <a:effectLst/>
          </c:spPr>
          <c:invertIfNegative val="0"/>
          <c:val>
            <c:numRef>
              <c:f>'Booked 2018-2019 Running'!$C$3:$C$85</c:f>
              <c:numCache>
                <c:formatCode>_(* #,##0_);_(* \(#,##0\);_(* "-"??_);_(@_)</c:formatCode>
                <c:ptCount val="83"/>
                <c:pt idx="0">
                  <c:v>1676733.1500000001</c:v>
                </c:pt>
                <c:pt idx="1">
                  <c:v>2792605.45</c:v>
                </c:pt>
                <c:pt idx="2">
                  <c:v>2607108.6</c:v>
                </c:pt>
                <c:pt idx="3">
                  <c:v>3677269.14</c:v>
                </c:pt>
                <c:pt idx="4">
                  <c:v>3540412.69</c:v>
                </c:pt>
                <c:pt idx="5">
                  <c:v>3374276.71</c:v>
                </c:pt>
                <c:pt idx="6">
                  <c:v>3682861.3800000004</c:v>
                </c:pt>
                <c:pt idx="7">
                  <c:v>3277936.28</c:v>
                </c:pt>
                <c:pt idx="8">
                  <c:v>3945601.69</c:v>
                </c:pt>
                <c:pt idx="9">
                  <c:v>4717237.5199999996</c:v>
                </c:pt>
                <c:pt idx="10">
                  <c:v>3443633.7699999996</c:v>
                </c:pt>
                <c:pt idx="11">
                  <c:v>4554605.9800000004</c:v>
                </c:pt>
                <c:pt idx="12">
                  <c:v>3816561.19</c:v>
                </c:pt>
                <c:pt idx="13">
                  <c:v>4887141.99</c:v>
                </c:pt>
                <c:pt idx="14">
                  <c:v>6144638.6699999999</c:v>
                </c:pt>
                <c:pt idx="15">
                  <c:v>5746613.6799999997</c:v>
                </c:pt>
                <c:pt idx="16">
                  <c:v>5772542.7699999996</c:v>
                </c:pt>
                <c:pt idx="17">
                  <c:v>6125280.8899999997</c:v>
                </c:pt>
                <c:pt idx="18">
                  <c:v>5322746.46</c:v>
                </c:pt>
                <c:pt idx="19">
                  <c:v>5443193.3900000006</c:v>
                </c:pt>
                <c:pt idx="20">
                  <c:v>6779248.6200000001</c:v>
                </c:pt>
                <c:pt idx="21">
                  <c:v>4883396.33</c:v>
                </c:pt>
                <c:pt idx="22">
                  <c:v>7463289.7999999998</c:v>
                </c:pt>
                <c:pt idx="23">
                  <c:v>6608719.5899999999</c:v>
                </c:pt>
                <c:pt idx="24">
                  <c:v>6236198.25</c:v>
                </c:pt>
                <c:pt idx="25">
                  <c:v>8359866.3899999997</c:v>
                </c:pt>
                <c:pt idx="26">
                  <c:v>11482124.75</c:v>
                </c:pt>
                <c:pt idx="27">
                  <c:v>15999374.780000001</c:v>
                </c:pt>
                <c:pt idx="28">
                  <c:v>14757616.780000001</c:v>
                </c:pt>
                <c:pt idx="29">
                  <c:v>12677745.65</c:v>
                </c:pt>
                <c:pt idx="30">
                  <c:v>11974813.489999998</c:v>
                </c:pt>
                <c:pt idx="31">
                  <c:v>10220990.309999999</c:v>
                </c:pt>
                <c:pt idx="32">
                  <c:v>9009417.0399999991</c:v>
                </c:pt>
                <c:pt idx="33">
                  <c:v>7138089.3799999999</c:v>
                </c:pt>
                <c:pt idx="34">
                  <c:v>5895777.6299999999</c:v>
                </c:pt>
                <c:pt idx="35">
                  <c:v>3930970.8</c:v>
                </c:pt>
                <c:pt idx="36">
                  <c:v>5630269.5899999999</c:v>
                </c:pt>
                <c:pt idx="37">
                  <c:v>4377292.1399999997</c:v>
                </c:pt>
                <c:pt idx="38">
                  <c:v>3982060.7199999997</c:v>
                </c:pt>
                <c:pt idx="39">
                  <c:v>3856059.81</c:v>
                </c:pt>
                <c:pt idx="40">
                  <c:v>3173911.67</c:v>
                </c:pt>
                <c:pt idx="41">
                  <c:v>3055564.8200000003</c:v>
                </c:pt>
                <c:pt idx="42">
                  <c:v>3118087.16</c:v>
                </c:pt>
                <c:pt idx="43">
                  <c:v>3243823.9000000004</c:v>
                </c:pt>
                <c:pt idx="44">
                  <c:v>3168005.15</c:v>
                </c:pt>
                <c:pt idx="45">
                  <c:v>2812805.62</c:v>
                </c:pt>
                <c:pt idx="46">
                  <c:v>1297295.3999999999</c:v>
                </c:pt>
                <c:pt idx="47">
                  <c:v>2986413.34</c:v>
                </c:pt>
                <c:pt idx="48">
                  <c:v>3088773.94</c:v>
                </c:pt>
                <c:pt idx="49">
                  <c:v>2912956.95</c:v>
                </c:pt>
                <c:pt idx="50">
                  <c:v>2685806.5900000003</c:v>
                </c:pt>
                <c:pt idx="51">
                  <c:v>981910.27</c:v>
                </c:pt>
                <c:pt idx="52">
                  <c:v>1435104.82</c:v>
                </c:pt>
                <c:pt idx="53">
                  <c:v>3031648.7299999995</c:v>
                </c:pt>
                <c:pt idx="54">
                  <c:v>3415319.27</c:v>
                </c:pt>
                <c:pt idx="55">
                  <c:v>3026533.71</c:v>
                </c:pt>
                <c:pt idx="56">
                  <c:v>2674646.5500000003</c:v>
                </c:pt>
                <c:pt idx="57">
                  <c:v>3881989.3600000003</c:v>
                </c:pt>
                <c:pt idx="58">
                  <c:v>3591216.3000000003</c:v>
                </c:pt>
                <c:pt idx="59">
                  <c:v>3553600.18</c:v>
                </c:pt>
                <c:pt idx="60">
                  <c:v>3816198.9200000004</c:v>
                </c:pt>
                <c:pt idx="61">
                  <c:v>4705922.63</c:v>
                </c:pt>
                <c:pt idx="62">
                  <c:v>3938648.2199999997</c:v>
                </c:pt>
                <c:pt idx="63">
                  <c:v>4071854.97</c:v>
                </c:pt>
                <c:pt idx="64">
                  <c:v>4556977.7</c:v>
                </c:pt>
                <c:pt idx="65">
                  <c:v>4833295.82</c:v>
                </c:pt>
                <c:pt idx="66">
                  <c:v>5070492.25</c:v>
                </c:pt>
                <c:pt idx="67">
                  <c:v>4587999.54</c:v>
                </c:pt>
                <c:pt idx="68">
                  <c:v>4900876.9799999995</c:v>
                </c:pt>
                <c:pt idx="69">
                  <c:v>4814404.12</c:v>
                </c:pt>
                <c:pt idx="70">
                  <c:v>4876029.51</c:v>
                </c:pt>
                <c:pt idx="71">
                  <c:v>4762412.32</c:v>
                </c:pt>
                <c:pt idx="72">
                  <c:v>5337173.9499999993</c:v>
                </c:pt>
                <c:pt idx="73">
                  <c:v>5737038.0099999998</c:v>
                </c:pt>
                <c:pt idx="74">
                  <c:v>6594284.6100000003</c:v>
                </c:pt>
                <c:pt idx="75">
                  <c:v>7197027.2199999997</c:v>
                </c:pt>
                <c:pt idx="76">
                  <c:v>6489665.4699999997</c:v>
                </c:pt>
                <c:pt idx="77">
                  <c:v>7192259.0999999996</c:v>
                </c:pt>
                <c:pt idx="78">
                  <c:v>10363825.479999999</c:v>
                </c:pt>
                <c:pt idx="79">
                  <c:v>14127224.129999999</c:v>
                </c:pt>
                <c:pt idx="80">
                  <c:v>14020854.77</c:v>
                </c:pt>
                <c:pt idx="81">
                  <c:v>12666540.18</c:v>
                </c:pt>
                <c:pt idx="82">
                  <c:v>10736056.109999999</c:v>
                </c:pt>
              </c:numCache>
            </c:numRef>
          </c:val>
          <c:extLst>
            <c:ext xmlns:c16="http://schemas.microsoft.com/office/drawing/2014/chart" uri="{C3380CC4-5D6E-409C-BE32-E72D297353CC}">
              <c16:uniqueId val="{00000000-D472-4488-B6DD-97BF95AA3220}"/>
            </c:ext>
          </c:extLst>
        </c:ser>
        <c:dLbls>
          <c:showLegendKey val="0"/>
          <c:showVal val="0"/>
          <c:showCatName val="0"/>
          <c:showSerName val="0"/>
          <c:showPercent val="0"/>
          <c:showBubbleSize val="0"/>
        </c:dLbls>
        <c:gapWidth val="150"/>
        <c:axId val="703086672"/>
        <c:axId val="703085688"/>
      </c:barChart>
      <c:lineChart>
        <c:grouping val="standard"/>
        <c:varyColors val="0"/>
        <c:ser>
          <c:idx val="2"/>
          <c:order val="0"/>
          <c:tx>
            <c:v>2018 Full Year GM% Indexed</c:v>
          </c:tx>
          <c:spPr>
            <a:ln w="28575" cap="rnd">
              <a:solidFill>
                <a:schemeClr val="accent1"/>
              </a:solidFill>
              <a:round/>
            </a:ln>
            <a:effectLst/>
          </c:spPr>
          <c:marker>
            <c:symbol val="none"/>
          </c:marker>
          <c:cat>
            <c:numRef>
              <c:f>'Booked 2018-2019 Running'!$B$3:$B$85</c:f>
              <c:numCache>
                <c:formatCode>General</c:formatCode>
                <c:ptCount val="83"/>
                <c:pt idx="0">
                  <c:v>201801</c:v>
                </c:pt>
                <c:pt idx="1">
                  <c:v>201802</c:v>
                </c:pt>
                <c:pt idx="2">
                  <c:v>201803</c:v>
                </c:pt>
                <c:pt idx="3">
                  <c:v>201804</c:v>
                </c:pt>
                <c:pt idx="4">
                  <c:v>201805</c:v>
                </c:pt>
                <c:pt idx="5">
                  <c:v>201806</c:v>
                </c:pt>
                <c:pt idx="6">
                  <c:v>201807</c:v>
                </c:pt>
                <c:pt idx="7">
                  <c:v>201808</c:v>
                </c:pt>
                <c:pt idx="8">
                  <c:v>201809</c:v>
                </c:pt>
                <c:pt idx="9">
                  <c:v>201810</c:v>
                </c:pt>
                <c:pt idx="10">
                  <c:v>201811</c:v>
                </c:pt>
                <c:pt idx="11">
                  <c:v>201812</c:v>
                </c:pt>
                <c:pt idx="12">
                  <c:v>201813</c:v>
                </c:pt>
                <c:pt idx="13">
                  <c:v>201814</c:v>
                </c:pt>
                <c:pt idx="14">
                  <c:v>201815</c:v>
                </c:pt>
                <c:pt idx="15">
                  <c:v>201816</c:v>
                </c:pt>
                <c:pt idx="16">
                  <c:v>201817</c:v>
                </c:pt>
                <c:pt idx="17">
                  <c:v>201818</c:v>
                </c:pt>
                <c:pt idx="18">
                  <c:v>201819</c:v>
                </c:pt>
                <c:pt idx="19">
                  <c:v>201820</c:v>
                </c:pt>
                <c:pt idx="20">
                  <c:v>201821</c:v>
                </c:pt>
                <c:pt idx="21">
                  <c:v>201822</c:v>
                </c:pt>
                <c:pt idx="22">
                  <c:v>201823</c:v>
                </c:pt>
                <c:pt idx="23">
                  <c:v>201824</c:v>
                </c:pt>
                <c:pt idx="24">
                  <c:v>201825</c:v>
                </c:pt>
                <c:pt idx="25">
                  <c:v>201826</c:v>
                </c:pt>
                <c:pt idx="26">
                  <c:v>201827</c:v>
                </c:pt>
                <c:pt idx="27">
                  <c:v>201828</c:v>
                </c:pt>
                <c:pt idx="28">
                  <c:v>201829</c:v>
                </c:pt>
                <c:pt idx="29">
                  <c:v>201830</c:v>
                </c:pt>
                <c:pt idx="30">
                  <c:v>201831</c:v>
                </c:pt>
                <c:pt idx="31">
                  <c:v>201832</c:v>
                </c:pt>
                <c:pt idx="32">
                  <c:v>201833</c:v>
                </c:pt>
                <c:pt idx="33">
                  <c:v>201834</c:v>
                </c:pt>
                <c:pt idx="34">
                  <c:v>201835</c:v>
                </c:pt>
                <c:pt idx="35">
                  <c:v>201836</c:v>
                </c:pt>
                <c:pt idx="36">
                  <c:v>201837</c:v>
                </c:pt>
                <c:pt idx="37">
                  <c:v>201838</c:v>
                </c:pt>
                <c:pt idx="38">
                  <c:v>201839</c:v>
                </c:pt>
                <c:pt idx="39">
                  <c:v>201840</c:v>
                </c:pt>
                <c:pt idx="40">
                  <c:v>201841</c:v>
                </c:pt>
                <c:pt idx="41">
                  <c:v>201842</c:v>
                </c:pt>
                <c:pt idx="42">
                  <c:v>201843</c:v>
                </c:pt>
                <c:pt idx="43">
                  <c:v>201844</c:v>
                </c:pt>
                <c:pt idx="44">
                  <c:v>201845</c:v>
                </c:pt>
                <c:pt idx="45">
                  <c:v>201846</c:v>
                </c:pt>
                <c:pt idx="46">
                  <c:v>201847</c:v>
                </c:pt>
                <c:pt idx="47">
                  <c:v>201848</c:v>
                </c:pt>
                <c:pt idx="48">
                  <c:v>201849</c:v>
                </c:pt>
                <c:pt idx="49">
                  <c:v>201850</c:v>
                </c:pt>
                <c:pt idx="50">
                  <c:v>201851</c:v>
                </c:pt>
                <c:pt idx="51">
                  <c:v>201852</c:v>
                </c:pt>
                <c:pt idx="52">
                  <c:v>201901</c:v>
                </c:pt>
                <c:pt idx="53">
                  <c:v>201902</c:v>
                </c:pt>
                <c:pt idx="54">
                  <c:v>201903</c:v>
                </c:pt>
                <c:pt idx="55">
                  <c:v>201904</c:v>
                </c:pt>
                <c:pt idx="56">
                  <c:v>201905</c:v>
                </c:pt>
                <c:pt idx="57">
                  <c:v>201906</c:v>
                </c:pt>
                <c:pt idx="58">
                  <c:v>201907</c:v>
                </c:pt>
                <c:pt idx="59">
                  <c:v>201908</c:v>
                </c:pt>
                <c:pt idx="60">
                  <c:v>201909</c:v>
                </c:pt>
                <c:pt idx="61">
                  <c:v>201910</c:v>
                </c:pt>
                <c:pt idx="62">
                  <c:v>201911</c:v>
                </c:pt>
                <c:pt idx="63">
                  <c:v>201912</c:v>
                </c:pt>
                <c:pt idx="64">
                  <c:v>201913</c:v>
                </c:pt>
                <c:pt idx="65">
                  <c:v>201914</c:v>
                </c:pt>
                <c:pt idx="66">
                  <c:v>201915</c:v>
                </c:pt>
                <c:pt idx="67">
                  <c:v>201916</c:v>
                </c:pt>
                <c:pt idx="68">
                  <c:v>201917</c:v>
                </c:pt>
                <c:pt idx="69">
                  <c:v>201918</c:v>
                </c:pt>
                <c:pt idx="70">
                  <c:v>201919</c:v>
                </c:pt>
                <c:pt idx="71">
                  <c:v>201920</c:v>
                </c:pt>
                <c:pt idx="72">
                  <c:v>201921</c:v>
                </c:pt>
                <c:pt idx="73">
                  <c:v>201922</c:v>
                </c:pt>
                <c:pt idx="74">
                  <c:v>201923</c:v>
                </c:pt>
                <c:pt idx="75">
                  <c:v>201924</c:v>
                </c:pt>
                <c:pt idx="76">
                  <c:v>201925</c:v>
                </c:pt>
                <c:pt idx="77">
                  <c:v>201926</c:v>
                </c:pt>
                <c:pt idx="78">
                  <c:v>201927</c:v>
                </c:pt>
                <c:pt idx="79">
                  <c:v>201928</c:v>
                </c:pt>
                <c:pt idx="80">
                  <c:v>201929</c:v>
                </c:pt>
                <c:pt idx="81">
                  <c:v>201930</c:v>
                </c:pt>
                <c:pt idx="82">
                  <c:v>201931</c:v>
                </c:pt>
              </c:numCache>
            </c:numRef>
          </c:cat>
          <c:val>
            <c:numRef>
              <c:f>'Booked 2018-2019 Running'!$P$3:$P$85</c:f>
              <c:numCache>
                <c:formatCode>General</c:formatCode>
                <c:ptCount val="83"/>
                <c:pt idx="0">
                  <c:v>100.00032567968793</c:v>
                </c:pt>
                <c:pt idx="1">
                  <c:v>100.00032567968793</c:v>
                </c:pt>
                <c:pt idx="2">
                  <c:v>100.00032567968793</c:v>
                </c:pt>
                <c:pt idx="3">
                  <c:v>100.00032567968793</c:v>
                </c:pt>
                <c:pt idx="4">
                  <c:v>100.00032567968793</c:v>
                </c:pt>
                <c:pt idx="5">
                  <c:v>100.00032567968793</c:v>
                </c:pt>
                <c:pt idx="6">
                  <c:v>100.00032567968793</c:v>
                </c:pt>
                <c:pt idx="7">
                  <c:v>100.00032567968793</c:v>
                </c:pt>
                <c:pt idx="8">
                  <c:v>100.00032567968793</c:v>
                </c:pt>
                <c:pt idx="9">
                  <c:v>100.00032567968793</c:v>
                </c:pt>
                <c:pt idx="10">
                  <c:v>100.00032567968793</c:v>
                </c:pt>
                <c:pt idx="11">
                  <c:v>100.00032567968793</c:v>
                </c:pt>
                <c:pt idx="12">
                  <c:v>100.00032567968793</c:v>
                </c:pt>
                <c:pt idx="13">
                  <c:v>100.00032567968793</c:v>
                </c:pt>
                <c:pt idx="14">
                  <c:v>100.00032567968793</c:v>
                </c:pt>
                <c:pt idx="15">
                  <c:v>100.00032567968793</c:v>
                </c:pt>
                <c:pt idx="16">
                  <c:v>100.00032567968793</c:v>
                </c:pt>
                <c:pt idx="17">
                  <c:v>100.00032567968793</c:v>
                </c:pt>
                <c:pt idx="18">
                  <c:v>100.00032567968793</c:v>
                </c:pt>
                <c:pt idx="19">
                  <c:v>100.00032567968793</c:v>
                </c:pt>
                <c:pt idx="20">
                  <c:v>100.00032567968793</c:v>
                </c:pt>
                <c:pt idx="21">
                  <c:v>100.00032567968793</c:v>
                </c:pt>
                <c:pt idx="22">
                  <c:v>100.00032567968793</c:v>
                </c:pt>
                <c:pt idx="23">
                  <c:v>100.00032567968793</c:v>
                </c:pt>
                <c:pt idx="24">
                  <c:v>100.00032567968793</c:v>
                </c:pt>
                <c:pt idx="25">
                  <c:v>100.00032567968793</c:v>
                </c:pt>
                <c:pt idx="26">
                  <c:v>100.00032567968793</c:v>
                </c:pt>
                <c:pt idx="27">
                  <c:v>100.00032567968793</c:v>
                </c:pt>
                <c:pt idx="28">
                  <c:v>100.00032567968793</c:v>
                </c:pt>
                <c:pt idx="29">
                  <c:v>100.00032567968793</c:v>
                </c:pt>
                <c:pt idx="30">
                  <c:v>100.00032567968793</c:v>
                </c:pt>
                <c:pt idx="31">
                  <c:v>100.00032567968793</c:v>
                </c:pt>
                <c:pt idx="32">
                  <c:v>100.00032567968793</c:v>
                </c:pt>
                <c:pt idx="33">
                  <c:v>100.00032567968793</c:v>
                </c:pt>
                <c:pt idx="34">
                  <c:v>100.00032567968793</c:v>
                </c:pt>
                <c:pt idx="35">
                  <c:v>100.00032567968793</c:v>
                </c:pt>
                <c:pt idx="36">
                  <c:v>100.00032567968793</c:v>
                </c:pt>
                <c:pt idx="37">
                  <c:v>100.00032567968793</c:v>
                </c:pt>
                <c:pt idx="38">
                  <c:v>100.00032567968793</c:v>
                </c:pt>
                <c:pt idx="39">
                  <c:v>100.00032567968793</c:v>
                </c:pt>
                <c:pt idx="40">
                  <c:v>100.00032567968793</c:v>
                </c:pt>
                <c:pt idx="41">
                  <c:v>100.00032567968793</c:v>
                </c:pt>
                <c:pt idx="42">
                  <c:v>100.00032567968793</c:v>
                </c:pt>
                <c:pt idx="43">
                  <c:v>100.00032567968793</c:v>
                </c:pt>
                <c:pt idx="44">
                  <c:v>100.00032567968793</c:v>
                </c:pt>
                <c:pt idx="45">
                  <c:v>100.00032567968793</c:v>
                </c:pt>
                <c:pt idx="46">
                  <c:v>100.00032567968793</c:v>
                </c:pt>
                <c:pt idx="47">
                  <c:v>100.00032567968793</c:v>
                </c:pt>
                <c:pt idx="48">
                  <c:v>100.00032567968793</c:v>
                </c:pt>
                <c:pt idx="49">
                  <c:v>100.00032567968793</c:v>
                </c:pt>
                <c:pt idx="50">
                  <c:v>100.00032567968793</c:v>
                </c:pt>
                <c:pt idx="51">
                  <c:v>100.00032567968793</c:v>
                </c:pt>
                <c:pt idx="52">
                  <c:v>100.00032567968793</c:v>
                </c:pt>
                <c:pt idx="53">
                  <c:v>100.00032567968793</c:v>
                </c:pt>
                <c:pt idx="54">
                  <c:v>100.00032567968793</c:v>
                </c:pt>
                <c:pt idx="55">
                  <c:v>100.00032567968793</c:v>
                </c:pt>
                <c:pt idx="56">
                  <c:v>100.00032567968793</c:v>
                </c:pt>
                <c:pt idx="57">
                  <c:v>100.00032567968793</c:v>
                </c:pt>
                <c:pt idx="58">
                  <c:v>100.00032567968793</c:v>
                </c:pt>
                <c:pt idx="59">
                  <c:v>100.00032567968793</c:v>
                </c:pt>
                <c:pt idx="60">
                  <c:v>100.00032567968793</c:v>
                </c:pt>
                <c:pt idx="61">
                  <c:v>100.00032567968793</c:v>
                </c:pt>
                <c:pt idx="62">
                  <c:v>100.00032567968793</c:v>
                </c:pt>
                <c:pt idx="63">
                  <c:v>100.00032567968793</c:v>
                </c:pt>
                <c:pt idx="64">
                  <c:v>100.00032567968793</c:v>
                </c:pt>
                <c:pt idx="65">
                  <c:v>100.00032567968793</c:v>
                </c:pt>
                <c:pt idx="66">
                  <c:v>100.00032567968793</c:v>
                </c:pt>
                <c:pt idx="67">
                  <c:v>100.00032567968793</c:v>
                </c:pt>
                <c:pt idx="68">
                  <c:v>100.00032567968793</c:v>
                </c:pt>
                <c:pt idx="69">
                  <c:v>100.00032567968793</c:v>
                </c:pt>
                <c:pt idx="70">
                  <c:v>100.00032567968793</c:v>
                </c:pt>
                <c:pt idx="71">
                  <c:v>100.00032567968793</c:v>
                </c:pt>
                <c:pt idx="72">
                  <c:v>100.00032567968793</c:v>
                </c:pt>
                <c:pt idx="73">
                  <c:v>100.00032567968793</c:v>
                </c:pt>
                <c:pt idx="74">
                  <c:v>100.00032567968793</c:v>
                </c:pt>
                <c:pt idx="75">
                  <c:v>100.00032567968793</c:v>
                </c:pt>
                <c:pt idx="76">
                  <c:v>100.00032567968793</c:v>
                </c:pt>
                <c:pt idx="77">
                  <c:v>100.00032567968793</c:v>
                </c:pt>
                <c:pt idx="78">
                  <c:v>100.00032567968793</c:v>
                </c:pt>
                <c:pt idx="79">
                  <c:v>100.00032567968793</c:v>
                </c:pt>
                <c:pt idx="80">
                  <c:v>100.00032567968793</c:v>
                </c:pt>
                <c:pt idx="81">
                  <c:v>100.00032567968793</c:v>
                </c:pt>
                <c:pt idx="82">
                  <c:v>100.00032567968793</c:v>
                </c:pt>
              </c:numCache>
            </c:numRef>
          </c:val>
          <c:smooth val="0"/>
          <c:extLst>
            <c:ext xmlns:c16="http://schemas.microsoft.com/office/drawing/2014/chart" uri="{C3380CC4-5D6E-409C-BE32-E72D297353CC}">
              <c16:uniqueId val="{00000001-D472-4488-B6DD-97BF95AA3220}"/>
            </c:ext>
          </c:extLst>
        </c:ser>
        <c:ser>
          <c:idx val="3"/>
          <c:order val="1"/>
          <c:tx>
            <c:v>GM% Indexed</c:v>
          </c:tx>
          <c:spPr>
            <a:ln w="28575" cap="rnd">
              <a:solidFill>
                <a:schemeClr val="accent2"/>
              </a:solidFill>
              <a:round/>
            </a:ln>
            <a:effectLst/>
          </c:spPr>
          <c:marker>
            <c:symbol val="none"/>
          </c:marker>
          <c:cat>
            <c:numRef>
              <c:f>'Booked 2018-2019 Running'!$B$3:$B$85</c:f>
              <c:numCache>
                <c:formatCode>General</c:formatCode>
                <c:ptCount val="83"/>
                <c:pt idx="0">
                  <c:v>201801</c:v>
                </c:pt>
                <c:pt idx="1">
                  <c:v>201802</c:v>
                </c:pt>
                <c:pt idx="2">
                  <c:v>201803</c:v>
                </c:pt>
                <c:pt idx="3">
                  <c:v>201804</c:v>
                </c:pt>
                <c:pt idx="4">
                  <c:v>201805</c:v>
                </c:pt>
                <c:pt idx="5">
                  <c:v>201806</c:v>
                </c:pt>
                <c:pt idx="6">
                  <c:v>201807</c:v>
                </c:pt>
                <c:pt idx="7">
                  <c:v>201808</c:v>
                </c:pt>
                <c:pt idx="8">
                  <c:v>201809</c:v>
                </c:pt>
                <c:pt idx="9">
                  <c:v>201810</c:v>
                </c:pt>
                <c:pt idx="10">
                  <c:v>201811</c:v>
                </c:pt>
                <c:pt idx="11">
                  <c:v>201812</c:v>
                </c:pt>
                <c:pt idx="12">
                  <c:v>201813</c:v>
                </c:pt>
                <c:pt idx="13">
                  <c:v>201814</c:v>
                </c:pt>
                <c:pt idx="14">
                  <c:v>201815</c:v>
                </c:pt>
                <c:pt idx="15">
                  <c:v>201816</c:v>
                </c:pt>
                <c:pt idx="16">
                  <c:v>201817</c:v>
                </c:pt>
                <c:pt idx="17">
                  <c:v>201818</c:v>
                </c:pt>
                <c:pt idx="18">
                  <c:v>201819</c:v>
                </c:pt>
                <c:pt idx="19">
                  <c:v>201820</c:v>
                </c:pt>
                <c:pt idx="20">
                  <c:v>201821</c:v>
                </c:pt>
                <c:pt idx="21">
                  <c:v>201822</c:v>
                </c:pt>
                <c:pt idx="22">
                  <c:v>201823</c:v>
                </c:pt>
                <c:pt idx="23">
                  <c:v>201824</c:v>
                </c:pt>
                <c:pt idx="24">
                  <c:v>201825</c:v>
                </c:pt>
                <c:pt idx="25">
                  <c:v>201826</c:v>
                </c:pt>
                <c:pt idx="26">
                  <c:v>201827</c:v>
                </c:pt>
                <c:pt idx="27">
                  <c:v>201828</c:v>
                </c:pt>
                <c:pt idx="28">
                  <c:v>201829</c:v>
                </c:pt>
                <c:pt idx="29">
                  <c:v>201830</c:v>
                </c:pt>
                <c:pt idx="30">
                  <c:v>201831</c:v>
                </c:pt>
                <c:pt idx="31">
                  <c:v>201832</c:v>
                </c:pt>
                <c:pt idx="32">
                  <c:v>201833</c:v>
                </c:pt>
                <c:pt idx="33">
                  <c:v>201834</c:v>
                </c:pt>
                <c:pt idx="34">
                  <c:v>201835</c:v>
                </c:pt>
                <c:pt idx="35">
                  <c:v>201836</c:v>
                </c:pt>
                <c:pt idx="36">
                  <c:v>201837</c:v>
                </c:pt>
                <c:pt idx="37">
                  <c:v>201838</c:v>
                </c:pt>
                <c:pt idx="38">
                  <c:v>201839</c:v>
                </c:pt>
                <c:pt idx="39">
                  <c:v>201840</c:v>
                </c:pt>
                <c:pt idx="40">
                  <c:v>201841</c:v>
                </c:pt>
                <c:pt idx="41">
                  <c:v>201842</c:v>
                </c:pt>
                <c:pt idx="42">
                  <c:v>201843</c:v>
                </c:pt>
                <c:pt idx="43">
                  <c:v>201844</c:v>
                </c:pt>
                <c:pt idx="44">
                  <c:v>201845</c:v>
                </c:pt>
                <c:pt idx="45">
                  <c:v>201846</c:v>
                </c:pt>
                <c:pt idx="46">
                  <c:v>201847</c:v>
                </c:pt>
                <c:pt idx="47">
                  <c:v>201848</c:v>
                </c:pt>
                <c:pt idx="48">
                  <c:v>201849</c:v>
                </c:pt>
                <c:pt idx="49">
                  <c:v>201850</c:v>
                </c:pt>
                <c:pt idx="50">
                  <c:v>201851</c:v>
                </c:pt>
                <c:pt idx="51">
                  <c:v>201852</c:v>
                </c:pt>
                <c:pt idx="52">
                  <c:v>201901</c:v>
                </c:pt>
                <c:pt idx="53">
                  <c:v>201902</c:v>
                </c:pt>
                <c:pt idx="54">
                  <c:v>201903</c:v>
                </c:pt>
                <c:pt idx="55">
                  <c:v>201904</c:v>
                </c:pt>
                <c:pt idx="56">
                  <c:v>201905</c:v>
                </c:pt>
                <c:pt idx="57">
                  <c:v>201906</c:v>
                </c:pt>
                <c:pt idx="58">
                  <c:v>201907</c:v>
                </c:pt>
                <c:pt idx="59">
                  <c:v>201908</c:v>
                </c:pt>
                <c:pt idx="60">
                  <c:v>201909</c:v>
                </c:pt>
                <c:pt idx="61">
                  <c:v>201910</c:v>
                </c:pt>
                <c:pt idx="62">
                  <c:v>201911</c:v>
                </c:pt>
                <c:pt idx="63">
                  <c:v>201912</c:v>
                </c:pt>
                <c:pt idx="64">
                  <c:v>201913</c:v>
                </c:pt>
                <c:pt idx="65">
                  <c:v>201914</c:v>
                </c:pt>
                <c:pt idx="66">
                  <c:v>201915</c:v>
                </c:pt>
                <c:pt idx="67">
                  <c:v>201916</c:v>
                </c:pt>
                <c:pt idx="68">
                  <c:v>201917</c:v>
                </c:pt>
                <c:pt idx="69">
                  <c:v>201918</c:v>
                </c:pt>
                <c:pt idx="70">
                  <c:v>201919</c:v>
                </c:pt>
                <c:pt idx="71">
                  <c:v>201920</c:v>
                </c:pt>
                <c:pt idx="72">
                  <c:v>201921</c:v>
                </c:pt>
                <c:pt idx="73">
                  <c:v>201922</c:v>
                </c:pt>
                <c:pt idx="74">
                  <c:v>201923</c:v>
                </c:pt>
                <c:pt idx="75">
                  <c:v>201924</c:v>
                </c:pt>
                <c:pt idx="76">
                  <c:v>201925</c:v>
                </c:pt>
                <c:pt idx="77">
                  <c:v>201926</c:v>
                </c:pt>
                <c:pt idx="78">
                  <c:v>201927</c:v>
                </c:pt>
                <c:pt idx="79">
                  <c:v>201928</c:v>
                </c:pt>
                <c:pt idx="80">
                  <c:v>201929</c:v>
                </c:pt>
                <c:pt idx="81">
                  <c:v>201930</c:v>
                </c:pt>
                <c:pt idx="82">
                  <c:v>201931</c:v>
                </c:pt>
              </c:numCache>
            </c:numRef>
          </c:cat>
          <c:val>
            <c:numRef>
              <c:f>'Booked 2018-2019 Running'!$O$3:$O$85</c:f>
              <c:numCache>
                <c:formatCode>General</c:formatCode>
                <c:ptCount val="83"/>
                <c:pt idx="0">
                  <c:v>148.13637041547128</c:v>
                </c:pt>
                <c:pt idx="1">
                  <c:v>136.07491563152968</c:v>
                </c:pt>
                <c:pt idx="2">
                  <c:v>136.69393501183646</c:v>
                </c:pt>
                <c:pt idx="3">
                  <c:v>127.44952076210546</c:v>
                </c:pt>
                <c:pt idx="4">
                  <c:v>134.6274475994436</c:v>
                </c:pt>
                <c:pt idx="5">
                  <c:v>133.96060329486733</c:v>
                </c:pt>
                <c:pt idx="6">
                  <c:v>120.06122670812005</c:v>
                </c:pt>
                <c:pt idx="7">
                  <c:v>128.33655924774723</c:v>
                </c:pt>
                <c:pt idx="8">
                  <c:v>131.26594795263793</c:v>
                </c:pt>
                <c:pt idx="9">
                  <c:v>121.05931700022603</c:v>
                </c:pt>
                <c:pt idx="10">
                  <c:v>123.69456518645421</c:v>
                </c:pt>
                <c:pt idx="11">
                  <c:v>128.63753608121334</c:v>
                </c:pt>
                <c:pt idx="12">
                  <c:v>111.02640985048112</c:v>
                </c:pt>
                <c:pt idx="13">
                  <c:v>142.15084981027525</c:v>
                </c:pt>
                <c:pt idx="14">
                  <c:v>126.9079387920039</c:v>
                </c:pt>
                <c:pt idx="15">
                  <c:v>110.74220406675397</c:v>
                </c:pt>
                <c:pt idx="16">
                  <c:v>104.11936981794588</c:v>
                </c:pt>
                <c:pt idx="17">
                  <c:v>102.36562204084981</c:v>
                </c:pt>
                <c:pt idx="18">
                  <c:v>94.084414297824708</c:v>
                </c:pt>
                <c:pt idx="19">
                  <c:v>97.783081303451468</c:v>
                </c:pt>
                <c:pt idx="20">
                  <c:v>93.353443222921669</c:v>
                </c:pt>
                <c:pt idx="21">
                  <c:v>97.237439427460913</c:v>
                </c:pt>
                <c:pt idx="22">
                  <c:v>86.367913964643321</c:v>
                </c:pt>
                <c:pt idx="23">
                  <c:v>89.729716811479932</c:v>
                </c:pt>
                <c:pt idx="24">
                  <c:v>69.557625360370764</c:v>
                </c:pt>
                <c:pt idx="25">
                  <c:v>80.805073458928803</c:v>
                </c:pt>
                <c:pt idx="26">
                  <c:v>61.573390212425579</c:v>
                </c:pt>
                <c:pt idx="27">
                  <c:v>62.819349443701185</c:v>
                </c:pt>
                <c:pt idx="28">
                  <c:v>77.605869507444936</c:v>
                </c:pt>
                <c:pt idx="29">
                  <c:v>83.088134247377013</c:v>
                </c:pt>
                <c:pt idx="30">
                  <c:v>97.223275889617298</c:v>
                </c:pt>
                <c:pt idx="31">
                  <c:v>95.310363081894025</c:v>
                </c:pt>
                <c:pt idx="32">
                  <c:v>104.70567082130322</c:v>
                </c:pt>
                <c:pt idx="33">
                  <c:v>109.16723616800107</c:v>
                </c:pt>
                <c:pt idx="34">
                  <c:v>112.28713720352101</c:v>
                </c:pt>
                <c:pt idx="35">
                  <c:v>118.45024870233078</c:v>
                </c:pt>
                <c:pt idx="36">
                  <c:v>124.3949440078552</c:v>
                </c:pt>
                <c:pt idx="37">
                  <c:v>116.38062892742636</c:v>
                </c:pt>
                <c:pt idx="38">
                  <c:v>102.15085514452932</c:v>
                </c:pt>
                <c:pt idx="39">
                  <c:v>92.417220193900448</c:v>
                </c:pt>
                <c:pt idx="40">
                  <c:v>110.78891158219909</c:v>
                </c:pt>
                <c:pt idx="41">
                  <c:v>104.76039785457397</c:v>
                </c:pt>
                <c:pt idx="42">
                  <c:v>93.799131697883638</c:v>
                </c:pt>
                <c:pt idx="43">
                  <c:v>102.55701914885077</c:v>
                </c:pt>
                <c:pt idx="44">
                  <c:v>103.02107682504874</c:v>
                </c:pt>
                <c:pt idx="45">
                  <c:v>100.75051743363622</c:v>
                </c:pt>
                <c:pt idx="46">
                  <c:v>110.03466910527862</c:v>
                </c:pt>
                <c:pt idx="47">
                  <c:v>97.526179659604622</c:v>
                </c:pt>
                <c:pt idx="48">
                  <c:v>111.74699316968474</c:v>
                </c:pt>
                <c:pt idx="49">
                  <c:v>109.7296068875649</c:v>
                </c:pt>
                <c:pt idx="50">
                  <c:v>100.86280668154137</c:v>
                </c:pt>
                <c:pt idx="51">
                  <c:v>90.758998471968312</c:v>
                </c:pt>
                <c:pt idx="52">
                  <c:v>107.12201028886517</c:v>
                </c:pt>
                <c:pt idx="53">
                  <c:v>114.4688785311418</c:v>
                </c:pt>
                <c:pt idx="54">
                  <c:v>103.53497209428969</c:v>
                </c:pt>
                <c:pt idx="55">
                  <c:v>100.72790884903776</c:v>
                </c:pt>
                <c:pt idx="56">
                  <c:v>108.68480394282375</c:v>
                </c:pt>
                <c:pt idx="57">
                  <c:v>113.83521710907524</c:v>
                </c:pt>
                <c:pt idx="58">
                  <c:v>110.46485044429102</c:v>
                </c:pt>
                <c:pt idx="59">
                  <c:v>101.73285029391235</c:v>
                </c:pt>
                <c:pt idx="60">
                  <c:v>109.7602388352019</c:v>
                </c:pt>
                <c:pt idx="61">
                  <c:v>129.13396346069123</c:v>
                </c:pt>
                <c:pt idx="62">
                  <c:v>110.39025045512699</c:v>
                </c:pt>
                <c:pt idx="63">
                  <c:v>115.93480249222625</c:v>
                </c:pt>
                <c:pt idx="64">
                  <c:v>114.9871564426133</c:v>
                </c:pt>
                <c:pt idx="65">
                  <c:v>115.99584108957765</c:v>
                </c:pt>
                <c:pt idx="66">
                  <c:v>111.59977079828883</c:v>
                </c:pt>
                <c:pt idx="67">
                  <c:v>106.96611873397876</c:v>
                </c:pt>
                <c:pt idx="68">
                  <c:v>96.0507998366366</c:v>
                </c:pt>
                <c:pt idx="69">
                  <c:v>106.37991177862318</c:v>
                </c:pt>
                <c:pt idx="70">
                  <c:v>100.84006087588671</c:v>
                </c:pt>
                <c:pt idx="71">
                  <c:v>101.04555886262273</c:v>
                </c:pt>
                <c:pt idx="72">
                  <c:v>108.41257007145146</c:v>
                </c:pt>
                <c:pt idx="73">
                  <c:v>92.15444911058205</c:v>
                </c:pt>
                <c:pt idx="74">
                  <c:v>103.59465160409871</c:v>
                </c:pt>
                <c:pt idx="75">
                  <c:v>106.14573721432168</c:v>
                </c:pt>
                <c:pt idx="76">
                  <c:v>90.803927439566564</c:v>
                </c:pt>
                <c:pt idx="77">
                  <c:v>95.907684546320127</c:v>
                </c:pt>
                <c:pt idx="78">
                  <c:v>101.64940083755255</c:v>
                </c:pt>
                <c:pt idx="79">
                  <c:v>106.90897439978966</c:v>
                </c:pt>
                <c:pt idx="80">
                  <c:v>101.36946497189484</c:v>
                </c:pt>
                <c:pt idx="81">
                  <c:v>105.06596119259774</c:v>
                </c:pt>
                <c:pt idx="82">
                  <c:v>115.50603321075789</c:v>
                </c:pt>
              </c:numCache>
            </c:numRef>
          </c:val>
          <c:smooth val="0"/>
          <c:extLst>
            <c:ext xmlns:c16="http://schemas.microsoft.com/office/drawing/2014/chart" uri="{C3380CC4-5D6E-409C-BE32-E72D297353CC}">
              <c16:uniqueId val="{00000002-D472-4488-B6DD-97BF95AA3220}"/>
            </c:ext>
          </c:extLst>
        </c:ser>
        <c:dLbls>
          <c:showLegendKey val="0"/>
          <c:showVal val="0"/>
          <c:showCatName val="0"/>
          <c:showSerName val="0"/>
          <c:showPercent val="0"/>
          <c:showBubbleSize val="0"/>
        </c:dLbls>
        <c:marker val="1"/>
        <c:smooth val="0"/>
        <c:axId val="729555288"/>
        <c:axId val="729555616"/>
      </c:lineChart>
      <c:catAx>
        <c:axId val="7295552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729555616"/>
        <c:crosses val="autoZero"/>
        <c:auto val="1"/>
        <c:lblAlgn val="ctr"/>
        <c:lblOffset val="100"/>
        <c:noMultiLvlLbl val="0"/>
      </c:catAx>
      <c:valAx>
        <c:axId val="729555616"/>
        <c:scaling>
          <c:orientation val="minMax"/>
        </c:scaling>
        <c:delete val="0"/>
        <c:axPos val="l"/>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729555288"/>
        <c:crosses val="autoZero"/>
        <c:crossBetween val="between"/>
      </c:valAx>
      <c:valAx>
        <c:axId val="703085688"/>
        <c:scaling>
          <c:orientation val="minMax"/>
          <c:max val="39800000"/>
          <c:min val="0"/>
        </c:scaling>
        <c:delete val="0"/>
        <c:axPos val="r"/>
        <c:numFmt formatCode="&quot;$&quot;#,##0&quot;M&quot;"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crossAx val="703086672"/>
        <c:crosses val="max"/>
        <c:crossBetween val="between"/>
        <c:dispUnits>
          <c:builtInUnit val="millions"/>
        </c:dispUnits>
      </c:valAx>
      <c:catAx>
        <c:axId val="703086672"/>
        <c:scaling>
          <c:orientation val="minMax"/>
        </c:scaling>
        <c:delete val="1"/>
        <c:axPos val="b"/>
        <c:majorTickMark val="out"/>
        <c:minorTickMark val="none"/>
        <c:tickLblPos val="nextTo"/>
        <c:crossAx val="703085688"/>
        <c:crosses val="autoZero"/>
        <c:auto val="1"/>
        <c:lblAlgn val="ctr"/>
        <c:lblOffset val="100"/>
        <c:noMultiLvlLbl val="0"/>
      </c:catAx>
      <c:spPr>
        <a:solidFill>
          <a:schemeClr val="lt1"/>
        </a:solidFill>
        <a:ln w="12700" cap="flat" cmpd="sng" algn="ctr">
          <a:solidFill>
            <a:schemeClr val="accent1"/>
          </a:solidFill>
          <a:prstDash val="solid"/>
          <a:miter lim="800000"/>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n-US"/>
        </a:p>
      </c:txPr>
    </c:legend>
    <c:plotVisOnly val="1"/>
    <c:dispBlanksAs val="gap"/>
    <c:showDLblsOverMax val="0"/>
  </c:chart>
  <c:spPr>
    <a:solidFill>
      <a:schemeClr val="lt1"/>
    </a:solidFill>
    <a:ln w="12700" cap="flat" cmpd="sng" algn="ctr">
      <a:noFill/>
      <a:prstDash val="solid"/>
      <a:miter lim="800000"/>
    </a:ln>
    <a:effectLst/>
  </c:spPr>
  <c:txPr>
    <a:bodyPr/>
    <a:lstStyle/>
    <a:p>
      <a:pPr>
        <a:defRPr>
          <a:solidFill>
            <a:schemeClr val="dk1"/>
          </a:solidFill>
          <a:latin typeface="+mn-lt"/>
          <a:ea typeface="+mn-ea"/>
          <a:cs typeface="+mn-cs"/>
        </a:defRPr>
      </a:pPr>
      <a:endParaRPr lang="en-US"/>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0.61643</cdr:x>
      <cdr:y>0.13559</cdr:y>
    </cdr:from>
    <cdr:to>
      <cdr:x>0.61643</cdr:x>
      <cdr:y>0.82533</cdr:y>
    </cdr:to>
    <cdr:cxnSp macro="">
      <cdr:nvCxnSpPr>
        <cdr:cNvPr id="3" name="Straight Connector 2">
          <a:extLst xmlns:a="http://schemas.openxmlformats.org/drawingml/2006/main">
            <a:ext uri="{FF2B5EF4-FFF2-40B4-BE49-F238E27FC236}">
              <a16:creationId xmlns:a16="http://schemas.microsoft.com/office/drawing/2014/main" id="{270A9EFA-5550-4128-9613-5C736872554C}"/>
            </a:ext>
          </a:extLst>
        </cdr:cNvPr>
        <cdr:cNvCxnSpPr/>
      </cdr:nvCxnSpPr>
      <cdr:spPr>
        <a:xfrm xmlns:a="http://schemas.openxmlformats.org/drawingml/2006/main" flipH="1" flipV="1">
          <a:off x="5026025" y="609600"/>
          <a:ext cx="0" cy="3100933"/>
        </a:xfrm>
        <a:prstGeom xmlns:a="http://schemas.openxmlformats.org/drawingml/2006/main" prst="line">
          <a:avLst/>
        </a:prstGeom>
        <a:ln xmlns:a="http://schemas.openxmlformats.org/drawingml/2006/main" w="19050">
          <a:solidFill>
            <a:schemeClr val="tx1"/>
          </a:solidFill>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0.56036</cdr:x>
      <cdr:y>0.08475</cdr:y>
    </cdr:from>
    <cdr:to>
      <cdr:x>0.60709</cdr:x>
      <cdr:y>0.13559</cdr:y>
    </cdr:to>
    <cdr:cxnSp macro="">
      <cdr:nvCxnSpPr>
        <cdr:cNvPr id="5" name="Straight Arrow Connector 4">
          <a:extLst xmlns:a="http://schemas.openxmlformats.org/drawingml/2006/main">
            <a:ext uri="{FF2B5EF4-FFF2-40B4-BE49-F238E27FC236}">
              <a16:creationId xmlns:a16="http://schemas.microsoft.com/office/drawing/2014/main" id="{B67A6A5E-FA9B-4144-931E-2C4E3B37045F}"/>
            </a:ext>
          </a:extLst>
        </cdr:cNvPr>
        <cdr:cNvCxnSpPr/>
      </cdr:nvCxnSpPr>
      <cdr:spPr>
        <a:xfrm xmlns:a="http://schemas.openxmlformats.org/drawingml/2006/main" flipH="1" flipV="1">
          <a:off x="4568825" y="381000"/>
          <a:ext cx="381000" cy="228600"/>
        </a:xfrm>
        <a:prstGeom xmlns:a="http://schemas.openxmlformats.org/drawingml/2006/main" prst="straightConnector1">
          <a:avLst/>
        </a:prstGeom>
        <a:ln xmlns:a="http://schemas.openxmlformats.org/drawingml/2006/main">
          <a:solidFill>
            <a:schemeClr val="tx1"/>
          </a:solidFill>
          <a:headEnd type="triangle"/>
          <a:tailEnd type="non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0.53232</cdr:x>
      <cdr:y>0.0339</cdr:y>
    </cdr:from>
    <cdr:to>
      <cdr:x>0.62577</cdr:x>
      <cdr:y>0.10323</cdr:y>
    </cdr:to>
    <cdr:sp macro="" textlink="">
      <cdr:nvSpPr>
        <cdr:cNvPr id="6" name="TextBox 5">
          <a:extLst xmlns:a="http://schemas.openxmlformats.org/drawingml/2006/main">
            <a:ext uri="{FF2B5EF4-FFF2-40B4-BE49-F238E27FC236}">
              <a16:creationId xmlns:a16="http://schemas.microsoft.com/office/drawing/2014/main" id="{7552E781-5EA7-4950-8541-AE1CA6553DFD}"/>
            </a:ext>
          </a:extLst>
        </cdr:cNvPr>
        <cdr:cNvSpPr txBox="1"/>
      </cdr:nvSpPr>
      <cdr:spPr>
        <a:xfrm xmlns:a="http://schemas.openxmlformats.org/drawingml/2006/main">
          <a:off x="4340225" y="152400"/>
          <a:ext cx="761935" cy="31169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a:solidFill>
                <a:schemeClr val="tx1"/>
              </a:solidFill>
            </a:rPr>
            <a:t>2019</a:t>
          </a:r>
        </a:p>
      </cdr:txBody>
    </cdr:sp>
  </cdr:relSizeAnchor>
  <cdr:relSizeAnchor xmlns:cdr="http://schemas.openxmlformats.org/drawingml/2006/chartDrawing">
    <cdr:from>
      <cdr:x>0.794</cdr:x>
      <cdr:y>0.18644</cdr:y>
    </cdr:from>
    <cdr:to>
      <cdr:x>0.90615</cdr:x>
      <cdr:y>0.4031</cdr:y>
    </cdr:to>
    <cdr:sp macro="" textlink="">
      <cdr:nvSpPr>
        <cdr:cNvPr id="8" name="Oval 7">
          <a:extLst xmlns:a="http://schemas.openxmlformats.org/drawingml/2006/main">
            <a:ext uri="{FF2B5EF4-FFF2-40B4-BE49-F238E27FC236}">
              <a16:creationId xmlns:a16="http://schemas.microsoft.com/office/drawing/2014/main" id="{9F8FB65C-AAAB-418D-BD60-4FE76C4B7EB8}"/>
            </a:ext>
          </a:extLst>
        </cdr:cNvPr>
        <cdr:cNvSpPr/>
      </cdr:nvSpPr>
      <cdr:spPr>
        <a:xfrm xmlns:a="http://schemas.openxmlformats.org/drawingml/2006/main">
          <a:off x="6473825" y="838200"/>
          <a:ext cx="914400" cy="974060"/>
        </a:xfrm>
        <a:prstGeom xmlns:a="http://schemas.openxmlformats.org/drawingml/2006/main" prst="ellipse">
          <a:avLst/>
        </a:prstGeom>
        <a:noFill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0.27064</cdr:x>
      <cdr:y>0.27119</cdr:y>
    </cdr:from>
    <cdr:to>
      <cdr:x>0.28628</cdr:x>
      <cdr:y>0.34785</cdr:y>
    </cdr:to>
    <cdr:cxnSp macro="">
      <cdr:nvCxnSpPr>
        <cdr:cNvPr id="10" name="Straight Arrow Connector 9">
          <a:extLst xmlns:a="http://schemas.openxmlformats.org/drawingml/2006/main">
            <a:ext uri="{FF2B5EF4-FFF2-40B4-BE49-F238E27FC236}">
              <a16:creationId xmlns:a16="http://schemas.microsoft.com/office/drawing/2014/main" id="{8DD1BE7C-6AA9-40FC-BB6F-CF44C7F2EC92}"/>
            </a:ext>
          </a:extLst>
        </cdr:cNvPr>
        <cdr:cNvCxnSpPr/>
      </cdr:nvCxnSpPr>
      <cdr:spPr>
        <a:xfrm xmlns:a="http://schemas.openxmlformats.org/drawingml/2006/main">
          <a:off x="2206625" y="1219200"/>
          <a:ext cx="127519" cy="344648"/>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0.22391</cdr:x>
      <cdr:y>0.18644</cdr:y>
    </cdr:from>
    <cdr:to>
      <cdr:x>0.37896</cdr:x>
      <cdr:y>0.27311</cdr:y>
    </cdr:to>
    <cdr:sp macro="" textlink="">
      <cdr:nvSpPr>
        <cdr:cNvPr id="11" name="TextBox 10">
          <a:extLst xmlns:a="http://schemas.openxmlformats.org/drawingml/2006/main">
            <a:ext uri="{FF2B5EF4-FFF2-40B4-BE49-F238E27FC236}">
              <a16:creationId xmlns:a16="http://schemas.microsoft.com/office/drawing/2014/main" id="{B4641DC2-E3DB-4DB9-BB1B-2D5F2761F39F}"/>
            </a:ext>
          </a:extLst>
        </cdr:cNvPr>
        <cdr:cNvSpPr txBox="1"/>
      </cdr:nvSpPr>
      <cdr:spPr>
        <a:xfrm xmlns:a="http://schemas.openxmlformats.org/drawingml/2006/main">
          <a:off x="1825625" y="838200"/>
          <a:ext cx="1264184" cy="389651"/>
        </a:xfrm>
        <a:prstGeom xmlns:a="http://schemas.openxmlformats.org/drawingml/2006/main" prst="rect">
          <a:avLst/>
        </a:prstGeom>
        <a:ln xmlns:a="http://schemas.openxmlformats.org/drawingml/2006/main">
          <a:solidFill>
            <a:schemeClr val="accent1"/>
          </a:solidFill>
        </a:ln>
      </cdr:spPr>
      <cdr:txBody>
        <a:bodyPr xmlns:a="http://schemas.openxmlformats.org/drawingml/2006/main" vertOverflow="clip" wrap="square" rtlCol="0"/>
        <a:lstStyle xmlns:a="http://schemas.openxmlformats.org/drawingml/2006/main"/>
        <a:p xmlns:a="http://schemas.openxmlformats.org/drawingml/2006/main">
          <a:r>
            <a:rPr lang="en-US" sz="1100" dirty="0"/>
            <a:t>Week 21-31 2018</a:t>
          </a:r>
        </a:p>
      </cdr:txBody>
    </cdr:sp>
  </cdr:relSizeAnchor>
  <cdr:relSizeAnchor xmlns:cdr="http://schemas.openxmlformats.org/drawingml/2006/chartDrawing">
    <cdr:from>
      <cdr:x>0.70989</cdr:x>
      <cdr:y>0.05085</cdr:y>
    </cdr:from>
    <cdr:to>
      <cdr:x>0.86494</cdr:x>
      <cdr:y>0.13751</cdr:y>
    </cdr:to>
    <cdr:sp macro="" textlink="">
      <cdr:nvSpPr>
        <cdr:cNvPr id="25" name="TextBox 1">
          <a:extLst xmlns:a="http://schemas.openxmlformats.org/drawingml/2006/main">
            <a:ext uri="{FF2B5EF4-FFF2-40B4-BE49-F238E27FC236}">
              <a16:creationId xmlns:a16="http://schemas.microsoft.com/office/drawing/2014/main" id="{140D06C6-4420-4654-B3D3-FB5CE2B22CD7}"/>
            </a:ext>
          </a:extLst>
        </cdr:cNvPr>
        <cdr:cNvSpPr txBox="1"/>
      </cdr:nvSpPr>
      <cdr:spPr>
        <a:xfrm xmlns:a="http://schemas.openxmlformats.org/drawingml/2006/main">
          <a:off x="5788025" y="228600"/>
          <a:ext cx="1264185" cy="389606"/>
        </a:xfrm>
        <a:prstGeom xmlns:a="http://schemas.openxmlformats.org/drawingml/2006/main" prst="rect">
          <a:avLst/>
        </a:prstGeom>
        <a:ln xmlns:a="http://schemas.openxmlformats.org/drawingml/2006/main">
          <a:solidFill>
            <a:schemeClr val="accent1"/>
          </a:solidFill>
        </a:ln>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a:t>Week 21-31 2019</a:t>
          </a:r>
        </a:p>
      </cdr:txBody>
    </cdr:sp>
  </cdr:relSizeAnchor>
  <cdr:relSizeAnchor xmlns:cdr="http://schemas.openxmlformats.org/drawingml/2006/chartDrawing">
    <cdr:from>
      <cdr:x>0.794</cdr:x>
      <cdr:y>0.13559</cdr:y>
    </cdr:from>
    <cdr:to>
      <cdr:x>0.80965</cdr:x>
      <cdr:y>0.21225</cdr:y>
    </cdr:to>
    <cdr:cxnSp macro="">
      <cdr:nvCxnSpPr>
        <cdr:cNvPr id="26" name="Straight Arrow Connector 25">
          <a:extLst xmlns:a="http://schemas.openxmlformats.org/drawingml/2006/main">
            <a:ext uri="{FF2B5EF4-FFF2-40B4-BE49-F238E27FC236}">
              <a16:creationId xmlns:a16="http://schemas.microsoft.com/office/drawing/2014/main" id="{1E5B40A0-9CC4-40DF-B44D-57A44AD03282}"/>
            </a:ext>
          </a:extLst>
        </cdr:cNvPr>
        <cdr:cNvCxnSpPr/>
      </cdr:nvCxnSpPr>
      <cdr:spPr>
        <a:xfrm xmlns:a="http://schemas.openxmlformats.org/drawingml/2006/main">
          <a:off x="6473825" y="609600"/>
          <a:ext cx="127601" cy="344648"/>
        </a:xfrm>
        <a:prstGeom xmlns:a="http://schemas.openxmlformats.org/drawingml/2006/main" prst="straightConnector1">
          <a:avLst/>
        </a:prstGeom>
        <a:ln xmlns:a="http://schemas.openxmlformats.org/drawingml/2006/main">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0.25818</cdr:x>
      <cdr:y>0.33333</cdr:y>
    </cdr:from>
    <cdr:to>
      <cdr:x>0.37033</cdr:x>
      <cdr:y>0.54999</cdr:y>
    </cdr:to>
    <cdr:sp macro="" textlink="">
      <cdr:nvSpPr>
        <cdr:cNvPr id="12" name="Oval 11">
          <a:extLst xmlns:a="http://schemas.openxmlformats.org/drawingml/2006/main">
            <a:ext uri="{FF2B5EF4-FFF2-40B4-BE49-F238E27FC236}">
              <a16:creationId xmlns:a16="http://schemas.microsoft.com/office/drawing/2014/main" id="{3494C8CD-3CC4-467F-AE24-3335F46F0839}"/>
            </a:ext>
          </a:extLst>
        </cdr:cNvPr>
        <cdr:cNvSpPr/>
      </cdr:nvSpPr>
      <cdr:spPr>
        <a:xfrm xmlns:a="http://schemas.openxmlformats.org/drawingml/2006/main">
          <a:off x="2105026" y="1498600"/>
          <a:ext cx="914400" cy="974060"/>
        </a:xfrm>
        <a:prstGeom xmlns:a="http://schemas.openxmlformats.org/drawingml/2006/main" prst="ellipse">
          <a:avLst/>
        </a:prstGeom>
        <a:noFill xmlns:a="http://schemas.openxmlformats.org/drawingml/2006/mai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2" y="1"/>
            <a:ext cx="3043182" cy="467572"/>
          </a:xfrm>
          <a:prstGeom prst="rect">
            <a:avLst/>
          </a:prstGeom>
          <a:noFill/>
          <a:ln>
            <a:noFill/>
          </a:ln>
        </p:spPr>
        <p:txBody>
          <a:bodyPr spcFirstLastPara="1" wrap="square" lIns="91386" tIns="91386" rIns="91386" bIns="91386"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978718" y="1"/>
            <a:ext cx="3043182" cy="467572"/>
          </a:xfrm>
          <a:prstGeom prst="rect">
            <a:avLst/>
          </a:prstGeom>
          <a:noFill/>
          <a:ln>
            <a:noFill/>
          </a:ln>
        </p:spPr>
        <p:txBody>
          <a:bodyPr spcFirstLastPara="1" wrap="square" lIns="91386" tIns="91386" rIns="91386" bIns="91386"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479550" y="1163638"/>
            <a:ext cx="4064000" cy="3141662"/>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702554" y="4481066"/>
            <a:ext cx="5617999" cy="3664401"/>
          </a:xfrm>
          <a:prstGeom prst="rect">
            <a:avLst/>
          </a:prstGeom>
          <a:noFill/>
          <a:ln>
            <a:noFill/>
          </a:ln>
        </p:spPr>
        <p:txBody>
          <a:bodyPr spcFirstLastPara="1" wrap="square" lIns="91386" tIns="91386" rIns="91386" bIns="91386"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2" y="8841536"/>
            <a:ext cx="3043182" cy="467570"/>
          </a:xfrm>
          <a:prstGeom prst="rect">
            <a:avLst/>
          </a:prstGeom>
          <a:noFill/>
          <a:ln>
            <a:noFill/>
          </a:ln>
        </p:spPr>
        <p:txBody>
          <a:bodyPr spcFirstLastPara="1" wrap="square" lIns="91386" tIns="91386" rIns="91386" bIns="91386"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978718" y="8841536"/>
            <a:ext cx="3043182" cy="467570"/>
          </a:xfrm>
          <a:prstGeom prst="rect">
            <a:avLst/>
          </a:prstGeom>
          <a:noFill/>
          <a:ln>
            <a:noFill/>
          </a:ln>
        </p:spPr>
        <p:txBody>
          <a:bodyPr spcFirstLastPara="1" wrap="square" lIns="91734" tIns="45856" rIns="91734" bIns="45856" anchor="b" anchorCtr="0">
            <a:noAutofit/>
          </a:bodyPr>
          <a:lstStyle/>
          <a:p>
            <a:pPr algn="r"/>
            <a:fld id="{00000000-1234-1234-1234-123412341234}" type="slidenum">
              <a:rPr lang="en-US" sz="1200" smtClean="0">
                <a:solidFill>
                  <a:schemeClr val="dk1"/>
                </a:solidFill>
                <a:latin typeface="Calibri"/>
                <a:ea typeface="Calibri"/>
                <a:cs typeface="Calibri"/>
                <a:sym typeface="Calibri"/>
              </a:rPr>
              <a:pPr algn="r"/>
              <a:t>‹#›</a:t>
            </a:fld>
            <a:endParaRPr lang="en-US" sz="1200">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
        <p:cNvGrpSpPr/>
        <p:nvPr/>
      </p:nvGrpSpPr>
      <p:grpSpPr>
        <a:xfrm>
          <a:off x="0" y="0"/>
          <a:ext cx="0" cy="0"/>
          <a:chOff x="0" y="0"/>
          <a:chExt cx="0" cy="0"/>
        </a:xfrm>
      </p:grpSpPr>
      <p:sp>
        <p:nvSpPr>
          <p:cNvPr id="45" name="Shape 45"/>
          <p:cNvSpPr txBox="1">
            <a:spLocks noGrp="1"/>
          </p:cNvSpPr>
          <p:nvPr>
            <p:ph type="body" idx="1"/>
          </p:nvPr>
        </p:nvSpPr>
        <p:spPr>
          <a:xfrm>
            <a:off x="702554" y="4481066"/>
            <a:ext cx="5617999" cy="3664401"/>
          </a:xfrm>
          <a:prstGeom prst="rect">
            <a:avLst/>
          </a:prstGeom>
        </p:spPr>
        <p:txBody>
          <a:bodyPr spcFirstLastPara="1" wrap="square" lIns="91386" tIns="91386" rIns="91386" bIns="91386" anchor="t" anchorCtr="0">
            <a:noAutofit/>
          </a:bodyPr>
          <a:lstStyle/>
          <a:p>
            <a:pPr marL="0" indent="0"/>
            <a:endParaRPr/>
          </a:p>
        </p:txBody>
      </p:sp>
      <p:sp>
        <p:nvSpPr>
          <p:cNvPr id="46" name="Shape 46"/>
          <p:cNvSpPr>
            <a:spLocks noGrp="1" noRot="1" noChangeAspect="1"/>
          </p:cNvSpPr>
          <p:nvPr>
            <p:ph type="sldImg" idx="2"/>
          </p:nvPr>
        </p:nvSpPr>
        <p:spPr>
          <a:xfrm>
            <a:off x="1479550" y="1163638"/>
            <a:ext cx="4064000" cy="3141662"/>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3"/>
        <p:cNvGrpSpPr/>
        <p:nvPr/>
      </p:nvGrpSpPr>
      <p:grpSpPr>
        <a:xfrm>
          <a:off x="0" y="0"/>
          <a:ext cx="0" cy="0"/>
          <a:chOff x="0" y="0"/>
          <a:chExt cx="0" cy="0"/>
        </a:xfrm>
      </p:grpSpPr>
      <p:sp>
        <p:nvSpPr>
          <p:cNvPr id="714" name="Shape 714"/>
          <p:cNvSpPr txBox="1">
            <a:spLocks noGrp="1"/>
          </p:cNvSpPr>
          <p:nvPr>
            <p:ph type="body" idx="1"/>
          </p:nvPr>
        </p:nvSpPr>
        <p:spPr>
          <a:xfrm>
            <a:off x="707141" y="4481064"/>
            <a:ext cx="5654694" cy="3664401"/>
          </a:xfrm>
          <a:prstGeom prst="rect">
            <a:avLst/>
          </a:prstGeom>
        </p:spPr>
        <p:txBody>
          <a:bodyPr spcFirstLastPara="1" wrap="square" lIns="91734" tIns="91734" rIns="91734" bIns="91734" anchor="t" anchorCtr="0">
            <a:noAutofit/>
          </a:bodyPr>
          <a:lstStyle/>
          <a:p>
            <a:pPr marL="0" indent="0"/>
            <a:endParaRPr/>
          </a:p>
        </p:txBody>
      </p:sp>
      <p:sp>
        <p:nvSpPr>
          <p:cNvPr id="715" name="Shape 715"/>
          <p:cNvSpPr>
            <a:spLocks noGrp="1" noRot="1" noChangeAspect="1"/>
          </p:cNvSpPr>
          <p:nvPr>
            <p:ph type="sldImg" idx="2"/>
          </p:nvPr>
        </p:nvSpPr>
        <p:spPr>
          <a:xfrm>
            <a:off x="1503363" y="1163638"/>
            <a:ext cx="4064000" cy="3141662"/>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869030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0"/>
          </p:nvPr>
        </p:nvSpPr>
        <p:spPr/>
        <p:txBody>
          <a:bodyPr/>
          <a:lstStyle/>
          <a:p>
            <a:pPr algn="r" defTabSz="917684">
              <a:defRPr/>
            </a:pPr>
            <a:fld id="{00000000-1234-1234-1234-123412341234}" type="slidenum">
              <a:rPr lang="en-US" sz="1200">
                <a:latin typeface="Calibri"/>
                <a:ea typeface="Calibri"/>
                <a:cs typeface="Calibri"/>
                <a:sym typeface="Calibri"/>
              </a:rPr>
              <a:pPr algn="r" defTabSz="917684">
                <a:defRPr/>
              </a:pPr>
              <a:t>21</a:t>
            </a:fld>
            <a:endParaRPr lang="en-US" sz="1200">
              <a:latin typeface="Calibri"/>
              <a:ea typeface="Calibri"/>
              <a:cs typeface="Calibri"/>
              <a:sym typeface="Calibri"/>
            </a:endParaRPr>
          </a:p>
        </p:txBody>
      </p:sp>
    </p:spTree>
    <p:extLst>
      <p:ext uri="{BB962C8B-B14F-4D97-AF65-F5344CB8AC3E}">
        <p14:creationId xmlns:p14="http://schemas.microsoft.com/office/powerpoint/2010/main" val="14978458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Shape 723"/>
          <p:cNvSpPr txBox="1">
            <a:spLocks noGrp="1"/>
          </p:cNvSpPr>
          <p:nvPr>
            <p:ph type="body" idx="1"/>
          </p:nvPr>
        </p:nvSpPr>
        <p:spPr>
          <a:xfrm>
            <a:off x="707141" y="4481064"/>
            <a:ext cx="5654694" cy="3664401"/>
          </a:xfrm>
          <a:prstGeom prst="rect">
            <a:avLst/>
          </a:prstGeom>
        </p:spPr>
        <p:txBody>
          <a:bodyPr spcFirstLastPara="1" wrap="square" lIns="91734" tIns="91734" rIns="91734" bIns="91734" anchor="t" anchorCtr="0">
            <a:noAutofit/>
          </a:bodyPr>
          <a:lstStyle/>
          <a:p>
            <a:pPr marL="0" indent="0"/>
            <a:endParaRPr/>
          </a:p>
        </p:txBody>
      </p:sp>
      <p:sp>
        <p:nvSpPr>
          <p:cNvPr id="724" name="Shape 724"/>
          <p:cNvSpPr>
            <a:spLocks noGrp="1" noRot="1" noChangeAspect="1"/>
          </p:cNvSpPr>
          <p:nvPr>
            <p:ph type="sldImg" idx="2"/>
          </p:nvPr>
        </p:nvSpPr>
        <p:spPr>
          <a:xfrm>
            <a:off x="1503363" y="1163638"/>
            <a:ext cx="4064000" cy="3141662"/>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288162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1"/>
        <p:cNvGrpSpPr/>
        <p:nvPr/>
      </p:nvGrpSpPr>
      <p:grpSpPr>
        <a:xfrm>
          <a:off x="0" y="0"/>
          <a:ext cx="0" cy="0"/>
          <a:chOff x="0" y="0"/>
          <a:chExt cx="0" cy="0"/>
        </a:xfrm>
      </p:grpSpPr>
      <p:sp>
        <p:nvSpPr>
          <p:cNvPr id="732" name="Shape 732"/>
          <p:cNvSpPr txBox="1">
            <a:spLocks noGrp="1"/>
          </p:cNvSpPr>
          <p:nvPr>
            <p:ph type="body" idx="1"/>
          </p:nvPr>
        </p:nvSpPr>
        <p:spPr>
          <a:xfrm>
            <a:off x="707141" y="4481064"/>
            <a:ext cx="5654694" cy="3664401"/>
          </a:xfrm>
          <a:prstGeom prst="rect">
            <a:avLst/>
          </a:prstGeom>
        </p:spPr>
        <p:txBody>
          <a:bodyPr spcFirstLastPara="1" wrap="square" lIns="91734" tIns="91734" rIns="91734" bIns="91734" anchor="t" anchorCtr="0">
            <a:noAutofit/>
          </a:bodyPr>
          <a:lstStyle/>
          <a:p>
            <a:pPr marL="0" indent="0"/>
            <a:endParaRPr/>
          </a:p>
        </p:txBody>
      </p:sp>
      <p:sp>
        <p:nvSpPr>
          <p:cNvPr id="733" name="Shape 733"/>
          <p:cNvSpPr>
            <a:spLocks noGrp="1" noRot="1" noChangeAspect="1"/>
          </p:cNvSpPr>
          <p:nvPr>
            <p:ph type="sldImg" idx="2"/>
          </p:nvPr>
        </p:nvSpPr>
        <p:spPr>
          <a:xfrm>
            <a:off x="1503363" y="1163638"/>
            <a:ext cx="4064000" cy="3141662"/>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676584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8"/>
        <p:cNvGrpSpPr/>
        <p:nvPr/>
      </p:nvGrpSpPr>
      <p:grpSpPr>
        <a:xfrm>
          <a:off x="0" y="0"/>
          <a:ext cx="0" cy="0"/>
          <a:chOff x="0" y="0"/>
          <a:chExt cx="0" cy="0"/>
        </a:xfrm>
      </p:grpSpPr>
      <p:sp>
        <p:nvSpPr>
          <p:cNvPr id="749" name="Shape 749"/>
          <p:cNvSpPr txBox="1">
            <a:spLocks noGrp="1"/>
          </p:cNvSpPr>
          <p:nvPr>
            <p:ph type="body" idx="1"/>
          </p:nvPr>
        </p:nvSpPr>
        <p:spPr>
          <a:xfrm>
            <a:off x="707141" y="4481064"/>
            <a:ext cx="5654694" cy="3664401"/>
          </a:xfrm>
          <a:prstGeom prst="rect">
            <a:avLst/>
          </a:prstGeom>
        </p:spPr>
        <p:txBody>
          <a:bodyPr spcFirstLastPara="1" wrap="square" lIns="91734" tIns="91734" rIns="91734" bIns="91734" anchor="t" anchorCtr="0">
            <a:noAutofit/>
          </a:bodyPr>
          <a:lstStyle/>
          <a:p>
            <a:pPr marL="0" indent="0"/>
            <a:endParaRPr/>
          </a:p>
        </p:txBody>
      </p:sp>
      <p:sp>
        <p:nvSpPr>
          <p:cNvPr id="750" name="Shape 750"/>
          <p:cNvSpPr>
            <a:spLocks noGrp="1" noRot="1" noChangeAspect="1"/>
          </p:cNvSpPr>
          <p:nvPr>
            <p:ph type="sldImg" idx="2"/>
          </p:nvPr>
        </p:nvSpPr>
        <p:spPr>
          <a:xfrm>
            <a:off x="1503363" y="1163638"/>
            <a:ext cx="4064000" cy="3141662"/>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16626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0"/>
        <p:cNvGrpSpPr/>
        <p:nvPr/>
      </p:nvGrpSpPr>
      <p:grpSpPr>
        <a:xfrm>
          <a:off x="0" y="0"/>
          <a:ext cx="0" cy="0"/>
          <a:chOff x="0" y="0"/>
          <a:chExt cx="0" cy="0"/>
        </a:xfrm>
      </p:grpSpPr>
      <p:sp>
        <p:nvSpPr>
          <p:cNvPr id="741" name="Shape 741"/>
          <p:cNvSpPr txBox="1">
            <a:spLocks noGrp="1"/>
          </p:cNvSpPr>
          <p:nvPr>
            <p:ph type="body" idx="1"/>
          </p:nvPr>
        </p:nvSpPr>
        <p:spPr>
          <a:xfrm>
            <a:off x="701594" y="4472963"/>
            <a:ext cx="5610335" cy="3657775"/>
          </a:xfrm>
          <a:prstGeom prst="rect">
            <a:avLst/>
          </a:prstGeom>
        </p:spPr>
        <p:txBody>
          <a:bodyPr spcFirstLastPara="1" wrap="square" lIns="91249" tIns="91249" rIns="91249" bIns="91249" anchor="t" anchorCtr="0">
            <a:noAutofit/>
          </a:bodyPr>
          <a:lstStyle/>
          <a:p>
            <a:pPr marL="0" indent="0"/>
            <a:endParaRPr/>
          </a:p>
        </p:txBody>
      </p:sp>
      <p:sp>
        <p:nvSpPr>
          <p:cNvPr id="742" name="Shape 742"/>
          <p:cNvSpPr>
            <a:spLocks noGrp="1" noRot="1" noChangeAspect="1"/>
          </p:cNvSpPr>
          <p:nvPr>
            <p:ph type="sldImg" idx="2"/>
          </p:nvPr>
        </p:nvSpPr>
        <p:spPr>
          <a:xfrm>
            <a:off x="1479550" y="1162050"/>
            <a:ext cx="4054475" cy="31353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466028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Shape 387"/>
          <p:cNvSpPr txBox="1">
            <a:spLocks noGrp="1"/>
          </p:cNvSpPr>
          <p:nvPr>
            <p:ph type="body" idx="1"/>
          </p:nvPr>
        </p:nvSpPr>
        <p:spPr>
          <a:xfrm>
            <a:off x="701594" y="4472963"/>
            <a:ext cx="5610335" cy="3657775"/>
          </a:xfrm>
          <a:prstGeom prst="rect">
            <a:avLst/>
          </a:prstGeom>
        </p:spPr>
        <p:txBody>
          <a:bodyPr spcFirstLastPara="1" wrap="square" lIns="91249" tIns="91249" rIns="91249" bIns="91249" anchor="t" anchorCtr="0">
            <a:noAutofit/>
          </a:bodyPr>
          <a:lstStyle/>
          <a:p>
            <a:pPr marL="0" indent="0"/>
            <a:endParaRPr/>
          </a:p>
        </p:txBody>
      </p:sp>
      <p:sp>
        <p:nvSpPr>
          <p:cNvPr id="388" name="Shape 388"/>
          <p:cNvSpPr>
            <a:spLocks noGrp="1" noRot="1" noChangeAspect="1"/>
          </p:cNvSpPr>
          <p:nvPr>
            <p:ph type="sldImg" idx="2"/>
          </p:nvPr>
        </p:nvSpPr>
        <p:spPr>
          <a:xfrm>
            <a:off x="1479550" y="1162050"/>
            <a:ext cx="4054475" cy="31353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389121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Shape 440"/>
          <p:cNvSpPr txBox="1">
            <a:spLocks noGrp="1"/>
          </p:cNvSpPr>
          <p:nvPr>
            <p:ph type="body" idx="1"/>
          </p:nvPr>
        </p:nvSpPr>
        <p:spPr>
          <a:xfrm>
            <a:off x="707141" y="4481064"/>
            <a:ext cx="5654694" cy="3664401"/>
          </a:xfrm>
          <a:prstGeom prst="rect">
            <a:avLst/>
          </a:prstGeom>
        </p:spPr>
        <p:txBody>
          <a:bodyPr spcFirstLastPara="1" wrap="square" lIns="91734" tIns="91734" rIns="91734" bIns="91734" anchor="t" anchorCtr="0">
            <a:noAutofit/>
          </a:bodyPr>
          <a:lstStyle/>
          <a:p>
            <a:pPr marL="0" indent="0"/>
            <a:endParaRPr/>
          </a:p>
        </p:txBody>
      </p:sp>
      <p:sp>
        <p:nvSpPr>
          <p:cNvPr id="441" name="Shape 441"/>
          <p:cNvSpPr>
            <a:spLocks noGrp="1" noRot="1" noChangeAspect="1"/>
          </p:cNvSpPr>
          <p:nvPr>
            <p:ph type="sldImg" idx="2"/>
          </p:nvPr>
        </p:nvSpPr>
        <p:spPr>
          <a:xfrm>
            <a:off x="1503363" y="1163638"/>
            <a:ext cx="4064000" cy="3141662"/>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854199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Shape 451"/>
          <p:cNvSpPr txBox="1">
            <a:spLocks noGrp="1"/>
          </p:cNvSpPr>
          <p:nvPr>
            <p:ph type="body" idx="1"/>
          </p:nvPr>
        </p:nvSpPr>
        <p:spPr>
          <a:xfrm>
            <a:off x="707141" y="4481064"/>
            <a:ext cx="5654694" cy="3664401"/>
          </a:xfrm>
          <a:prstGeom prst="rect">
            <a:avLst/>
          </a:prstGeom>
        </p:spPr>
        <p:txBody>
          <a:bodyPr spcFirstLastPara="1" wrap="square" lIns="91734" tIns="91734" rIns="91734" bIns="91734" anchor="t" anchorCtr="0">
            <a:noAutofit/>
          </a:bodyPr>
          <a:lstStyle/>
          <a:p>
            <a:pPr marL="0" indent="0"/>
            <a:endParaRPr/>
          </a:p>
        </p:txBody>
      </p:sp>
      <p:sp>
        <p:nvSpPr>
          <p:cNvPr id="452" name="Shape 452"/>
          <p:cNvSpPr>
            <a:spLocks noGrp="1" noRot="1" noChangeAspect="1"/>
          </p:cNvSpPr>
          <p:nvPr>
            <p:ph type="sldImg" idx="2"/>
          </p:nvPr>
        </p:nvSpPr>
        <p:spPr>
          <a:xfrm>
            <a:off x="1503363" y="1163638"/>
            <a:ext cx="4064000" cy="3141662"/>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586374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Shape 683"/>
          <p:cNvSpPr txBox="1">
            <a:spLocks noGrp="1"/>
          </p:cNvSpPr>
          <p:nvPr>
            <p:ph type="body" idx="1"/>
          </p:nvPr>
        </p:nvSpPr>
        <p:spPr>
          <a:xfrm>
            <a:off x="701594" y="4472963"/>
            <a:ext cx="5610335" cy="3657775"/>
          </a:xfrm>
          <a:prstGeom prst="rect">
            <a:avLst/>
          </a:prstGeom>
        </p:spPr>
        <p:txBody>
          <a:bodyPr spcFirstLastPara="1" wrap="square" lIns="91249" tIns="91249" rIns="91249" bIns="91249" anchor="t" anchorCtr="0">
            <a:noAutofit/>
          </a:bodyPr>
          <a:lstStyle/>
          <a:p>
            <a:pPr marL="0" indent="0"/>
            <a:endParaRPr/>
          </a:p>
        </p:txBody>
      </p:sp>
      <p:sp>
        <p:nvSpPr>
          <p:cNvPr id="684" name="Shape 684"/>
          <p:cNvSpPr>
            <a:spLocks noGrp="1" noRot="1" noChangeAspect="1"/>
          </p:cNvSpPr>
          <p:nvPr>
            <p:ph type="sldImg" idx="2"/>
          </p:nvPr>
        </p:nvSpPr>
        <p:spPr>
          <a:xfrm>
            <a:off x="1479550" y="1162050"/>
            <a:ext cx="4054475" cy="31353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776094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Shape 683"/>
          <p:cNvSpPr txBox="1">
            <a:spLocks noGrp="1"/>
          </p:cNvSpPr>
          <p:nvPr>
            <p:ph type="body" idx="1"/>
          </p:nvPr>
        </p:nvSpPr>
        <p:spPr>
          <a:xfrm>
            <a:off x="701594" y="4472963"/>
            <a:ext cx="5610335" cy="3657775"/>
          </a:xfrm>
          <a:prstGeom prst="rect">
            <a:avLst/>
          </a:prstGeom>
        </p:spPr>
        <p:txBody>
          <a:bodyPr spcFirstLastPara="1" wrap="square" lIns="91249" tIns="91249" rIns="91249" bIns="91249" anchor="t" anchorCtr="0">
            <a:noAutofit/>
          </a:bodyPr>
          <a:lstStyle/>
          <a:p>
            <a:pPr marL="0" indent="0"/>
            <a:endParaRPr/>
          </a:p>
        </p:txBody>
      </p:sp>
      <p:sp>
        <p:nvSpPr>
          <p:cNvPr id="684" name="Shape 684"/>
          <p:cNvSpPr>
            <a:spLocks noGrp="1" noRot="1" noChangeAspect="1"/>
          </p:cNvSpPr>
          <p:nvPr>
            <p:ph type="sldImg" idx="2"/>
          </p:nvPr>
        </p:nvSpPr>
        <p:spPr>
          <a:xfrm>
            <a:off x="1479550" y="1162050"/>
            <a:ext cx="4054475" cy="31353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563511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5"/>
        <p:cNvGrpSpPr/>
        <p:nvPr/>
      </p:nvGrpSpPr>
      <p:grpSpPr>
        <a:xfrm>
          <a:off x="0" y="0"/>
          <a:ext cx="0" cy="0"/>
          <a:chOff x="0" y="0"/>
          <a:chExt cx="0" cy="0"/>
        </a:xfrm>
      </p:grpSpPr>
      <p:sp>
        <p:nvSpPr>
          <p:cNvPr id="696" name="Shape 696"/>
          <p:cNvSpPr txBox="1">
            <a:spLocks noGrp="1"/>
          </p:cNvSpPr>
          <p:nvPr>
            <p:ph type="body" idx="1"/>
          </p:nvPr>
        </p:nvSpPr>
        <p:spPr>
          <a:xfrm>
            <a:off x="707141" y="4481064"/>
            <a:ext cx="5654694" cy="3664401"/>
          </a:xfrm>
          <a:prstGeom prst="rect">
            <a:avLst/>
          </a:prstGeom>
        </p:spPr>
        <p:txBody>
          <a:bodyPr spcFirstLastPara="1" wrap="square" lIns="91734" tIns="91734" rIns="91734" bIns="91734" anchor="t" anchorCtr="0">
            <a:noAutofit/>
          </a:bodyPr>
          <a:lstStyle/>
          <a:p>
            <a:pPr marL="0" indent="0"/>
            <a:endParaRPr/>
          </a:p>
        </p:txBody>
      </p:sp>
      <p:sp>
        <p:nvSpPr>
          <p:cNvPr id="697" name="Shape 697"/>
          <p:cNvSpPr>
            <a:spLocks noGrp="1" noRot="1" noChangeAspect="1"/>
          </p:cNvSpPr>
          <p:nvPr>
            <p:ph type="sldImg" idx="2"/>
          </p:nvPr>
        </p:nvSpPr>
        <p:spPr>
          <a:xfrm>
            <a:off x="1503363" y="1163638"/>
            <a:ext cx="4064000" cy="3141662"/>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584848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4"/>
        <p:cNvGrpSpPr/>
        <p:nvPr/>
      </p:nvGrpSpPr>
      <p:grpSpPr>
        <a:xfrm>
          <a:off x="0" y="0"/>
          <a:ext cx="0" cy="0"/>
          <a:chOff x="0" y="0"/>
          <a:chExt cx="0" cy="0"/>
        </a:xfrm>
      </p:grpSpPr>
      <p:sp>
        <p:nvSpPr>
          <p:cNvPr id="705" name="Shape 705"/>
          <p:cNvSpPr txBox="1">
            <a:spLocks noGrp="1"/>
          </p:cNvSpPr>
          <p:nvPr>
            <p:ph type="body" idx="1"/>
          </p:nvPr>
        </p:nvSpPr>
        <p:spPr>
          <a:xfrm>
            <a:off x="701594" y="4472963"/>
            <a:ext cx="5610335" cy="3657775"/>
          </a:xfrm>
          <a:prstGeom prst="rect">
            <a:avLst/>
          </a:prstGeom>
        </p:spPr>
        <p:txBody>
          <a:bodyPr spcFirstLastPara="1" wrap="square" lIns="91249" tIns="91249" rIns="91249" bIns="91249" anchor="t" anchorCtr="0">
            <a:noAutofit/>
          </a:bodyPr>
          <a:lstStyle/>
          <a:p>
            <a:pPr marL="0" indent="0"/>
            <a:endParaRPr/>
          </a:p>
        </p:txBody>
      </p:sp>
      <p:sp>
        <p:nvSpPr>
          <p:cNvPr id="706" name="Shape 706"/>
          <p:cNvSpPr>
            <a:spLocks noGrp="1" noRot="1" noChangeAspect="1"/>
          </p:cNvSpPr>
          <p:nvPr>
            <p:ph type="sldImg" idx="2"/>
          </p:nvPr>
        </p:nvSpPr>
        <p:spPr>
          <a:xfrm>
            <a:off x="1479550" y="1162050"/>
            <a:ext cx="4054475" cy="3135313"/>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046858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Blank" type="obj">
  <p:cSld name="OBJECT">
    <p:bg>
      <p:bgPr>
        <a:solidFill>
          <a:schemeClr val="lt1"/>
        </a:solidFill>
        <a:effectLst/>
      </p:bgPr>
    </p:bg>
    <p:spTree>
      <p:nvGrpSpPr>
        <p:cNvPr id="1" name="Shape 16"/>
        <p:cNvGrpSpPr/>
        <p:nvPr/>
      </p:nvGrpSpPr>
      <p:grpSpPr>
        <a:xfrm>
          <a:off x="0" y="0"/>
          <a:ext cx="0" cy="0"/>
          <a:chOff x="0" y="0"/>
          <a:chExt cx="0" cy="0"/>
        </a:xfrm>
      </p:grpSpPr>
      <p:sp>
        <p:nvSpPr>
          <p:cNvPr id="17" name="Shape 17"/>
          <p:cNvSpPr txBox="1">
            <a:spLocks noGrp="1"/>
          </p:cNvSpPr>
          <p:nvPr>
            <p:ph type="ftr" idx="11"/>
          </p:nvPr>
        </p:nvSpPr>
        <p:spPr>
          <a:xfrm>
            <a:off x="3419856" y="7228332"/>
            <a:ext cx="3218688" cy="388620"/>
          </a:xfrm>
          <a:prstGeom prst="rect">
            <a:avLst/>
          </a:prstGeom>
          <a:noFill/>
          <a:ln>
            <a:noFill/>
          </a:ln>
        </p:spPr>
        <p:txBody>
          <a:bodyPr spcFirstLastPara="1" wrap="square" lIns="91425" tIns="91425" rIns="91425" bIns="91425" anchor="t" anchorCtr="0"/>
          <a:lstStyle>
            <a:lvl1pPr marR="0" lvl="0" algn="ctr"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502920" y="7228332"/>
            <a:ext cx="2313432" cy="38862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sldNum" idx="12"/>
          </p:nvPr>
        </p:nvSpPr>
        <p:spPr>
          <a:xfrm>
            <a:off x="4926076" y="7431533"/>
            <a:ext cx="206375" cy="181609"/>
          </a:xfrm>
          <a:prstGeom prst="rect">
            <a:avLst/>
          </a:prstGeom>
          <a:noFill/>
          <a:ln>
            <a:noFill/>
          </a:ln>
        </p:spPr>
        <p:txBody>
          <a:bodyPr spcFirstLastPara="1" wrap="square" lIns="0" tIns="0" rIns="0" bIns="0" anchor="t" anchorCtr="0">
            <a:noAutofit/>
          </a:bodyPr>
          <a:lstStyle>
            <a:lvl1pPr marL="25400" marR="0" lvl="0" indent="0" algn="l" rtl="0">
              <a:lnSpc>
                <a:spcPct val="119545"/>
              </a:lnSpc>
              <a:spcBef>
                <a:spcPts val="0"/>
              </a:spcBef>
              <a:buNone/>
              <a:defRPr sz="1100" b="0" i="0">
                <a:solidFill>
                  <a:schemeClr val="dk1"/>
                </a:solidFill>
                <a:latin typeface="Arial"/>
                <a:ea typeface="Arial"/>
                <a:cs typeface="Arial"/>
                <a:sym typeface="Arial"/>
              </a:defRPr>
            </a:lvl1pPr>
            <a:lvl2pPr marL="25400" marR="0" lvl="1" indent="0" algn="l" rtl="0">
              <a:lnSpc>
                <a:spcPct val="119545"/>
              </a:lnSpc>
              <a:spcBef>
                <a:spcPts val="0"/>
              </a:spcBef>
              <a:buNone/>
              <a:defRPr sz="1100" b="0" i="0">
                <a:solidFill>
                  <a:schemeClr val="dk1"/>
                </a:solidFill>
                <a:latin typeface="Arial"/>
                <a:ea typeface="Arial"/>
                <a:cs typeface="Arial"/>
                <a:sym typeface="Arial"/>
              </a:defRPr>
            </a:lvl2pPr>
            <a:lvl3pPr marL="25400" marR="0" lvl="2" indent="0" algn="l" rtl="0">
              <a:lnSpc>
                <a:spcPct val="119545"/>
              </a:lnSpc>
              <a:spcBef>
                <a:spcPts val="0"/>
              </a:spcBef>
              <a:buNone/>
              <a:defRPr sz="1100" b="0" i="0">
                <a:solidFill>
                  <a:schemeClr val="dk1"/>
                </a:solidFill>
                <a:latin typeface="Arial"/>
                <a:ea typeface="Arial"/>
                <a:cs typeface="Arial"/>
                <a:sym typeface="Arial"/>
              </a:defRPr>
            </a:lvl3pPr>
            <a:lvl4pPr marL="25400" marR="0" lvl="3" indent="0" algn="l" rtl="0">
              <a:lnSpc>
                <a:spcPct val="119545"/>
              </a:lnSpc>
              <a:spcBef>
                <a:spcPts val="0"/>
              </a:spcBef>
              <a:buNone/>
              <a:defRPr sz="1100" b="0" i="0">
                <a:solidFill>
                  <a:schemeClr val="dk1"/>
                </a:solidFill>
                <a:latin typeface="Arial"/>
                <a:ea typeface="Arial"/>
                <a:cs typeface="Arial"/>
                <a:sym typeface="Arial"/>
              </a:defRPr>
            </a:lvl4pPr>
            <a:lvl5pPr marL="25400" marR="0" lvl="4" indent="0" algn="l" rtl="0">
              <a:lnSpc>
                <a:spcPct val="119545"/>
              </a:lnSpc>
              <a:spcBef>
                <a:spcPts val="0"/>
              </a:spcBef>
              <a:buNone/>
              <a:defRPr sz="1100" b="0" i="0">
                <a:solidFill>
                  <a:schemeClr val="dk1"/>
                </a:solidFill>
                <a:latin typeface="Arial"/>
                <a:ea typeface="Arial"/>
                <a:cs typeface="Arial"/>
                <a:sym typeface="Arial"/>
              </a:defRPr>
            </a:lvl5pPr>
            <a:lvl6pPr marL="25400" marR="0" lvl="5" indent="0" algn="l" rtl="0">
              <a:lnSpc>
                <a:spcPct val="119545"/>
              </a:lnSpc>
              <a:spcBef>
                <a:spcPts val="0"/>
              </a:spcBef>
              <a:buNone/>
              <a:defRPr sz="1100" b="0" i="0">
                <a:solidFill>
                  <a:schemeClr val="dk1"/>
                </a:solidFill>
                <a:latin typeface="Arial"/>
                <a:ea typeface="Arial"/>
                <a:cs typeface="Arial"/>
                <a:sym typeface="Arial"/>
              </a:defRPr>
            </a:lvl6pPr>
            <a:lvl7pPr marL="25400" marR="0" lvl="6" indent="0" algn="l" rtl="0">
              <a:lnSpc>
                <a:spcPct val="119545"/>
              </a:lnSpc>
              <a:spcBef>
                <a:spcPts val="0"/>
              </a:spcBef>
              <a:buNone/>
              <a:defRPr sz="1100" b="0" i="0">
                <a:solidFill>
                  <a:schemeClr val="dk1"/>
                </a:solidFill>
                <a:latin typeface="Arial"/>
                <a:ea typeface="Arial"/>
                <a:cs typeface="Arial"/>
                <a:sym typeface="Arial"/>
              </a:defRPr>
            </a:lvl7pPr>
            <a:lvl8pPr marL="25400" marR="0" lvl="7" indent="0" algn="l" rtl="0">
              <a:lnSpc>
                <a:spcPct val="119545"/>
              </a:lnSpc>
              <a:spcBef>
                <a:spcPts val="0"/>
              </a:spcBef>
              <a:buNone/>
              <a:defRPr sz="1100" b="0" i="0">
                <a:solidFill>
                  <a:schemeClr val="dk1"/>
                </a:solidFill>
                <a:latin typeface="Arial"/>
                <a:ea typeface="Arial"/>
                <a:cs typeface="Arial"/>
                <a:sym typeface="Arial"/>
              </a:defRPr>
            </a:lvl8pPr>
            <a:lvl9pPr marL="25400" marR="0" lvl="8" indent="0" algn="l" rtl="0">
              <a:lnSpc>
                <a:spcPct val="119545"/>
              </a:lnSpc>
              <a:spcBef>
                <a:spcPts val="0"/>
              </a:spcBef>
              <a:buNone/>
              <a:defRPr sz="1100" b="0" i="0">
                <a:solidFill>
                  <a:schemeClr val="dk1"/>
                </a:solidFill>
                <a:latin typeface="Arial"/>
                <a:ea typeface="Arial"/>
                <a:cs typeface="Arial"/>
                <a:sym typeface="Arial"/>
              </a:defRPr>
            </a:lvl9pPr>
          </a:lstStyle>
          <a:p>
            <a:pPr marL="2540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560323" y="562610"/>
            <a:ext cx="8937752" cy="361315"/>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2200" b="0" i="0" u="none" strike="noStrike" cap="none">
                <a:solidFill>
                  <a:srgbClr val="126FB7"/>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2" name="Shape 22"/>
          <p:cNvSpPr txBox="1">
            <a:spLocks noGrp="1"/>
          </p:cNvSpPr>
          <p:nvPr>
            <p:ph type="body" idx="1"/>
          </p:nvPr>
        </p:nvSpPr>
        <p:spPr>
          <a:xfrm>
            <a:off x="583691" y="2544850"/>
            <a:ext cx="9018905" cy="443738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23" name="Shape 23"/>
          <p:cNvSpPr txBox="1">
            <a:spLocks noGrp="1"/>
          </p:cNvSpPr>
          <p:nvPr>
            <p:ph type="ftr" idx="11"/>
          </p:nvPr>
        </p:nvSpPr>
        <p:spPr>
          <a:xfrm>
            <a:off x="3419856" y="7228332"/>
            <a:ext cx="3218688" cy="388620"/>
          </a:xfrm>
          <a:prstGeom prst="rect">
            <a:avLst/>
          </a:prstGeom>
          <a:noFill/>
          <a:ln>
            <a:noFill/>
          </a:ln>
        </p:spPr>
        <p:txBody>
          <a:bodyPr spcFirstLastPara="1" wrap="square" lIns="91425" tIns="91425" rIns="91425" bIns="91425" anchor="t" anchorCtr="0"/>
          <a:lstStyle>
            <a:lvl1pPr marR="0" lvl="0" algn="ctr"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502920" y="7228332"/>
            <a:ext cx="2313432" cy="38862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sldNum" idx="12"/>
          </p:nvPr>
        </p:nvSpPr>
        <p:spPr>
          <a:xfrm>
            <a:off x="4926076" y="7431533"/>
            <a:ext cx="206375" cy="181609"/>
          </a:xfrm>
          <a:prstGeom prst="rect">
            <a:avLst/>
          </a:prstGeom>
          <a:noFill/>
          <a:ln>
            <a:noFill/>
          </a:ln>
        </p:spPr>
        <p:txBody>
          <a:bodyPr spcFirstLastPara="1" wrap="square" lIns="0" tIns="0" rIns="0" bIns="0" anchor="t" anchorCtr="0">
            <a:noAutofit/>
          </a:bodyPr>
          <a:lstStyle>
            <a:lvl1pPr marL="25400" marR="0" lvl="0" indent="0" algn="l" rtl="0">
              <a:lnSpc>
                <a:spcPct val="119545"/>
              </a:lnSpc>
              <a:spcBef>
                <a:spcPts val="0"/>
              </a:spcBef>
              <a:buNone/>
              <a:defRPr sz="1100" b="0" i="0">
                <a:solidFill>
                  <a:schemeClr val="dk1"/>
                </a:solidFill>
                <a:latin typeface="Arial"/>
                <a:ea typeface="Arial"/>
                <a:cs typeface="Arial"/>
                <a:sym typeface="Arial"/>
              </a:defRPr>
            </a:lvl1pPr>
            <a:lvl2pPr marL="25400" marR="0" lvl="1" indent="0" algn="l" rtl="0">
              <a:lnSpc>
                <a:spcPct val="119545"/>
              </a:lnSpc>
              <a:spcBef>
                <a:spcPts val="0"/>
              </a:spcBef>
              <a:buNone/>
              <a:defRPr sz="1100" b="0" i="0">
                <a:solidFill>
                  <a:schemeClr val="dk1"/>
                </a:solidFill>
                <a:latin typeface="Arial"/>
                <a:ea typeface="Arial"/>
                <a:cs typeface="Arial"/>
                <a:sym typeface="Arial"/>
              </a:defRPr>
            </a:lvl2pPr>
            <a:lvl3pPr marL="25400" marR="0" lvl="2" indent="0" algn="l" rtl="0">
              <a:lnSpc>
                <a:spcPct val="119545"/>
              </a:lnSpc>
              <a:spcBef>
                <a:spcPts val="0"/>
              </a:spcBef>
              <a:buNone/>
              <a:defRPr sz="1100" b="0" i="0">
                <a:solidFill>
                  <a:schemeClr val="dk1"/>
                </a:solidFill>
                <a:latin typeface="Arial"/>
                <a:ea typeface="Arial"/>
                <a:cs typeface="Arial"/>
                <a:sym typeface="Arial"/>
              </a:defRPr>
            </a:lvl3pPr>
            <a:lvl4pPr marL="25400" marR="0" lvl="3" indent="0" algn="l" rtl="0">
              <a:lnSpc>
                <a:spcPct val="119545"/>
              </a:lnSpc>
              <a:spcBef>
                <a:spcPts val="0"/>
              </a:spcBef>
              <a:buNone/>
              <a:defRPr sz="1100" b="0" i="0">
                <a:solidFill>
                  <a:schemeClr val="dk1"/>
                </a:solidFill>
                <a:latin typeface="Arial"/>
                <a:ea typeface="Arial"/>
                <a:cs typeface="Arial"/>
                <a:sym typeface="Arial"/>
              </a:defRPr>
            </a:lvl4pPr>
            <a:lvl5pPr marL="25400" marR="0" lvl="4" indent="0" algn="l" rtl="0">
              <a:lnSpc>
                <a:spcPct val="119545"/>
              </a:lnSpc>
              <a:spcBef>
                <a:spcPts val="0"/>
              </a:spcBef>
              <a:buNone/>
              <a:defRPr sz="1100" b="0" i="0">
                <a:solidFill>
                  <a:schemeClr val="dk1"/>
                </a:solidFill>
                <a:latin typeface="Arial"/>
                <a:ea typeface="Arial"/>
                <a:cs typeface="Arial"/>
                <a:sym typeface="Arial"/>
              </a:defRPr>
            </a:lvl5pPr>
            <a:lvl6pPr marL="25400" marR="0" lvl="5" indent="0" algn="l" rtl="0">
              <a:lnSpc>
                <a:spcPct val="119545"/>
              </a:lnSpc>
              <a:spcBef>
                <a:spcPts val="0"/>
              </a:spcBef>
              <a:buNone/>
              <a:defRPr sz="1100" b="0" i="0">
                <a:solidFill>
                  <a:schemeClr val="dk1"/>
                </a:solidFill>
                <a:latin typeface="Arial"/>
                <a:ea typeface="Arial"/>
                <a:cs typeface="Arial"/>
                <a:sym typeface="Arial"/>
              </a:defRPr>
            </a:lvl6pPr>
            <a:lvl7pPr marL="25400" marR="0" lvl="6" indent="0" algn="l" rtl="0">
              <a:lnSpc>
                <a:spcPct val="119545"/>
              </a:lnSpc>
              <a:spcBef>
                <a:spcPts val="0"/>
              </a:spcBef>
              <a:buNone/>
              <a:defRPr sz="1100" b="0" i="0">
                <a:solidFill>
                  <a:schemeClr val="dk1"/>
                </a:solidFill>
                <a:latin typeface="Arial"/>
                <a:ea typeface="Arial"/>
                <a:cs typeface="Arial"/>
                <a:sym typeface="Arial"/>
              </a:defRPr>
            </a:lvl7pPr>
            <a:lvl8pPr marL="25400" marR="0" lvl="7" indent="0" algn="l" rtl="0">
              <a:lnSpc>
                <a:spcPct val="119545"/>
              </a:lnSpc>
              <a:spcBef>
                <a:spcPts val="0"/>
              </a:spcBef>
              <a:buNone/>
              <a:defRPr sz="1100" b="0" i="0">
                <a:solidFill>
                  <a:schemeClr val="dk1"/>
                </a:solidFill>
                <a:latin typeface="Arial"/>
                <a:ea typeface="Arial"/>
                <a:cs typeface="Arial"/>
                <a:sym typeface="Arial"/>
              </a:defRPr>
            </a:lvl8pPr>
            <a:lvl9pPr marL="25400" marR="0" lvl="8" indent="0" algn="l" rtl="0">
              <a:lnSpc>
                <a:spcPct val="119545"/>
              </a:lnSpc>
              <a:spcBef>
                <a:spcPts val="0"/>
              </a:spcBef>
              <a:buNone/>
              <a:defRPr sz="1100" b="0" i="0">
                <a:solidFill>
                  <a:schemeClr val="dk1"/>
                </a:solidFill>
                <a:latin typeface="Arial"/>
                <a:ea typeface="Arial"/>
                <a:cs typeface="Arial"/>
                <a:sym typeface="Arial"/>
              </a:defRPr>
            </a:lvl9pPr>
          </a:lstStyle>
          <a:p>
            <a:pPr marL="2540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560323" y="562610"/>
            <a:ext cx="8937752" cy="361315"/>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2200" b="0" i="0" u="none" strike="noStrike" cap="none">
                <a:solidFill>
                  <a:srgbClr val="126FB7"/>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4" name="Shape 34"/>
          <p:cNvSpPr txBox="1">
            <a:spLocks noGrp="1"/>
          </p:cNvSpPr>
          <p:nvPr>
            <p:ph type="body" idx="1"/>
          </p:nvPr>
        </p:nvSpPr>
        <p:spPr>
          <a:xfrm>
            <a:off x="502920" y="1787652"/>
            <a:ext cx="4375404" cy="5129784"/>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35" name="Shape 35"/>
          <p:cNvSpPr txBox="1">
            <a:spLocks noGrp="1"/>
          </p:cNvSpPr>
          <p:nvPr>
            <p:ph type="body" idx="2"/>
          </p:nvPr>
        </p:nvSpPr>
        <p:spPr>
          <a:xfrm>
            <a:off x="5180076" y="1787652"/>
            <a:ext cx="4375404" cy="5129784"/>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36" name="Shape 36"/>
          <p:cNvSpPr txBox="1">
            <a:spLocks noGrp="1"/>
          </p:cNvSpPr>
          <p:nvPr>
            <p:ph type="ftr" idx="11"/>
          </p:nvPr>
        </p:nvSpPr>
        <p:spPr>
          <a:xfrm>
            <a:off x="3419856" y="7228332"/>
            <a:ext cx="3218688" cy="388620"/>
          </a:xfrm>
          <a:prstGeom prst="rect">
            <a:avLst/>
          </a:prstGeom>
          <a:noFill/>
          <a:ln>
            <a:noFill/>
          </a:ln>
        </p:spPr>
        <p:txBody>
          <a:bodyPr spcFirstLastPara="1" wrap="square" lIns="91425" tIns="91425" rIns="91425" bIns="91425" anchor="t" anchorCtr="0"/>
          <a:lstStyle>
            <a:lvl1pPr marR="0" lvl="0" algn="ctr"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502920" y="7228332"/>
            <a:ext cx="2313432" cy="38862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sldNum" idx="12"/>
          </p:nvPr>
        </p:nvSpPr>
        <p:spPr>
          <a:xfrm>
            <a:off x="4926076" y="7431533"/>
            <a:ext cx="206375" cy="181609"/>
          </a:xfrm>
          <a:prstGeom prst="rect">
            <a:avLst/>
          </a:prstGeom>
          <a:noFill/>
          <a:ln>
            <a:noFill/>
          </a:ln>
        </p:spPr>
        <p:txBody>
          <a:bodyPr spcFirstLastPara="1" wrap="square" lIns="0" tIns="0" rIns="0" bIns="0" anchor="t" anchorCtr="0">
            <a:noAutofit/>
          </a:bodyPr>
          <a:lstStyle>
            <a:lvl1pPr marL="25400" marR="0" lvl="0" indent="0" algn="l" rtl="0">
              <a:lnSpc>
                <a:spcPct val="119545"/>
              </a:lnSpc>
              <a:spcBef>
                <a:spcPts val="0"/>
              </a:spcBef>
              <a:buNone/>
              <a:defRPr sz="1100" b="0" i="0">
                <a:solidFill>
                  <a:schemeClr val="dk1"/>
                </a:solidFill>
                <a:latin typeface="Arial"/>
                <a:ea typeface="Arial"/>
                <a:cs typeface="Arial"/>
                <a:sym typeface="Arial"/>
              </a:defRPr>
            </a:lvl1pPr>
            <a:lvl2pPr marL="25400" marR="0" lvl="1" indent="0" algn="l" rtl="0">
              <a:lnSpc>
                <a:spcPct val="119545"/>
              </a:lnSpc>
              <a:spcBef>
                <a:spcPts val="0"/>
              </a:spcBef>
              <a:buNone/>
              <a:defRPr sz="1100" b="0" i="0">
                <a:solidFill>
                  <a:schemeClr val="dk1"/>
                </a:solidFill>
                <a:latin typeface="Arial"/>
                <a:ea typeface="Arial"/>
                <a:cs typeface="Arial"/>
                <a:sym typeface="Arial"/>
              </a:defRPr>
            </a:lvl2pPr>
            <a:lvl3pPr marL="25400" marR="0" lvl="2" indent="0" algn="l" rtl="0">
              <a:lnSpc>
                <a:spcPct val="119545"/>
              </a:lnSpc>
              <a:spcBef>
                <a:spcPts val="0"/>
              </a:spcBef>
              <a:buNone/>
              <a:defRPr sz="1100" b="0" i="0">
                <a:solidFill>
                  <a:schemeClr val="dk1"/>
                </a:solidFill>
                <a:latin typeface="Arial"/>
                <a:ea typeface="Arial"/>
                <a:cs typeface="Arial"/>
                <a:sym typeface="Arial"/>
              </a:defRPr>
            </a:lvl3pPr>
            <a:lvl4pPr marL="25400" marR="0" lvl="3" indent="0" algn="l" rtl="0">
              <a:lnSpc>
                <a:spcPct val="119545"/>
              </a:lnSpc>
              <a:spcBef>
                <a:spcPts val="0"/>
              </a:spcBef>
              <a:buNone/>
              <a:defRPr sz="1100" b="0" i="0">
                <a:solidFill>
                  <a:schemeClr val="dk1"/>
                </a:solidFill>
                <a:latin typeface="Arial"/>
                <a:ea typeface="Arial"/>
                <a:cs typeface="Arial"/>
                <a:sym typeface="Arial"/>
              </a:defRPr>
            </a:lvl4pPr>
            <a:lvl5pPr marL="25400" marR="0" lvl="4" indent="0" algn="l" rtl="0">
              <a:lnSpc>
                <a:spcPct val="119545"/>
              </a:lnSpc>
              <a:spcBef>
                <a:spcPts val="0"/>
              </a:spcBef>
              <a:buNone/>
              <a:defRPr sz="1100" b="0" i="0">
                <a:solidFill>
                  <a:schemeClr val="dk1"/>
                </a:solidFill>
                <a:latin typeface="Arial"/>
                <a:ea typeface="Arial"/>
                <a:cs typeface="Arial"/>
                <a:sym typeface="Arial"/>
              </a:defRPr>
            </a:lvl5pPr>
            <a:lvl6pPr marL="25400" marR="0" lvl="5" indent="0" algn="l" rtl="0">
              <a:lnSpc>
                <a:spcPct val="119545"/>
              </a:lnSpc>
              <a:spcBef>
                <a:spcPts val="0"/>
              </a:spcBef>
              <a:buNone/>
              <a:defRPr sz="1100" b="0" i="0">
                <a:solidFill>
                  <a:schemeClr val="dk1"/>
                </a:solidFill>
                <a:latin typeface="Arial"/>
                <a:ea typeface="Arial"/>
                <a:cs typeface="Arial"/>
                <a:sym typeface="Arial"/>
              </a:defRPr>
            </a:lvl6pPr>
            <a:lvl7pPr marL="25400" marR="0" lvl="6" indent="0" algn="l" rtl="0">
              <a:lnSpc>
                <a:spcPct val="119545"/>
              </a:lnSpc>
              <a:spcBef>
                <a:spcPts val="0"/>
              </a:spcBef>
              <a:buNone/>
              <a:defRPr sz="1100" b="0" i="0">
                <a:solidFill>
                  <a:schemeClr val="dk1"/>
                </a:solidFill>
                <a:latin typeface="Arial"/>
                <a:ea typeface="Arial"/>
                <a:cs typeface="Arial"/>
                <a:sym typeface="Arial"/>
              </a:defRPr>
            </a:lvl7pPr>
            <a:lvl8pPr marL="25400" marR="0" lvl="7" indent="0" algn="l" rtl="0">
              <a:lnSpc>
                <a:spcPct val="119545"/>
              </a:lnSpc>
              <a:spcBef>
                <a:spcPts val="0"/>
              </a:spcBef>
              <a:buNone/>
              <a:defRPr sz="1100" b="0" i="0">
                <a:solidFill>
                  <a:schemeClr val="dk1"/>
                </a:solidFill>
                <a:latin typeface="Arial"/>
                <a:ea typeface="Arial"/>
                <a:cs typeface="Arial"/>
                <a:sym typeface="Arial"/>
              </a:defRPr>
            </a:lvl8pPr>
            <a:lvl9pPr marL="25400" marR="0" lvl="8" indent="0" algn="l" rtl="0">
              <a:lnSpc>
                <a:spcPct val="119545"/>
              </a:lnSpc>
              <a:spcBef>
                <a:spcPts val="0"/>
              </a:spcBef>
              <a:buNone/>
              <a:defRPr sz="1100" b="0" i="0">
                <a:solidFill>
                  <a:schemeClr val="dk1"/>
                </a:solidFill>
                <a:latin typeface="Arial"/>
                <a:ea typeface="Arial"/>
                <a:cs typeface="Arial"/>
                <a:sym typeface="Arial"/>
              </a:defRPr>
            </a:lvl9pPr>
          </a:lstStyle>
          <a:p>
            <a:pPr marL="2540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200" b="0" i="0">
                <a:solidFill>
                  <a:srgbClr val="126FB7"/>
                </a:solidFill>
                <a:latin typeface="Arial"/>
                <a:cs typeface="Arial"/>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66E8BD61-A686-4121-A00F-7653C290B90B}" type="datetime1">
              <a:rPr lang="en-US" smtClean="0"/>
              <a:t>8/12/2019</a:t>
            </a:fld>
            <a:endParaRPr lang="en-US"/>
          </a:p>
        </p:txBody>
      </p:sp>
      <p:sp>
        <p:nvSpPr>
          <p:cNvPr id="6" name="Holder 6"/>
          <p:cNvSpPr>
            <a:spLocks noGrp="1"/>
          </p:cNvSpPr>
          <p:nvPr>
            <p:ph type="sldNum" sz="quarter" idx="7"/>
          </p:nvPr>
        </p:nvSpPr>
        <p:spPr/>
        <p:txBody>
          <a:bodyPr lIns="0" tIns="0" rIns="0" bIns="0"/>
          <a:lstStyle>
            <a:lvl1pPr>
              <a:defRPr sz="1100" b="0" i="0">
                <a:solidFill>
                  <a:schemeClr val="tx1"/>
                </a:solidFill>
                <a:latin typeface="Arial"/>
                <a:cs typeface="Arial"/>
              </a:defRPr>
            </a:lvl1pPr>
          </a:lstStyle>
          <a:p>
            <a:pPr marL="25400">
              <a:lnSpc>
                <a:spcPts val="1315"/>
              </a:lnSpc>
            </a:pPr>
            <a:fld id="{81D60167-4931-47E6-BA6A-407CBD079E47}" type="slidenum">
              <a:rPr spc="-5" dirty="0"/>
              <a:t>‹#›</a:t>
            </a:fld>
            <a:endParaRPr spc="-5"/>
          </a:p>
        </p:txBody>
      </p:sp>
    </p:spTree>
    <p:extLst>
      <p:ext uri="{BB962C8B-B14F-4D97-AF65-F5344CB8AC3E}">
        <p14:creationId xmlns:p14="http://schemas.microsoft.com/office/powerpoint/2010/main" val="28538654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p:nvPr/>
        </p:nvSpPr>
        <p:spPr>
          <a:xfrm>
            <a:off x="124205" y="432054"/>
            <a:ext cx="394970" cy="513715"/>
          </a:xfrm>
          <a:custGeom>
            <a:avLst/>
            <a:gdLst/>
            <a:ahLst/>
            <a:cxnLst/>
            <a:rect l="0" t="0" r="0" b="0"/>
            <a:pathLst>
              <a:path w="394970" h="513715" extrusionOk="0">
                <a:moveTo>
                  <a:pt x="394716" y="447293"/>
                </a:moveTo>
                <a:lnTo>
                  <a:pt x="394716" y="65531"/>
                </a:lnTo>
                <a:lnTo>
                  <a:pt x="375380" y="19049"/>
                </a:lnTo>
                <a:lnTo>
                  <a:pt x="329184" y="0"/>
                </a:lnTo>
                <a:lnTo>
                  <a:pt x="65532" y="0"/>
                </a:lnTo>
                <a:lnTo>
                  <a:pt x="39862" y="5095"/>
                </a:lnTo>
                <a:lnTo>
                  <a:pt x="19049" y="19049"/>
                </a:lnTo>
                <a:lnTo>
                  <a:pt x="5095" y="39862"/>
                </a:lnTo>
                <a:lnTo>
                  <a:pt x="0" y="65531"/>
                </a:lnTo>
                <a:lnTo>
                  <a:pt x="0" y="447293"/>
                </a:lnTo>
                <a:lnTo>
                  <a:pt x="5095" y="473082"/>
                </a:lnTo>
                <a:lnTo>
                  <a:pt x="19050" y="494156"/>
                </a:lnTo>
                <a:lnTo>
                  <a:pt x="39862" y="508373"/>
                </a:lnTo>
                <a:lnTo>
                  <a:pt x="65532" y="513587"/>
                </a:lnTo>
                <a:lnTo>
                  <a:pt x="329184" y="513587"/>
                </a:lnTo>
                <a:lnTo>
                  <a:pt x="354532" y="508373"/>
                </a:lnTo>
                <a:lnTo>
                  <a:pt x="375380" y="494156"/>
                </a:lnTo>
                <a:lnTo>
                  <a:pt x="389512" y="473082"/>
                </a:lnTo>
                <a:lnTo>
                  <a:pt x="394716" y="447293"/>
                </a:lnTo>
                <a:close/>
              </a:path>
            </a:pathLst>
          </a:custGeom>
          <a:solidFill>
            <a:srgbClr val="B1E2F4"/>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 name="Shape 11"/>
          <p:cNvSpPr txBox="1">
            <a:spLocks noGrp="1"/>
          </p:cNvSpPr>
          <p:nvPr>
            <p:ph type="title"/>
          </p:nvPr>
        </p:nvSpPr>
        <p:spPr>
          <a:xfrm>
            <a:off x="560323" y="562610"/>
            <a:ext cx="8937752" cy="361315"/>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2200" b="0" i="0" u="none" strike="noStrike" cap="none">
                <a:solidFill>
                  <a:srgbClr val="126FB7"/>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2" name="Shape 12"/>
          <p:cNvSpPr txBox="1">
            <a:spLocks noGrp="1"/>
          </p:cNvSpPr>
          <p:nvPr>
            <p:ph type="body" idx="1"/>
          </p:nvPr>
        </p:nvSpPr>
        <p:spPr>
          <a:xfrm>
            <a:off x="583691" y="2544850"/>
            <a:ext cx="9018905" cy="443738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8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8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8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8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8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8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8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800" b="0" i="0" u="none" strike="noStrike" cap="none">
                <a:latin typeface="Calibri"/>
                <a:ea typeface="Calibri"/>
                <a:cs typeface="Calibri"/>
                <a:sym typeface="Calibri"/>
              </a:defRPr>
            </a:lvl9pPr>
          </a:lstStyle>
          <a:p>
            <a:endParaRPr/>
          </a:p>
        </p:txBody>
      </p:sp>
      <p:sp>
        <p:nvSpPr>
          <p:cNvPr id="13" name="Shape 13"/>
          <p:cNvSpPr txBox="1">
            <a:spLocks noGrp="1"/>
          </p:cNvSpPr>
          <p:nvPr>
            <p:ph type="ftr" idx="11"/>
          </p:nvPr>
        </p:nvSpPr>
        <p:spPr>
          <a:xfrm>
            <a:off x="3419856" y="7228332"/>
            <a:ext cx="3218688" cy="388620"/>
          </a:xfrm>
          <a:prstGeom prst="rect">
            <a:avLst/>
          </a:prstGeom>
          <a:noFill/>
          <a:ln>
            <a:noFill/>
          </a:ln>
        </p:spPr>
        <p:txBody>
          <a:bodyPr spcFirstLastPara="1" wrap="square" lIns="91425" tIns="91425" rIns="91425" bIns="91425" anchor="t" anchorCtr="0"/>
          <a:lstStyle>
            <a:lvl1pPr marR="0" lvl="0" algn="ctr"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dt" idx="10"/>
          </p:nvPr>
        </p:nvSpPr>
        <p:spPr>
          <a:xfrm>
            <a:off x="502920" y="7228332"/>
            <a:ext cx="2313432" cy="388620"/>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8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5" name="Shape 15"/>
          <p:cNvSpPr txBox="1">
            <a:spLocks noGrp="1"/>
          </p:cNvSpPr>
          <p:nvPr>
            <p:ph type="sldNum" idx="12"/>
          </p:nvPr>
        </p:nvSpPr>
        <p:spPr>
          <a:xfrm>
            <a:off x="4926076" y="7431533"/>
            <a:ext cx="206375" cy="181609"/>
          </a:xfrm>
          <a:prstGeom prst="rect">
            <a:avLst/>
          </a:prstGeom>
          <a:noFill/>
          <a:ln>
            <a:noFill/>
          </a:ln>
        </p:spPr>
        <p:txBody>
          <a:bodyPr spcFirstLastPara="1" wrap="square" lIns="0" tIns="0" rIns="0" bIns="0" anchor="t" anchorCtr="0">
            <a:noAutofit/>
          </a:bodyPr>
          <a:lstStyle>
            <a:lvl1pPr marL="25400" marR="0" lvl="0" indent="0" algn="l" rtl="0">
              <a:lnSpc>
                <a:spcPct val="119545"/>
              </a:lnSpc>
              <a:spcBef>
                <a:spcPts val="0"/>
              </a:spcBef>
              <a:buNone/>
              <a:defRPr sz="1100" b="0" i="0" u="none">
                <a:solidFill>
                  <a:schemeClr val="dk1"/>
                </a:solidFill>
                <a:latin typeface="Arial"/>
                <a:ea typeface="Arial"/>
                <a:cs typeface="Arial"/>
                <a:sym typeface="Arial"/>
              </a:defRPr>
            </a:lvl1pPr>
            <a:lvl2pPr marL="25400" marR="0" lvl="1" indent="0" algn="l" rtl="0">
              <a:lnSpc>
                <a:spcPct val="119545"/>
              </a:lnSpc>
              <a:spcBef>
                <a:spcPts val="0"/>
              </a:spcBef>
              <a:buNone/>
              <a:defRPr sz="1100" b="0" i="0" u="none">
                <a:solidFill>
                  <a:schemeClr val="dk1"/>
                </a:solidFill>
                <a:latin typeface="Arial"/>
                <a:ea typeface="Arial"/>
                <a:cs typeface="Arial"/>
                <a:sym typeface="Arial"/>
              </a:defRPr>
            </a:lvl2pPr>
            <a:lvl3pPr marL="25400" marR="0" lvl="2" indent="0" algn="l" rtl="0">
              <a:lnSpc>
                <a:spcPct val="119545"/>
              </a:lnSpc>
              <a:spcBef>
                <a:spcPts val="0"/>
              </a:spcBef>
              <a:buNone/>
              <a:defRPr sz="1100" b="0" i="0" u="none">
                <a:solidFill>
                  <a:schemeClr val="dk1"/>
                </a:solidFill>
                <a:latin typeface="Arial"/>
                <a:ea typeface="Arial"/>
                <a:cs typeface="Arial"/>
                <a:sym typeface="Arial"/>
              </a:defRPr>
            </a:lvl3pPr>
            <a:lvl4pPr marL="25400" marR="0" lvl="3" indent="0" algn="l" rtl="0">
              <a:lnSpc>
                <a:spcPct val="119545"/>
              </a:lnSpc>
              <a:spcBef>
                <a:spcPts val="0"/>
              </a:spcBef>
              <a:buNone/>
              <a:defRPr sz="1100" b="0" i="0" u="none">
                <a:solidFill>
                  <a:schemeClr val="dk1"/>
                </a:solidFill>
                <a:latin typeface="Arial"/>
                <a:ea typeface="Arial"/>
                <a:cs typeface="Arial"/>
                <a:sym typeface="Arial"/>
              </a:defRPr>
            </a:lvl4pPr>
            <a:lvl5pPr marL="25400" marR="0" lvl="4" indent="0" algn="l" rtl="0">
              <a:lnSpc>
                <a:spcPct val="119545"/>
              </a:lnSpc>
              <a:spcBef>
                <a:spcPts val="0"/>
              </a:spcBef>
              <a:buNone/>
              <a:defRPr sz="1100" b="0" i="0" u="none">
                <a:solidFill>
                  <a:schemeClr val="dk1"/>
                </a:solidFill>
                <a:latin typeface="Arial"/>
                <a:ea typeface="Arial"/>
                <a:cs typeface="Arial"/>
                <a:sym typeface="Arial"/>
              </a:defRPr>
            </a:lvl5pPr>
            <a:lvl6pPr marL="25400" marR="0" lvl="5" indent="0" algn="l" rtl="0">
              <a:lnSpc>
                <a:spcPct val="119545"/>
              </a:lnSpc>
              <a:spcBef>
                <a:spcPts val="0"/>
              </a:spcBef>
              <a:buNone/>
              <a:defRPr sz="1100" b="0" i="0" u="none">
                <a:solidFill>
                  <a:schemeClr val="dk1"/>
                </a:solidFill>
                <a:latin typeface="Arial"/>
                <a:ea typeface="Arial"/>
                <a:cs typeface="Arial"/>
                <a:sym typeface="Arial"/>
              </a:defRPr>
            </a:lvl6pPr>
            <a:lvl7pPr marL="25400" marR="0" lvl="6" indent="0" algn="l" rtl="0">
              <a:lnSpc>
                <a:spcPct val="119545"/>
              </a:lnSpc>
              <a:spcBef>
                <a:spcPts val="0"/>
              </a:spcBef>
              <a:buNone/>
              <a:defRPr sz="1100" b="0" i="0" u="none">
                <a:solidFill>
                  <a:schemeClr val="dk1"/>
                </a:solidFill>
                <a:latin typeface="Arial"/>
                <a:ea typeface="Arial"/>
                <a:cs typeface="Arial"/>
                <a:sym typeface="Arial"/>
              </a:defRPr>
            </a:lvl7pPr>
            <a:lvl8pPr marL="25400" marR="0" lvl="7" indent="0" algn="l" rtl="0">
              <a:lnSpc>
                <a:spcPct val="119545"/>
              </a:lnSpc>
              <a:spcBef>
                <a:spcPts val="0"/>
              </a:spcBef>
              <a:buNone/>
              <a:defRPr sz="1100" b="0" i="0" u="none">
                <a:solidFill>
                  <a:schemeClr val="dk1"/>
                </a:solidFill>
                <a:latin typeface="Arial"/>
                <a:ea typeface="Arial"/>
                <a:cs typeface="Arial"/>
                <a:sym typeface="Arial"/>
              </a:defRPr>
            </a:lvl8pPr>
            <a:lvl9pPr marL="25400" marR="0" lvl="8" indent="0" algn="l" rtl="0">
              <a:lnSpc>
                <a:spcPct val="119545"/>
              </a:lnSpc>
              <a:spcBef>
                <a:spcPts val="0"/>
              </a:spcBef>
              <a:buNone/>
              <a:defRPr sz="1100" b="0" i="0" u="none">
                <a:solidFill>
                  <a:schemeClr val="dk1"/>
                </a:solidFill>
                <a:latin typeface="Arial"/>
                <a:ea typeface="Arial"/>
                <a:cs typeface="Arial"/>
                <a:sym typeface="Arial"/>
              </a:defRPr>
            </a:lvl9pPr>
          </a:lstStyle>
          <a:p>
            <a:pPr marL="2540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4" r:id="rId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jpg"/><Relationship Id="rId5" Type="http://schemas.openxmlformats.org/officeDocument/2006/relationships/image" Target="../media/image3.jpg"/><Relationship Id="rId10" Type="http://schemas.openxmlformats.org/officeDocument/2006/relationships/image" Target="../media/image8.png"/><Relationship Id="rId4" Type="http://schemas.openxmlformats.org/officeDocument/2006/relationships/image" Target="../media/image2.jp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emf"/></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8.emf"/></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9.emf"/></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2.emf"/></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7"/>
        <p:cNvGrpSpPr/>
        <p:nvPr/>
      </p:nvGrpSpPr>
      <p:grpSpPr>
        <a:xfrm>
          <a:off x="0" y="0"/>
          <a:ext cx="0" cy="0"/>
          <a:chOff x="0" y="0"/>
          <a:chExt cx="0" cy="0"/>
        </a:xfrm>
      </p:grpSpPr>
      <p:sp>
        <p:nvSpPr>
          <p:cNvPr id="48" name="Shape 48"/>
          <p:cNvSpPr/>
          <p:nvPr/>
        </p:nvSpPr>
        <p:spPr>
          <a:xfrm>
            <a:off x="2946654" y="130302"/>
            <a:ext cx="3309365" cy="1622297"/>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49" name="Shape 49"/>
          <p:cNvGrpSpPr/>
          <p:nvPr/>
        </p:nvGrpSpPr>
        <p:grpSpPr>
          <a:xfrm>
            <a:off x="380" y="255269"/>
            <a:ext cx="10058019" cy="6400800"/>
            <a:chOff x="380" y="255269"/>
            <a:chExt cx="10058019" cy="6541770"/>
          </a:xfrm>
        </p:grpSpPr>
        <p:sp>
          <p:nvSpPr>
            <p:cNvPr id="50" name="Shape 50"/>
            <p:cNvSpPr/>
            <p:nvPr/>
          </p:nvSpPr>
          <p:spPr>
            <a:xfrm>
              <a:off x="5074171" y="5591792"/>
              <a:ext cx="4863675" cy="1197548"/>
            </a:xfrm>
            <a:prstGeom prst="rect">
              <a:avLst/>
            </a:prstGeom>
            <a:blipFill rotWithShape="1">
              <a:blip r:embed="rId4">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1" name="Shape 51"/>
            <p:cNvSpPr/>
            <p:nvPr/>
          </p:nvSpPr>
          <p:spPr>
            <a:xfrm>
              <a:off x="201929" y="4261104"/>
              <a:ext cx="3925823" cy="2535935"/>
            </a:xfrm>
            <a:prstGeom prst="rect">
              <a:avLst/>
            </a:prstGeom>
            <a:blipFill rotWithShape="1">
              <a:blip r:embed="rId5">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2" name="Shape 52"/>
            <p:cNvSpPr/>
            <p:nvPr/>
          </p:nvSpPr>
          <p:spPr>
            <a:xfrm>
              <a:off x="4157471" y="5581650"/>
              <a:ext cx="886460" cy="1152525"/>
            </a:xfrm>
            <a:custGeom>
              <a:avLst/>
              <a:gdLst/>
              <a:ahLst/>
              <a:cxnLst/>
              <a:rect l="0" t="0" r="0" b="0"/>
              <a:pathLst>
                <a:path w="886460" h="1152525" extrusionOk="0">
                  <a:moveTo>
                    <a:pt x="886206" y="1004315"/>
                  </a:moveTo>
                  <a:lnTo>
                    <a:pt x="886206" y="147827"/>
                  </a:lnTo>
                  <a:lnTo>
                    <a:pt x="878738" y="101144"/>
                  </a:lnTo>
                  <a:lnTo>
                    <a:pt x="857920" y="60569"/>
                  </a:lnTo>
                  <a:lnTo>
                    <a:pt x="826129" y="28553"/>
                  </a:lnTo>
                  <a:lnTo>
                    <a:pt x="785743" y="7546"/>
                  </a:lnTo>
                  <a:lnTo>
                    <a:pt x="739140" y="0"/>
                  </a:lnTo>
                  <a:lnTo>
                    <a:pt x="147828" y="0"/>
                  </a:lnTo>
                  <a:lnTo>
                    <a:pt x="101144" y="7546"/>
                  </a:lnTo>
                  <a:lnTo>
                    <a:pt x="60569" y="28553"/>
                  </a:lnTo>
                  <a:lnTo>
                    <a:pt x="28553" y="60569"/>
                  </a:lnTo>
                  <a:lnTo>
                    <a:pt x="7546" y="101144"/>
                  </a:lnTo>
                  <a:lnTo>
                    <a:pt x="0" y="147827"/>
                  </a:lnTo>
                  <a:lnTo>
                    <a:pt x="0" y="1004315"/>
                  </a:lnTo>
                  <a:lnTo>
                    <a:pt x="7546" y="1050999"/>
                  </a:lnTo>
                  <a:lnTo>
                    <a:pt x="28553" y="1091574"/>
                  </a:lnTo>
                  <a:lnTo>
                    <a:pt x="60569" y="1123590"/>
                  </a:lnTo>
                  <a:lnTo>
                    <a:pt x="101144" y="1144597"/>
                  </a:lnTo>
                  <a:lnTo>
                    <a:pt x="147828" y="1152143"/>
                  </a:lnTo>
                  <a:lnTo>
                    <a:pt x="739140" y="1152143"/>
                  </a:lnTo>
                  <a:lnTo>
                    <a:pt x="785743" y="1144597"/>
                  </a:lnTo>
                  <a:lnTo>
                    <a:pt x="826129" y="1123590"/>
                  </a:lnTo>
                  <a:lnTo>
                    <a:pt x="857920" y="1091574"/>
                  </a:lnTo>
                  <a:lnTo>
                    <a:pt x="878738" y="1050999"/>
                  </a:lnTo>
                  <a:lnTo>
                    <a:pt x="886206" y="1004315"/>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 name="Shape 53"/>
            <p:cNvSpPr/>
            <p:nvPr/>
          </p:nvSpPr>
          <p:spPr>
            <a:xfrm>
              <a:off x="4157471" y="5612891"/>
              <a:ext cx="886460" cy="1152525"/>
            </a:xfrm>
            <a:custGeom>
              <a:avLst/>
              <a:gdLst/>
              <a:ahLst/>
              <a:cxnLst/>
              <a:rect l="0" t="0" r="0" b="0"/>
              <a:pathLst>
                <a:path w="886460" h="1152525" extrusionOk="0">
                  <a:moveTo>
                    <a:pt x="886206" y="1005077"/>
                  </a:moveTo>
                  <a:lnTo>
                    <a:pt x="886206" y="147827"/>
                  </a:lnTo>
                  <a:lnTo>
                    <a:pt x="878738" y="101144"/>
                  </a:lnTo>
                  <a:lnTo>
                    <a:pt x="857920" y="60569"/>
                  </a:lnTo>
                  <a:lnTo>
                    <a:pt x="826129" y="28553"/>
                  </a:lnTo>
                  <a:lnTo>
                    <a:pt x="785743" y="7546"/>
                  </a:lnTo>
                  <a:lnTo>
                    <a:pt x="739140" y="0"/>
                  </a:lnTo>
                  <a:lnTo>
                    <a:pt x="147828" y="0"/>
                  </a:lnTo>
                  <a:lnTo>
                    <a:pt x="101144" y="7546"/>
                  </a:lnTo>
                  <a:lnTo>
                    <a:pt x="60569" y="28553"/>
                  </a:lnTo>
                  <a:lnTo>
                    <a:pt x="28553" y="60569"/>
                  </a:lnTo>
                  <a:lnTo>
                    <a:pt x="7546" y="101144"/>
                  </a:lnTo>
                  <a:lnTo>
                    <a:pt x="0" y="147827"/>
                  </a:lnTo>
                  <a:lnTo>
                    <a:pt x="0" y="1005077"/>
                  </a:lnTo>
                  <a:lnTo>
                    <a:pt x="7546" y="1051681"/>
                  </a:lnTo>
                  <a:lnTo>
                    <a:pt x="28553" y="1092067"/>
                  </a:lnTo>
                  <a:lnTo>
                    <a:pt x="60569" y="1123858"/>
                  </a:lnTo>
                  <a:lnTo>
                    <a:pt x="101144" y="1144676"/>
                  </a:lnTo>
                  <a:lnTo>
                    <a:pt x="147828" y="1152143"/>
                  </a:lnTo>
                  <a:lnTo>
                    <a:pt x="739140" y="1152143"/>
                  </a:lnTo>
                  <a:lnTo>
                    <a:pt x="785743" y="1144676"/>
                  </a:lnTo>
                  <a:lnTo>
                    <a:pt x="826129" y="1123858"/>
                  </a:lnTo>
                  <a:lnTo>
                    <a:pt x="857920" y="1092067"/>
                  </a:lnTo>
                  <a:lnTo>
                    <a:pt x="878738" y="1051681"/>
                  </a:lnTo>
                  <a:lnTo>
                    <a:pt x="886206" y="1005077"/>
                  </a:lnTo>
                  <a:close/>
                </a:path>
              </a:pathLst>
            </a:custGeom>
            <a:solidFill>
              <a:srgbClr val="126FB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 name="Shape 54"/>
            <p:cNvSpPr/>
            <p:nvPr/>
          </p:nvSpPr>
          <p:spPr>
            <a:xfrm>
              <a:off x="9052559" y="1623060"/>
              <a:ext cx="887094" cy="1153160"/>
            </a:xfrm>
            <a:custGeom>
              <a:avLst/>
              <a:gdLst/>
              <a:ahLst/>
              <a:cxnLst/>
              <a:rect l="0" t="0" r="0" b="0"/>
              <a:pathLst>
                <a:path w="887095" h="1153160" extrusionOk="0">
                  <a:moveTo>
                    <a:pt x="886968" y="1005077"/>
                  </a:moveTo>
                  <a:lnTo>
                    <a:pt x="886968" y="147827"/>
                  </a:lnTo>
                  <a:lnTo>
                    <a:pt x="879421" y="101144"/>
                  </a:lnTo>
                  <a:lnTo>
                    <a:pt x="858414" y="60569"/>
                  </a:lnTo>
                  <a:lnTo>
                    <a:pt x="826398" y="28553"/>
                  </a:lnTo>
                  <a:lnTo>
                    <a:pt x="785823" y="7546"/>
                  </a:lnTo>
                  <a:lnTo>
                    <a:pt x="739140" y="0"/>
                  </a:lnTo>
                  <a:lnTo>
                    <a:pt x="147828" y="0"/>
                  </a:lnTo>
                  <a:lnTo>
                    <a:pt x="101144" y="7546"/>
                  </a:lnTo>
                  <a:lnTo>
                    <a:pt x="60569" y="28553"/>
                  </a:lnTo>
                  <a:lnTo>
                    <a:pt x="28553" y="60569"/>
                  </a:lnTo>
                  <a:lnTo>
                    <a:pt x="7546" y="101144"/>
                  </a:lnTo>
                  <a:lnTo>
                    <a:pt x="0" y="147827"/>
                  </a:lnTo>
                  <a:lnTo>
                    <a:pt x="0" y="1005077"/>
                  </a:lnTo>
                  <a:lnTo>
                    <a:pt x="7546" y="1051761"/>
                  </a:lnTo>
                  <a:lnTo>
                    <a:pt x="28553" y="1092336"/>
                  </a:lnTo>
                  <a:lnTo>
                    <a:pt x="60569" y="1124352"/>
                  </a:lnTo>
                  <a:lnTo>
                    <a:pt x="101144" y="1145359"/>
                  </a:lnTo>
                  <a:lnTo>
                    <a:pt x="147828" y="1152905"/>
                  </a:lnTo>
                  <a:lnTo>
                    <a:pt x="739140" y="1152905"/>
                  </a:lnTo>
                  <a:lnTo>
                    <a:pt x="785823" y="1145359"/>
                  </a:lnTo>
                  <a:lnTo>
                    <a:pt x="826398" y="1124352"/>
                  </a:lnTo>
                  <a:lnTo>
                    <a:pt x="858414" y="1092336"/>
                  </a:lnTo>
                  <a:lnTo>
                    <a:pt x="879421" y="1051761"/>
                  </a:lnTo>
                  <a:lnTo>
                    <a:pt x="886968" y="1005077"/>
                  </a:lnTo>
                  <a:close/>
                </a:path>
              </a:pathLst>
            </a:custGeom>
            <a:solidFill>
              <a:srgbClr val="31AAC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 name="Shape 55"/>
            <p:cNvSpPr/>
            <p:nvPr/>
          </p:nvSpPr>
          <p:spPr>
            <a:xfrm>
              <a:off x="2199132" y="365759"/>
              <a:ext cx="887094" cy="1153160"/>
            </a:xfrm>
            <a:custGeom>
              <a:avLst/>
              <a:gdLst/>
              <a:ahLst/>
              <a:cxnLst/>
              <a:rect l="0" t="0" r="0" b="0"/>
              <a:pathLst>
                <a:path w="887094" h="1153160" extrusionOk="0">
                  <a:moveTo>
                    <a:pt x="886968" y="1005077"/>
                  </a:moveTo>
                  <a:lnTo>
                    <a:pt x="886968" y="147827"/>
                  </a:lnTo>
                  <a:lnTo>
                    <a:pt x="879421" y="101144"/>
                  </a:lnTo>
                  <a:lnTo>
                    <a:pt x="858414" y="60569"/>
                  </a:lnTo>
                  <a:lnTo>
                    <a:pt x="826398" y="28553"/>
                  </a:lnTo>
                  <a:lnTo>
                    <a:pt x="785823" y="7546"/>
                  </a:lnTo>
                  <a:lnTo>
                    <a:pt x="739140" y="0"/>
                  </a:lnTo>
                  <a:lnTo>
                    <a:pt x="147828" y="0"/>
                  </a:lnTo>
                  <a:lnTo>
                    <a:pt x="101144" y="7546"/>
                  </a:lnTo>
                  <a:lnTo>
                    <a:pt x="60569" y="28553"/>
                  </a:lnTo>
                  <a:lnTo>
                    <a:pt x="28553" y="60569"/>
                  </a:lnTo>
                  <a:lnTo>
                    <a:pt x="7546" y="101144"/>
                  </a:lnTo>
                  <a:lnTo>
                    <a:pt x="0" y="147827"/>
                  </a:lnTo>
                  <a:lnTo>
                    <a:pt x="0" y="1005077"/>
                  </a:lnTo>
                  <a:lnTo>
                    <a:pt x="7546" y="1051761"/>
                  </a:lnTo>
                  <a:lnTo>
                    <a:pt x="28553" y="1092336"/>
                  </a:lnTo>
                  <a:lnTo>
                    <a:pt x="60569" y="1124352"/>
                  </a:lnTo>
                  <a:lnTo>
                    <a:pt x="101144" y="1145359"/>
                  </a:lnTo>
                  <a:lnTo>
                    <a:pt x="147828" y="1152905"/>
                  </a:lnTo>
                  <a:lnTo>
                    <a:pt x="739140" y="1152905"/>
                  </a:lnTo>
                  <a:lnTo>
                    <a:pt x="785823" y="1145359"/>
                  </a:lnTo>
                  <a:lnTo>
                    <a:pt x="826398" y="1124352"/>
                  </a:lnTo>
                  <a:lnTo>
                    <a:pt x="858414" y="1092336"/>
                  </a:lnTo>
                  <a:lnTo>
                    <a:pt x="879421" y="1051761"/>
                  </a:lnTo>
                  <a:lnTo>
                    <a:pt x="886968" y="1005077"/>
                  </a:lnTo>
                  <a:close/>
                </a:path>
              </a:pathLst>
            </a:custGeom>
            <a:solidFill>
              <a:srgbClr val="73C169"/>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 name="Shape 56"/>
            <p:cNvSpPr/>
            <p:nvPr/>
          </p:nvSpPr>
          <p:spPr>
            <a:xfrm>
              <a:off x="6115811" y="365759"/>
              <a:ext cx="886460" cy="1153160"/>
            </a:xfrm>
            <a:custGeom>
              <a:avLst/>
              <a:gdLst/>
              <a:ahLst/>
              <a:cxnLst/>
              <a:rect l="0" t="0" r="0" b="0"/>
              <a:pathLst>
                <a:path w="886459" h="1153160" extrusionOk="0">
                  <a:moveTo>
                    <a:pt x="886206" y="1005077"/>
                  </a:moveTo>
                  <a:lnTo>
                    <a:pt x="886206" y="147827"/>
                  </a:lnTo>
                  <a:lnTo>
                    <a:pt x="878659" y="101144"/>
                  </a:lnTo>
                  <a:lnTo>
                    <a:pt x="857652" y="60569"/>
                  </a:lnTo>
                  <a:lnTo>
                    <a:pt x="825636" y="28553"/>
                  </a:lnTo>
                  <a:lnTo>
                    <a:pt x="785061" y="7546"/>
                  </a:lnTo>
                  <a:lnTo>
                    <a:pt x="738378" y="0"/>
                  </a:lnTo>
                  <a:lnTo>
                    <a:pt x="147828" y="0"/>
                  </a:lnTo>
                  <a:lnTo>
                    <a:pt x="101144" y="7546"/>
                  </a:lnTo>
                  <a:lnTo>
                    <a:pt x="60569" y="28553"/>
                  </a:lnTo>
                  <a:lnTo>
                    <a:pt x="28553" y="60569"/>
                  </a:lnTo>
                  <a:lnTo>
                    <a:pt x="7546" y="101144"/>
                  </a:lnTo>
                  <a:lnTo>
                    <a:pt x="0" y="147827"/>
                  </a:lnTo>
                  <a:lnTo>
                    <a:pt x="0" y="1005077"/>
                  </a:lnTo>
                  <a:lnTo>
                    <a:pt x="7546" y="1051761"/>
                  </a:lnTo>
                  <a:lnTo>
                    <a:pt x="28553" y="1092336"/>
                  </a:lnTo>
                  <a:lnTo>
                    <a:pt x="60569" y="1124352"/>
                  </a:lnTo>
                  <a:lnTo>
                    <a:pt x="101144" y="1145359"/>
                  </a:lnTo>
                  <a:lnTo>
                    <a:pt x="147828" y="1152905"/>
                  </a:lnTo>
                  <a:lnTo>
                    <a:pt x="738378" y="1152905"/>
                  </a:lnTo>
                  <a:lnTo>
                    <a:pt x="785061" y="1145359"/>
                  </a:lnTo>
                  <a:lnTo>
                    <a:pt x="825636" y="1124352"/>
                  </a:lnTo>
                  <a:lnTo>
                    <a:pt x="857652" y="1092336"/>
                  </a:lnTo>
                  <a:lnTo>
                    <a:pt x="878659" y="1051761"/>
                  </a:lnTo>
                  <a:lnTo>
                    <a:pt x="886206" y="1005077"/>
                  </a:lnTo>
                  <a:close/>
                </a:path>
              </a:pathLst>
            </a:custGeom>
            <a:solidFill>
              <a:srgbClr val="126FB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 name="Shape 57"/>
            <p:cNvSpPr/>
            <p:nvPr/>
          </p:nvSpPr>
          <p:spPr>
            <a:xfrm>
              <a:off x="7094981" y="365759"/>
              <a:ext cx="886460" cy="1153160"/>
            </a:xfrm>
            <a:custGeom>
              <a:avLst/>
              <a:gdLst/>
              <a:ahLst/>
              <a:cxnLst/>
              <a:rect l="0" t="0" r="0" b="0"/>
              <a:pathLst>
                <a:path w="886459" h="1153160" extrusionOk="0">
                  <a:moveTo>
                    <a:pt x="886206" y="1005077"/>
                  </a:moveTo>
                  <a:lnTo>
                    <a:pt x="886206" y="147827"/>
                  </a:lnTo>
                  <a:lnTo>
                    <a:pt x="878659" y="101144"/>
                  </a:lnTo>
                  <a:lnTo>
                    <a:pt x="857652" y="60569"/>
                  </a:lnTo>
                  <a:lnTo>
                    <a:pt x="825636" y="28553"/>
                  </a:lnTo>
                  <a:lnTo>
                    <a:pt x="785061" y="7546"/>
                  </a:lnTo>
                  <a:lnTo>
                    <a:pt x="738378" y="0"/>
                  </a:lnTo>
                  <a:lnTo>
                    <a:pt x="147828" y="0"/>
                  </a:lnTo>
                  <a:lnTo>
                    <a:pt x="101144" y="7546"/>
                  </a:lnTo>
                  <a:lnTo>
                    <a:pt x="60569" y="28553"/>
                  </a:lnTo>
                  <a:lnTo>
                    <a:pt x="28553" y="60569"/>
                  </a:lnTo>
                  <a:lnTo>
                    <a:pt x="7546" y="101144"/>
                  </a:lnTo>
                  <a:lnTo>
                    <a:pt x="0" y="147827"/>
                  </a:lnTo>
                  <a:lnTo>
                    <a:pt x="0" y="1005077"/>
                  </a:lnTo>
                  <a:lnTo>
                    <a:pt x="7546" y="1051761"/>
                  </a:lnTo>
                  <a:lnTo>
                    <a:pt x="28553" y="1092336"/>
                  </a:lnTo>
                  <a:lnTo>
                    <a:pt x="60569" y="1124352"/>
                  </a:lnTo>
                  <a:lnTo>
                    <a:pt x="101144" y="1145359"/>
                  </a:lnTo>
                  <a:lnTo>
                    <a:pt x="147828" y="1152905"/>
                  </a:lnTo>
                  <a:lnTo>
                    <a:pt x="738378" y="1152905"/>
                  </a:lnTo>
                  <a:lnTo>
                    <a:pt x="785061" y="1145359"/>
                  </a:lnTo>
                  <a:lnTo>
                    <a:pt x="825636" y="1124352"/>
                  </a:lnTo>
                  <a:lnTo>
                    <a:pt x="857652" y="1092336"/>
                  </a:lnTo>
                  <a:lnTo>
                    <a:pt x="878659" y="1051761"/>
                  </a:lnTo>
                  <a:lnTo>
                    <a:pt x="886206" y="1005077"/>
                  </a:lnTo>
                  <a:close/>
                </a:path>
              </a:pathLst>
            </a:custGeom>
            <a:solidFill>
              <a:srgbClr val="D0D1D2"/>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 name="Shape 58"/>
            <p:cNvSpPr/>
            <p:nvPr/>
          </p:nvSpPr>
          <p:spPr>
            <a:xfrm>
              <a:off x="8074152" y="365759"/>
              <a:ext cx="886460" cy="1153160"/>
            </a:xfrm>
            <a:custGeom>
              <a:avLst/>
              <a:gdLst/>
              <a:ahLst/>
              <a:cxnLst/>
              <a:rect l="0" t="0" r="0" b="0"/>
              <a:pathLst>
                <a:path w="886459" h="1153160" extrusionOk="0">
                  <a:moveTo>
                    <a:pt x="886206" y="1005077"/>
                  </a:moveTo>
                  <a:lnTo>
                    <a:pt x="886206" y="147827"/>
                  </a:lnTo>
                  <a:lnTo>
                    <a:pt x="878659" y="101144"/>
                  </a:lnTo>
                  <a:lnTo>
                    <a:pt x="857652" y="60569"/>
                  </a:lnTo>
                  <a:lnTo>
                    <a:pt x="825636" y="28553"/>
                  </a:lnTo>
                  <a:lnTo>
                    <a:pt x="785061" y="7546"/>
                  </a:lnTo>
                  <a:lnTo>
                    <a:pt x="738378" y="0"/>
                  </a:lnTo>
                  <a:lnTo>
                    <a:pt x="147066" y="0"/>
                  </a:lnTo>
                  <a:lnTo>
                    <a:pt x="100462" y="7546"/>
                  </a:lnTo>
                  <a:lnTo>
                    <a:pt x="60076" y="28553"/>
                  </a:lnTo>
                  <a:lnTo>
                    <a:pt x="28285" y="60569"/>
                  </a:lnTo>
                  <a:lnTo>
                    <a:pt x="7467" y="101144"/>
                  </a:lnTo>
                  <a:lnTo>
                    <a:pt x="0" y="147827"/>
                  </a:lnTo>
                  <a:lnTo>
                    <a:pt x="0" y="1005077"/>
                  </a:lnTo>
                  <a:lnTo>
                    <a:pt x="7467" y="1051761"/>
                  </a:lnTo>
                  <a:lnTo>
                    <a:pt x="28285" y="1092336"/>
                  </a:lnTo>
                  <a:lnTo>
                    <a:pt x="60076" y="1124352"/>
                  </a:lnTo>
                  <a:lnTo>
                    <a:pt x="100462" y="1145359"/>
                  </a:lnTo>
                  <a:lnTo>
                    <a:pt x="147066" y="1152905"/>
                  </a:lnTo>
                  <a:lnTo>
                    <a:pt x="738378" y="1152905"/>
                  </a:lnTo>
                  <a:lnTo>
                    <a:pt x="785061" y="1145359"/>
                  </a:lnTo>
                  <a:lnTo>
                    <a:pt x="825636" y="1124352"/>
                  </a:lnTo>
                  <a:lnTo>
                    <a:pt x="857652" y="1092336"/>
                  </a:lnTo>
                  <a:lnTo>
                    <a:pt x="878659" y="1051761"/>
                  </a:lnTo>
                  <a:lnTo>
                    <a:pt x="886206" y="1005077"/>
                  </a:lnTo>
                  <a:close/>
                </a:path>
              </a:pathLst>
            </a:custGeom>
            <a:solidFill>
              <a:srgbClr val="73C169"/>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 name="Shape 59"/>
            <p:cNvSpPr/>
            <p:nvPr/>
          </p:nvSpPr>
          <p:spPr>
            <a:xfrm>
              <a:off x="9052559" y="365759"/>
              <a:ext cx="887094" cy="1153160"/>
            </a:xfrm>
            <a:custGeom>
              <a:avLst/>
              <a:gdLst/>
              <a:ahLst/>
              <a:cxnLst/>
              <a:rect l="0" t="0" r="0" b="0"/>
              <a:pathLst>
                <a:path w="887095" h="1153160" extrusionOk="0">
                  <a:moveTo>
                    <a:pt x="886968" y="1005077"/>
                  </a:moveTo>
                  <a:lnTo>
                    <a:pt x="886968" y="147827"/>
                  </a:lnTo>
                  <a:lnTo>
                    <a:pt x="879421" y="101144"/>
                  </a:lnTo>
                  <a:lnTo>
                    <a:pt x="858414" y="60569"/>
                  </a:lnTo>
                  <a:lnTo>
                    <a:pt x="826398" y="28553"/>
                  </a:lnTo>
                  <a:lnTo>
                    <a:pt x="785823" y="7546"/>
                  </a:lnTo>
                  <a:lnTo>
                    <a:pt x="739140" y="0"/>
                  </a:lnTo>
                  <a:lnTo>
                    <a:pt x="147828" y="0"/>
                  </a:lnTo>
                  <a:lnTo>
                    <a:pt x="101144" y="7546"/>
                  </a:lnTo>
                  <a:lnTo>
                    <a:pt x="60569" y="28553"/>
                  </a:lnTo>
                  <a:lnTo>
                    <a:pt x="28553" y="60569"/>
                  </a:lnTo>
                  <a:lnTo>
                    <a:pt x="7546" y="101144"/>
                  </a:lnTo>
                  <a:lnTo>
                    <a:pt x="0" y="147827"/>
                  </a:lnTo>
                  <a:lnTo>
                    <a:pt x="0" y="1005077"/>
                  </a:lnTo>
                  <a:lnTo>
                    <a:pt x="7546" y="1051761"/>
                  </a:lnTo>
                  <a:lnTo>
                    <a:pt x="28553" y="1092336"/>
                  </a:lnTo>
                  <a:lnTo>
                    <a:pt x="60569" y="1124352"/>
                  </a:lnTo>
                  <a:lnTo>
                    <a:pt x="101144" y="1145359"/>
                  </a:lnTo>
                  <a:lnTo>
                    <a:pt x="147828" y="1152905"/>
                  </a:lnTo>
                  <a:lnTo>
                    <a:pt x="739140" y="1152905"/>
                  </a:lnTo>
                  <a:lnTo>
                    <a:pt x="785823" y="1145359"/>
                  </a:lnTo>
                  <a:lnTo>
                    <a:pt x="826398" y="1124352"/>
                  </a:lnTo>
                  <a:lnTo>
                    <a:pt x="858414" y="1092336"/>
                  </a:lnTo>
                  <a:lnTo>
                    <a:pt x="879421" y="1051761"/>
                  </a:lnTo>
                  <a:lnTo>
                    <a:pt x="886968" y="1005077"/>
                  </a:lnTo>
                  <a:close/>
                </a:path>
              </a:pathLst>
            </a:custGeom>
            <a:solidFill>
              <a:srgbClr val="126FB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 name="Shape 60"/>
            <p:cNvSpPr/>
            <p:nvPr/>
          </p:nvSpPr>
          <p:spPr>
            <a:xfrm>
              <a:off x="3473462" y="2583179"/>
              <a:ext cx="579120" cy="1513840"/>
            </a:xfrm>
            <a:custGeom>
              <a:avLst/>
              <a:gdLst/>
              <a:ahLst/>
              <a:cxnLst/>
              <a:rect l="0" t="0" r="0" b="0"/>
              <a:pathLst>
                <a:path w="579120" h="1513839" extrusionOk="0">
                  <a:moveTo>
                    <a:pt x="578853" y="1309878"/>
                  </a:moveTo>
                  <a:lnTo>
                    <a:pt x="578853" y="0"/>
                  </a:lnTo>
                  <a:lnTo>
                    <a:pt x="554649" y="27980"/>
                  </a:lnTo>
                  <a:lnTo>
                    <a:pt x="529666" y="57628"/>
                  </a:lnTo>
                  <a:lnTo>
                    <a:pt x="504024" y="88884"/>
                  </a:lnTo>
                  <a:lnTo>
                    <a:pt x="477844" y="121686"/>
                  </a:lnTo>
                  <a:lnTo>
                    <a:pt x="451246" y="155977"/>
                  </a:lnTo>
                  <a:lnTo>
                    <a:pt x="424349" y="191694"/>
                  </a:lnTo>
                  <a:lnTo>
                    <a:pt x="397275" y="228780"/>
                  </a:lnTo>
                  <a:lnTo>
                    <a:pt x="370144" y="267172"/>
                  </a:lnTo>
                  <a:lnTo>
                    <a:pt x="343074" y="306813"/>
                  </a:lnTo>
                  <a:lnTo>
                    <a:pt x="316188" y="347641"/>
                  </a:lnTo>
                  <a:lnTo>
                    <a:pt x="289605" y="389597"/>
                  </a:lnTo>
                  <a:lnTo>
                    <a:pt x="263445" y="432620"/>
                  </a:lnTo>
                  <a:lnTo>
                    <a:pt x="237829" y="476652"/>
                  </a:lnTo>
                  <a:lnTo>
                    <a:pt x="212877" y="521632"/>
                  </a:lnTo>
                  <a:lnTo>
                    <a:pt x="188709" y="567499"/>
                  </a:lnTo>
                  <a:lnTo>
                    <a:pt x="165444" y="614195"/>
                  </a:lnTo>
                  <a:lnTo>
                    <a:pt x="143205" y="661658"/>
                  </a:lnTo>
                  <a:lnTo>
                    <a:pt x="122110" y="709830"/>
                  </a:lnTo>
                  <a:lnTo>
                    <a:pt x="102280" y="758650"/>
                  </a:lnTo>
                  <a:lnTo>
                    <a:pt x="83835" y="808058"/>
                  </a:lnTo>
                  <a:lnTo>
                    <a:pt x="66895" y="857995"/>
                  </a:lnTo>
                  <a:lnTo>
                    <a:pt x="51581" y="908400"/>
                  </a:lnTo>
                  <a:lnTo>
                    <a:pt x="38013" y="959213"/>
                  </a:lnTo>
                  <a:lnTo>
                    <a:pt x="26311" y="1010375"/>
                  </a:lnTo>
                  <a:lnTo>
                    <a:pt x="16595" y="1061825"/>
                  </a:lnTo>
                  <a:lnTo>
                    <a:pt x="8986" y="1113504"/>
                  </a:lnTo>
                  <a:lnTo>
                    <a:pt x="3603" y="1165352"/>
                  </a:lnTo>
                  <a:lnTo>
                    <a:pt x="568" y="1217308"/>
                  </a:lnTo>
                  <a:lnTo>
                    <a:pt x="0" y="1269314"/>
                  </a:lnTo>
                  <a:lnTo>
                    <a:pt x="2019" y="1321308"/>
                  </a:lnTo>
                  <a:lnTo>
                    <a:pt x="2197" y="1371885"/>
                  </a:lnTo>
                  <a:lnTo>
                    <a:pt x="3447" y="1421320"/>
                  </a:lnTo>
                  <a:lnTo>
                    <a:pt x="6841" y="1468755"/>
                  </a:lnTo>
                  <a:lnTo>
                    <a:pt x="13449" y="1513332"/>
                  </a:lnTo>
                  <a:lnTo>
                    <a:pt x="375399" y="1513332"/>
                  </a:lnTo>
                  <a:lnTo>
                    <a:pt x="422178" y="1507980"/>
                  </a:lnTo>
                  <a:lnTo>
                    <a:pt x="465052" y="1492724"/>
                  </a:lnTo>
                  <a:lnTo>
                    <a:pt x="502821" y="1468764"/>
                  </a:lnTo>
                  <a:lnTo>
                    <a:pt x="534286" y="1437300"/>
                  </a:lnTo>
                  <a:lnTo>
                    <a:pt x="558245" y="1399531"/>
                  </a:lnTo>
                  <a:lnTo>
                    <a:pt x="573501" y="1356657"/>
                  </a:lnTo>
                  <a:lnTo>
                    <a:pt x="578853" y="1309878"/>
                  </a:lnTo>
                  <a:close/>
                </a:path>
              </a:pathLst>
            </a:custGeom>
            <a:solidFill>
              <a:srgbClr val="73C169"/>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 name="Shape 61"/>
            <p:cNvSpPr/>
            <p:nvPr/>
          </p:nvSpPr>
          <p:spPr>
            <a:xfrm>
              <a:off x="2199132" y="3124961"/>
              <a:ext cx="440690" cy="971550"/>
            </a:xfrm>
            <a:custGeom>
              <a:avLst/>
              <a:gdLst/>
              <a:ahLst/>
              <a:cxnLst/>
              <a:rect l="0" t="0" r="0" b="0"/>
              <a:pathLst>
                <a:path w="440689" h="971550" extrusionOk="0">
                  <a:moveTo>
                    <a:pt x="440436" y="971550"/>
                  </a:moveTo>
                  <a:lnTo>
                    <a:pt x="438650" y="937390"/>
                  </a:lnTo>
                  <a:lnTo>
                    <a:pt x="430791" y="869644"/>
                  </a:lnTo>
                  <a:lnTo>
                    <a:pt x="429006" y="835913"/>
                  </a:lnTo>
                  <a:lnTo>
                    <a:pt x="424126" y="787883"/>
                  </a:lnTo>
                  <a:lnTo>
                    <a:pt x="416550" y="740070"/>
                  </a:lnTo>
                  <a:lnTo>
                    <a:pt x="406408" y="692515"/>
                  </a:lnTo>
                  <a:lnTo>
                    <a:pt x="393827" y="645260"/>
                  </a:lnTo>
                  <a:lnTo>
                    <a:pt x="378937" y="598345"/>
                  </a:lnTo>
                  <a:lnTo>
                    <a:pt x="361865" y="551811"/>
                  </a:lnTo>
                  <a:lnTo>
                    <a:pt x="342742" y="505698"/>
                  </a:lnTo>
                  <a:lnTo>
                    <a:pt x="321694" y="460047"/>
                  </a:lnTo>
                  <a:lnTo>
                    <a:pt x="298851" y="414898"/>
                  </a:lnTo>
                  <a:lnTo>
                    <a:pt x="274342" y="370293"/>
                  </a:lnTo>
                  <a:lnTo>
                    <a:pt x="248296" y="326271"/>
                  </a:lnTo>
                  <a:lnTo>
                    <a:pt x="220840" y="282874"/>
                  </a:lnTo>
                  <a:lnTo>
                    <a:pt x="192103" y="240142"/>
                  </a:lnTo>
                  <a:lnTo>
                    <a:pt x="162215" y="198117"/>
                  </a:lnTo>
                  <a:lnTo>
                    <a:pt x="131304" y="156838"/>
                  </a:lnTo>
                  <a:lnTo>
                    <a:pt x="99498" y="116346"/>
                  </a:lnTo>
                  <a:lnTo>
                    <a:pt x="66926" y="76681"/>
                  </a:lnTo>
                  <a:lnTo>
                    <a:pt x="33717" y="37886"/>
                  </a:lnTo>
                  <a:lnTo>
                    <a:pt x="0" y="0"/>
                  </a:lnTo>
                  <a:lnTo>
                    <a:pt x="0" y="768096"/>
                  </a:lnTo>
                  <a:lnTo>
                    <a:pt x="5351" y="814875"/>
                  </a:lnTo>
                  <a:lnTo>
                    <a:pt x="20607" y="857749"/>
                  </a:lnTo>
                  <a:lnTo>
                    <a:pt x="44567" y="895518"/>
                  </a:lnTo>
                  <a:lnTo>
                    <a:pt x="76031" y="926982"/>
                  </a:lnTo>
                  <a:lnTo>
                    <a:pt x="113800" y="950942"/>
                  </a:lnTo>
                  <a:lnTo>
                    <a:pt x="156674" y="966198"/>
                  </a:lnTo>
                  <a:lnTo>
                    <a:pt x="203454" y="971550"/>
                  </a:lnTo>
                  <a:lnTo>
                    <a:pt x="440436" y="971550"/>
                  </a:lnTo>
                  <a:close/>
                </a:path>
              </a:pathLst>
            </a:custGeom>
            <a:solidFill>
              <a:srgbClr val="31AAC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 name="Shape 62"/>
            <p:cNvSpPr/>
            <p:nvPr/>
          </p:nvSpPr>
          <p:spPr>
            <a:xfrm>
              <a:off x="2199132" y="1635251"/>
              <a:ext cx="1853564" cy="1784350"/>
            </a:xfrm>
            <a:custGeom>
              <a:avLst/>
              <a:gdLst/>
              <a:ahLst/>
              <a:cxnLst/>
              <a:rect l="0" t="0" r="0" b="0"/>
              <a:pathLst>
                <a:path w="1853564" h="1784350" extrusionOk="0">
                  <a:moveTo>
                    <a:pt x="1853184" y="744474"/>
                  </a:moveTo>
                  <a:lnTo>
                    <a:pt x="1853184" y="202692"/>
                  </a:lnTo>
                  <a:lnTo>
                    <a:pt x="1847832" y="155954"/>
                  </a:lnTo>
                  <a:lnTo>
                    <a:pt x="1832576" y="113189"/>
                  </a:lnTo>
                  <a:lnTo>
                    <a:pt x="1808616" y="75569"/>
                  </a:lnTo>
                  <a:lnTo>
                    <a:pt x="1777152" y="44267"/>
                  </a:lnTo>
                  <a:lnTo>
                    <a:pt x="1739383" y="20456"/>
                  </a:lnTo>
                  <a:lnTo>
                    <a:pt x="1696509" y="5309"/>
                  </a:lnTo>
                  <a:lnTo>
                    <a:pt x="1649729" y="0"/>
                  </a:lnTo>
                  <a:lnTo>
                    <a:pt x="203454" y="0"/>
                  </a:lnTo>
                  <a:lnTo>
                    <a:pt x="156628" y="5325"/>
                  </a:lnTo>
                  <a:lnTo>
                    <a:pt x="113800" y="20456"/>
                  </a:lnTo>
                  <a:lnTo>
                    <a:pt x="76031" y="44267"/>
                  </a:lnTo>
                  <a:lnTo>
                    <a:pt x="44567" y="75569"/>
                  </a:lnTo>
                  <a:lnTo>
                    <a:pt x="20607" y="113189"/>
                  </a:lnTo>
                  <a:lnTo>
                    <a:pt x="5351" y="155954"/>
                  </a:lnTo>
                  <a:lnTo>
                    <a:pt x="0" y="202692"/>
                  </a:lnTo>
                  <a:lnTo>
                    <a:pt x="0" y="1207770"/>
                  </a:lnTo>
                  <a:lnTo>
                    <a:pt x="52822" y="1250148"/>
                  </a:lnTo>
                  <a:lnTo>
                    <a:pt x="156674" y="1334619"/>
                  </a:lnTo>
                  <a:lnTo>
                    <a:pt x="474851" y="1597193"/>
                  </a:lnTo>
                  <a:lnTo>
                    <a:pt x="511310" y="1626779"/>
                  </a:lnTo>
                  <a:lnTo>
                    <a:pt x="544782" y="1653540"/>
                  </a:lnTo>
                  <a:lnTo>
                    <a:pt x="575022" y="1677192"/>
                  </a:lnTo>
                  <a:lnTo>
                    <a:pt x="624821" y="1714049"/>
                  </a:lnTo>
                  <a:lnTo>
                    <a:pt x="643890" y="1726692"/>
                  </a:lnTo>
                  <a:lnTo>
                    <a:pt x="691110" y="1759731"/>
                  </a:lnTo>
                  <a:lnTo>
                    <a:pt x="724471" y="1776698"/>
                  </a:lnTo>
                  <a:lnTo>
                    <a:pt x="759833" y="1782949"/>
                  </a:lnTo>
                  <a:lnTo>
                    <a:pt x="813054" y="1783842"/>
                  </a:lnTo>
                  <a:lnTo>
                    <a:pt x="871251" y="1766637"/>
                  </a:lnTo>
                  <a:lnTo>
                    <a:pt x="922020" y="1739931"/>
                  </a:lnTo>
                  <a:lnTo>
                    <a:pt x="957929" y="1715369"/>
                  </a:lnTo>
                  <a:lnTo>
                    <a:pt x="971550" y="1704594"/>
                  </a:lnTo>
                  <a:lnTo>
                    <a:pt x="988479" y="1691975"/>
                  </a:lnTo>
                  <a:lnTo>
                    <a:pt x="1029595" y="1654621"/>
                  </a:lnTo>
                  <a:lnTo>
                    <a:pt x="1079466" y="1602933"/>
                  </a:lnTo>
                  <a:lnTo>
                    <a:pt x="1107339" y="1572397"/>
                  </a:lnTo>
                  <a:lnTo>
                    <a:pt x="1136985" y="1539096"/>
                  </a:lnTo>
                  <a:lnTo>
                    <a:pt x="1168267" y="1503305"/>
                  </a:lnTo>
                  <a:lnTo>
                    <a:pt x="1460778" y="1160074"/>
                  </a:lnTo>
                  <a:lnTo>
                    <a:pt x="1500548" y="1114155"/>
                  </a:lnTo>
                  <a:lnTo>
                    <a:pt x="1540570" y="1068476"/>
                  </a:lnTo>
                  <a:lnTo>
                    <a:pt x="1580705" y="1023310"/>
                  </a:lnTo>
                  <a:lnTo>
                    <a:pt x="1620814" y="978932"/>
                  </a:lnTo>
                  <a:lnTo>
                    <a:pt x="1660759" y="935613"/>
                  </a:lnTo>
                  <a:lnTo>
                    <a:pt x="1700402" y="893626"/>
                  </a:lnTo>
                  <a:lnTo>
                    <a:pt x="1739604" y="853246"/>
                  </a:lnTo>
                  <a:lnTo>
                    <a:pt x="1778228" y="814745"/>
                  </a:lnTo>
                  <a:lnTo>
                    <a:pt x="1816133" y="778397"/>
                  </a:lnTo>
                  <a:lnTo>
                    <a:pt x="1853184" y="744474"/>
                  </a:lnTo>
                  <a:close/>
                </a:path>
              </a:pathLst>
            </a:custGeom>
            <a:solidFill>
              <a:srgbClr val="126FB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 name="Shape 63"/>
            <p:cNvSpPr/>
            <p:nvPr/>
          </p:nvSpPr>
          <p:spPr>
            <a:xfrm>
              <a:off x="2199132" y="2379726"/>
              <a:ext cx="1853564" cy="1717039"/>
            </a:xfrm>
            <a:custGeom>
              <a:avLst/>
              <a:gdLst/>
              <a:ahLst/>
              <a:cxnLst/>
              <a:rect l="0" t="0" r="0" b="0"/>
              <a:pathLst>
                <a:path w="1853564" h="1717039" extrusionOk="0">
                  <a:moveTo>
                    <a:pt x="1853184" y="203454"/>
                  </a:moveTo>
                  <a:lnTo>
                    <a:pt x="1853184" y="0"/>
                  </a:lnTo>
                  <a:lnTo>
                    <a:pt x="1816133" y="33923"/>
                  </a:lnTo>
                  <a:lnTo>
                    <a:pt x="1778228" y="70271"/>
                  </a:lnTo>
                  <a:lnTo>
                    <a:pt x="1739604" y="108772"/>
                  </a:lnTo>
                  <a:lnTo>
                    <a:pt x="1700402" y="149152"/>
                  </a:lnTo>
                  <a:lnTo>
                    <a:pt x="1660759" y="191139"/>
                  </a:lnTo>
                  <a:lnTo>
                    <a:pt x="1620814" y="234458"/>
                  </a:lnTo>
                  <a:lnTo>
                    <a:pt x="1580705" y="278836"/>
                  </a:lnTo>
                  <a:lnTo>
                    <a:pt x="1540570" y="324002"/>
                  </a:lnTo>
                  <a:lnTo>
                    <a:pt x="1500548" y="369681"/>
                  </a:lnTo>
                  <a:lnTo>
                    <a:pt x="1460778" y="415600"/>
                  </a:lnTo>
                  <a:lnTo>
                    <a:pt x="1168267" y="758831"/>
                  </a:lnTo>
                  <a:lnTo>
                    <a:pt x="1136985" y="794622"/>
                  </a:lnTo>
                  <a:lnTo>
                    <a:pt x="1107339" y="827923"/>
                  </a:lnTo>
                  <a:lnTo>
                    <a:pt x="1079466" y="858459"/>
                  </a:lnTo>
                  <a:lnTo>
                    <a:pt x="1029595" y="910147"/>
                  </a:lnTo>
                  <a:lnTo>
                    <a:pt x="988479" y="947501"/>
                  </a:lnTo>
                  <a:lnTo>
                    <a:pt x="971550" y="960120"/>
                  </a:lnTo>
                  <a:lnTo>
                    <a:pt x="924496" y="999505"/>
                  </a:lnTo>
                  <a:lnTo>
                    <a:pt x="892302" y="1020889"/>
                  </a:lnTo>
                  <a:lnTo>
                    <a:pt x="860107" y="1031700"/>
                  </a:lnTo>
                  <a:lnTo>
                    <a:pt x="813054" y="1039368"/>
                  </a:lnTo>
                  <a:lnTo>
                    <a:pt x="748688" y="1030438"/>
                  </a:lnTo>
                  <a:lnTo>
                    <a:pt x="694753" y="1010793"/>
                  </a:lnTo>
                  <a:lnTo>
                    <a:pt x="657677" y="991147"/>
                  </a:lnTo>
                  <a:lnTo>
                    <a:pt x="624821" y="969575"/>
                  </a:lnTo>
                  <a:lnTo>
                    <a:pt x="575022" y="932718"/>
                  </a:lnTo>
                  <a:lnTo>
                    <a:pt x="544782" y="909066"/>
                  </a:lnTo>
                  <a:lnTo>
                    <a:pt x="511310" y="882305"/>
                  </a:lnTo>
                  <a:lnTo>
                    <a:pt x="474851" y="852719"/>
                  </a:lnTo>
                  <a:lnTo>
                    <a:pt x="393827" y="786088"/>
                  </a:lnTo>
                  <a:lnTo>
                    <a:pt x="156628" y="590108"/>
                  </a:lnTo>
                  <a:lnTo>
                    <a:pt x="52822" y="505674"/>
                  </a:lnTo>
                  <a:lnTo>
                    <a:pt x="0" y="463296"/>
                  </a:lnTo>
                  <a:lnTo>
                    <a:pt x="0" y="745236"/>
                  </a:lnTo>
                  <a:lnTo>
                    <a:pt x="33717" y="783122"/>
                  </a:lnTo>
                  <a:lnTo>
                    <a:pt x="66926" y="821917"/>
                  </a:lnTo>
                  <a:lnTo>
                    <a:pt x="99498" y="861582"/>
                  </a:lnTo>
                  <a:lnTo>
                    <a:pt x="131304" y="902074"/>
                  </a:lnTo>
                  <a:lnTo>
                    <a:pt x="162215" y="943353"/>
                  </a:lnTo>
                  <a:lnTo>
                    <a:pt x="192103" y="985378"/>
                  </a:lnTo>
                  <a:lnTo>
                    <a:pt x="220840" y="1028110"/>
                  </a:lnTo>
                  <a:lnTo>
                    <a:pt x="248296" y="1071507"/>
                  </a:lnTo>
                  <a:lnTo>
                    <a:pt x="274342" y="1115529"/>
                  </a:lnTo>
                  <a:lnTo>
                    <a:pt x="298851" y="1160134"/>
                  </a:lnTo>
                  <a:lnTo>
                    <a:pt x="321694" y="1205283"/>
                  </a:lnTo>
                  <a:lnTo>
                    <a:pt x="342742" y="1250934"/>
                  </a:lnTo>
                  <a:lnTo>
                    <a:pt x="361865" y="1297047"/>
                  </a:lnTo>
                  <a:lnTo>
                    <a:pt x="378937" y="1343581"/>
                  </a:lnTo>
                  <a:lnTo>
                    <a:pt x="393827" y="1390496"/>
                  </a:lnTo>
                  <a:lnTo>
                    <a:pt x="406408" y="1437751"/>
                  </a:lnTo>
                  <a:lnTo>
                    <a:pt x="416550" y="1485306"/>
                  </a:lnTo>
                  <a:lnTo>
                    <a:pt x="424126" y="1533119"/>
                  </a:lnTo>
                  <a:lnTo>
                    <a:pt x="429006" y="1581150"/>
                  </a:lnTo>
                  <a:lnTo>
                    <a:pt x="430791" y="1614880"/>
                  </a:lnTo>
                  <a:lnTo>
                    <a:pt x="438650" y="1682626"/>
                  </a:lnTo>
                  <a:lnTo>
                    <a:pt x="440436" y="1716786"/>
                  </a:lnTo>
                  <a:lnTo>
                    <a:pt x="1274330" y="1716786"/>
                  </a:lnTo>
                  <a:lnTo>
                    <a:pt x="1274330" y="1472768"/>
                  </a:lnTo>
                  <a:lnTo>
                    <a:pt x="1274899" y="1420762"/>
                  </a:lnTo>
                  <a:lnTo>
                    <a:pt x="1277934" y="1368806"/>
                  </a:lnTo>
                  <a:lnTo>
                    <a:pt x="1283317" y="1316958"/>
                  </a:lnTo>
                  <a:lnTo>
                    <a:pt x="1290926" y="1265279"/>
                  </a:lnTo>
                  <a:lnTo>
                    <a:pt x="1300642" y="1213829"/>
                  </a:lnTo>
                  <a:lnTo>
                    <a:pt x="1312344" y="1162667"/>
                  </a:lnTo>
                  <a:lnTo>
                    <a:pt x="1325912" y="1111854"/>
                  </a:lnTo>
                  <a:lnTo>
                    <a:pt x="1341226" y="1061449"/>
                  </a:lnTo>
                  <a:lnTo>
                    <a:pt x="1358166" y="1011512"/>
                  </a:lnTo>
                  <a:lnTo>
                    <a:pt x="1376611" y="962104"/>
                  </a:lnTo>
                  <a:lnTo>
                    <a:pt x="1396441" y="913284"/>
                  </a:lnTo>
                  <a:lnTo>
                    <a:pt x="1417536" y="865112"/>
                  </a:lnTo>
                  <a:lnTo>
                    <a:pt x="1439775" y="817649"/>
                  </a:lnTo>
                  <a:lnTo>
                    <a:pt x="1463039" y="770953"/>
                  </a:lnTo>
                  <a:lnTo>
                    <a:pt x="1487208" y="725086"/>
                  </a:lnTo>
                  <a:lnTo>
                    <a:pt x="1512160" y="680106"/>
                  </a:lnTo>
                  <a:lnTo>
                    <a:pt x="1537776" y="636074"/>
                  </a:lnTo>
                  <a:lnTo>
                    <a:pt x="1563936" y="593051"/>
                  </a:lnTo>
                  <a:lnTo>
                    <a:pt x="1590519" y="551095"/>
                  </a:lnTo>
                  <a:lnTo>
                    <a:pt x="1617405" y="510267"/>
                  </a:lnTo>
                  <a:lnTo>
                    <a:pt x="1644475" y="470626"/>
                  </a:lnTo>
                  <a:lnTo>
                    <a:pt x="1671606" y="432234"/>
                  </a:lnTo>
                  <a:lnTo>
                    <a:pt x="1698680" y="395148"/>
                  </a:lnTo>
                  <a:lnTo>
                    <a:pt x="1725577" y="359431"/>
                  </a:lnTo>
                  <a:lnTo>
                    <a:pt x="1752175" y="325140"/>
                  </a:lnTo>
                  <a:lnTo>
                    <a:pt x="1778355" y="292338"/>
                  </a:lnTo>
                  <a:lnTo>
                    <a:pt x="1803997" y="261082"/>
                  </a:lnTo>
                  <a:lnTo>
                    <a:pt x="1828980" y="231434"/>
                  </a:lnTo>
                  <a:lnTo>
                    <a:pt x="1853184" y="203454"/>
                  </a:lnTo>
                  <a:close/>
                </a:path>
                <a:path w="1853564" h="1717039" extrusionOk="0">
                  <a:moveTo>
                    <a:pt x="1287780" y="1716786"/>
                  </a:moveTo>
                  <a:lnTo>
                    <a:pt x="1281172" y="1672209"/>
                  </a:lnTo>
                  <a:lnTo>
                    <a:pt x="1277778" y="1624774"/>
                  </a:lnTo>
                  <a:lnTo>
                    <a:pt x="1276528" y="1575339"/>
                  </a:lnTo>
                  <a:lnTo>
                    <a:pt x="1276350" y="1524762"/>
                  </a:lnTo>
                  <a:lnTo>
                    <a:pt x="1274330" y="1472768"/>
                  </a:lnTo>
                  <a:lnTo>
                    <a:pt x="1274330" y="1716786"/>
                  </a:lnTo>
                  <a:lnTo>
                    <a:pt x="1287780" y="1716786"/>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 name="Shape 64"/>
            <p:cNvSpPr/>
            <p:nvPr/>
          </p:nvSpPr>
          <p:spPr>
            <a:xfrm>
              <a:off x="2686452" y="2498515"/>
              <a:ext cx="464820" cy="666750"/>
            </a:xfrm>
            <a:custGeom>
              <a:avLst/>
              <a:gdLst/>
              <a:ahLst/>
              <a:cxnLst/>
              <a:rect l="0" t="0" r="0" b="0"/>
              <a:pathLst>
                <a:path w="464819" h="666750" extrusionOk="0">
                  <a:moveTo>
                    <a:pt x="464594" y="394024"/>
                  </a:moveTo>
                  <a:lnTo>
                    <a:pt x="460862" y="341818"/>
                  </a:lnTo>
                  <a:lnTo>
                    <a:pt x="450701" y="288118"/>
                  </a:lnTo>
                  <a:lnTo>
                    <a:pt x="437487" y="232635"/>
                  </a:lnTo>
                  <a:lnTo>
                    <a:pt x="418868" y="181761"/>
                  </a:lnTo>
                  <a:lnTo>
                    <a:pt x="395522" y="136035"/>
                  </a:lnTo>
                  <a:lnTo>
                    <a:pt x="368125" y="95996"/>
                  </a:lnTo>
                  <a:lnTo>
                    <a:pt x="337354" y="62185"/>
                  </a:lnTo>
                  <a:lnTo>
                    <a:pt x="303885" y="35140"/>
                  </a:lnTo>
                  <a:lnTo>
                    <a:pt x="268396" y="15401"/>
                  </a:lnTo>
                  <a:lnTo>
                    <a:pt x="231562" y="3508"/>
                  </a:lnTo>
                  <a:lnTo>
                    <a:pt x="194061" y="0"/>
                  </a:lnTo>
                  <a:lnTo>
                    <a:pt x="156569" y="5416"/>
                  </a:lnTo>
                  <a:lnTo>
                    <a:pt x="90361" y="35609"/>
                  </a:lnTo>
                  <a:lnTo>
                    <a:pt x="41489" y="94442"/>
                  </a:lnTo>
                  <a:lnTo>
                    <a:pt x="23886" y="132575"/>
                  </a:lnTo>
                  <a:lnTo>
                    <a:pt x="11015" y="175439"/>
                  </a:lnTo>
                  <a:lnTo>
                    <a:pt x="3009" y="222227"/>
                  </a:lnTo>
                  <a:lnTo>
                    <a:pt x="0" y="272128"/>
                  </a:lnTo>
                  <a:lnTo>
                    <a:pt x="2120" y="324333"/>
                  </a:lnTo>
                  <a:lnTo>
                    <a:pt x="9503" y="378034"/>
                  </a:lnTo>
                  <a:lnTo>
                    <a:pt x="25495" y="433517"/>
                  </a:lnTo>
                  <a:lnTo>
                    <a:pt x="45726" y="484391"/>
                  </a:lnTo>
                  <a:lnTo>
                    <a:pt x="69723" y="530117"/>
                  </a:lnTo>
                  <a:lnTo>
                    <a:pt x="97017" y="570155"/>
                  </a:lnTo>
                  <a:lnTo>
                    <a:pt x="127137" y="603967"/>
                  </a:lnTo>
                  <a:lnTo>
                    <a:pt x="159611" y="631012"/>
                  </a:lnTo>
                  <a:lnTo>
                    <a:pt x="193969" y="650751"/>
                  </a:lnTo>
                  <a:lnTo>
                    <a:pt x="266452" y="666152"/>
                  </a:lnTo>
                  <a:lnTo>
                    <a:pt x="303635" y="660736"/>
                  </a:lnTo>
                  <a:lnTo>
                    <a:pt x="370941" y="630542"/>
                  </a:lnTo>
                  <a:lnTo>
                    <a:pt x="398673" y="604301"/>
                  </a:lnTo>
                  <a:lnTo>
                    <a:pt x="422007" y="571710"/>
                  </a:lnTo>
                  <a:lnTo>
                    <a:pt x="440605" y="533577"/>
                  </a:lnTo>
                  <a:lnTo>
                    <a:pt x="454127" y="490712"/>
                  </a:lnTo>
                  <a:lnTo>
                    <a:pt x="462236" y="443925"/>
                  </a:lnTo>
                  <a:lnTo>
                    <a:pt x="464594" y="394024"/>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 name="Shape 65"/>
            <p:cNvSpPr/>
            <p:nvPr/>
          </p:nvSpPr>
          <p:spPr>
            <a:xfrm>
              <a:off x="4425696" y="1985010"/>
              <a:ext cx="259079" cy="426084"/>
            </a:xfrm>
            <a:custGeom>
              <a:avLst/>
              <a:gdLst/>
              <a:ahLst/>
              <a:cxnLst/>
              <a:rect l="0" t="0" r="0" b="0"/>
              <a:pathLst>
                <a:path w="259079" h="426085" extrusionOk="0">
                  <a:moveTo>
                    <a:pt x="216407" y="397240"/>
                  </a:moveTo>
                  <a:lnTo>
                    <a:pt x="216407" y="314705"/>
                  </a:lnTo>
                  <a:lnTo>
                    <a:pt x="209752" y="345864"/>
                  </a:lnTo>
                  <a:lnTo>
                    <a:pt x="191166" y="369093"/>
                  </a:lnTo>
                  <a:lnTo>
                    <a:pt x="162722" y="383607"/>
                  </a:lnTo>
                  <a:lnTo>
                    <a:pt x="126491" y="388619"/>
                  </a:lnTo>
                  <a:lnTo>
                    <a:pt x="91070" y="384762"/>
                  </a:lnTo>
                  <a:lnTo>
                    <a:pt x="61436" y="373760"/>
                  </a:lnTo>
                  <a:lnTo>
                    <a:pt x="41088" y="356473"/>
                  </a:lnTo>
                  <a:lnTo>
                    <a:pt x="33527" y="333755"/>
                  </a:lnTo>
                  <a:lnTo>
                    <a:pt x="33527" y="302513"/>
                  </a:lnTo>
                  <a:lnTo>
                    <a:pt x="0" y="302513"/>
                  </a:lnTo>
                  <a:lnTo>
                    <a:pt x="0" y="352165"/>
                  </a:lnTo>
                  <a:lnTo>
                    <a:pt x="39719" y="405288"/>
                  </a:lnTo>
                  <a:lnTo>
                    <a:pt x="81498" y="420802"/>
                  </a:lnTo>
                  <a:lnTo>
                    <a:pt x="126491" y="425957"/>
                  </a:lnTo>
                  <a:lnTo>
                    <a:pt x="178391" y="418016"/>
                  </a:lnTo>
                  <a:lnTo>
                    <a:pt x="216407" y="397240"/>
                  </a:lnTo>
                  <a:close/>
                </a:path>
                <a:path w="259079" h="426085" extrusionOk="0">
                  <a:moveTo>
                    <a:pt x="246887" y="108203"/>
                  </a:moveTo>
                  <a:lnTo>
                    <a:pt x="246887" y="64769"/>
                  </a:lnTo>
                  <a:lnTo>
                    <a:pt x="236803" y="36647"/>
                  </a:lnTo>
                  <a:lnTo>
                    <a:pt x="210216" y="16382"/>
                  </a:lnTo>
                  <a:lnTo>
                    <a:pt x="172628" y="4119"/>
                  </a:lnTo>
                  <a:lnTo>
                    <a:pt x="129539" y="0"/>
                  </a:lnTo>
                  <a:lnTo>
                    <a:pt x="81164" y="6941"/>
                  </a:lnTo>
                  <a:lnTo>
                    <a:pt x="40862" y="27527"/>
                  </a:lnTo>
                  <a:lnTo>
                    <a:pt x="13275" y="61400"/>
                  </a:lnTo>
                  <a:lnTo>
                    <a:pt x="3047" y="108203"/>
                  </a:lnTo>
                  <a:lnTo>
                    <a:pt x="13037" y="152852"/>
                  </a:lnTo>
                  <a:lnTo>
                    <a:pt x="38957" y="183641"/>
                  </a:lnTo>
                  <a:lnTo>
                    <a:pt x="46481" y="188194"/>
                  </a:lnTo>
                  <a:lnTo>
                    <a:pt x="46481" y="105155"/>
                  </a:lnTo>
                  <a:lnTo>
                    <a:pt x="52923" y="76235"/>
                  </a:lnTo>
                  <a:lnTo>
                    <a:pt x="70580" y="54959"/>
                  </a:lnTo>
                  <a:lnTo>
                    <a:pt x="96952" y="41826"/>
                  </a:lnTo>
                  <a:lnTo>
                    <a:pt x="129539" y="37337"/>
                  </a:lnTo>
                  <a:lnTo>
                    <a:pt x="157912" y="40100"/>
                  </a:lnTo>
                  <a:lnTo>
                    <a:pt x="183927" y="48005"/>
                  </a:lnTo>
                  <a:lnTo>
                    <a:pt x="202941" y="60483"/>
                  </a:lnTo>
                  <a:lnTo>
                    <a:pt x="210311" y="76961"/>
                  </a:lnTo>
                  <a:lnTo>
                    <a:pt x="210311" y="108203"/>
                  </a:lnTo>
                  <a:lnTo>
                    <a:pt x="246887" y="108203"/>
                  </a:lnTo>
                  <a:close/>
                </a:path>
                <a:path w="259079" h="426085" extrusionOk="0">
                  <a:moveTo>
                    <a:pt x="259079" y="308609"/>
                  </a:moveTo>
                  <a:lnTo>
                    <a:pt x="248995" y="261723"/>
                  </a:lnTo>
                  <a:lnTo>
                    <a:pt x="222408" y="228980"/>
                  </a:lnTo>
                  <a:lnTo>
                    <a:pt x="184820" y="205954"/>
                  </a:lnTo>
                  <a:lnTo>
                    <a:pt x="141731" y="188213"/>
                  </a:lnTo>
                  <a:lnTo>
                    <a:pt x="104667" y="174486"/>
                  </a:lnTo>
                  <a:lnTo>
                    <a:pt x="74390" y="158400"/>
                  </a:lnTo>
                  <a:lnTo>
                    <a:pt x="53970" y="136457"/>
                  </a:lnTo>
                  <a:lnTo>
                    <a:pt x="46481" y="105155"/>
                  </a:lnTo>
                  <a:lnTo>
                    <a:pt x="46481" y="188194"/>
                  </a:lnTo>
                  <a:lnTo>
                    <a:pt x="74735" y="205287"/>
                  </a:lnTo>
                  <a:lnTo>
                    <a:pt x="114299" y="222503"/>
                  </a:lnTo>
                  <a:lnTo>
                    <a:pt x="152435" y="236803"/>
                  </a:lnTo>
                  <a:lnTo>
                    <a:pt x="185070" y="254603"/>
                  </a:lnTo>
                  <a:lnTo>
                    <a:pt x="207847" y="279403"/>
                  </a:lnTo>
                  <a:lnTo>
                    <a:pt x="216407" y="314705"/>
                  </a:lnTo>
                  <a:lnTo>
                    <a:pt x="216407" y="397240"/>
                  </a:lnTo>
                  <a:lnTo>
                    <a:pt x="220503" y="395001"/>
                  </a:lnTo>
                  <a:lnTo>
                    <a:pt x="248757" y="358128"/>
                  </a:lnTo>
                  <a:lnTo>
                    <a:pt x="259079" y="308609"/>
                  </a:lnTo>
                  <a:close/>
                </a:path>
              </a:pathLst>
            </a:custGeom>
            <a:solidFill>
              <a:srgbClr val="126FB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 name="Shape 66"/>
            <p:cNvSpPr/>
            <p:nvPr/>
          </p:nvSpPr>
          <p:spPr>
            <a:xfrm>
              <a:off x="4731258" y="2102357"/>
              <a:ext cx="269240" cy="308610"/>
            </a:xfrm>
            <a:custGeom>
              <a:avLst/>
              <a:gdLst/>
              <a:ahLst/>
              <a:cxnLst/>
              <a:rect l="0" t="0" r="0" b="0"/>
              <a:pathLst>
                <a:path w="269239" h="308610" extrusionOk="0">
                  <a:moveTo>
                    <a:pt x="262889" y="96012"/>
                  </a:moveTo>
                  <a:lnTo>
                    <a:pt x="262889" y="64769"/>
                  </a:lnTo>
                  <a:lnTo>
                    <a:pt x="251186" y="33754"/>
                  </a:lnTo>
                  <a:lnTo>
                    <a:pt x="222408" y="13811"/>
                  </a:lnTo>
                  <a:lnTo>
                    <a:pt x="186058" y="3155"/>
                  </a:lnTo>
                  <a:lnTo>
                    <a:pt x="151637" y="0"/>
                  </a:lnTo>
                  <a:lnTo>
                    <a:pt x="103973" y="7455"/>
                  </a:lnTo>
                  <a:lnTo>
                    <a:pt x="62380" y="28553"/>
                  </a:lnTo>
                  <a:lnTo>
                    <a:pt x="29455" y="61392"/>
                  </a:lnTo>
                  <a:lnTo>
                    <a:pt x="7796" y="104070"/>
                  </a:lnTo>
                  <a:lnTo>
                    <a:pt x="0" y="154686"/>
                  </a:lnTo>
                  <a:lnTo>
                    <a:pt x="8113" y="206099"/>
                  </a:lnTo>
                  <a:lnTo>
                    <a:pt x="30528" y="248698"/>
                  </a:lnTo>
                  <a:lnTo>
                    <a:pt x="40386" y="258106"/>
                  </a:lnTo>
                  <a:lnTo>
                    <a:pt x="40385" y="154686"/>
                  </a:lnTo>
                  <a:lnTo>
                    <a:pt x="49137" y="106132"/>
                  </a:lnTo>
                  <a:lnTo>
                    <a:pt x="73247" y="69151"/>
                  </a:lnTo>
                  <a:lnTo>
                    <a:pt x="109501" y="45600"/>
                  </a:lnTo>
                  <a:lnTo>
                    <a:pt x="154685" y="37338"/>
                  </a:lnTo>
                  <a:lnTo>
                    <a:pt x="176045" y="39624"/>
                  </a:lnTo>
                  <a:lnTo>
                    <a:pt x="199262" y="46481"/>
                  </a:lnTo>
                  <a:lnTo>
                    <a:pt x="217908" y="57912"/>
                  </a:lnTo>
                  <a:lnTo>
                    <a:pt x="225551" y="73914"/>
                  </a:lnTo>
                  <a:lnTo>
                    <a:pt x="225551" y="96012"/>
                  </a:lnTo>
                  <a:lnTo>
                    <a:pt x="262889" y="96012"/>
                  </a:lnTo>
                  <a:close/>
                </a:path>
                <a:path w="269239" h="308610" extrusionOk="0">
                  <a:moveTo>
                    <a:pt x="268986" y="262128"/>
                  </a:moveTo>
                  <a:lnTo>
                    <a:pt x="250697" y="231647"/>
                  </a:lnTo>
                  <a:lnTo>
                    <a:pt x="242661" y="239125"/>
                  </a:lnTo>
                  <a:lnTo>
                    <a:pt x="223551" y="252603"/>
                  </a:lnTo>
                  <a:lnTo>
                    <a:pt x="194012" y="265509"/>
                  </a:lnTo>
                  <a:lnTo>
                    <a:pt x="154686" y="271272"/>
                  </a:lnTo>
                  <a:lnTo>
                    <a:pt x="110787" y="263020"/>
                  </a:lnTo>
                  <a:lnTo>
                    <a:pt x="74390" y="239553"/>
                  </a:lnTo>
                  <a:lnTo>
                    <a:pt x="49565" y="202799"/>
                  </a:lnTo>
                  <a:lnTo>
                    <a:pt x="40385" y="154686"/>
                  </a:lnTo>
                  <a:lnTo>
                    <a:pt x="40386" y="258106"/>
                  </a:lnTo>
                  <a:lnTo>
                    <a:pt x="64355" y="280982"/>
                  </a:lnTo>
                  <a:lnTo>
                    <a:pt x="106704" y="301453"/>
                  </a:lnTo>
                  <a:lnTo>
                    <a:pt x="154686" y="308610"/>
                  </a:lnTo>
                  <a:lnTo>
                    <a:pt x="200298" y="302204"/>
                  </a:lnTo>
                  <a:lnTo>
                    <a:pt x="234981" y="287655"/>
                  </a:lnTo>
                  <a:lnTo>
                    <a:pt x="258091" y="271962"/>
                  </a:lnTo>
                  <a:lnTo>
                    <a:pt x="268986" y="262128"/>
                  </a:lnTo>
                  <a:close/>
                </a:path>
              </a:pathLst>
            </a:custGeom>
            <a:solidFill>
              <a:srgbClr val="126FB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 name="Shape 67"/>
            <p:cNvSpPr/>
            <p:nvPr/>
          </p:nvSpPr>
          <p:spPr>
            <a:xfrm>
              <a:off x="5025390" y="1991105"/>
              <a:ext cx="358140" cy="410845"/>
            </a:xfrm>
            <a:custGeom>
              <a:avLst/>
              <a:gdLst/>
              <a:ahLst/>
              <a:cxnLst/>
              <a:rect l="0" t="0" r="0" b="0"/>
              <a:pathLst>
                <a:path w="358139" h="410844" extrusionOk="0">
                  <a:moveTo>
                    <a:pt x="92202" y="176021"/>
                  </a:moveTo>
                  <a:lnTo>
                    <a:pt x="92202" y="0"/>
                  </a:lnTo>
                  <a:lnTo>
                    <a:pt x="0" y="0"/>
                  </a:lnTo>
                  <a:lnTo>
                    <a:pt x="0" y="34289"/>
                  </a:lnTo>
                  <a:lnTo>
                    <a:pt x="51816" y="34289"/>
                  </a:lnTo>
                  <a:lnTo>
                    <a:pt x="51816" y="410717"/>
                  </a:lnTo>
                  <a:lnTo>
                    <a:pt x="89154" y="410717"/>
                  </a:lnTo>
                  <a:lnTo>
                    <a:pt x="89154" y="179069"/>
                  </a:lnTo>
                  <a:lnTo>
                    <a:pt x="92202" y="176021"/>
                  </a:lnTo>
                  <a:close/>
                </a:path>
                <a:path w="358139" h="410844" extrusionOk="0">
                  <a:moveTo>
                    <a:pt x="51816" y="410717"/>
                  </a:moveTo>
                  <a:lnTo>
                    <a:pt x="51816" y="379475"/>
                  </a:lnTo>
                  <a:lnTo>
                    <a:pt x="3048" y="379475"/>
                  </a:lnTo>
                  <a:lnTo>
                    <a:pt x="3048" y="410717"/>
                  </a:lnTo>
                  <a:lnTo>
                    <a:pt x="51816" y="410717"/>
                  </a:lnTo>
                  <a:close/>
                </a:path>
                <a:path w="358139" h="410844" extrusionOk="0">
                  <a:moveTo>
                    <a:pt x="358140" y="410717"/>
                  </a:moveTo>
                  <a:lnTo>
                    <a:pt x="358140" y="379475"/>
                  </a:lnTo>
                  <a:lnTo>
                    <a:pt x="305562" y="379475"/>
                  </a:lnTo>
                  <a:lnTo>
                    <a:pt x="305562" y="225551"/>
                  </a:lnTo>
                  <a:lnTo>
                    <a:pt x="300525" y="176510"/>
                  </a:lnTo>
                  <a:lnTo>
                    <a:pt x="284130" y="140684"/>
                  </a:lnTo>
                  <a:lnTo>
                    <a:pt x="254448" y="118717"/>
                  </a:lnTo>
                  <a:lnTo>
                    <a:pt x="209550" y="111251"/>
                  </a:lnTo>
                  <a:lnTo>
                    <a:pt x="163841" y="119372"/>
                  </a:lnTo>
                  <a:lnTo>
                    <a:pt x="128492" y="139064"/>
                  </a:lnTo>
                  <a:lnTo>
                    <a:pt x="103572" y="163329"/>
                  </a:lnTo>
                  <a:lnTo>
                    <a:pt x="89154" y="185165"/>
                  </a:lnTo>
                  <a:lnTo>
                    <a:pt x="89154" y="410717"/>
                  </a:lnTo>
                  <a:lnTo>
                    <a:pt x="92202" y="410717"/>
                  </a:lnTo>
                  <a:lnTo>
                    <a:pt x="92202" y="272033"/>
                  </a:lnTo>
                  <a:lnTo>
                    <a:pt x="100905" y="222849"/>
                  </a:lnTo>
                  <a:lnTo>
                    <a:pt x="124682" y="183737"/>
                  </a:lnTo>
                  <a:lnTo>
                    <a:pt x="160031" y="157912"/>
                  </a:lnTo>
                  <a:lnTo>
                    <a:pt x="203454" y="148589"/>
                  </a:lnTo>
                  <a:lnTo>
                    <a:pt x="237041" y="155507"/>
                  </a:lnTo>
                  <a:lnTo>
                    <a:pt x="256698" y="174212"/>
                  </a:lnTo>
                  <a:lnTo>
                    <a:pt x="265926" y="201632"/>
                  </a:lnTo>
                  <a:lnTo>
                    <a:pt x="268224" y="234695"/>
                  </a:lnTo>
                  <a:lnTo>
                    <a:pt x="268224" y="410717"/>
                  </a:lnTo>
                  <a:lnTo>
                    <a:pt x="358140" y="410717"/>
                  </a:lnTo>
                  <a:close/>
                </a:path>
                <a:path w="358139" h="410844" extrusionOk="0">
                  <a:moveTo>
                    <a:pt x="141732" y="410717"/>
                  </a:moveTo>
                  <a:lnTo>
                    <a:pt x="141732" y="379475"/>
                  </a:lnTo>
                  <a:lnTo>
                    <a:pt x="92202" y="379475"/>
                  </a:lnTo>
                  <a:lnTo>
                    <a:pt x="92202" y="410717"/>
                  </a:lnTo>
                  <a:lnTo>
                    <a:pt x="141732" y="410717"/>
                  </a:lnTo>
                  <a:close/>
                </a:path>
              </a:pathLst>
            </a:custGeom>
            <a:solidFill>
              <a:srgbClr val="126FB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8" name="Shape 68"/>
            <p:cNvSpPr/>
            <p:nvPr/>
          </p:nvSpPr>
          <p:spPr>
            <a:xfrm>
              <a:off x="5404865" y="2102357"/>
              <a:ext cx="312420" cy="308610"/>
            </a:xfrm>
            <a:custGeom>
              <a:avLst/>
              <a:gdLst/>
              <a:ahLst/>
              <a:cxnLst/>
              <a:rect l="0" t="0" r="0" b="0"/>
              <a:pathLst>
                <a:path w="312420" h="308610" extrusionOk="0">
                  <a:moveTo>
                    <a:pt x="312420" y="150876"/>
                  </a:moveTo>
                  <a:lnTo>
                    <a:pt x="304379" y="102120"/>
                  </a:lnTo>
                  <a:lnTo>
                    <a:pt x="282110" y="60569"/>
                  </a:lnTo>
                  <a:lnTo>
                    <a:pt x="248393" y="28309"/>
                  </a:lnTo>
                  <a:lnTo>
                    <a:pt x="206008" y="7424"/>
                  </a:lnTo>
                  <a:lnTo>
                    <a:pt x="157734" y="0"/>
                  </a:lnTo>
                  <a:lnTo>
                    <a:pt x="108264" y="7424"/>
                  </a:lnTo>
                  <a:lnTo>
                    <a:pt x="65013" y="28309"/>
                  </a:lnTo>
                  <a:lnTo>
                    <a:pt x="30723" y="60569"/>
                  </a:lnTo>
                  <a:lnTo>
                    <a:pt x="8138" y="102120"/>
                  </a:lnTo>
                  <a:lnTo>
                    <a:pt x="0" y="150876"/>
                  </a:lnTo>
                  <a:lnTo>
                    <a:pt x="8138" y="201808"/>
                  </a:lnTo>
                  <a:lnTo>
                    <a:pt x="30723" y="245242"/>
                  </a:lnTo>
                  <a:lnTo>
                    <a:pt x="43434" y="257748"/>
                  </a:lnTo>
                  <a:lnTo>
                    <a:pt x="43434" y="150876"/>
                  </a:lnTo>
                  <a:lnTo>
                    <a:pt x="52185" y="105810"/>
                  </a:lnTo>
                  <a:lnTo>
                    <a:pt x="76295" y="69818"/>
                  </a:lnTo>
                  <a:lnTo>
                    <a:pt x="112549" y="45970"/>
                  </a:lnTo>
                  <a:lnTo>
                    <a:pt x="157734" y="37338"/>
                  </a:lnTo>
                  <a:lnTo>
                    <a:pt x="201632" y="45970"/>
                  </a:lnTo>
                  <a:lnTo>
                    <a:pt x="238029" y="69818"/>
                  </a:lnTo>
                  <a:lnTo>
                    <a:pt x="262854" y="105810"/>
                  </a:lnTo>
                  <a:lnTo>
                    <a:pt x="272034" y="150876"/>
                  </a:lnTo>
                  <a:lnTo>
                    <a:pt x="272034" y="255326"/>
                  </a:lnTo>
                  <a:lnTo>
                    <a:pt x="282110" y="245242"/>
                  </a:lnTo>
                  <a:lnTo>
                    <a:pt x="304379" y="201808"/>
                  </a:lnTo>
                  <a:lnTo>
                    <a:pt x="312420" y="150876"/>
                  </a:lnTo>
                  <a:close/>
                </a:path>
                <a:path w="312420" h="308610" extrusionOk="0">
                  <a:moveTo>
                    <a:pt x="272034" y="255326"/>
                  </a:moveTo>
                  <a:lnTo>
                    <a:pt x="272034" y="150876"/>
                  </a:lnTo>
                  <a:lnTo>
                    <a:pt x="262854" y="199905"/>
                  </a:lnTo>
                  <a:lnTo>
                    <a:pt x="238029" y="237934"/>
                  </a:lnTo>
                  <a:lnTo>
                    <a:pt x="201632" y="262532"/>
                  </a:lnTo>
                  <a:lnTo>
                    <a:pt x="157734" y="271272"/>
                  </a:lnTo>
                  <a:lnTo>
                    <a:pt x="112549" y="262532"/>
                  </a:lnTo>
                  <a:lnTo>
                    <a:pt x="76295" y="237934"/>
                  </a:lnTo>
                  <a:lnTo>
                    <a:pt x="52185" y="199905"/>
                  </a:lnTo>
                  <a:lnTo>
                    <a:pt x="43434" y="150876"/>
                  </a:lnTo>
                  <a:lnTo>
                    <a:pt x="43434" y="257748"/>
                  </a:lnTo>
                  <a:lnTo>
                    <a:pt x="65013" y="278983"/>
                  </a:lnTo>
                  <a:lnTo>
                    <a:pt x="108264" y="300837"/>
                  </a:lnTo>
                  <a:lnTo>
                    <a:pt x="157734" y="308610"/>
                  </a:lnTo>
                  <a:lnTo>
                    <a:pt x="206008" y="300837"/>
                  </a:lnTo>
                  <a:lnTo>
                    <a:pt x="248393" y="278983"/>
                  </a:lnTo>
                  <a:lnTo>
                    <a:pt x="272034" y="255326"/>
                  </a:lnTo>
                  <a:close/>
                </a:path>
              </a:pathLst>
            </a:custGeom>
            <a:solidFill>
              <a:srgbClr val="126FB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9" name="Shape 69"/>
            <p:cNvSpPr/>
            <p:nvPr/>
          </p:nvSpPr>
          <p:spPr>
            <a:xfrm>
              <a:off x="5753861" y="2102357"/>
              <a:ext cx="312420" cy="308610"/>
            </a:xfrm>
            <a:custGeom>
              <a:avLst/>
              <a:gdLst/>
              <a:ahLst/>
              <a:cxnLst/>
              <a:rect l="0" t="0" r="0" b="0"/>
              <a:pathLst>
                <a:path w="312420" h="308610" extrusionOk="0">
                  <a:moveTo>
                    <a:pt x="312420" y="150876"/>
                  </a:moveTo>
                  <a:lnTo>
                    <a:pt x="304354" y="102120"/>
                  </a:lnTo>
                  <a:lnTo>
                    <a:pt x="281915" y="60569"/>
                  </a:lnTo>
                  <a:lnTo>
                    <a:pt x="247735" y="28309"/>
                  </a:lnTo>
                  <a:lnTo>
                    <a:pt x="204447" y="7424"/>
                  </a:lnTo>
                  <a:lnTo>
                    <a:pt x="154686" y="0"/>
                  </a:lnTo>
                  <a:lnTo>
                    <a:pt x="106704" y="7424"/>
                  </a:lnTo>
                  <a:lnTo>
                    <a:pt x="64355" y="28309"/>
                  </a:lnTo>
                  <a:lnTo>
                    <a:pt x="30528" y="60569"/>
                  </a:lnTo>
                  <a:lnTo>
                    <a:pt x="8113" y="102120"/>
                  </a:lnTo>
                  <a:lnTo>
                    <a:pt x="0" y="150876"/>
                  </a:lnTo>
                  <a:lnTo>
                    <a:pt x="8113" y="201808"/>
                  </a:lnTo>
                  <a:lnTo>
                    <a:pt x="30528" y="245242"/>
                  </a:lnTo>
                  <a:lnTo>
                    <a:pt x="40386" y="255074"/>
                  </a:lnTo>
                  <a:lnTo>
                    <a:pt x="40386" y="150876"/>
                  </a:lnTo>
                  <a:lnTo>
                    <a:pt x="49565" y="105810"/>
                  </a:lnTo>
                  <a:lnTo>
                    <a:pt x="74390" y="69818"/>
                  </a:lnTo>
                  <a:lnTo>
                    <a:pt x="110787" y="45970"/>
                  </a:lnTo>
                  <a:lnTo>
                    <a:pt x="154686" y="37338"/>
                  </a:lnTo>
                  <a:lnTo>
                    <a:pt x="199870" y="45970"/>
                  </a:lnTo>
                  <a:lnTo>
                    <a:pt x="236124" y="69818"/>
                  </a:lnTo>
                  <a:lnTo>
                    <a:pt x="260234" y="105810"/>
                  </a:lnTo>
                  <a:lnTo>
                    <a:pt x="268986" y="150876"/>
                  </a:lnTo>
                  <a:lnTo>
                    <a:pt x="268986" y="258005"/>
                  </a:lnTo>
                  <a:lnTo>
                    <a:pt x="281915" y="245242"/>
                  </a:lnTo>
                  <a:lnTo>
                    <a:pt x="304354" y="201808"/>
                  </a:lnTo>
                  <a:lnTo>
                    <a:pt x="312420" y="150876"/>
                  </a:lnTo>
                  <a:close/>
                </a:path>
                <a:path w="312420" h="308610" extrusionOk="0">
                  <a:moveTo>
                    <a:pt x="268986" y="258005"/>
                  </a:moveTo>
                  <a:lnTo>
                    <a:pt x="268986" y="150876"/>
                  </a:lnTo>
                  <a:lnTo>
                    <a:pt x="260234" y="199905"/>
                  </a:lnTo>
                  <a:lnTo>
                    <a:pt x="236124" y="237934"/>
                  </a:lnTo>
                  <a:lnTo>
                    <a:pt x="199870" y="262532"/>
                  </a:lnTo>
                  <a:lnTo>
                    <a:pt x="154686" y="271272"/>
                  </a:lnTo>
                  <a:lnTo>
                    <a:pt x="110787" y="262532"/>
                  </a:lnTo>
                  <a:lnTo>
                    <a:pt x="74390" y="237934"/>
                  </a:lnTo>
                  <a:lnTo>
                    <a:pt x="49565" y="199905"/>
                  </a:lnTo>
                  <a:lnTo>
                    <a:pt x="40386" y="150876"/>
                  </a:lnTo>
                  <a:lnTo>
                    <a:pt x="40386" y="255074"/>
                  </a:lnTo>
                  <a:lnTo>
                    <a:pt x="64355" y="278983"/>
                  </a:lnTo>
                  <a:lnTo>
                    <a:pt x="106704" y="300837"/>
                  </a:lnTo>
                  <a:lnTo>
                    <a:pt x="154686" y="308610"/>
                  </a:lnTo>
                  <a:lnTo>
                    <a:pt x="204447" y="300837"/>
                  </a:lnTo>
                  <a:lnTo>
                    <a:pt x="247735" y="278983"/>
                  </a:lnTo>
                  <a:lnTo>
                    <a:pt x="268986" y="258005"/>
                  </a:lnTo>
                  <a:close/>
                </a:path>
              </a:pathLst>
            </a:custGeom>
            <a:solidFill>
              <a:srgbClr val="126FB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0" name="Shape 70"/>
            <p:cNvSpPr/>
            <p:nvPr/>
          </p:nvSpPr>
          <p:spPr>
            <a:xfrm>
              <a:off x="6075426" y="1991105"/>
              <a:ext cx="142875" cy="414020"/>
            </a:xfrm>
            <a:custGeom>
              <a:avLst/>
              <a:gdLst/>
              <a:ahLst/>
              <a:cxnLst/>
              <a:rect l="0" t="0" r="0" b="0"/>
              <a:pathLst>
                <a:path w="142875" h="414019" extrusionOk="0">
                  <a:moveTo>
                    <a:pt x="142493" y="410717"/>
                  </a:moveTo>
                  <a:lnTo>
                    <a:pt x="142493" y="376427"/>
                  </a:lnTo>
                  <a:lnTo>
                    <a:pt x="139445" y="376427"/>
                  </a:lnTo>
                  <a:lnTo>
                    <a:pt x="139445" y="379475"/>
                  </a:lnTo>
                  <a:lnTo>
                    <a:pt x="126491" y="379475"/>
                  </a:lnTo>
                  <a:lnTo>
                    <a:pt x="94345" y="352472"/>
                  </a:lnTo>
                  <a:lnTo>
                    <a:pt x="92963" y="0"/>
                  </a:lnTo>
                  <a:lnTo>
                    <a:pt x="0" y="0"/>
                  </a:lnTo>
                  <a:lnTo>
                    <a:pt x="0" y="34289"/>
                  </a:lnTo>
                  <a:lnTo>
                    <a:pt x="52577" y="34289"/>
                  </a:lnTo>
                  <a:lnTo>
                    <a:pt x="52577" y="339851"/>
                  </a:lnTo>
                  <a:lnTo>
                    <a:pt x="57602" y="374868"/>
                  </a:lnTo>
                  <a:lnTo>
                    <a:pt x="71627" y="397668"/>
                  </a:lnTo>
                  <a:lnTo>
                    <a:pt x="93083" y="410039"/>
                  </a:lnTo>
                  <a:lnTo>
                    <a:pt x="120395" y="413765"/>
                  </a:lnTo>
                  <a:lnTo>
                    <a:pt x="136397" y="413765"/>
                  </a:lnTo>
                  <a:lnTo>
                    <a:pt x="142493" y="410717"/>
                  </a:lnTo>
                  <a:close/>
                </a:path>
              </a:pathLst>
            </a:custGeom>
            <a:solidFill>
              <a:srgbClr val="126FB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1" name="Shape 71"/>
            <p:cNvSpPr/>
            <p:nvPr/>
          </p:nvSpPr>
          <p:spPr>
            <a:xfrm>
              <a:off x="6387846" y="1985010"/>
              <a:ext cx="262255" cy="426084"/>
            </a:xfrm>
            <a:custGeom>
              <a:avLst/>
              <a:gdLst/>
              <a:ahLst/>
              <a:cxnLst/>
              <a:rect l="0" t="0" r="0" b="0"/>
              <a:pathLst>
                <a:path w="262254" h="426085" extrusionOk="0">
                  <a:moveTo>
                    <a:pt x="219455" y="396989"/>
                  </a:moveTo>
                  <a:lnTo>
                    <a:pt x="219455" y="314705"/>
                  </a:lnTo>
                  <a:lnTo>
                    <a:pt x="212752" y="345864"/>
                  </a:lnTo>
                  <a:lnTo>
                    <a:pt x="193833" y="369093"/>
                  </a:lnTo>
                  <a:lnTo>
                    <a:pt x="164484" y="383607"/>
                  </a:lnTo>
                  <a:lnTo>
                    <a:pt x="126491" y="388619"/>
                  </a:lnTo>
                  <a:lnTo>
                    <a:pt x="92833" y="384762"/>
                  </a:lnTo>
                  <a:lnTo>
                    <a:pt x="64103" y="373760"/>
                  </a:lnTo>
                  <a:lnTo>
                    <a:pt x="44088" y="356473"/>
                  </a:lnTo>
                  <a:lnTo>
                    <a:pt x="36575" y="333755"/>
                  </a:lnTo>
                  <a:lnTo>
                    <a:pt x="36575" y="302513"/>
                  </a:lnTo>
                  <a:lnTo>
                    <a:pt x="0" y="302513"/>
                  </a:lnTo>
                  <a:lnTo>
                    <a:pt x="0" y="342899"/>
                  </a:lnTo>
                  <a:lnTo>
                    <a:pt x="11941" y="379345"/>
                  </a:lnTo>
                  <a:lnTo>
                    <a:pt x="42386" y="405288"/>
                  </a:lnTo>
                  <a:lnTo>
                    <a:pt x="83260" y="420802"/>
                  </a:lnTo>
                  <a:lnTo>
                    <a:pt x="126491" y="425957"/>
                  </a:lnTo>
                  <a:lnTo>
                    <a:pt x="180153" y="418016"/>
                  </a:lnTo>
                  <a:lnTo>
                    <a:pt x="219455" y="396989"/>
                  </a:lnTo>
                  <a:close/>
                </a:path>
                <a:path w="262254" h="426085" extrusionOk="0">
                  <a:moveTo>
                    <a:pt x="249935" y="108203"/>
                  </a:moveTo>
                  <a:lnTo>
                    <a:pt x="249935" y="64769"/>
                  </a:lnTo>
                  <a:lnTo>
                    <a:pt x="239851" y="36647"/>
                  </a:lnTo>
                  <a:lnTo>
                    <a:pt x="213264" y="16382"/>
                  </a:lnTo>
                  <a:lnTo>
                    <a:pt x="175676" y="4119"/>
                  </a:lnTo>
                  <a:lnTo>
                    <a:pt x="132587" y="0"/>
                  </a:lnTo>
                  <a:lnTo>
                    <a:pt x="84212" y="6941"/>
                  </a:lnTo>
                  <a:lnTo>
                    <a:pt x="43910" y="27527"/>
                  </a:lnTo>
                  <a:lnTo>
                    <a:pt x="16323" y="61400"/>
                  </a:lnTo>
                  <a:lnTo>
                    <a:pt x="6095" y="108203"/>
                  </a:lnTo>
                  <a:lnTo>
                    <a:pt x="15656" y="152852"/>
                  </a:lnTo>
                  <a:lnTo>
                    <a:pt x="40862" y="183641"/>
                  </a:lnTo>
                  <a:lnTo>
                    <a:pt x="49529" y="188906"/>
                  </a:lnTo>
                  <a:lnTo>
                    <a:pt x="49529" y="105155"/>
                  </a:lnTo>
                  <a:lnTo>
                    <a:pt x="55971" y="76235"/>
                  </a:lnTo>
                  <a:lnTo>
                    <a:pt x="73628" y="54959"/>
                  </a:lnTo>
                  <a:lnTo>
                    <a:pt x="100000" y="41826"/>
                  </a:lnTo>
                  <a:lnTo>
                    <a:pt x="132587" y="37337"/>
                  </a:lnTo>
                  <a:lnTo>
                    <a:pt x="160365" y="40100"/>
                  </a:lnTo>
                  <a:lnTo>
                    <a:pt x="185070" y="48005"/>
                  </a:lnTo>
                  <a:lnTo>
                    <a:pt x="202775" y="60483"/>
                  </a:lnTo>
                  <a:lnTo>
                    <a:pt x="209549" y="76961"/>
                  </a:lnTo>
                  <a:lnTo>
                    <a:pt x="209549" y="108203"/>
                  </a:lnTo>
                  <a:lnTo>
                    <a:pt x="249935" y="108203"/>
                  </a:lnTo>
                  <a:close/>
                </a:path>
                <a:path w="262254" h="426085" extrusionOk="0">
                  <a:moveTo>
                    <a:pt x="262127" y="308609"/>
                  </a:moveTo>
                  <a:lnTo>
                    <a:pt x="251567" y="261723"/>
                  </a:lnTo>
                  <a:lnTo>
                    <a:pt x="223932" y="228980"/>
                  </a:lnTo>
                  <a:lnTo>
                    <a:pt x="185296" y="205954"/>
                  </a:lnTo>
                  <a:lnTo>
                    <a:pt x="141731" y="188213"/>
                  </a:lnTo>
                  <a:lnTo>
                    <a:pt x="106429" y="174486"/>
                  </a:lnTo>
                  <a:lnTo>
                    <a:pt x="77057" y="158400"/>
                  </a:lnTo>
                  <a:lnTo>
                    <a:pt x="56971" y="136457"/>
                  </a:lnTo>
                  <a:lnTo>
                    <a:pt x="49529" y="105155"/>
                  </a:lnTo>
                  <a:lnTo>
                    <a:pt x="49529" y="188906"/>
                  </a:lnTo>
                  <a:lnTo>
                    <a:pt x="76497" y="205287"/>
                  </a:lnTo>
                  <a:lnTo>
                    <a:pt x="117347" y="222503"/>
                  </a:lnTo>
                  <a:lnTo>
                    <a:pt x="155483" y="236803"/>
                  </a:lnTo>
                  <a:lnTo>
                    <a:pt x="188118" y="254603"/>
                  </a:lnTo>
                  <a:lnTo>
                    <a:pt x="210895" y="279403"/>
                  </a:lnTo>
                  <a:lnTo>
                    <a:pt x="219455" y="314705"/>
                  </a:lnTo>
                  <a:lnTo>
                    <a:pt x="219455" y="396989"/>
                  </a:lnTo>
                  <a:lnTo>
                    <a:pt x="223170" y="395001"/>
                  </a:lnTo>
                  <a:lnTo>
                    <a:pt x="251757" y="358128"/>
                  </a:lnTo>
                  <a:lnTo>
                    <a:pt x="262127" y="308609"/>
                  </a:lnTo>
                  <a:close/>
                </a:path>
              </a:pathLst>
            </a:custGeom>
            <a:solidFill>
              <a:srgbClr val="126FB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 name="Shape 72"/>
            <p:cNvSpPr/>
            <p:nvPr/>
          </p:nvSpPr>
          <p:spPr>
            <a:xfrm>
              <a:off x="6681216" y="2102357"/>
              <a:ext cx="318135" cy="417195"/>
            </a:xfrm>
            <a:custGeom>
              <a:avLst/>
              <a:gdLst/>
              <a:ahLst/>
              <a:cxnLst/>
              <a:rect l="0" t="0" r="0" b="0"/>
              <a:pathLst>
                <a:path w="318134" h="417194" extrusionOk="0">
                  <a:moveTo>
                    <a:pt x="89154" y="55626"/>
                  </a:moveTo>
                  <a:lnTo>
                    <a:pt x="89154" y="37338"/>
                  </a:lnTo>
                  <a:lnTo>
                    <a:pt x="87344" y="24419"/>
                  </a:lnTo>
                  <a:lnTo>
                    <a:pt x="81534" y="14573"/>
                  </a:lnTo>
                  <a:lnTo>
                    <a:pt x="71151" y="8298"/>
                  </a:lnTo>
                  <a:lnTo>
                    <a:pt x="55626" y="6096"/>
                  </a:lnTo>
                  <a:lnTo>
                    <a:pt x="0" y="6096"/>
                  </a:lnTo>
                  <a:lnTo>
                    <a:pt x="0" y="40386"/>
                  </a:lnTo>
                  <a:lnTo>
                    <a:pt x="46482" y="40386"/>
                  </a:lnTo>
                  <a:lnTo>
                    <a:pt x="52578" y="43434"/>
                  </a:lnTo>
                  <a:lnTo>
                    <a:pt x="52578" y="416814"/>
                  </a:lnTo>
                  <a:lnTo>
                    <a:pt x="86106" y="416814"/>
                  </a:lnTo>
                  <a:lnTo>
                    <a:pt x="86106" y="61722"/>
                  </a:lnTo>
                  <a:lnTo>
                    <a:pt x="89154" y="55626"/>
                  </a:lnTo>
                  <a:close/>
                </a:path>
                <a:path w="318134" h="417194" extrusionOk="0">
                  <a:moveTo>
                    <a:pt x="52578" y="416814"/>
                  </a:moveTo>
                  <a:lnTo>
                    <a:pt x="52578" y="385572"/>
                  </a:lnTo>
                  <a:lnTo>
                    <a:pt x="3048" y="385572"/>
                  </a:lnTo>
                  <a:lnTo>
                    <a:pt x="3048" y="416814"/>
                  </a:lnTo>
                  <a:lnTo>
                    <a:pt x="52578" y="416814"/>
                  </a:lnTo>
                  <a:close/>
                </a:path>
                <a:path w="318134" h="417194" extrusionOk="0">
                  <a:moveTo>
                    <a:pt x="317754" y="154686"/>
                  </a:moveTo>
                  <a:lnTo>
                    <a:pt x="312352" y="102900"/>
                  </a:lnTo>
                  <a:lnTo>
                    <a:pt x="296491" y="60076"/>
                  </a:lnTo>
                  <a:lnTo>
                    <a:pt x="270680" y="27675"/>
                  </a:lnTo>
                  <a:lnTo>
                    <a:pt x="235433" y="7162"/>
                  </a:lnTo>
                  <a:lnTo>
                    <a:pt x="191262" y="0"/>
                  </a:lnTo>
                  <a:lnTo>
                    <a:pt x="164187" y="2631"/>
                  </a:lnTo>
                  <a:lnTo>
                    <a:pt x="124610" y="19609"/>
                  </a:lnTo>
                  <a:lnTo>
                    <a:pt x="92606" y="53101"/>
                  </a:lnTo>
                  <a:lnTo>
                    <a:pt x="89154" y="61722"/>
                  </a:lnTo>
                  <a:lnTo>
                    <a:pt x="86106" y="61722"/>
                  </a:lnTo>
                  <a:lnTo>
                    <a:pt x="86106" y="416814"/>
                  </a:lnTo>
                  <a:lnTo>
                    <a:pt x="89154" y="416814"/>
                  </a:lnTo>
                  <a:lnTo>
                    <a:pt x="89154" y="154686"/>
                  </a:lnTo>
                  <a:lnTo>
                    <a:pt x="97190" y="100988"/>
                  </a:lnTo>
                  <a:lnTo>
                    <a:pt x="118586" y="64579"/>
                  </a:lnTo>
                  <a:lnTo>
                    <a:pt x="149268" y="43886"/>
                  </a:lnTo>
                  <a:lnTo>
                    <a:pt x="185166" y="37338"/>
                  </a:lnTo>
                  <a:lnTo>
                    <a:pt x="223158" y="45600"/>
                  </a:lnTo>
                  <a:lnTo>
                    <a:pt x="252507" y="69151"/>
                  </a:lnTo>
                  <a:lnTo>
                    <a:pt x="271426" y="106132"/>
                  </a:lnTo>
                  <a:lnTo>
                    <a:pt x="278130" y="154686"/>
                  </a:lnTo>
                  <a:lnTo>
                    <a:pt x="278130" y="266873"/>
                  </a:lnTo>
                  <a:lnTo>
                    <a:pt x="293662" y="248698"/>
                  </a:lnTo>
                  <a:lnTo>
                    <a:pt x="311450" y="206099"/>
                  </a:lnTo>
                  <a:lnTo>
                    <a:pt x="317754" y="154686"/>
                  </a:lnTo>
                  <a:close/>
                </a:path>
                <a:path w="318134" h="417194" extrusionOk="0">
                  <a:moveTo>
                    <a:pt x="278130" y="266873"/>
                  </a:moveTo>
                  <a:lnTo>
                    <a:pt x="278130" y="154686"/>
                  </a:lnTo>
                  <a:lnTo>
                    <a:pt x="270521" y="204085"/>
                  </a:lnTo>
                  <a:lnTo>
                    <a:pt x="249840" y="240696"/>
                  </a:lnTo>
                  <a:lnTo>
                    <a:pt x="219301" y="263449"/>
                  </a:lnTo>
                  <a:lnTo>
                    <a:pt x="182118" y="271272"/>
                  </a:lnTo>
                  <a:lnTo>
                    <a:pt x="142839" y="261199"/>
                  </a:lnTo>
                  <a:lnTo>
                    <a:pt x="113633" y="234696"/>
                  </a:lnTo>
                  <a:lnTo>
                    <a:pt x="95428" y="197334"/>
                  </a:lnTo>
                  <a:lnTo>
                    <a:pt x="89154" y="154686"/>
                  </a:lnTo>
                  <a:lnTo>
                    <a:pt x="89154" y="249936"/>
                  </a:lnTo>
                  <a:lnTo>
                    <a:pt x="94642" y="256805"/>
                  </a:lnTo>
                  <a:lnTo>
                    <a:pt x="100488" y="263747"/>
                  </a:lnTo>
                  <a:lnTo>
                    <a:pt x="106191" y="270831"/>
                  </a:lnTo>
                  <a:lnTo>
                    <a:pt x="142875" y="299085"/>
                  </a:lnTo>
                  <a:lnTo>
                    <a:pt x="188214" y="308610"/>
                  </a:lnTo>
                  <a:lnTo>
                    <a:pt x="230361" y="301453"/>
                  </a:lnTo>
                  <a:lnTo>
                    <a:pt x="266072" y="280982"/>
                  </a:lnTo>
                  <a:lnTo>
                    <a:pt x="278130" y="266873"/>
                  </a:lnTo>
                  <a:close/>
                </a:path>
                <a:path w="318134" h="417194" extrusionOk="0">
                  <a:moveTo>
                    <a:pt x="141732" y="416814"/>
                  </a:moveTo>
                  <a:lnTo>
                    <a:pt x="141732" y="385572"/>
                  </a:lnTo>
                  <a:lnTo>
                    <a:pt x="89154" y="385572"/>
                  </a:lnTo>
                  <a:lnTo>
                    <a:pt x="89154" y="416814"/>
                  </a:lnTo>
                  <a:lnTo>
                    <a:pt x="141732" y="416814"/>
                  </a:lnTo>
                  <a:close/>
                </a:path>
              </a:pathLst>
            </a:custGeom>
            <a:solidFill>
              <a:srgbClr val="126FB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3" name="Shape 73"/>
            <p:cNvSpPr/>
            <p:nvPr/>
          </p:nvSpPr>
          <p:spPr>
            <a:xfrm>
              <a:off x="7042404" y="2102357"/>
              <a:ext cx="266065" cy="308610"/>
            </a:xfrm>
            <a:custGeom>
              <a:avLst/>
              <a:gdLst/>
              <a:ahLst/>
              <a:cxnLst/>
              <a:rect l="0" t="0" r="0" b="0"/>
              <a:pathLst>
                <a:path w="266065" h="308610" extrusionOk="0">
                  <a:moveTo>
                    <a:pt x="265937" y="154686"/>
                  </a:moveTo>
                  <a:lnTo>
                    <a:pt x="265937" y="135636"/>
                  </a:lnTo>
                  <a:lnTo>
                    <a:pt x="258377" y="83260"/>
                  </a:lnTo>
                  <a:lnTo>
                    <a:pt x="235743" y="40100"/>
                  </a:lnTo>
                  <a:lnTo>
                    <a:pt x="198108" y="10798"/>
                  </a:lnTo>
                  <a:lnTo>
                    <a:pt x="145541" y="0"/>
                  </a:lnTo>
                  <a:lnTo>
                    <a:pt x="99389" y="6870"/>
                  </a:lnTo>
                  <a:lnTo>
                    <a:pt x="59417" y="26798"/>
                  </a:lnTo>
                  <a:lnTo>
                    <a:pt x="27968" y="58759"/>
                  </a:lnTo>
                  <a:lnTo>
                    <a:pt x="7382" y="101730"/>
                  </a:lnTo>
                  <a:lnTo>
                    <a:pt x="0" y="154686"/>
                  </a:lnTo>
                  <a:lnTo>
                    <a:pt x="7431" y="204929"/>
                  </a:lnTo>
                  <a:lnTo>
                    <a:pt x="28358" y="247381"/>
                  </a:lnTo>
                  <a:lnTo>
                    <a:pt x="40385" y="259538"/>
                  </a:lnTo>
                  <a:lnTo>
                    <a:pt x="40385" y="123444"/>
                  </a:lnTo>
                  <a:lnTo>
                    <a:pt x="53232" y="84760"/>
                  </a:lnTo>
                  <a:lnTo>
                    <a:pt x="76295" y="56864"/>
                  </a:lnTo>
                  <a:lnTo>
                    <a:pt x="106930" y="39969"/>
                  </a:lnTo>
                  <a:lnTo>
                    <a:pt x="142493" y="34290"/>
                  </a:lnTo>
                  <a:lnTo>
                    <a:pt x="173366" y="39540"/>
                  </a:lnTo>
                  <a:lnTo>
                    <a:pt x="199167" y="55721"/>
                  </a:lnTo>
                  <a:lnTo>
                    <a:pt x="217396" y="83474"/>
                  </a:lnTo>
                  <a:lnTo>
                    <a:pt x="225551" y="123444"/>
                  </a:lnTo>
                  <a:lnTo>
                    <a:pt x="225551" y="154686"/>
                  </a:lnTo>
                  <a:lnTo>
                    <a:pt x="265937" y="154686"/>
                  </a:lnTo>
                  <a:close/>
                </a:path>
                <a:path w="266065" h="308610" extrusionOk="0">
                  <a:moveTo>
                    <a:pt x="225551" y="154686"/>
                  </a:moveTo>
                  <a:lnTo>
                    <a:pt x="225551" y="123444"/>
                  </a:lnTo>
                  <a:lnTo>
                    <a:pt x="40385" y="123444"/>
                  </a:lnTo>
                  <a:lnTo>
                    <a:pt x="40385" y="154686"/>
                  </a:lnTo>
                  <a:lnTo>
                    <a:pt x="225551" y="154686"/>
                  </a:lnTo>
                  <a:close/>
                </a:path>
                <a:path w="266065" h="308610" extrusionOk="0">
                  <a:moveTo>
                    <a:pt x="262889" y="265176"/>
                  </a:moveTo>
                  <a:lnTo>
                    <a:pt x="244601" y="237744"/>
                  </a:lnTo>
                  <a:lnTo>
                    <a:pt x="237779" y="242268"/>
                  </a:lnTo>
                  <a:lnTo>
                    <a:pt x="231647" y="246566"/>
                  </a:lnTo>
                  <a:lnTo>
                    <a:pt x="225849" y="250174"/>
                  </a:lnTo>
                  <a:lnTo>
                    <a:pt x="219455" y="252984"/>
                  </a:lnTo>
                  <a:lnTo>
                    <a:pt x="206763" y="259699"/>
                  </a:lnTo>
                  <a:lnTo>
                    <a:pt x="191642" y="265557"/>
                  </a:lnTo>
                  <a:lnTo>
                    <a:pt x="174236" y="269700"/>
                  </a:lnTo>
                  <a:lnTo>
                    <a:pt x="154685" y="271272"/>
                  </a:lnTo>
                  <a:lnTo>
                    <a:pt x="110787" y="263449"/>
                  </a:lnTo>
                  <a:lnTo>
                    <a:pt x="74390" y="240696"/>
                  </a:lnTo>
                  <a:lnTo>
                    <a:pt x="49565" y="204085"/>
                  </a:lnTo>
                  <a:lnTo>
                    <a:pt x="40385" y="154686"/>
                  </a:lnTo>
                  <a:lnTo>
                    <a:pt x="40385" y="259538"/>
                  </a:lnTo>
                  <a:lnTo>
                    <a:pt x="60734" y="280105"/>
                  </a:lnTo>
                  <a:lnTo>
                    <a:pt x="102510" y="301160"/>
                  </a:lnTo>
                  <a:lnTo>
                    <a:pt x="151637" y="308610"/>
                  </a:lnTo>
                  <a:lnTo>
                    <a:pt x="176033" y="306990"/>
                  </a:lnTo>
                  <a:lnTo>
                    <a:pt x="197643" y="302514"/>
                  </a:lnTo>
                  <a:lnTo>
                    <a:pt x="216253" y="295751"/>
                  </a:lnTo>
                  <a:lnTo>
                    <a:pt x="231743" y="287224"/>
                  </a:lnTo>
                  <a:lnTo>
                    <a:pt x="240708" y="282535"/>
                  </a:lnTo>
                  <a:lnTo>
                    <a:pt x="248697" y="277368"/>
                  </a:lnTo>
                  <a:lnTo>
                    <a:pt x="255972" y="271629"/>
                  </a:lnTo>
                  <a:lnTo>
                    <a:pt x="262889" y="265176"/>
                  </a:lnTo>
                  <a:close/>
                </a:path>
              </a:pathLst>
            </a:custGeom>
            <a:solidFill>
              <a:srgbClr val="126FB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4" name="Shape 74"/>
            <p:cNvSpPr/>
            <p:nvPr/>
          </p:nvSpPr>
          <p:spPr>
            <a:xfrm>
              <a:off x="7348728" y="2102357"/>
              <a:ext cx="268605" cy="308610"/>
            </a:xfrm>
            <a:custGeom>
              <a:avLst/>
              <a:gdLst/>
              <a:ahLst/>
              <a:cxnLst/>
              <a:rect l="0" t="0" r="0" b="0"/>
              <a:pathLst>
                <a:path w="268604" h="308610" extrusionOk="0">
                  <a:moveTo>
                    <a:pt x="262128" y="96012"/>
                  </a:moveTo>
                  <a:lnTo>
                    <a:pt x="262128" y="64769"/>
                  </a:lnTo>
                  <a:lnTo>
                    <a:pt x="250471" y="33754"/>
                  </a:lnTo>
                  <a:lnTo>
                    <a:pt x="222027" y="13811"/>
                  </a:lnTo>
                  <a:lnTo>
                    <a:pt x="186582" y="3155"/>
                  </a:lnTo>
                  <a:lnTo>
                    <a:pt x="153924" y="0"/>
                  </a:lnTo>
                  <a:lnTo>
                    <a:pt x="104851" y="7455"/>
                  </a:lnTo>
                  <a:lnTo>
                    <a:pt x="62544" y="28553"/>
                  </a:lnTo>
                  <a:lnTo>
                    <a:pt x="29382" y="61392"/>
                  </a:lnTo>
                  <a:lnTo>
                    <a:pt x="7741" y="104070"/>
                  </a:lnTo>
                  <a:lnTo>
                    <a:pt x="0" y="154686"/>
                  </a:lnTo>
                  <a:lnTo>
                    <a:pt x="8034" y="206099"/>
                  </a:lnTo>
                  <a:lnTo>
                    <a:pt x="30260" y="248698"/>
                  </a:lnTo>
                  <a:lnTo>
                    <a:pt x="39624" y="257695"/>
                  </a:lnTo>
                  <a:lnTo>
                    <a:pt x="39624" y="154686"/>
                  </a:lnTo>
                  <a:lnTo>
                    <a:pt x="48375" y="106132"/>
                  </a:lnTo>
                  <a:lnTo>
                    <a:pt x="72485" y="69151"/>
                  </a:lnTo>
                  <a:lnTo>
                    <a:pt x="108739" y="45600"/>
                  </a:lnTo>
                  <a:lnTo>
                    <a:pt x="153924" y="37338"/>
                  </a:lnTo>
                  <a:lnTo>
                    <a:pt x="177010" y="39624"/>
                  </a:lnTo>
                  <a:lnTo>
                    <a:pt x="200310" y="46481"/>
                  </a:lnTo>
                  <a:lnTo>
                    <a:pt x="218324" y="57912"/>
                  </a:lnTo>
                  <a:lnTo>
                    <a:pt x="225552" y="73914"/>
                  </a:lnTo>
                  <a:lnTo>
                    <a:pt x="225552" y="96012"/>
                  </a:lnTo>
                  <a:lnTo>
                    <a:pt x="262128" y="96012"/>
                  </a:lnTo>
                  <a:close/>
                </a:path>
                <a:path w="268604" h="308610" extrusionOk="0">
                  <a:moveTo>
                    <a:pt x="268224" y="262128"/>
                  </a:moveTo>
                  <a:lnTo>
                    <a:pt x="252984" y="231647"/>
                  </a:lnTo>
                  <a:lnTo>
                    <a:pt x="244518" y="239125"/>
                  </a:lnTo>
                  <a:lnTo>
                    <a:pt x="224694" y="252603"/>
                  </a:lnTo>
                  <a:lnTo>
                    <a:pt x="195012" y="265509"/>
                  </a:lnTo>
                  <a:lnTo>
                    <a:pt x="156972" y="271272"/>
                  </a:lnTo>
                  <a:lnTo>
                    <a:pt x="111311" y="263020"/>
                  </a:lnTo>
                  <a:lnTo>
                    <a:pt x="74009" y="239553"/>
                  </a:lnTo>
                  <a:lnTo>
                    <a:pt x="48851" y="202799"/>
                  </a:lnTo>
                  <a:lnTo>
                    <a:pt x="39624" y="154686"/>
                  </a:lnTo>
                  <a:lnTo>
                    <a:pt x="39624" y="257695"/>
                  </a:lnTo>
                  <a:lnTo>
                    <a:pt x="63861" y="280982"/>
                  </a:lnTo>
                  <a:lnTo>
                    <a:pt x="106021" y="301453"/>
                  </a:lnTo>
                  <a:lnTo>
                    <a:pt x="153924" y="308610"/>
                  </a:lnTo>
                  <a:lnTo>
                    <a:pt x="199858" y="302204"/>
                  </a:lnTo>
                  <a:lnTo>
                    <a:pt x="234505" y="287655"/>
                  </a:lnTo>
                  <a:lnTo>
                    <a:pt x="257436" y="271962"/>
                  </a:lnTo>
                  <a:lnTo>
                    <a:pt x="268224" y="262128"/>
                  </a:lnTo>
                  <a:close/>
                </a:path>
              </a:pathLst>
            </a:custGeom>
            <a:solidFill>
              <a:srgbClr val="126FB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5" name="Shape 75"/>
            <p:cNvSpPr/>
            <p:nvPr/>
          </p:nvSpPr>
          <p:spPr>
            <a:xfrm>
              <a:off x="7703819" y="1991105"/>
              <a:ext cx="43815" cy="52705"/>
            </a:xfrm>
            <a:custGeom>
              <a:avLst/>
              <a:gdLst/>
              <a:ahLst/>
              <a:cxnLst/>
              <a:rect l="0" t="0" r="0" b="0"/>
              <a:pathLst>
                <a:path w="43815" h="52705" extrusionOk="0">
                  <a:moveTo>
                    <a:pt x="43433" y="52577"/>
                  </a:moveTo>
                  <a:lnTo>
                    <a:pt x="43433" y="0"/>
                  </a:lnTo>
                  <a:lnTo>
                    <a:pt x="0" y="0"/>
                  </a:lnTo>
                  <a:lnTo>
                    <a:pt x="0" y="52577"/>
                  </a:lnTo>
                  <a:lnTo>
                    <a:pt x="43433" y="52577"/>
                  </a:lnTo>
                  <a:close/>
                </a:path>
              </a:pathLst>
            </a:custGeom>
            <a:solidFill>
              <a:srgbClr val="126FB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6" name="Shape 76"/>
            <p:cNvSpPr/>
            <p:nvPr/>
          </p:nvSpPr>
          <p:spPr>
            <a:xfrm>
              <a:off x="7651750" y="2108454"/>
              <a:ext cx="52069" cy="34290"/>
            </a:xfrm>
            <a:custGeom>
              <a:avLst/>
              <a:gdLst/>
              <a:ahLst/>
              <a:cxnLst/>
              <a:rect l="0" t="0" r="0" b="0"/>
              <a:pathLst>
                <a:path w="52070" h="34289" extrusionOk="0">
                  <a:moveTo>
                    <a:pt x="0" y="0"/>
                  </a:moveTo>
                  <a:lnTo>
                    <a:pt x="0" y="34289"/>
                  </a:lnTo>
                  <a:lnTo>
                    <a:pt x="52070" y="34289"/>
                  </a:lnTo>
                  <a:lnTo>
                    <a:pt x="52070" y="0"/>
                  </a:lnTo>
                  <a:lnTo>
                    <a:pt x="0" y="0"/>
                  </a:lnTo>
                  <a:close/>
                </a:path>
              </a:pathLst>
            </a:custGeom>
            <a:solidFill>
              <a:srgbClr val="126FB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7" name="Shape 77"/>
            <p:cNvSpPr/>
            <p:nvPr/>
          </p:nvSpPr>
          <p:spPr>
            <a:xfrm>
              <a:off x="7724140" y="2108454"/>
              <a:ext cx="0" cy="293370"/>
            </a:xfrm>
            <a:custGeom>
              <a:avLst/>
              <a:gdLst/>
              <a:ahLst/>
              <a:cxnLst/>
              <a:rect l="0" t="0" r="0" b="0"/>
              <a:pathLst>
                <a:path w="120000" h="293369" extrusionOk="0">
                  <a:moveTo>
                    <a:pt x="0" y="0"/>
                  </a:moveTo>
                  <a:lnTo>
                    <a:pt x="0" y="293370"/>
                  </a:lnTo>
                </a:path>
              </a:pathLst>
            </a:custGeom>
            <a:noFill/>
            <a:ln w="40625" cap="flat" cmpd="sng">
              <a:solidFill>
                <a:srgbClr val="126FB7"/>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8" name="Shape 78"/>
            <p:cNvSpPr/>
            <p:nvPr/>
          </p:nvSpPr>
          <p:spPr>
            <a:xfrm>
              <a:off x="7744459" y="2370582"/>
              <a:ext cx="49530" cy="31750"/>
            </a:xfrm>
            <a:custGeom>
              <a:avLst/>
              <a:gdLst/>
              <a:ahLst/>
              <a:cxnLst/>
              <a:rect l="0" t="0" r="0" b="0"/>
              <a:pathLst>
                <a:path w="49529" h="31750" extrusionOk="0">
                  <a:moveTo>
                    <a:pt x="0" y="0"/>
                  </a:moveTo>
                  <a:lnTo>
                    <a:pt x="0" y="31242"/>
                  </a:lnTo>
                  <a:lnTo>
                    <a:pt x="49529" y="31242"/>
                  </a:lnTo>
                  <a:lnTo>
                    <a:pt x="49529" y="0"/>
                  </a:lnTo>
                  <a:lnTo>
                    <a:pt x="0" y="0"/>
                  </a:lnTo>
                  <a:close/>
                </a:path>
              </a:pathLst>
            </a:custGeom>
            <a:solidFill>
              <a:srgbClr val="126FB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9" name="Shape 79"/>
            <p:cNvSpPr/>
            <p:nvPr/>
          </p:nvSpPr>
          <p:spPr>
            <a:xfrm>
              <a:off x="7654290" y="2370582"/>
              <a:ext cx="49530" cy="31750"/>
            </a:xfrm>
            <a:custGeom>
              <a:avLst/>
              <a:gdLst/>
              <a:ahLst/>
              <a:cxnLst/>
              <a:rect l="0" t="0" r="0" b="0"/>
              <a:pathLst>
                <a:path w="49529" h="31750" extrusionOk="0">
                  <a:moveTo>
                    <a:pt x="49529" y="31242"/>
                  </a:moveTo>
                  <a:lnTo>
                    <a:pt x="49529" y="0"/>
                  </a:lnTo>
                  <a:lnTo>
                    <a:pt x="0" y="0"/>
                  </a:lnTo>
                  <a:lnTo>
                    <a:pt x="0" y="31242"/>
                  </a:lnTo>
                  <a:lnTo>
                    <a:pt x="49529" y="31242"/>
                  </a:lnTo>
                  <a:close/>
                </a:path>
              </a:pathLst>
            </a:custGeom>
            <a:solidFill>
              <a:srgbClr val="126FB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0" name="Shape 80"/>
            <p:cNvSpPr/>
            <p:nvPr/>
          </p:nvSpPr>
          <p:spPr>
            <a:xfrm>
              <a:off x="7821168" y="2102357"/>
              <a:ext cx="281305" cy="308610"/>
            </a:xfrm>
            <a:custGeom>
              <a:avLst/>
              <a:gdLst/>
              <a:ahLst/>
              <a:cxnLst/>
              <a:rect l="0" t="0" r="0" b="0"/>
              <a:pathLst>
                <a:path w="281304" h="308610" extrusionOk="0">
                  <a:moveTo>
                    <a:pt x="195071" y="150876"/>
                  </a:moveTo>
                  <a:lnTo>
                    <a:pt x="195071" y="120396"/>
                  </a:lnTo>
                  <a:lnTo>
                    <a:pt x="174402" y="120443"/>
                  </a:lnTo>
                  <a:lnTo>
                    <a:pt x="92665" y="127613"/>
                  </a:lnTo>
                  <a:lnTo>
                    <a:pt x="47695" y="143109"/>
                  </a:lnTo>
                  <a:lnTo>
                    <a:pt x="13551" y="172285"/>
                  </a:lnTo>
                  <a:lnTo>
                    <a:pt x="0" y="219456"/>
                  </a:lnTo>
                  <a:lnTo>
                    <a:pt x="8465" y="259425"/>
                  </a:lnTo>
                  <a:lnTo>
                    <a:pt x="30575" y="287178"/>
                  </a:lnTo>
                  <a:lnTo>
                    <a:pt x="40385" y="292328"/>
                  </a:lnTo>
                  <a:lnTo>
                    <a:pt x="40385" y="216408"/>
                  </a:lnTo>
                  <a:lnTo>
                    <a:pt x="58626" y="177236"/>
                  </a:lnTo>
                  <a:lnTo>
                    <a:pt x="100583" y="157924"/>
                  </a:lnTo>
                  <a:lnTo>
                    <a:pt x="147113" y="151471"/>
                  </a:lnTo>
                  <a:lnTo>
                    <a:pt x="176021" y="150932"/>
                  </a:lnTo>
                  <a:lnTo>
                    <a:pt x="195071" y="150876"/>
                  </a:lnTo>
                  <a:close/>
                </a:path>
                <a:path w="281304" h="308610" extrusionOk="0">
                  <a:moveTo>
                    <a:pt x="281177" y="299466"/>
                  </a:moveTo>
                  <a:lnTo>
                    <a:pt x="281177" y="268224"/>
                  </a:lnTo>
                  <a:lnTo>
                    <a:pt x="237743" y="268224"/>
                  </a:lnTo>
                  <a:lnTo>
                    <a:pt x="234695" y="265176"/>
                  </a:lnTo>
                  <a:lnTo>
                    <a:pt x="234695" y="111252"/>
                  </a:lnTo>
                  <a:lnTo>
                    <a:pt x="227861" y="62686"/>
                  </a:lnTo>
                  <a:lnTo>
                    <a:pt x="207454" y="27908"/>
                  </a:lnTo>
                  <a:lnTo>
                    <a:pt x="173616" y="6988"/>
                  </a:lnTo>
                  <a:lnTo>
                    <a:pt x="126491" y="0"/>
                  </a:lnTo>
                  <a:lnTo>
                    <a:pt x="102465" y="1095"/>
                  </a:lnTo>
                  <a:lnTo>
                    <a:pt x="63269" y="9001"/>
                  </a:lnTo>
                  <a:lnTo>
                    <a:pt x="26920" y="29598"/>
                  </a:lnTo>
                  <a:lnTo>
                    <a:pt x="21335" y="34290"/>
                  </a:lnTo>
                  <a:lnTo>
                    <a:pt x="40385" y="61722"/>
                  </a:lnTo>
                  <a:lnTo>
                    <a:pt x="46481" y="58674"/>
                  </a:lnTo>
                  <a:lnTo>
                    <a:pt x="55625" y="52578"/>
                  </a:lnTo>
                  <a:lnTo>
                    <a:pt x="61721" y="49530"/>
                  </a:lnTo>
                  <a:lnTo>
                    <a:pt x="74366" y="43291"/>
                  </a:lnTo>
                  <a:lnTo>
                    <a:pt x="89153" y="38481"/>
                  </a:lnTo>
                  <a:lnTo>
                    <a:pt x="105656" y="35385"/>
                  </a:lnTo>
                  <a:lnTo>
                    <a:pt x="123443" y="34290"/>
                  </a:lnTo>
                  <a:lnTo>
                    <a:pt x="151673" y="38016"/>
                  </a:lnTo>
                  <a:lnTo>
                    <a:pt x="174402" y="50387"/>
                  </a:lnTo>
                  <a:lnTo>
                    <a:pt x="189559" y="73187"/>
                  </a:lnTo>
                  <a:lnTo>
                    <a:pt x="195071" y="108204"/>
                  </a:lnTo>
                  <a:lnTo>
                    <a:pt x="195071" y="246271"/>
                  </a:lnTo>
                  <a:lnTo>
                    <a:pt x="198119" y="240792"/>
                  </a:lnTo>
                  <a:lnTo>
                    <a:pt x="198119" y="268224"/>
                  </a:lnTo>
                  <a:lnTo>
                    <a:pt x="199929" y="282428"/>
                  </a:lnTo>
                  <a:lnTo>
                    <a:pt x="205739" y="292131"/>
                  </a:lnTo>
                  <a:lnTo>
                    <a:pt x="216122" y="297691"/>
                  </a:lnTo>
                  <a:lnTo>
                    <a:pt x="231647" y="299466"/>
                  </a:lnTo>
                  <a:lnTo>
                    <a:pt x="281177" y="299466"/>
                  </a:lnTo>
                  <a:close/>
                </a:path>
                <a:path w="281304" h="308610" extrusionOk="0">
                  <a:moveTo>
                    <a:pt x="195071" y="246271"/>
                  </a:moveTo>
                  <a:lnTo>
                    <a:pt x="195071" y="163830"/>
                  </a:lnTo>
                  <a:lnTo>
                    <a:pt x="188797" y="203275"/>
                  </a:lnTo>
                  <a:lnTo>
                    <a:pt x="170592" y="238791"/>
                  </a:lnTo>
                  <a:lnTo>
                    <a:pt x="141386" y="264449"/>
                  </a:lnTo>
                  <a:lnTo>
                    <a:pt x="102107" y="274320"/>
                  </a:lnTo>
                  <a:lnTo>
                    <a:pt x="75426" y="269557"/>
                  </a:lnTo>
                  <a:lnTo>
                    <a:pt x="56102" y="256794"/>
                  </a:lnTo>
                  <a:lnTo>
                    <a:pt x="44350" y="238315"/>
                  </a:lnTo>
                  <a:lnTo>
                    <a:pt x="40385" y="216408"/>
                  </a:lnTo>
                  <a:lnTo>
                    <a:pt x="40385" y="292328"/>
                  </a:lnTo>
                  <a:lnTo>
                    <a:pt x="61400" y="303359"/>
                  </a:lnTo>
                  <a:lnTo>
                    <a:pt x="96011" y="308610"/>
                  </a:lnTo>
                  <a:lnTo>
                    <a:pt x="123086" y="305502"/>
                  </a:lnTo>
                  <a:lnTo>
                    <a:pt x="162663" y="286428"/>
                  </a:lnTo>
                  <a:lnTo>
                    <a:pt x="193059" y="249888"/>
                  </a:lnTo>
                  <a:lnTo>
                    <a:pt x="195071" y="246271"/>
                  </a:lnTo>
                  <a:close/>
                </a:path>
              </a:pathLst>
            </a:custGeom>
            <a:solidFill>
              <a:srgbClr val="126FB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1" name="Shape 81"/>
            <p:cNvSpPr/>
            <p:nvPr/>
          </p:nvSpPr>
          <p:spPr>
            <a:xfrm>
              <a:off x="8099297" y="1991105"/>
              <a:ext cx="142240" cy="414020"/>
            </a:xfrm>
            <a:custGeom>
              <a:avLst/>
              <a:gdLst/>
              <a:ahLst/>
              <a:cxnLst/>
              <a:rect l="0" t="0" r="0" b="0"/>
              <a:pathLst>
                <a:path w="142240" h="414019" extrusionOk="0">
                  <a:moveTo>
                    <a:pt x="141731" y="410717"/>
                  </a:moveTo>
                  <a:lnTo>
                    <a:pt x="141731" y="376427"/>
                  </a:lnTo>
                  <a:lnTo>
                    <a:pt x="138683" y="376427"/>
                  </a:lnTo>
                  <a:lnTo>
                    <a:pt x="138683" y="379475"/>
                  </a:lnTo>
                  <a:lnTo>
                    <a:pt x="126491" y="379475"/>
                  </a:lnTo>
                  <a:lnTo>
                    <a:pt x="94345" y="352472"/>
                  </a:lnTo>
                  <a:lnTo>
                    <a:pt x="92963" y="0"/>
                  </a:lnTo>
                  <a:lnTo>
                    <a:pt x="0" y="0"/>
                  </a:lnTo>
                  <a:lnTo>
                    <a:pt x="0" y="34289"/>
                  </a:lnTo>
                  <a:lnTo>
                    <a:pt x="52577" y="34289"/>
                  </a:lnTo>
                  <a:lnTo>
                    <a:pt x="52577" y="339851"/>
                  </a:lnTo>
                  <a:lnTo>
                    <a:pt x="57495" y="374868"/>
                  </a:lnTo>
                  <a:lnTo>
                    <a:pt x="71342" y="397668"/>
                  </a:lnTo>
                  <a:lnTo>
                    <a:pt x="92761" y="410039"/>
                  </a:lnTo>
                  <a:lnTo>
                    <a:pt x="120395" y="413765"/>
                  </a:lnTo>
                  <a:lnTo>
                    <a:pt x="135635" y="413765"/>
                  </a:lnTo>
                  <a:lnTo>
                    <a:pt x="141731" y="410717"/>
                  </a:lnTo>
                  <a:close/>
                </a:path>
              </a:pathLst>
            </a:custGeom>
            <a:solidFill>
              <a:srgbClr val="126FB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2" name="Shape 82"/>
            <p:cNvSpPr/>
            <p:nvPr/>
          </p:nvSpPr>
          <p:spPr>
            <a:xfrm>
              <a:off x="8250935" y="2028444"/>
              <a:ext cx="173355" cy="376555"/>
            </a:xfrm>
            <a:custGeom>
              <a:avLst/>
              <a:gdLst/>
              <a:ahLst/>
              <a:cxnLst/>
              <a:rect l="0" t="0" r="0" b="0"/>
              <a:pathLst>
                <a:path w="173354" h="376555" extrusionOk="0">
                  <a:moveTo>
                    <a:pt x="172973" y="376428"/>
                  </a:moveTo>
                  <a:lnTo>
                    <a:pt x="172973" y="342138"/>
                  </a:lnTo>
                  <a:lnTo>
                    <a:pt x="160781" y="342138"/>
                  </a:lnTo>
                  <a:lnTo>
                    <a:pt x="139457" y="339649"/>
                  </a:lnTo>
                  <a:lnTo>
                    <a:pt x="117062" y="329088"/>
                  </a:lnTo>
                  <a:lnTo>
                    <a:pt x="99381" y="305812"/>
                  </a:lnTo>
                  <a:lnTo>
                    <a:pt x="92201" y="265176"/>
                  </a:lnTo>
                  <a:lnTo>
                    <a:pt x="92201" y="0"/>
                  </a:lnTo>
                  <a:lnTo>
                    <a:pt x="55625" y="0"/>
                  </a:lnTo>
                  <a:lnTo>
                    <a:pt x="55625" y="80010"/>
                  </a:lnTo>
                  <a:lnTo>
                    <a:pt x="0" y="80010"/>
                  </a:lnTo>
                  <a:lnTo>
                    <a:pt x="0" y="114300"/>
                  </a:lnTo>
                  <a:lnTo>
                    <a:pt x="52577" y="114300"/>
                  </a:lnTo>
                  <a:lnTo>
                    <a:pt x="52577" y="268223"/>
                  </a:lnTo>
                  <a:lnTo>
                    <a:pt x="64174" y="326921"/>
                  </a:lnTo>
                  <a:lnTo>
                    <a:pt x="92201" y="359473"/>
                  </a:lnTo>
                  <a:lnTo>
                    <a:pt x="126515" y="373451"/>
                  </a:lnTo>
                  <a:lnTo>
                    <a:pt x="156971" y="376428"/>
                  </a:lnTo>
                  <a:lnTo>
                    <a:pt x="172973" y="376428"/>
                  </a:lnTo>
                  <a:close/>
                </a:path>
                <a:path w="173354" h="376555" extrusionOk="0">
                  <a:moveTo>
                    <a:pt x="166877" y="114300"/>
                  </a:moveTo>
                  <a:lnTo>
                    <a:pt x="166877" y="80009"/>
                  </a:lnTo>
                  <a:lnTo>
                    <a:pt x="92201" y="80010"/>
                  </a:lnTo>
                  <a:lnTo>
                    <a:pt x="92201" y="114300"/>
                  </a:lnTo>
                  <a:lnTo>
                    <a:pt x="166877" y="114300"/>
                  </a:lnTo>
                  <a:close/>
                </a:path>
              </a:pathLst>
            </a:custGeom>
            <a:solidFill>
              <a:srgbClr val="126FB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3" name="Shape 83"/>
            <p:cNvSpPr/>
            <p:nvPr/>
          </p:nvSpPr>
          <p:spPr>
            <a:xfrm>
              <a:off x="8430006" y="2108454"/>
              <a:ext cx="325120" cy="417195"/>
            </a:xfrm>
            <a:custGeom>
              <a:avLst/>
              <a:gdLst/>
              <a:ahLst/>
              <a:cxnLst/>
              <a:rect l="0" t="0" r="0" b="0"/>
              <a:pathLst>
                <a:path w="325120" h="417194" extrusionOk="0">
                  <a:moveTo>
                    <a:pt x="123443" y="34290"/>
                  </a:moveTo>
                  <a:lnTo>
                    <a:pt x="123443" y="0"/>
                  </a:lnTo>
                  <a:lnTo>
                    <a:pt x="0" y="0"/>
                  </a:lnTo>
                  <a:lnTo>
                    <a:pt x="0" y="34290"/>
                  </a:lnTo>
                  <a:lnTo>
                    <a:pt x="36575" y="34290"/>
                  </a:lnTo>
                  <a:lnTo>
                    <a:pt x="80009" y="142560"/>
                  </a:lnTo>
                  <a:lnTo>
                    <a:pt x="80009" y="34290"/>
                  </a:lnTo>
                  <a:lnTo>
                    <a:pt x="123443" y="34290"/>
                  </a:lnTo>
                  <a:close/>
                </a:path>
                <a:path w="325120" h="417194" extrusionOk="0">
                  <a:moveTo>
                    <a:pt x="141731" y="382243"/>
                  </a:moveTo>
                  <a:lnTo>
                    <a:pt x="141731" y="296418"/>
                  </a:lnTo>
                  <a:lnTo>
                    <a:pt x="126491" y="336804"/>
                  </a:lnTo>
                  <a:lnTo>
                    <a:pt x="116193" y="354234"/>
                  </a:lnTo>
                  <a:lnTo>
                    <a:pt x="103536" y="368808"/>
                  </a:lnTo>
                  <a:lnTo>
                    <a:pt x="88451" y="378809"/>
                  </a:lnTo>
                  <a:lnTo>
                    <a:pt x="70865" y="382524"/>
                  </a:lnTo>
                  <a:lnTo>
                    <a:pt x="62293" y="382000"/>
                  </a:lnTo>
                  <a:lnTo>
                    <a:pt x="30479" y="367284"/>
                  </a:lnTo>
                  <a:lnTo>
                    <a:pt x="15239" y="398526"/>
                  </a:lnTo>
                  <a:lnTo>
                    <a:pt x="21335" y="401574"/>
                  </a:lnTo>
                  <a:lnTo>
                    <a:pt x="24383" y="404622"/>
                  </a:lnTo>
                  <a:lnTo>
                    <a:pt x="30479" y="407670"/>
                  </a:lnTo>
                  <a:lnTo>
                    <a:pt x="38826" y="411670"/>
                  </a:lnTo>
                  <a:lnTo>
                    <a:pt x="48672" y="414528"/>
                  </a:lnTo>
                  <a:lnTo>
                    <a:pt x="59519" y="416242"/>
                  </a:lnTo>
                  <a:lnTo>
                    <a:pt x="70865" y="416814"/>
                  </a:lnTo>
                  <a:lnTo>
                    <a:pt x="100988" y="412218"/>
                  </a:lnTo>
                  <a:lnTo>
                    <a:pt x="126110" y="398907"/>
                  </a:lnTo>
                  <a:lnTo>
                    <a:pt x="141731" y="382243"/>
                  </a:lnTo>
                  <a:close/>
                </a:path>
                <a:path w="325120" h="417194" extrusionOk="0">
                  <a:moveTo>
                    <a:pt x="246887" y="134768"/>
                  </a:moveTo>
                  <a:lnTo>
                    <a:pt x="246887" y="34290"/>
                  </a:lnTo>
                  <a:lnTo>
                    <a:pt x="169925" y="234696"/>
                  </a:lnTo>
                  <a:lnTo>
                    <a:pt x="166877" y="237744"/>
                  </a:lnTo>
                  <a:lnTo>
                    <a:pt x="166877" y="243840"/>
                  </a:lnTo>
                  <a:lnTo>
                    <a:pt x="163829" y="246888"/>
                  </a:lnTo>
                  <a:lnTo>
                    <a:pt x="163829" y="256032"/>
                  </a:lnTo>
                  <a:lnTo>
                    <a:pt x="160781" y="256032"/>
                  </a:lnTo>
                  <a:lnTo>
                    <a:pt x="160781" y="243840"/>
                  </a:lnTo>
                  <a:lnTo>
                    <a:pt x="157733" y="237744"/>
                  </a:lnTo>
                  <a:lnTo>
                    <a:pt x="157733" y="234696"/>
                  </a:lnTo>
                  <a:lnTo>
                    <a:pt x="80009" y="34290"/>
                  </a:lnTo>
                  <a:lnTo>
                    <a:pt x="80009" y="142560"/>
                  </a:lnTo>
                  <a:lnTo>
                    <a:pt x="141731" y="296418"/>
                  </a:lnTo>
                  <a:lnTo>
                    <a:pt x="141731" y="382243"/>
                  </a:lnTo>
                  <a:lnTo>
                    <a:pt x="146089" y="377594"/>
                  </a:lnTo>
                  <a:lnTo>
                    <a:pt x="160781" y="348996"/>
                  </a:lnTo>
                  <a:lnTo>
                    <a:pt x="246887" y="134768"/>
                  </a:lnTo>
                  <a:close/>
                </a:path>
                <a:path w="325120" h="417194" extrusionOk="0">
                  <a:moveTo>
                    <a:pt x="324611" y="34290"/>
                  </a:moveTo>
                  <a:lnTo>
                    <a:pt x="324611" y="0"/>
                  </a:lnTo>
                  <a:lnTo>
                    <a:pt x="203453" y="0"/>
                  </a:lnTo>
                  <a:lnTo>
                    <a:pt x="203453" y="34290"/>
                  </a:lnTo>
                  <a:lnTo>
                    <a:pt x="246887" y="34290"/>
                  </a:lnTo>
                  <a:lnTo>
                    <a:pt x="246887" y="134768"/>
                  </a:lnTo>
                  <a:lnTo>
                    <a:pt x="287273" y="34290"/>
                  </a:lnTo>
                  <a:lnTo>
                    <a:pt x="324611" y="34290"/>
                  </a:lnTo>
                  <a:close/>
                </a:path>
              </a:pathLst>
            </a:custGeom>
            <a:solidFill>
              <a:srgbClr val="126FB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4" name="Shape 84"/>
            <p:cNvSpPr/>
            <p:nvPr/>
          </p:nvSpPr>
          <p:spPr>
            <a:xfrm>
              <a:off x="8717280" y="2318766"/>
              <a:ext cx="86105" cy="89154"/>
            </a:xfrm>
            <a:prstGeom prst="rect">
              <a:avLst/>
            </a:prstGeom>
            <a:blipFill rotWithShape="1">
              <a:blip r:embed="rId6">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5" name="Shape 85"/>
            <p:cNvSpPr/>
            <p:nvPr/>
          </p:nvSpPr>
          <p:spPr>
            <a:xfrm>
              <a:off x="6978395" y="255269"/>
              <a:ext cx="2090927" cy="1497330"/>
            </a:xfrm>
            <a:prstGeom prst="rect">
              <a:avLst/>
            </a:prstGeom>
            <a:blipFill rotWithShape="1">
              <a:blip r:embed="rId7">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6" name="Shape 86"/>
            <p:cNvSpPr/>
            <p:nvPr/>
          </p:nvSpPr>
          <p:spPr>
            <a:xfrm>
              <a:off x="4081271" y="2840735"/>
              <a:ext cx="5977128" cy="2685288"/>
            </a:xfrm>
            <a:prstGeom prst="rect">
              <a:avLst/>
            </a:prstGeom>
            <a:blipFill rotWithShape="1">
              <a:blip r:embed="rId8">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7" name="Shape 87"/>
            <p:cNvSpPr/>
            <p:nvPr/>
          </p:nvSpPr>
          <p:spPr>
            <a:xfrm>
              <a:off x="166115" y="2923032"/>
              <a:ext cx="961644" cy="1173480"/>
            </a:xfrm>
            <a:prstGeom prst="rect">
              <a:avLst/>
            </a:prstGeom>
            <a:blipFill rotWithShape="1">
              <a:blip r:embed="rId9">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8" name="Shape 88"/>
            <p:cNvSpPr/>
            <p:nvPr/>
          </p:nvSpPr>
          <p:spPr>
            <a:xfrm>
              <a:off x="1205483" y="2933700"/>
              <a:ext cx="901446" cy="1183386"/>
            </a:xfrm>
            <a:prstGeom prst="rect">
              <a:avLst/>
            </a:prstGeom>
            <a:blipFill rotWithShape="1">
              <a:blip r:embed="rId10">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9" name="Shape 89"/>
            <p:cNvSpPr/>
            <p:nvPr/>
          </p:nvSpPr>
          <p:spPr>
            <a:xfrm>
              <a:off x="380" y="363474"/>
              <a:ext cx="2456307" cy="2415539"/>
            </a:xfrm>
            <a:prstGeom prst="rect">
              <a:avLst/>
            </a:prstGeom>
            <a:blipFill rotWithShape="1">
              <a:blip r:embed="rId11">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90" name="Shape 90"/>
          <p:cNvSpPr/>
          <p:nvPr/>
        </p:nvSpPr>
        <p:spPr>
          <a:xfrm>
            <a:off x="380" y="114680"/>
            <a:ext cx="1005840" cy="0"/>
          </a:xfrm>
          <a:custGeom>
            <a:avLst/>
            <a:gdLst/>
            <a:ahLst/>
            <a:cxnLst/>
            <a:rect l="0" t="0" r="0" b="0"/>
            <a:pathLst>
              <a:path w="1005840" h="120000" extrusionOk="0">
                <a:moveTo>
                  <a:pt x="0" y="0"/>
                </a:moveTo>
                <a:lnTo>
                  <a:pt x="1005459" y="0"/>
                </a:lnTo>
              </a:path>
            </a:pathLst>
          </a:custGeom>
          <a:noFill/>
          <a:ln w="9525" cap="flat" cmpd="sng">
            <a:solidFill>
              <a:srgbClr val="FB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1" name="Shape 91"/>
          <p:cNvSpPr txBox="1"/>
          <p:nvPr/>
        </p:nvSpPr>
        <p:spPr>
          <a:xfrm>
            <a:off x="1371601" y="6759954"/>
            <a:ext cx="7345680" cy="767518"/>
          </a:xfrm>
          <a:prstGeom prst="rect">
            <a:avLst/>
          </a:prstGeom>
          <a:noFill/>
          <a:ln>
            <a:noFill/>
          </a:ln>
        </p:spPr>
        <p:txBody>
          <a:bodyPr spcFirstLastPara="1" wrap="square" lIns="0" tIns="15875" rIns="0" bIns="0" anchor="t" anchorCtr="0">
            <a:noAutofit/>
          </a:bodyPr>
          <a:lstStyle/>
          <a:p>
            <a:pPr marL="0" marR="0" lvl="0" indent="0" algn="ctr" rtl="0">
              <a:lnSpc>
                <a:spcPct val="100000"/>
              </a:lnSpc>
              <a:spcBef>
                <a:spcPts val="0"/>
              </a:spcBef>
              <a:spcAft>
                <a:spcPts val="0"/>
              </a:spcAft>
              <a:buNone/>
            </a:pPr>
            <a:r>
              <a:rPr lang="en-US" sz="3050">
                <a:solidFill>
                  <a:srgbClr val="126FB7"/>
                </a:solidFill>
                <a:latin typeface="Arial"/>
                <a:ea typeface="Arial"/>
                <a:cs typeface="Arial"/>
                <a:sym typeface="Arial"/>
              </a:rPr>
              <a:t>Fiscal Q2 2019 Investor Update</a:t>
            </a:r>
            <a:endParaRPr sz="3050">
              <a:solidFill>
                <a:schemeClr val="dk1"/>
              </a:solidFill>
              <a:latin typeface="Arial"/>
              <a:ea typeface="Arial"/>
              <a:cs typeface="Arial"/>
              <a:sym typeface="Arial"/>
            </a:endParaRPr>
          </a:p>
          <a:p>
            <a:pPr marL="0" marR="0" lvl="0" indent="0" algn="ctr" rtl="0">
              <a:lnSpc>
                <a:spcPct val="100000"/>
              </a:lnSpc>
              <a:spcBef>
                <a:spcPts val="55"/>
              </a:spcBef>
              <a:spcAft>
                <a:spcPts val="0"/>
              </a:spcAft>
              <a:buNone/>
            </a:pPr>
            <a:r>
              <a:rPr lang="en-US" sz="1750" b="1" i="1">
                <a:solidFill>
                  <a:srgbClr val="126FB7"/>
                </a:solidFill>
                <a:latin typeface="Arial"/>
                <a:ea typeface="Arial"/>
                <a:cs typeface="Arial"/>
                <a:sym typeface="Arial"/>
              </a:rPr>
              <a:t>August 12, 2019</a:t>
            </a:r>
            <a:endParaRPr sz="1750" b="1" i="1">
              <a:solidFill>
                <a:schemeClr val="dk1"/>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Shape 390"/>
          <p:cNvSpPr/>
          <p:nvPr/>
        </p:nvSpPr>
        <p:spPr>
          <a:xfrm>
            <a:off x="380" y="114300"/>
            <a:ext cx="10058019" cy="75438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1" name="Shape 391"/>
          <p:cNvSpPr/>
          <p:nvPr/>
        </p:nvSpPr>
        <p:spPr>
          <a:xfrm>
            <a:off x="4157471" y="5724144"/>
            <a:ext cx="5782310" cy="1153160"/>
          </a:xfrm>
          <a:custGeom>
            <a:avLst/>
            <a:gdLst/>
            <a:ahLst/>
            <a:cxnLst/>
            <a:rect l="0" t="0" r="0" b="0"/>
            <a:pathLst>
              <a:path w="5782309" h="1153159" extrusionOk="0">
                <a:moveTo>
                  <a:pt x="5782056" y="960882"/>
                </a:moveTo>
                <a:lnTo>
                  <a:pt x="5782056" y="192024"/>
                </a:lnTo>
                <a:lnTo>
                  <a:pt x="5776977" y="148036"/>
                </a:lnTo>
                <a:lnTo>
                  <a:pt x="5762515" y="107635"/>
                </a:lnTo>
                <a:lnTo>
                  <a:pt x="5739828" y="71979"/>
                </a:lnTo>
                <a:lnTo>
                  <a:pt x="5710076" y="42227"/>
                </a:lnTo>
                <a:lnTo>
                  <a:pt x="5674420" y="19540"/>
                </a:lnTo>
                <a:lnTo>
                  <a:pt x="5634019" y="5078"/>
                </a:lnTo>
                <a:lnTo>
                  <a:pt x="5590032" y="0"/>
                </a:lnTo>
                <a:lnTo>
                  <a:pt x="192023" y="0"/>
                </a:lnTo>
                <a:lnTo>
                  <a:pt x="148036" y="5078"/>
                </a:lnTo>
                <a:lnTo>
                  <a:pt x="107635" y="19540"/>
                </a:lnTo>
                <a:lnTo>
                  <a:pt x="71979" y="42227"/>
                </a:lnTo>
                <a:lnTo>
                  <a:pt x="42227" y="71979"/>
                </a:lnTo>
                <a:lnTo>
                  <a:pt x="19540" y="107635"/>
                </a:lnTo>
                <a:lnTo>
                  <a:pt x="5078" y="148036"/>
                </a:lnTo>
                <a:lnTo>
                  <a:pt x="0" y="192024"/>
                </a:lnTo>
                <a:lnTo>
                  <a:pt x="0" y="960882"/>
                </a:lnTo>
                <a:lnTo>
                  <a:pt x="5078" y="1004869"/>
                </a:lnTo>
                <a:lnTo>
                  <a:pt x="19540" y="1045270"/>
                </a:lnTo>
                <a:lnTo>
                  <a:pt x="42227" y="1080926"/>
                </a:lnTo>
                <a:lnTo>
                  <a:pt x="71979" y="1110678"/>
                </a:lnTo>
                <a:lnTo>
                  <a:pt x="107635" y="1133365"/>
                </a:lnTo>
                <a:lnTo>
                  <a:pt x="148036" y="1147827"/>
                </a:lnTo>
                <a:lnTo>
                  <a:pt x="192024" y="1152906"/>
                </a:lnTo>
                <a:lnTo>
                  <a:pt x="5590032" y="1152906"/>
                </a:lnTo>
                <a:lnTo>
                  <a:pt x="5634019" y="1147827"/>
                </a:lnTo>
                <a:lnTo>
                  <a:pt x="5674420" y="1133365"/>
                </a:lnTo>
                <a:lnTo>
                  <a:pt x="5710076" y="1110678"/>
                </a:lnTo>
                <a:lnTo>
                  <a:pt x="5739828" y="1080926"/>
                </a:lnTo>
                <a:lnTo>
                  <a:pt x="5762515" y="1045270"/>
                </a:lnTo>
                <a:lnTo>
                  <a:pt x="5776977" y="1004869"/>
                </a:lnTo>
                <a:lnTo>
                  <a:pt x="5782056" y="960882"/>
                </a:lnTo>
                <a:close/>
              </a:path>
            </a:pathLst>
          </a:custGeom>
          <a:solidFill>
            <a:srgbClr val="73C169"/>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2" name="Shape 392"/>
          <p:cNvSpPr/>
          <p:nvPr/>
        </p:nvSpPr>
        <p:spPr>
          <a:xfrm>
            <a:off x="1640398" y="6086094"/>
            <a:ext cx="478790" cy="1250950"/>
          </a:xfrm>
          <a:custGeom>
            <a:avLst/>
            <a:gdLst/>
            <a:ahLst/>
            <a:cxnLst/>
            <a:rect l="0" t="0" r="0" b="0"/>
            <a:pathLst>
              <a:path w="478789" h="1250950" extrusionOk="0">
                <a:moveTo>
                  <a:pt x="478723" y="1082802"/>
                </a:moveTo>
                <a:lnTo>
                  <a:pt x="478723" y="0"/>
                </a:lnTo>
                <a:lnTo>
                  <a:pt x="454626" y="27896"/>
                </a:lnTo>
                <a:lnTo>
                  <a:pt x="429632" y="57763"/>
                </a:lnTo>
                <a:lnTo>
                  <a:pt x="403914" y="89515"/>
                </a:lnTo>
                <a:lnTo>
                  <a:pt x="377641" y="123066"/>
                </a:lnTo>
                <a:lnTo>
                  <a:pt x="350987" y="158331"/>
                </a:lnTo>
                <a:lnTo>
                  <a:pt x="324122" y="195224"/>
                </a:lnTo>
                <a:lnTo>
                  <a:pt x="297218" y="233660"/>
                </a:lnTo>
                <a:lnTo>
                  <a:pt x="270446" y="273554"/>
                </a:lnTo>
                <a:lnTo>
                  <a:pt x="243978" y="314819"/>
                </a:lnTo>
                <a:lnTo>
                  <a:pt x="217984" y="357371"/>
                </a:lnTo>
                <a:lnTo>
                  <a:pt x="192638" y="401125"/>
                </a:lnTo>
                <a:lnTo>
                  <a:pt x="168110" y="445994"/>
                </a:lnTo>
                <a:lnTo>
                  <a:pt x="144571" y="491893"/>
                </a:lnTo>
                <a:lnTo>
                  <a:pt x="122194" y="538737"/>
                </a:lnTo>
                <a:lnTo>
                  <a:pt x="101149" y="586441"/>
                </a:lnTo>
                <a:lnTo>
                  <a:pt x="81607" y="634918"/>
                </a:lnTo>
                <a:lnTo>
                  <a:pt x="63742" y="684084"/>
                </a:lnTo>
                <a:lnTo>
                  <a:pt x="47723" y="733853"/>
                </a:lnTo>
                <a:lnTo>
                  <a:pt x="33723" y="784140"/>
                </a:lnTo>
                <a:lnTo>
                  <a:pt x="21913" y="834859"/>
                </a:lnTo>
                <a:lnTo>
                  <a:pt x="12464" y="885924"/>
                </a:lnTo>
                <a:lnTo>
                  <a:pt x="5548" y="937251"/>
                </a:lnTo>
                <a:lnTo>
                  <a:pt x="1336" y="988754"/>
                </a:lnTo>
                <a:lnTo>
                  <a:pt x="0" y="1040347"/>
                </a:lnTo>
                <a:lnTo>
                  <a:pt x="1711" y="1091946"/>
                </a:lnTo>
                <a:lnTo>
                  <a:pt x="1865" y="1133963"/>
                </a:lnTo>
                <a:lnTo>
                  <a:pt x="2949" y="1174908"/>
                </a:lnTo>
                <a:lnTo>
                  <a:pt x="5890" y="1213996"/>
                </a:lnTo>
                <a:lnTo>
                  <a:pt x="11617" y="1250442"/>
                </a:lnTo>
                <a:lnTo>
                  <a:pt x="310321" y="1250442"/>
                </a:lnTo>
                <a:lnTo>
                  <a:pt x="355339" y="1244480"/>
                </a:lnTo>
                <a:lnTo>
                  <a:pt x="395636" y="1227638"/>
                </a:lnTo>
                <a:lnTo>
                  <a:pt x="429669" y="1201483"/>
                </a:lnTo>
                <a:lnTo>
                  <a:pt x="455891" y="1167581"/>
                </a:lnTo>
                <a:lnTo>
                  <a:pt x="472757" y="1127498"/>
                </a:lnTo>
                <a:lnTo>
                  <a:pt x="478723" y="1082802"/>
                </a:lnTo>
                <a:close/>
              </a:path>
            </a:pathLst>
          </a:custGeom>
          <a:solidFill>
            <a:srgbClr val="73C169"/>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3" name="Shape 393"/>
          <p:cNvSpPr/>
          <p:nvPr/>
        </p:nvSpPr>
        <p:spPr>
          <a:xfrm>
            <a:off x="586740" y="6534150"/>
            <a:ext cx="364490" cy="802640"/>
          </a:xfrm>
          <a:custGeom>
            <a:avLst/>
            <a:gdLst/>
            <a:ahLst/>
            <a:cxnLst/>
            <a:rect l="0" t="0" r="0" b="0"/>
            <a:pathLst>
              <a:path w="364490" h="802640" extrusionOk="0">
                <a:moveTo>
                  <a:pt x="364236" y="802386"/>
                </a:moveTo>
                <a:lnTo>
                  <a:pt x="362807" y="774382"/>
                </a:lnTo>
                <a:lnTo>
                  <a:pt x="356520" y="718375"/>
                </a:lnTo>
                <a:lnTo>
                  <a:pt x="355092" y="690372"/>
                </a:lnTo>
                <a:lnTo>
                  <a:pt x="349915" y="643205"/>
                </a:lnTo>
                <a:lnTo>
                  <a:pt x="341646" y="596324"/>
                </a:lnTo>
                <a:lnTo>
                  <a:pt x="330462" y="549783"/>
                </a:lnTo>
                <a:lnTo>
                  <a:pt x="316539" y="503634"/>
                </a:lnTo>
                <a:lnTo>
                  <a:pt x="300053" y="457932"/>
                </a:lnTo>
                <a:lnTo>
                  <a:pt x="281180" y="412730"/>
                </a:lnTo>
                <a:lnTo>
                  <a:pt x="260098" y="368081"/>
                </a:lnTo>
                <a:lnTo>
                  <a:pt x="236982" y="324040"/>
                </a:lnTo>
                <a:lnTo>
                  <a:pt x="212008" y="280660"/>
                </a:lnTo>
                <a:lnTo>
                  <a:pt x="185353" y="237994"/>
                </a:lnTo>
                <a:lnTo>
                  <a:pt x="157194" y="196095"/>
                </a:lnTo>
                <a:lnTo>
                  <a:pt x="127706" y="155019"/>
                </a:lnTo>
                <a:lnTo>
                  <a:pt x="97066" y="114817"/>
                </a:lnTo>
                <a:lnTo>
                  <a:pt x="65451" y="75545"/>
                </a:lnTo>
                <a:lnTo>
                  <a:pt x="33037" y="37254"/>
                </a:lnTo>
                <a:lnTo>
                  <a:pt x="0" y="0"/>
                </a:lnTo>
                <a:lnTo>
                  <a:pt x="0" y="634746"/>
                </a:lnTo>
                <a:lnTo>
                  <a:pt x="5965" y="679442"/>
                </a:lnTo>
                <a:lnTo>
                  <a:pt x="22831" y="719525"/>
                </a:lnTo>
                <a:lnTo>
                  <a:pt x="49053" y="753427"/>
                </a:lnTo>
                <a:lnTo>
                  <a:pt x="83086" y="779582"/>
                </a:lnTo>
                <a:lnTo>
                  <a:pt x="123384" y="796424"/>
                </a:lnTo>
                <a:lnTo>
                  <a:pt x="168402" y="802386"/>
                </a:lnTo>
                <a:lnTo>
                  <a:pt x="364236" y="802386"/>
                </a:lnTo>
                <a:close/>
              </a:path>
            </a:pathLst>
          </a:custGeom>
          <a:solidFill>
            <a:srgbClr val="31AAC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4" name="Shape 394"/>
          <p:cNvSpPr/>
          <p:nvPr/>
        </p:nvSpPr>
        <p:spPr>
          <a:xfrm>
            <a:off x="586740" y="5301234"/>
            <a:ext cx="1532890" cy="1475740"/>
          </a:xfrm>
          <a:custGeom>
            <a:avLst/>
            <a:gdLst/>
            <a:ahLst/>
            <a:cxnLst/>
            <a:rect l="0" t="0" r="0" b="0"/>
            <a:pathLst>
              <a:path w="1532889" h="1475740" extrusionOk="0">
                <a:moveTo>
                  <a:pt x="1532382" y="616457"/>
                </a:moveTo>
                <a:lnTo>
                  <a:pt x="1532382" y="168401"/>
                </a:lnTo>
                <a:lnTo>
                  <a:pt x="1526416" y="123384"/>
                </a:lnTo>
                <a:lnTo>
                  <a:pt x="1509550" y="83086"/>
                </a:lnTo>
                <a:lnTo>
                  <a:pt x="1483328" y="49053"/>
                </a:lnTo>
                <a:lnTo>
                  <a:pt x="1449295" y="22831"/>
                </a:lnTo>
                <a:lnTo>
                  <a:pt x="1408997" y="5965"/>
                </a:lnTo>
                <a:lnTo>
                  <a:pt x="1363980" y="0"/>
                </a:lnTo>
                <a:lnTo>
                  <a:pt x="168401" y="0"/>
                </a:lnTo>
                <a:lnTo>
                  <a:pt x="123384" y="5965"/>
                </a:lnTo>
                <a:lnTo>
                  <a:pt x="83086" y="22831"/>
                </a:lnTo>
                <a:lnTo>
                  <a:pt x="49053" y="49053"/>
                </a:lnTo>
                <a:lnTo>
                  <a:pt x="22831" y="83086"/>
                </a:lnTo>
                <a:lnTo>
                  <a:pt x="5965" y="123384"/>
                </a:lnTo>
                <a:lnTo>
                  <a:pt x="0" y="168401"/>
                </a:lnTo>
                <a:lnTo>
                  <a:pt x="0" y="998981"/>
                </a:lnTo>
                <a:lnTo>
                  <a:pt x="53745" y="1042167"/>
                </a:lnTo>
                <a:lnTo>
                  <a:pt x="106758" y="1085267"/>
                </a:lnTo>
                <a:lnTo>
                  <a:pt x="388126" y="1317602"/>
                </a:lnTo>
                <a:lnTo>
                  <a:pt x="425348" y="1347869"/>
                </a:lnTo>
                <a:lnTo>
                  <a:pt x="458791" y="1374554"/>
                </a:lnTo>
                <a:lnTo>
                  <a:pt x="512817" y="1415431"/>
                </a:lnTo>
                <a:lnTo>
                  <a:pt x="532638" y="1428749"/>
                </a:lnTo>
                <a:lnTo>
                  <a:pt x="571690" y="1455622"/>
                </a:lnTo>
                <a:lnTo>
                  <a:pt x="599313" y="1469421"/>
                </a:lnTo>
                <a:lnTo>
                  <a:pt x="628650" y="1474505"/>
                </a:lnTo>
                <a:lnTo>
                  <a:pt x="672846" y="1475231"/>
                </a:lnTo>
                <a:lnTo>
                  <a:pt x="720852" y="1461134"/>
                </a:lnTo>
                <a:lnTo>
                  <a:pt x="762571" y="1439036"/>
                </a:lnTo>
                <a:lnTo>
                  <a:pt x="792003" y="1418653"/>
                </a:lnTo>
                <a:lnTo>
                  <a:pt x="803148" y="1409699"/>
                </a:lnTo>
                <a:lnTo>
                  <a:pt x="820866" y="1396309"/>
                </a:lnTo>
                <a:lnTo>
                  <a:pt x="865296" y="1354482"/>
                </a:lnTo>
                <a:lnTo>
                  <a:pt x="920278" y="1295458"/>
                </a:lnTo>
                <a:lnTo>
                  <a:pt x="951184" y="1260570"/>
                </a:lnTo>
                <a:lnTo>
                  <a:pt x="984080" y="1222671"/>
                </a:lnTo>
                <a:lnTo>
                  <a:pt x="1211116" y="956100"/>
                </a:lnTo>
                <a:lnTo>
                  <a:pt x="1251881" y="909150"/>
                </a:lnTo>
                <a:lnTo>
                  <a:pt x="1292905" y="862626"/>
                </a:lnTo>
                <a:lnTo>
                  <a:pt x="1333971" y="816956"/>
                </a:lnTo>
                <a:lnTo>
                  <a:pt x="1374865" y="772570"/>
                </a:lnTo>
                <a:lnTo>
                  <a:pt x="1415369" y="729898"/>
                </a:lnTo>
                <a:lnTo>
                  <a:pt x="1455267" y="689369"/>
                </a:lnTo>
                <a:lnTo>
                  <a:pt x="1494343" y="651412"/>
                </a:lnTo>
                <a:lnTo>
                  <a:pt x="1532382" y="616457"/>
                </a:lnTo>
                <a:close/>
              </a:path>
            </a:pathLst>
          </a:custGeom>
          <a:solidFill>
            <a:srgbClr val="126FB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5" name="Shape 395"/>
          <p:cNvSpPr/>
          <p:nvPr/>
        </p:nvSpPr>
        <p:spPr>
          <a:xfrm>
            <a:off x="586740" y="5917691"/>
            <a:ext cx="1532890" cy="1419225"/>
          </a:xfrm>
          <a:custGeom>
            <a:avLst/>
            <a:gdLst/>
            <a:ahLst/>
            <a:cxnLst/>
            <a:rect l="0" t="0" r="0" b="0"/>
            <a:pathLst>
              <a:path w="1532889" h="1419225" extrusionOk="0">
                <a:moveTo>
                  <a:pt x="1532382" y="168402"/>
                </a:moveTo>
                <a:lnTo>
                  <a:pt x="1532382" y="0"/>
                </a:lnTo>
                <a:lnTo>
                  <a:pt x="1494343" y="34954"/>
                </a:lnTo>
                <a:lnTo>
                  <a:pt x="1455267" y="72911"/>
                </a:lnTo>
                <a:lnTo>
                  <a:pt x="1415369" y="113440"/>
                </a:lnTo>
                <a:lnTo>
                  <a:pt x="1374865" y="156112"/>
                </a:lnTo>
                <a:lnTo>
                  <a:pt x="1333971" y="200498"/>
                </a:lnTo>
                <a:lnTo>
                  <a:pt x="1292905" y="246168"/>
                </a:lnTo>
                <a:lnTo>
                  <a:pt x="1251881" y="292692"/>
                </a:lnTo>
                <a:lnTo>
                  <a:pt x="1211116" y="339642"/>
                </a:lnTo>
                <a:lnTo>
                  <a:pt x="1054974" y="523100"/>
                </a:lnTo>
                <a:lnTo>
                  <a:pt x="984080" y="606213"/>
                </a:lnTo>
                <a:lnTo>
                  <a:pt x="951184" y="644112"/>
                </a:lnTo>
                <a:lnTo>
                  <a:pt x="920278" y="679000"/>
                </a:lnTo>
                <a:lnTo>
                  <a:pt x="891576" y="710447"/>
                </a:lnTo>
                <a:lnTo>
                  <a:pt x="841654" y="761302"/>
                </a:lnTo>
                <a:lnTo>
                  <a:pt x="803148" y="793242"/>
                </a:lnTo>
                <a:lnTo>
                  <a:pt x="764678" y="825984"/>
                </a:lnTo>
                <a:lnTo>
                  <a:pt x="738282" y="843724"/>
                </a:lnTo>
                <a:lnTo>
                  <a:pt x="711743" y="852606"/>
                </a:lnTo>
                <a:lnTo>
                  <a:pt x="672846" y="858774"/>
                </a:lnTo>
                <a:lnTo>
                  <a:pt x="619434" y="851511"/>
                </a:lnTo>
                <a:lnTo>
                  <a:pt x="574738" y="835533"/>
                </a:lnTo>
                <a:lnTo>
                  <a:pt x="532638" y="812292"/>
                </a:lnTo>
                <a:lnTo>
                  <a:pt x="488075" y="780762"/>
                </a:lnTo>
                <a:lnTo>
                  <a:pt x="425348" y="731411"/>
                </a:lnTo>
                <a:lnTo>
                  <a:pt x="388126" y="701144"/>
                </a:lnTo>
                <a:lnTo>
                  <a:pt x="106758" y="468809"/>
                </a:lnTo>
                <a:lnTo>
                  <a:pt x="53745" y="425709"/>
                </a:lnTo>
                <a:lnTo>
                  <a:pt x="0" y="382524"/>
                </a:lnTo>
                <a:lnTo>
                  <a:pt x="0" y="616458"/>
                </a:lnTo>
                <a:lnTo>
                  <a:pt x="33037" y="653712"/>
                </a:lnTo>
                <a:lnTo>
                  <a:pt x="65451" y="692003"/>
                </a:lnTo>
                <a:lnTo>
                  <a:pt x="97066" y="731275"/>
                </a:lnTo>
                <a:lnTo>
                  <a:pt x="127706" y="771477"/>
                </a:lnTo>
                <a:lnTo>
                  <a:pt x="157194" y="812553"/>
                </a:lnTo>
                <a:lnTo>
                  <a:pt x="185353" y="854452"/>
                </a:lnTo>
                <a:lnTo>
                  <a:pt x="212008" y="897118"/>
                </a:lnTo>
                <a:lnTo>
                  <a:pt x="236981" y="940498"/>
                </a:lnTo>
                <a:lnTo>
                  <a:pt x="260098" y="984539"/>
                </a:lnTo>
                <a:lnTo>
                  <a:pt x="281180" y="1029188"/>
                </a:lnTo>
                <a:lnTo>
                  <a:pt x="300053" y="1074390"/>
                </a:lnTo>
                <a:lnTo>
                  <a:pt x="316539" y="1120092"/>
                </a:lnTo>
                <a:lnTo>
                  <a:pt x="330462" y="1166241"/>
                </a:lnTo>
                <a:lnTo>
                  <a:pt x="341646" y="1212782"/>
                </a:lnTo>
                <a:lnTo>
                  <a:pt x="349915" y="1259663"/>
                </a:lnTo>
                <a:lnTo>
                  <a:pt x="355092" y="1306830"/>
                </a:lnTo>
                <a:lnTo>
                  <a:pt x="356520" y="1334833"/>
                </a:lnTo>
                <a:lnTo>
                  <a:pt x="362807" y="1390840"/>
                </a:lnTo>
                <a:lnTo>
                  <a:pt x="364236" y="1418844"/>
                </a:lnTo>
                <a:lnTo>
                  <a:pt x="1053658" y="1418844"/>
                </a:lnTo>
                <a:lnTo>
                  <a:pt x="1053658" y="1208749"/>
                </a:lnTo>
                <a:lnTo>
                  <a:pt x="1054995" y="1157156"/>
                </a:lnTo>
                <a:lnTo>
                  <a:pt x="1059206" y="1105653"/>
                </a:lnTo>
                <a:lnTo>
                  <a:pt x="1066123" y="1054326"/>
                </a:lnTo>
                <a:lnTo>
                  <a:pt x="1075572" y="1003261"/>
                </a:lnTo>
                <a:lnTo>
                  <a:pt x="1087382" y="952542"/>
                </a:lnTo>
                <a:lnTo>
                  <a:pt x="1101382" y="902255"/>
                </a:lnTo>
                <a:lnTo>
                  <a:pt x="1117401" y="852486"/>
                </a:lnTo>
                <a:lnTo>
                  <a:pt x="1135266" y="803320"/>
                </a:lnTo>
                <a:lnTo>
                  <a:pt x="1154807" y="754843"/>
                </a:lnTo>
                <a:lnTo>
                  <a:pt x="1175853" y="707139"/>
                </a:lnTo>
                <a:lnTo>
                  <a:pt x="1198230" y="660295"/>
                </a:lnTo>
                <a:lnTo>
                  <a:pt x="1221769" y="614396"/>
                </a:lnTo>
                <a:lnTo>
                  <a:pt x="1246297" y="569527"/>
                </a:lnTo>
                <a:lnTo>
                  <a:pt x="1271643" y="525773"/>
                </a:lnTo>
                <a:lnTo>
                  <a:pt x="1297636" y="483221"/>
                </a:lnTo>
                <a:lnTo>
                  <a:pt x="1324105" y="441956"/>
                </a:lnTo>
                <a:lnTo>
                  <a:pt x="1350877" y="402062"/>
                </a:lnTo>
                <a:lnTo>
                  <a:pt x="1377781" y="363626"/>
                </a:lnTo>
                <a:lnTo>
                  <a:pt x="1404646" y="326733"/>
                </a:lnTo>
                <a:lnTo>
                  <a:pt x="1431300" y="291468"/>
                </a:lnTo>
                <a:lnTo>
                  <a:pt x="1457572" y="257917"/>
                </a:lnTo>
                <a:lnTo>
                  <a:pt x="1483291" y="226165"/>
                </a:lnTo>
                <a:lnTo>
                  <a:pt x="1508285" y="196298"/>
                </a:lnTo>
                <a:lnTo>
                  <a:pt x="1532382" y="168402"/>
                </a:lnTo>
                <a:close/>
              </a:path>
              <a:path w="1532889" h="1419225" extrusionOk="0">
                <a:moveTo>
                  <a:pt x="1065276" y="1418844"/>
                </a:moveTo>
                <a:lnTo>
                  <a:pt x="1059549" y="1382398"/>
                </a:lnTo>
                <a:lnTo>
                  <a:pt x="1056608" y="1343310"/>
                </a:lnTo>
                <a:lnTo>
                  <a:pt x="1055524" y="1302365"/>
                </a:lnTo>
                <a:lnTo>
                  <a:pt x="1055370" y="1260348"/>
                </a:lnTo>
                <a:lnTo>
                  <a:pt x="1053658" y="1208749"/>
                </a:lnTo>
                <a:lnTo>
                  <a:pt x="1053658" y="1418844"/>
                </a:lnTo>
                <a:lnTo>
                  <a:pt x="1065276" y="1418844"/>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6" name="Shape 396"/>
          <p:cNvSpPr/>
          <p:nvPr/>
        </p:nvSpPr>
        <p:spPr>
          <a:xfrm>
            <a:off x="990790" y="6015985"/>
            <a:ext cx="382905" cy="550545"/>
          </a:xfrm>
          <a:custGeom>
            <a:avLst/>
            <a:gdLst/>
            <a:ahLst/>
            <a:cxnLst/>
            <a:rect l="0" t="0" r="0" b="0"/>
            <a:pathLst>
              <a:path w="382905" h="550545" extrusionOk="0">
                <a:moveTo>
                  <a:pt x="382833" y="346285"/>
                </a:moveTo>
                <a:lnTo>
                  <a:pt x="381366" y="293106"/>
                </a:lnTo>
                <a:lnTo>
                  <a:pt x="371665" y="237748"/>
                </a:lnTo>
                <a:lnTo>
                  <a:pt x="357345" y="181067"/>
                </a:lnTo>
                <a:lnTo>
                  <a:pt x="336256" y="130485"/>
                </a:lnTo>
                <a:lnTo>
                  <a:pt x="309488" y="86885"/>
                </a:lnTo>
                <a:lnTo>
                  <a:pt x="278130" y="51153"/>
                </a:lnTo>
                <a:lnTo>
                  <a:pt x="243271" y="24172"/>
                </a:lnTo>
                <a:lnTo>
                  <a:pt x="206001" y="6826"/>
                </a:lnTo>
                <a:lnTo>
                  <a:pt x="167410" y="0"/>
                </a:lnTo>
                <a:lnTo>
                  <a:pt x="128587" y="4576"/>
                </a:lnTo>
                <a:lnTo>
                  <a:pt x="62293" y="39390"/>
                </a:lnTo>
                <a:lnTo>
                  <a:pt x="37611" y="70638"/>
                </a:lnTo>
                <a:lnTo>
                  <a:pt x="18859" y="109351"/>
                </a:lnTo>
                <a:lnTo>
                  <a:pt x="6250" y="154208"/>
                </a:lnTo>
                <a:lnTo>
                  <a:pt x="0" y="203887"/>
                </a:lnTo>
                <a:lnTo>
                  <a:pt x="321" y="257066"/>
                </a:lnTo>
                <a:lnTo>
                  <a:pt x="7429" y="312424"/>
                </a:lnTo>
                <a:lnTo>
                  <a:pt x="24342" y="369105"/>
                </a:lnTo>
                <a:lnTo>
                  <a:pt x="46577" y="419687"/>
                </a:lnTo>
                <a:lnTo>
                  <a:pt x="73384" y="463287"/>
                </a:lnTo>
                <a:lnTo>
                  <a:pt x="104013" y="499019"/>
                </a:lnTo>
                <a:lnTo>
                  <a:pt x="137713" y="526000"/>
                </a:lnTo>
                <a:lnTo>
                  <a:pt x="173736" y="543346"/>
                </a:lnTo>
                <a:lnTo>
                  <a:pt x="211329" y="550172"/>
                </a:lnTo>
                <a:lnTo>
                  <a:pt x="249745" y="545596"/>
                </a:lnTo>
                <a:lnTo>
                  <a:pt x="286050" y="533243"/>
                </a:lnTo>
                <a:lnTo>
                  <a:pt x="317444" y="510782"/>
                </a:lnTo>
                <a:lnTo>
                  <a:pt x="343373" y="479534"/>
                </a:lnTo>
                <a:lnTo>
                  <a:pt x="363283" y="440821"/>
                </a:lnTo>
                <a:lnTo>
                  <a:pt x="376621" y="395964"/>
                </a:lnTo>
                <a:lnTo>
                  <a:pt x="382833" y="346285"/>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7" name="Shape 397"/>
          <p:cNvSpPr/>
          <p:nvPr/>
        </p:nvSpPr>
        <p:spPr>
          <a:xfrm>
            <a:off x="380" y="114680"/>
            <a:ext cx="1005840" cy="0"/>
          </a:xfrm>
          <a:custGeom>
            <a:avLst/>
            <a:gdLst/>
            <a:ahLst/>
            <a:cxnLst/>
            <a:rect l="0" t="0" r="0" b="0"/>
            <a:pathLst>
              <a:path w="1005840" h="120000" extrusionOk="0">
                <a:moveTo>
                  <a:pt x="0" y="0"/>
                </a:moveTo>
                <a:lnTo>
                  <a:pt x="1005459" y="0"/>
                </a:lnTo>
              </a:path>
            </a:pathLst>
          </a:custGeom>
          <a:noFill/>
          <a:ln w="9525" cap="flat" cmpd="sng">
            <a:solidFill>
              <a:srgbClr val="FB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8" name="Shape 398"/>
          <p:cNvSpPr txBox="1"/>
          <p:nvPr/>
        </p:nvSpPr>
        <p:spPr>
          <a:xfrm>
            <a:off x="5263388" y="6010147"/>
            <a:ext cx="3570604" cy="494665"/>
          </a:xfrm>
          <a:prstGeom prst="rect">
            <a:avLst/>
          </a:prstGeom>
          <a:noFill/>
          <a:ln>
            <a:noFill/>
          </a:ln>
        </p:spPr>
        <p:txBody>
          <a:bodyPr spcFirstLastPara="1" wrap="square" lIns="0" tIns="15875" rIns="0" bIns="0" anchor="t" anchorCtr="0">
            <a:noAutofit/>
          </a:bodyPr>
          <a:lstStyle/>
          <a:p>
            <a:pPr marL="12700" marR="0" lvl="0" indent="0" algn="l" rtl="0">
              <a:lnSpc>
                <a:spcPct val="100000"/>
              </a:lnSpc>
              <a:spcBef>
                <a:spcPts val="0"/>
              </a:spcBef>
              <a:spcAft>
                <a:spcPts val="0"/>
              </a:spcAft>
              <a:buNone/>
            </a:pPr>
            <a:r>
              <a:rPr lang="en-US" sz="3050" b="1">
                <a:solidFill>
                  <a:srgbClr val="FFFFFF"/>
                </a:solidFill>
                <a:latin typeface="Arial"/>
                <a:ea typeface="Arial"/>
                <a:cs typeface="Arial"/>
                <a:sym typeface="Arial"/>
              </a:rPr>
              <a:t>Financial </a:t>
            </a:r>
            <a:r>
              <a:rPr lang="en-US" sz="3050" b="1">
                <a:solidFill>
                  <a:srgbClr val="FFFFFF"/>
                </a:solidFill>
              </a:rPr>
              <a:t>Update</a:t>
            </a:r>
            <a:endParaRPr sz="3050">
              <a:solidFill>
                <a:schemeClr val="dk1"/>
              </a:solidFill>
              <a:latin typeface="Arial"/>
              <a:ea typeface="Arial"/>
              <a:cs typeface="Arial"/>
              <a:sym typeface="Arial"/>
            </a:endParaRPr>
          </a:p>
        </p:txBody>
      </p:sp>
    </p:spTree>
    <p:extLst>
      <p:ext uri="{BB962C8B-B14F-4D97-AF65-F5344CB8AC3E}">
        <p14:creationId xmlns:p14="http://schemas.microsoft.com/office/powerpoint/2010/main" val="12474259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380" y="114680"/>
            <a:ext cx="1005840" cy="0"/>
          </a:xfrm>
          <a:custGeom>
            <a:avLst/>
            <a:gdLst/>
            <a:ahLst/>
            <a:cxnLst/>
            <a:rect l="l" t="t" r="r" b="b"/>
            <a:pathLst>
              <a:path w="1005840">
                <a:moveTo>
                  <a:pt x="0" y="0"/>
                </a:moveTo>
                <a:lnTo>
                  <a:pt x="1005459" y="0"/>
                </a:lnTo>
              </a:path>
            </a:pathLst>
          </a:custGeom>
          <a:ln w="3175">
            <a:solidFill>
              <a:srgbClr val="FBFFFF"/>
            </a:solidFill>
          </a:ln>
        </p:spPr>
        <p:txBody>
          <a:bodyPr wrap="square" lIns="0" tIns="0" rIns="0" bIns="0" rtlCol="0"/>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4" name="object 4"/>
          <p:cNvSpPr txBox="1">
            <a:spLocks noGrp="1"/>
          </p:cNvSpPr>
          <p:nvPr>
            <p:ph type="title"/>
          </p:nvPr>
        </p:nvSpPr>
        <p:spPr>
          <a:xfrm>
            <a:off x="570955" y="506186"/>
            <a:ext cx="9421877" cy="364202"/>
          </a:xfrm>
          <a:prstGeom prst="rect">
            <a:avLst/>
          </a:prstGeom>
        </p:spPr>
        <p:txBody>
          <a:bodyPr vert="horz" wrap="square" lIns="0" tIns="12700" rIns="0" bIns="0" rtlCol="0">
            <a:spAutoFit/>
          </a:bodyPr>
          <a:lstStyle/>
          <a:p>
            <a:pPr marL="12700">
              <a:lnSpc>
                <a:spcPct val="100000"/>
              </a:lnSpc>
              <a:spcBef>
                <a:spcPts val="100"/>
              </a:spcBef>
            </a:pPr>
            <a:r>
              <a:rPr lang="en-US"/>
              <a:t>Q2 2019 and YTD Financial Performance Summary</a:t>
            </a:r>
            <a:endParaRPr spc="-10"/>
          </a:p>
        </p:txBody>
      </p:sp>
      <p:sp>
        <p:nvSpPr>
          <p:cNvPr id="15" name="TextBox 14"/>
          <p:cNvSpPr txBox="1"/>
          <p:nvPr/>
        </p:nvSpPr>
        <p:spPr>
          <a:xfrm>
            <a:off x="510795" y="4919308"/>
            <a:ext cx="1341120" cy="2277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80" b="1" i="1" u="none" strike="noStrike" kern="0" cap="none" spc="0" normalizeH="0" baseline="0" noProof="0">
                <a:ln>
                  <a:noFill/>
                </a:ln>
                <a:solidFill>
                  <a:srgbClr val="FFFFFF"/>
                </a:solidFill>
                <a:effectLst/>
                <a:uLnTx/>
                <a:uFillTx/>
                <a:latin typeface="Arial"/>
                <a:cs typeface="Arial"/>
                <a:sym typeface="Arial"/>
              </a:rPr>
              <a:t>($’s in millions)</a:t>
            </a:r>
          </a:p>
        </p:txBody>
      </p:sp>
      <p:sp>
        <p:nvSpPr>
          <p:cNvPr id="17" name="object 76"/>
          <p:cNvSpPr txBox="1"/>
          <p:nvPr/>
        </p:nvSpPr>
        <p:spPr>
          <a:xfrm>
            <a:off x="268224" y="7385307"/>
            <a:ext cx="9245890" cy="130163"/>
          </a:xfrm>
          <a:prstGeom prst="rect">
            <a:avLst/>
          </a:prstGeom>
        </p:spPr>
        <p:txBody>
          <a:bodyPr vert="horz" wrap="square" lIns="0" tIns="14604" rIns="0" bIns="0" rtlCol="0">
            <a:spAutoFit/>
          </a:bodyPr>
          <a:lstStyle/>
          <a:p>
            <a:pPr marL="12700" marR="0" lvl="0" indent="0" algn="l" defTabSz="914400" rtl="0" eaLnBrk="1" fontAlgn="auto" latinLnBrk="0" hangingPunct="1">
              <a:lnSpc>
                <a:spcPct val="100000"/>
              </a:lnSpc>
              <a:spcBef>
                <a:spcPts val="114"/>
              </a:spcBef>
              <a:spcAft>
                <a:spcPts val="0"/>
              </a:spcAft>
              <a:buClr>
                <a:srgbClr val="000000"/>
              </a:buClr>
              <a:buSzTx/>
              <a:buFont typeface="Arial"/>
              <a:buNone/>
              <a:tabLst/>
              <a:defRPr/>
            </a:pPr>
            <a:r>
              <a:rPr kumimoji="0" sz="750" b="0" i="0" u="none" strike="noStrike" kern="0" cap="none" spc="0" normalizeH="0" baseline="0" noProof="0" dirty="0">
                <a:ln>
                  <a:noFill/>
                </a:ln>
                <a:solidFill>
                  <a:srgbClr val="56595B"/>
                </a:solidFill>
                <a:effectLst/>
                <a:uLnTx/>
                <a:uFillTx/>
                <a:latin typeface="Arial"/>
                <a:cs typeface="Arial"/>
                <a:sym typeface="Arial"/>
              </a:rPr>
              <a:t>(1) </a:t>
            </a:r>
            <a:r>
              <a:rPr kumimoji="0" lang="en-US" sz="750" b="0" i="0" u="none" strike="noStrike" kern="0" cap="none" spc="0" normalizeH="0" baseline="0" noProof="0" dirty="0">
                <a:ln>
                  <a:noFill/>
                </a:ln>
                <a:solidFill>
                  <a:srgbClr val="56595B"/>
                </a:solidFill>
                <a:effectLst/>
                <a:uLnTx/>
                <a:uFillTx/>
                <a:latin typeface="Arial"/>
                <a:cs typeface="Arial"/>
                <a:sym typeface="Arial"/>
              </a:rPr>
              <a:t>SG&amp;A includes restructuring-related costs of $2.2M </a:t>
            </a:r>
            <a:r>
              <a:rPr lang="en-US" sz="750" dirty="0">
                <a:solidFill>
                  <a:srgbClr val="56595B"/>
                </a:solidFill>
              </a:rPr>
              <a:t>and $3.9M for the Q2 2019 and YTD 2019, respectively. SG&amp;A includes restructuring-related costs of $0.4M and $1.7M for Q2 2018 and YTD 2018, respectively.</a:t>
            </a:r>
            <a:r>
              <a:rPr kumimoji="0" lang="en-US" sz="750" b="0" i="0" u="none" strike="noStrike" kern="0" cap="none" spc="0" normalizeH="0" baseline="0" noProof="0" dirty="0">
                <a:ln>
                  <a:noFill/>
                </a:ln>
                <a:solidFill>
                  <a:srgbClr val="56595B"/>
                </a:solidFill>
                <a:effectLst/>
                <a:uLnTx/>
                <a:uFillTx/>
                <a:latin typeface="Arial"/>
                <a:cs typeface="Arial"/>
                <a:sym typeface="Arial"/>
              </a:rPr>
              <a:t> </a:t>
            </a:r>
            <a:endParaRPr kumimoji="0" sz="750" b="0" i="0" u="none" strike="noStrike" kern="0" cap="none" spc="0" normalizeH="0" baseline="0" noProof="0" dirty="0">
              <a:ln>
                <a:noFill/>
              </a:ln>
              <a:solidFill>
                <a:srgbClr val="000000"/>
              </a:solidFill>
              <a:effectLst/>
              <a:uLnTx/>
              <a:uFillTx/>
              <a:latin typeface="Arial"/>
              <a:cs typeface="Arial"/>
              <a:sym typeface="Arial"/>
            </a:endParaRPr>
          </a:p>
        </p:txBody>
      </p:sp>
      <p:sp>
        <p:nvSpPr>
          <p:cNvPr id="8" name="Slide Number Placeholder 3">
            <a:extLst>
              <a:ext uri="{FF2B5EF4-FFF2-40B4-BE49-F238E27FC236}">
                <a16:creationId xmlns:a16="http://schemas.microsoft.com/office/drawing/2014/main" id="{42760F96-48D9-4EBB-AFE2-0534EE6DA192}"/>
              </a:ext>
            </a:extLst>
          </p:cNvPr>
          <p:cNvSpPr txBox="1">
            <a:spLocks/>
          </p:cNvSpPr>
          <p:nvPr/>
        </p:nvSpPr>
        <p:spPr>
          <a:xfrm>
            <a:off x="9513779" y="7368920"/>
            <a:ext cx="206375" cy="181609"/>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25400" marR="0" lvl="0" indent="0" algn="l" rtl="0">
              <a:lnSpc>
                <a:spcPct val="119545"/>
              </a:lnSpc>
              <a:spcBef>
                <a:spcPts val="0"/>
              </a:spcBef>
              <a:spcAft>
                <a:spcPts val="0"/>
              </a:spcAft>
              <a:buClr>
                <a:srgbClr val="000000"/>
              </a:buClr>
              <a:buFont typeface="Arial"/>
              <a:buNone/>
              <a:defRPr sz="1100" b="0" i="0" u="none" strike="noStrike" cap="none">
                <a:solidFill>
                  <a:schemeClr val="dk1"/>
                </a:solidFill>
                <a:latin typeface="Arial"/>
                <a:ea typeface="Arial"/>
                <a:cs typeface="Arial"/>
                <a:sym typeface="Arial"/>
              </a:defRPr>
            </a:lvl1pPr>
            <a:lvl2pPr marL="25400" marR="0" lvl="1" indent="0" algn="l" rtl="0">
              <a:lnSpc>
                <a:spcPct val="119545"/>
              </a:lnSpc>
              <a:spcBef>
                <a:spcPts val="0"/>
              </a:spcBef>
              <a:spcAft>
                <a:spcPts val="0"/>
              </a:spcAft>
              <a:buClr>
                <a:srgbClr val="000000"/>
              </a:buClr>
              <a:buFont typeface="Arial"/>
              <a:buNone/>
              <a:defRPr sz="1100" b="0" i="0" u="none" strike="noStrike" cap="none">
                <a:solidFill>
                  <a:schemeClr val="dk1"/>
                </a:solidFill>
                <a:latin typeface="Arial"/>
                <a:ea typeface="Arial"/>
                <a:cs typeface="Arial"/>
                <a:sym typeface="Arial"/>
              </a:defRPr>
            </a:lvl2pPr>
            <a:lvl3pPr marL="25400" marR="0" lvl="2" indent="0" algn="l" rtl="0">
              <a:lnSpc>
                <a:spcPct val="119545"/>
              </a:lnSpc>
              <a:spcBef>
                <a:spcPts val="0"/>
              </a:spcBef>
              <a:spcAft>
                <a:spcPts val="0"/>
              </a:spcAft>
              <a:buClr>
                <a:srgbClr val="000000"/>
              </a:buClr>
              <a:buFont typeface="Arial"/>
              <a:buNone/>
              <a:defRPr sz="1100" b="0" i="0" u="none" strike="noStrike" cap="none">
                <a:solidFill>
                  <a:schemeClr val="dk1"/>
                </a:solidFill>
                <a:latin typeface="Arial"/>
                <a:ea typeface="Arial"/>
                <a:cs typeface="Arial"/>
                <a:sym typeface="Arial"/>
              </a:defRPr>
            </a:lvl3pPr>
            <a:lvl4pPr marL="25400" marR="0" lvl="3" indent="0" algn="l" rtl="0">
              <a:lnSpc>
                <a:spcPct val="119545"/>
              </a:lnSpc>
              <a:spcBef>
                <a:spcPts val="0"/>
              </a:spcBef>
              <a:spcAft>
                <a:spcPts val="0"/>
              </a:spcAft>
              <a:buClr>
                <a:srgbClr val="000000"/>
              </a:buClr>
              <a:buFont typeface="Arial"/>
              <a:buNone/>
              <a:defRPr sz="1100" b="0" i="0" u="none" strike="noStrike" cap="none">
                <a:solidFill>
                  <a:schemeClr val="dk1"/>
                </a:solidFill>
                <a:latin typeface="Arial"/>
                <a:ea typeface="Arial"/>
                <a:cs typeface="Arial"/>
                <a:sym typeface="Arial"/>
              </a:defRPr>
            </a:lvl4pPr>
            <a:lvl5pPr marL="25400" marR="0" lvl="4" indent="0" algn="l" rtl="0">
              <a:lnSpc>
                <a:spcPct val="119545"/>
              </a:lnSpc>
              <a:spcBef>
                <a:spcPts val="0"/>
              </a:spcBef>
              <a:spcAft>
                <a:spcPts val="0"/>
              </a:spcAft>
              <a:buClr>
                <a:srgbClr val="000000"/>
              </a:buClr>
              <a:buFont typeface="Arial"/>
              <a:buNone/>
              <a:defRPr sz="1100" b="0" i="0" u="none" strike="noStrike" cap="none">
                <a:solidFill>
                  <a:schemeClr val="dk1"/>
                </a:solidFill>
                <a:latin typeface="Arial"/>
                <a:ea typeface="Arial"/>
                <a:cs typeface="Arial"/>
                <a:sym typeface="Arial"/>
              </a:defRPr>
            </a:lvl5pPr>
            <a:lvl6pPr marL="25400" marR="0" lvl="5" indent="0" algn="l" rtl="0">
              <a:lnSpc>
                <a:spcPct val="119545"/>
              </a:lnSpc>
              <a:spcBef>
                <a:spcPts val="0"/>
              </a:spcBef>
              <a:spcAft>
                <a:spcPts val="0"/>
              </a:spcAft>
              <a:buClr>
                <a:srgbClr val="000000"/>
              </a:buClr>
              <a:buFont typeface="Arial"/>
              <a:buNone/>
              <a:defRPr sz="1100" b="0" i="0" u="none" strike="noStrike" cap="none">
                <a:solidFill>
                  <a:schemeClr val="dk1"/>
                </a:solidFill>
                <a:latin typeface="Arial"/>
                <a:ea typeface="Arial"/>
                <a:cs typeface="Arial"/>
                <a:sym typeface="Arial"/>
              </a:defRPr>
            </a:lvl6pPr>
            <a:lvl7pPr marL="25400" marR="0" lvl="6" indent="0" algn="l" rtl="0">
              <a:lnSpc>
                <a:spcPct val="119545"/>
              </a:lnSpc>
              <a:spcBef>
                <a:spcPts val="0"/>
              </a:spcBef>
              <a:spcAft>
                <a:spcPts val="0"/>
              </a:spcAft>
              <a:buClr>
                <a:srgbClr val="000000"/>
              </a:buClr>
              <a:buFont typeface="Arial"/>
              <a:buNone/>
              <a:defRPr sz="1100" b="0" i="0" u="none" strike="noStrike" cap="none">
                <a:solidFill>
                  <a:schemeClr val="dk1"/>
                </a:solidFill>
                <a:latin typeface="Arial"/>
                <a:ea typeface="Arial"/>
                <a:cs typeface="Arial"/>
                <a:sym typeface="Arial"/>
              </a:defRPr>
            </a:lvl7pPr>
            <a:lvl8pPr marL="25400" marR="0" lvl="7" indent="0" algn="l" rtl="0">
              <a:lnSpc>
                <a:spcPct val="119545"/>
              </a:lnSpc>
              <a:spcBef>
                <a:spcPts val="0"/>
              </a:spcBef>
              <a:spcAft>
                <a:spcPts val="0"/>
              </a:spcAft>
              <a:buClr>
                <a:srgbClr val="000000"/>
              </a:buClr>
              <a:buFont typeface="Arial"/>
              <a:buNone/>
              <a:defRPr sz="1100" b="0" i="0" u="none" strike="noStrike" cap="none">
                <a:solidFill>
                  <a:schemeClr val="dk1"/>
                </a:solidFill>
                <a:latin typeface="Arial"/>
                <a:ea typeface="Arial"/>
                <a:cs typeface="Arial"/>
                <a:sym typeface="Arial"/>
              </a:defRPr>
            </a:lvl8pPr>
            <a:lvl9pPr marL="25400" marR="0" lvl="8" indent="0" algn="l" rtl="0">
              <a:lnSpc>
                <a:spcPct val="119545"/>
              </a:lnSpc>
              <a:spcBef>
                <a:spcPts val="0"/>
              </a:spcBef>
              <a:spcAft>
                <a:spcPts val="0"/>
              </a:spcAft>
              <a:buClr>
                <a:srgbClr val="000000"/>
              </a:buClr>
              <a:buFont typeface="Arial"/>
              <a:buNone/>
              <a:defRPr sz="1100" b="0" i="0" u="none" strike="noStrike" cap="none">
                <a:solidFill>
                  <a:schemeClr val="dk1"/>
                </a:solidFill>
                <a:latin typeface="Arial"/>
                <a:ea typeface="Arial"/>
                <a:cs typeface="Arial"/>
                <a:sym typeface="Arial"/>
              </a:defRPr>
            </a:lvl9pPr>
          </a:lstStyle>
          <a:p>
            <a:fld id="{00000000-1234-1234-1234-123412341234}" type="slidenum">
              <a:rPr lang="en-US" smtClean="0"/>
              <a:pPr/>
              <a:t>11</a:t>
            </a:fld>
            <a:endParaRPr lang="en-US"/>
          </a:p>
        </p:txBody>
      </p:sp>
      <p:pic>
        <p:nvPicPr>
          <p:cNvPr id="9" name="Shape 506" descr="SSIlogo_main.eps">
            <a:extLst>
              <a:ext uri="{FF2B5EF4-FFF2-40B4-BE49-F238E27FC236}">
                <a16:creationId xmlns:a16="http://schemas.microsoft.com/office/drawing/2014/main" id="{A9C0B8FA-F270-477C-9B37-5C4AF4DFAB96}"/>
              </a:ext>
            </a:extLst>
          </p:cNvPr>
          <p:cNvPicPr preferRelativeResize="0"/>
          <p:nvPr/>
        </p:nvPicPr>
        <p:blipFill rotWithShape="1">
          <a:blip r:embed="rId2">
            <a:alphaModFix/>
          </a:blip>
          <a:srcRect/>
          <a:stretch/>
        </p:blipFill>
        <p:spPr>
          <a:xfrm>
            <a:off x="8528802" y="268430"/>
            <a:ext cx="1331224" cy="548640"/>
          </a:xfrm>
          <a:prstGeom prst="rect">
            <a:avLst/>
          </a:prstGeom>
          <a:noFill/>
          <a:ln>
            <a:noFill/>
          </a:ln>
        </p:spPr>
      </p:pic>
      <p:pic>
        <p:nvPicPr>
          <p:cNvPr id="2" name="Picture 1">
            <a:extLst>
              <a:ext uri="{FF2B5EF4-FFF2-40B4-BE49-F238E27FC236}">
                <a16:creationId xmlns:a16="http://schemas.microsoft.com/office/drawing/2014/main" id="{C9F7F53F-8F61-47BC-8069-C02A56FF1BBF}"/>
              </a:ext>
            </a:extLst>
          </p:cNvPr>
          <p:cNvPicPr>
            <a:picLocks noChangeAspect="1"/>
          </p:cNvPicPr>
          <p:nvPr/>
        </p:nvPicPr>
        <p:blipFill>
          <a:blip r:embed="rId3"/>
          <a:stretch>
            <a:fillRect/>
          </a:stretch>
        </p:blipFill>
        <p:spPr>
          <a:xfrm>
            <a:off x="1214503" y="1080647"/>
            <a:ext cx="7629394" cy="6094401"/>
          </a:xfrm>
          <a:prstGeom prst="rect">
            <a:avLst/>
          </a:prstGeom>
        </p:spPr>
      </p:pic>
    </p:spTree>
    <p:extLst>
      <p:ext uri="{BB962C8B-B14F-4D97-AF65-F5344CB8AC3E}">
        <p14:creationId xmlns:p14="http://schemas.microsoft.com/office/powerpoint/2010/main" val="17049884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Shape 443"/>
          <p:cNvSpPr/>
          <p:nvPr/>
        </p:nvSpPr>
        <p:spPr>
          <a:xfrm>
            <a:off x="380" y="114680"/>
            <a:ext cx="1005840" cy="0"/>
          </a:xfrm>
          <a:custGeom>
            <a:avLst/>
            <a:gdLst/>
            <a:ahLst/>
            <a:cxnLst/>
            <a:rect l="0" t="0" r="0" b="0"/>
            <a:pathLst>
              <a:path w="1005840" h="120000" extrusionOk="0">
                <a:moveTo>
                  <a:pt x="0" y="0"/>
                </a:moveTo>
                <a:lnTo>
                  <a:pt x="1005459" y="0"/>
                </a:lnTo>
              </a:path>
            </a:pathLst>
          </a:custGeom>
          <a:noFill/>
          <a:ln w="9525" cap="flat" cmpd="sng">
            <a:solidFill>
              <a:srgbClr val="FBFFFF"/>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44" name="Shape 444"/>
          <p:cNvSpPr txBox="1">
            <a:spLocks noGrp="1"/>
          </p:cNvSpPr>
          <p:nvPr>
            <p:ph type="title"/>
          </p:nvPr>
        </p:nvSpPr>
        <p:spPr>
          <a:xfrm>
            <a:off x="613488" y="522662"/>
            <a:ext cx="8050277" cy="361315"/>
          </a:xfrm>
          <a:prstGeom prst="rect">
            <a:avLst/>
          </a:prstGeom>
          <a:noFill/>
          <a:ln>
            <a:noFill/>
          </a:ln>
        </p:spPr>
        <p:txBody>
          <a:bodyPr spcFirstLastPara="1" wrap="square" lIns="0" tIns="12700" rIns="0" bIns="0" anchor="t" anchorCtr="0">
            <a:noAutofit/>
          </a:bodyPr>
          <a:lstStyle/>
          <a:p>
            <a:pPr marL="12700" marR="0" lvl="0" indent="0" algn="l" rtl="0">
              <a:lnSpc>
                <a:spcPct val="100000"/>
              </a:lnSpc>
              <a:spcBef>
                <a:spcPts val="0"/>
              </a:spcBef>
              <a:spcAft>
                <a:spcPts val="0"/>
              </a:spcAft>
              <a:buNone/>
            </a:pPr>
            <a:r>
              <a:rPr lang="en-US" sz="2200" b="0" i="0" u="none" strike="noStrike" cap="none" dirty="0">
                <a:solidFill>
                  <a:srgbClr val="126FB7"/>
                </a:solidFill>
                <a:latin typeface="Arial"/>
                <a:ea typeface="Arial"/>
                <a:cs typeface="Arial"/>
                <a:sym typeface="Arial"/>
              </a:rPr>
              <a:t>Working Capital Analytics / Other Cash Flow Drivers</a:t>
            </a:r>
            <a:endParaRPr sz="2200" b="0" i="0" u="none" strike="noStrike" cap="none" dirty="0">
              <a:solidFill>
                <a:srgbClr val="126FB7"/>
              </a:solidFill>
              <a:latin typeface="Arial"/>
              <a:ea typeface="Arial"/>
              <a:cs typeface="Arial"/>
              <a:sym typeface="Arial"/>
            </a:endParaRPr>
          </a:p>
        </p:txBody>
      </p:sp>
      <p:sp>
        <p:nvSpPr>
          <p:cNvPr id="447" name="Shape 447"/>
          <p:cNvSpPr txBox="1"/>
          <p:nvPr/>
        </p:nvSpPr>
        <p:spPr>
          <a:xfrm>
            <a:off x="642621" y="5424020"/>
            <a:ext cx="8686799" cy="1934267"/>
          </a:xfrm>
          <a:prstGeom prst="rect">
            <a:avLst/>
          </a:prstGeom>
          <a:gradFill>
            <a:gsLst>
              <a:gs pos="0">
                <a:srgbClr val="2D5C97"/>
              </a:gs>
              <a:gs pos="80000">
                <a:srgbClr val="3C7AC5"/>
              </a:gs>
              <a:gs pos="100000">
                <a:srgbClr val="397BC9"/>
              </a:gs>
            </a:gsLst>
            <a:lin ang="16200000" scaled="0"/>
          </a:gradFill>
          <a:ln>
            <a:noFill/>
          </a:ln>
          <a:effectLst>
            <a:outerShdw blurRad="40000" dist="23000" dir="5400000" rotWithShape="0">
              <a:srgbClr val="000000">
                <a:alpha val="34901"/>
              </a:srgbClr>
            </a:outerShdw>
          </a:effectLst>
        </p:spPr>
        <p:txBody>
          <a:bodyPr spcFirstLastPara="1" wrap="square" lIns="91425" tIns="45700" rIns="91425" bIns="45700" anchor="t" anchorCtr="0">
            <a:noAutofit/>
          </a:bodyPr>
          <a:lstStyle/>
          <a:p>
            <a:pPr marL="285750" indent="-285750">
              <a:buClr>
                <a:srgbClr val="FFFFFF"/>
              </a:buClr>
              <a:buSzPts val="1400"/>
              <a:buFont typeface="Noto Sans Symbols"/>
              <a:buChar char="➢"/>
              <a:defRPr/>
            </a:pPr>
            <a:r>
              <a:rPr kumimoji="0" lang="en-US" sz="1200" b="0" i="0" u="none" strike="noStrike" kern="0" cap="none" spc="0" normalizeH="0" baseline="0" noProof="0" dirty="0">
                <a:ln>
                  <a:noFill/>
                </a:ln>
                <a:solidFill>
                  <a:srgbClr val="FFFFFF"/>
                </a:solidFill>
                <a:effectLst/>
                <a:uLnTx/>
                <a:uFillTx/>
                <a:latin typeface="Calibri"/>
                <a:ea typeface="Calibri"/>
                <a:cs typeface="Calibri"/>
                <a:sym typeface="Calibri"/>
              </a:rPr>
              <a:t>Working capital balances have returned to historic levels.</a:t>
            </a:r>
          </a:p>
          <a:p>
            <a:pPr marL="285750" indent="-285750">
              <a:buClr>
                <a:srgbClr val="FFFFFF"/>
              </a:buClr>
              <a:buSzPts val="1400"/>
              <a:buFont typeface="Noto Sans Symbols"/>
              <a:buChar char="➢"/>
              <a:defRPr/>
            </a:pPr>
            <a:r>
              <a:rPr kumimoji="0" lang="en-US" sz="1200" b="0" i="0" u="none" strike="noStrike" kern="0" cap="none" spc="0" normalizeH="0" baseline="0" noProof="0" dirty="0">
                <a:ln>
                  <a:noFill/>
                </a:ln>
                <a:solidFill>
                  <a:srgbClr val="FFFFFF"/>
                </a:solidFill>
                <a:effectLst/>
                <a:uLnTx/>
                <a:uFillTx/>
                <a:latin typeface="Calibri"/>
                <a:ea typeface="Calibri"/>
                <a:cs typeface="Calibri"/>
                <a:sym typeface="Calibri"/>
              </a:rPr>
              <a:t>Accounts Receivable </a:t>
            </a:r>
            <a:r>
              <a:rPr lang="en-US" sz="1200" dirty="0">
                <a:solidFill>
                  <a:srgbClr val="FFFFFF"/>
                </a:solidFill>
                <a:latin typeface="Calibri"/>
                <a:ea typeface="Calibri"/>
                <a:cs typeface="Calibri"/>
                <a:sym typeface="Calibri"/>
              </a:rPr>
              <a:t>down by $3.2M</a:t>
            </a:r>
            <a:r>
              <a:rPr kumimoji="0" lang="en-US" sz="1200" b="0" i="0" u="none" strike="noStrike" kern="0" cap="none" spc="0" normalizeH="0" baseline="0" noProof="0" dirty="0">
                <a:ln>
                  <a:noFill/>
                </a:ln>
                <a:solidFill>
                  <a:srgbClr val="FFFFFF"/>
                </a:solidFill>
                <a:effectLst/>
                <a:uLnTx/>
                <a:uFillTx/>
                <a:latin typeface="Calibri"/>
                <a:ea typeface="Calibri"/>
                <a:cs typeface="Calibri"/>
                <a:sym typeface="Calibri"/>
              </a:rPr>
              <a:t> due to volume. </a:t>
            </a:r>
            <a:r>
              <a:rPr lang="en-US" sz="1200" dirty="0">
                <a:solidFill>
                  <a:srgbClr val="FFFFFF"/>
                </a:solidFill>
                <a:latin typeface="Calibri"/>
                <a:ea typeface="Calibri"/>
                <a:cs typeface="Calibri"/>
                <a:sym typeface="Calibri"/>
              </a:rPr>
              <a:t>The impact of PY FC issues on A/R balances contributed approximately $10.0M of incremental collections in 2019.</a:t>
            </a:r>
            <a:endParaRPr kumimoji="0" lang="en-US" sz="1200" b="0" i="0" u="none" strike="noStrike" kern="0" cap="none" spc="0" normalizeH="0" baseline="0" noProof="0" dirty="0">
              <a:ln>
                <a:noFill/>
              </a:ln>
              <a:solidFill>
                <a:srgbClr val="FFFFFF"/>
              </a:solidFill>
              <a:effectLst/>
              <a:uLnTx/>
              <a:uFillTx/>
              <a:latin typeface="Calibri"/>
              <a:ea typeface="Calibri"/>
              <a:cs typeface="Calibri"/>
              <a:sym typeface="Calibri"/>
            </a:endParaRPr>
          </a:p>
          <a:p>
            <a:pPr marL="285750" indent="-285750">
              <a:buClr>
                <a:srgbClr val="FFFFFF"/>
              </a:buClr>
              <a:buSzPts val="1400"/>
              <a:buFont typeface="Noto Sans Symbols"/>
              <a:buChar char="➢"/>
              <a:defRPr/>
            </a:pPr>
            <a:r>
              <a:rPr kumimoji="0" lang="en-US" sz="1200" b="0" i="0" u="none" strike="noStrike" kern="0" cap="none" spc="0" normalizeH="0" baseline="0" noProof="0" dirty="0">
                <a:ln>
                  <a:noFill/>
                </a:ln>
                <a:solidFill>
                  <a:srgbClr val="FFFFFF"/>
                </a:solidFill>
                <a:effectLst/>
                <a:uLnTx/>
                <a:uFillTx/>
                <a:latin typeface="Calibri"/>
                <a:ea typeface="Calibri"/>
                <a:cs typeface="Calibri"/>
                <a:sym typeface="Calibri"/>
              </a:rPr>
              <a:t>Inventory </a:t>
            </a:r>
            <a:r>
              <a:rPr lang="en-US" sz="1200" dirty="0">
                <a:solidFill>
                  <a:srgbClr val="FFFFFF"/>
                </a:solidFill>
                <a:latin typeface="Calibri"/>
                <a:ea typeface="Calibri"/>
                <a:cs typeface="Calibri"/>
                <a:sym typeface="Calibri"/>
              </a:rPr>
              <a:t>decrease</a:t>
            </a:r>
            <a:r>
              <a:rPr kumimoji="0" lang="en-US" sz="1200" b="0" i="0" u="none" strike="noStrike" kern="0" cap="none" spc="0" normalizeH="0" baseline="0" noProof="0" dirty="0">
                <a:ln>
                  <a:noFill/>
                </a:ln>
                <a:solidFill>
                  <a:srgbClr val="FFFFFF"/>
                </a:solidFill>
                <a:effectLst/>
                <a:uLnTx/>
                <a:uFillTx/>
                <a:latin typeface="Calibri"/>
                <a:ea typeface="Calibri"/>
                <a:cs typeface="Calibri"/>
                <a:sym typeface="Calibri"/>
              </a:rPr>
              <a:t> of $</a:t>
            </a:r>
            <a:r>
              <a:rPr lang="en-US" sz="1200" dirty="0">
                <a:solidFill>
                  <a:srgbClr val="FFFFFF"/>
                </a:solidFill>
                <a:latin typeface="Calibri"/>
                <a:ea typeface="Calibri"/>
                <a:cs typeface="Calibri"/>
                <a:sym typeface="Calibri"/>
              </a:rPr>
              <a:t>9.5M</a:t>
            </a:r>
            <a:r>
              <a:rPr kumimoji="0" lang="en-US" sz="1200" b="0" i="0" u="none" strike="noStrike" kern="0" cap="none" spc="0" normalizeH="0" baseline="0" noProof="0" dirty="0">
                <a:ln>
                  <a:noFill/>
                </a:ln>
                <a:solidFill>
                  <a:srgbClr val="FFFFFF"/>
                </a:solidFill>
                <a:effectLst/>
                <a:uLnTx/>
                <a:uFillTx/>
                <a:latin typeface="Calibri"/>
                <a:ea typeface="Calibri"/>
                <a:cs typeface="Calibri"/>
                <a:sym typeface="Calibri"/>
              </a:rPr>
              <a:t> is related to a combination </a:t>
            </a:r>
            <a:r>
              <a:rPr lang="en-US" sz="1200" dirty="0">
                <a:solidFill>
                  <a:srgbClr val="FFFFFF"/>
                </a:solidFill>
                <a:latin typeface="Calibri"/>
                <a:ea typeface="Calibri"/>
                <a:cs typeface="Calibri"/>
                <a:sym typeface="Calibri"/>
              </a:rPr>
              <a:t>of lower volume and transition of Agenda production-related activities to a third party.</a:t>
            </a:r>
            <a:endParaRPr lang="en-US" sz="1200" b="0" i="0" u="none" strike="noStrike" kern="0" cap="none" spc="0" normalizeH="0" baseline="0" noProof="0" dirty="0">
              <a:ln>
                <a:noFill/>
              </a:ln>
              <a:solidFill>
                <a:schemeClr val="tx1"/>
              </a:solidFill>
              <a:effectLst/>
              <a:highlight>
                <a:srgbClr val="FFFF00"/>
              </a:highlight>
              <a:uLnTx/>
              <a:uFillTx/>
              <a:latin typeface="Calibri"/>
              <a:ea typeface="Calibri"/>
              <a:cs typeface="Calibri"/>
            </a:endParaRPr>
          </a:p>
          <a:p>
            <a:pPr marL="285750" indent="-285750">
              <a:buClr>
                <a:srgbClr val="FFFFFF"/>
              </a:buClr>
              <a:buSzPts val="1400"/>
              <a:buFont typeface="Noto Sans Symbols"/>
              <a:buChar char="➢"/>
              <a:defRPr/>
            </a:pPr>
            <a:r>
              <a:rPr kumimoji="0" lang="en-US" sz="1200" b="0" i="0" u="none" strike="noStrike" kern="0" cap="none" spc="0" normalizeH="0" baseline="0" noProof="0" dirty="0">
                <a:ln>
                  <a:noFill/>
                </a:ln>
                <a:solidFill>
                  <a:srgbClr val="FFFFFF"/>
                </a:solidFill>
                <a:effectLst/>
                <a:uLnTx/>
                <a:uFillTx/>
                <a:latin typeface="Calibri"/>
                <a:ea typeface="Calibri"/>
                <a:cs typeface="Calibri"/>
                <a:sym typeface="Calibri"/>
              </a:rPr>
              <a:t>Trailing-twelve-months capex of $</a:t>
            </a:r>
            <a:r>
              <a:rPr lang="en-US" sz="1200" dirty="0">
                <a:solidFill>
                  <a:srgbClr val="FFFFFF"/>
                </a:solidFill>
                <a:latin typeface="Calibri"/>
                <a:ea typeface="Calibri"/>
                <a:cs typeface="Calibri"/>
                <a:sym typeface="Calibri"/>
              </a:rPr>
              <a:t>12.0M</a:t>
            </a:r>
            <a:r>
              <a:rPr kumimoji="0" lang="en-US" sz="1200" b="0" i="0" u="none" strike="noStrike" kern="0" cap="none" spc="0" normalizeH="0" baseline="0" noProof="0" dirty="0">
                <a:ln>
                  <a:noFill/>
                </a:ln>
                <a:solidFill>
                  <a:srgbClr val="FFFFFF"/>
                </a:solidFill>
                <a:effectLst/>
                <a:uLnTx/>
                <a:uFillTx/>
                <a:latin typeface="Calibri"/>
                <a:ea typeface="Calibri"/>
                <a:cs typeface="Calibri"/>
                <a:sym typeface="Calibri"/>
              </a:rPr>
              <a:t> at </a:t>
            </a:r>
            <a:r>
              <a:rPr kumimoji="0" lang="en-US" sz="1200" b="0" i="0" u="none" strike="noStrike" kern="0" cap="none" spc="0" normalizeH="0" baseline="0" noProof="0" dirty="0">
                <a:ln>
                  <a:noFill/>
                </a:ln>
                <a:solidFill>
                  <a:schemeClr val="bg1"/>
                </a:solidFill>
                <a:effectLst/>
                <a:uLnTx/>
                <a:uFillTx/>
                <a:latin typeface="Calibri"/>
                <a:ea typeface="Calibri"/>
                <a:cs typeface="Calibri"/>
                <a:sym typeface="Calibri"/>
              </a:rPr>
              <a:t>end of </a:t>
            </a:r>
            <a:r>
              <a:rPr lang="en-US" sz="1200" dirty="0">
                <a:solidFill>
                  <a:schemeClr val="bg1"/>
                </a:solidFill>
                <a:latin typeface="Calibri"/>
                <a:ea typeface="Calibri"/>
                <a:cs typeface="Calibri"/>
                <a:sym typeface="Calibri"/>
              </a:rPr>
              <a:t>Q2 2019 is expected to</a:t>
            </a:r>
            <a:r>
              <a:rPr kumimoji="0" lang="en-US" sz="1200" b="0" i="0" u="none" strike="noStrike" kern="0" cap="none" spc="0" normalizeH="0" baseline="0" noProof="0" dirty="0">
                <a:ln>
                  <a:noFill/>
                </a:ln>
                <a:solidFill>
                  <a:schemeClr val="bg1"/>
                </a:solidFill>
                <a:effectLst/>
                <a:uLnTx/>
                <a:uFillTx/>
                <a:latin typeface="Calibri"/>
                <a:ea typeface="Calibri"/>
                <a:cs typeface="Calibri"/>
                <a:sym typeface="Calibri"/>
              </a:rPr>
              <a:t> continue to trend downward.</a:t>
            </a:r>
            <a:r>
              <a:rPr lang="en-US" sz="1200" dirty="0">
                <a:solidFill>
                  <a:schemeClr val="bg1"/>
                </a:solidFill>
                <a:latin typeface="Calibri"/>
                <a:ea typeface="Calibri"/>
                <a:cs typeface="Calibri"/>
                <a:sym typeface="Calibri"/>
              </a:rPr>
              <a:t> </a:t>
            </a:r>
            <a:endParaRPr sz="1200" b="0" i="0" u="none" strike="noStrike" kern="0" cap="none" spc="0" normalizeH="0" baseline="0" noProof="0" dirty="0">
              <a:ln>
                <a:noFill/>
              </a:ln>
              <a:solidFill>
                <a:schemeClr val="bg1"/>
              </a:solidFill>
              <a:effectLst/>
              <a:highlight>
                <a:srgbClr val="FFFF00"/>
              </a:highlight>
              <a:uLnTx/>
              <a:uFillTx/>
            </a:endParaRPr>
          </a:p>
          <a:p>
            <a:pPr marL="285750" marR="0" lvl="0" indent="-285750" algn="l" defTabSz="914400" rtl="0" eaLnBrk="1" fontAlgn="auto" latinLnBrk="0" hangingPunct="1">
              <a:lnSpc>
                <a:spcPct val="100000"/>
              </a:lnSpc>
              <a:spcBef>
                <a:spcPts val="0"/>
              </a:spcBef>
              <a:spcAft>
                <a:spcPts val="0"/>
              </a:spcAft>
              <a:buClr>
                <a:srgbClr val="FFFFFF"/>
              </a:buClr>
              <a:buSzPts val="1400"/>
              <a:buFont typeface="Noto Sans Symbols"/>
              <a:buChar char="➢"/>
              <a:tabLst/>
              <a:defRPr/>
            </a:pPr>
            <a:r>
              <a:rPr kumimoji="0" lang="en-US" sz="1200" b="0" i="0" u="none" strike="noStrike" kern="0" cap="none" spc="0" normalizeH="0" baseline="0" noProof="0" dirty="0">
                <a:ln>
                  <a:noFill/>
                </a:ln>
                <a:solidFill>
                  <a:schemeClr val="bg1"/>
                </a:solidFill>
                <a:effectLst/>
                <a:uLnTx/>
                <a:uFillTx/>
                <a:latin typeface="Calibri"/>
                <a:ea typeface="Calibri"/>
                <a:cs typeface="Calibri"/>
                <a:sym typeface="Calibri"/>
              </a:rPr>
              <a:t>Product development investment in line with plan; spending </a:t>
            </a:r>
            <a:r>
              <a:rPr lang="en-US" sz="1200" dirty="0">
                <a:solidFill>
                  <a:schemeClr val="bg1"/>
                </a:solidFill>
                <a:latin typeface="Calibri"/>
                <a:ea typeface="Calibri"/>
                <a:cs typeface="Calibri"/>
                <a:sym typeface="Calibri"/>
              </a:rPr>
              <a:t>de</a:t>
            </a:r>
            <a:r>
              <a:rPr kumimoji="0" lang="en-US" sz="1200" b="0" i="0" u="none" strike="noStrike" kern="0" cap="none" spc="0" normalizeH="0" baseline="0" noProof="0" dirty="0">
                <a:ln>
                  <a:noFill/>
                </a:ln>
                <a:solidFill>
                  <a:schemeClr val="bg1"/>
                </a:solidFill>
                <a:effectLst/>
                <a:uLnTx/>
                <a:uFillTx/>
                <a:latin typeface="Calibri"/>
                <a:ea typeface="Calibri"/>
                <a:cs typeface="Calibri"/>
                <a:sym typeface="Calibri"/>
              </a:rPr>
              <a:t>crease vs. TTM FY18 Q2 is related to 2017/2018 spend in anticipation of 2019 FOSS California adoption. </a:t>
            </a:r>
            <a:endParaRPr lang="en-US" sz="1200" b="0" i="0" u="none" strike="noStrike" kern="0" cap="none" spc="0" normalizeH="0" baseline="0" noProof="0" dirty="0">
              <a:ln>
                <a:noFill/>
              </a:ln>
              <a:solidFill>
                <a:schemeClr val="bg1"/>
              </a:solidFill>
              <a:effectLst/>
              <a:uLnTx/>
              <a:uFillTx/>
              <a:latin typeface="Calibri"/>
              <a:ea typeface="Calibri"/>
              <a:cs typeface="Calibri"/>
            </a:endParaRPr>
          </a:p>
          <a:p>
            <a:pPr marL="285750" indent="-285750">
              <a:buClr>
                <a:srgbClr val="FFFFFF"/>
              </a:buClr>
              <a:buSzPts val="1400"/>
              <a:buFont typeface="Noto Sans Symbols"/>
              <a:buChar char="➢"/>
              <a:defRPr/>
            </a:pPr>
            <a:r>
              <a:rPr kumimoji="0" lang="en-US" sz="1200" b="0" i="0" u="none" strike="noStrike" kern="0" cap="none" spc="0" normalizeH="0" baseline="0" noProof="0" dirty="0">
                <a:ln>
                  <a:noFill/>
                </a:ln>
                <a:solidFill>
                  <a:srgbClr val="FFFFFF"/>
                </a:solidFill>
                <a:effectLst/>
                <a:uLnTx/>
                <a:uFillTx/>
                <a:latin typeface="Calibri"/>
                <a:ea typeface="Calibri"/>
                <a:cs typeface="Calibri"/>
                <a:sym typeface="Calibri"/>
              </a:rPr>
              <a:t>Trailing-twelve-month cash interest increased by $2.7</a:t>
            </a:r>
            <a:r>
              <a:rPr lang="en-US" sz="1200" dirty="0">
                <a:solidFill>
                  <a:srgbClr val="FFFFFF"/>
                </a:solidFill>
                <a:latin typeface="Calibri"/>
                <a:ea typeface="Calibri"/>
                <a:cs typeface="Calibri"/>
                <a:sym typeface="Calibri"/>
              </a:rPr>
              <a:t>M due to a combination of increases in average debt outstanding and higher borrowing costs associated with increases to both LIBOR and applicable margins.</a:t>
            </a:r>
            <a:r>
              <a:rPr lang="en-US" dirty="0">
                <a:solidFill>
                  <a:srgbClr val="FFFFFF"/>
                </a:solidFill>
                <a:latin typeface="Calibri"/>
                <a:ea typeface="Calibri"/>
                <a:cs typeface="Calibri"/>
                <a:sym typeface="Calibri"/>
              </a:rPr>
              <a:t> </a:t>
            </a:r>
            <a:endParaRPr sz="1400" b="0" i="0" u="none" strike="noStrike" kern="0" cap="none" spc="0" normalizeH="0" baseline="0" noProof="0" dirty="0">
              <a:ln>
                <a:noFill/>
              </a:ln>
              <a:solidFill>
                <a:srgbClr val="000000"/>
              </a:solidFill>
              <a:effectLst/>
              <a:uLnTx/>
              <a:uFillTx/>
              <a:latin typeface="Arial"/>
              <a:cs typeface="Arial"/>
            </a:endParaRPr>
          </a:p>
        </p:txBody>
      </p:sp>
      <p:pic>
        <p:nvPicPr>
          <p:cNvPr id="448" name="Shape 448" descr="SSIlogo_main.eps"/>
          <p:cNvPicPr preferRelativeResize="0"/>
          <p:nvPr/>
        </p:nvPicPr>
        <p:blipFill rotWithShape="1">
          <a:blip r:embed="rId3">
            <a:alphaModFix/>
          </a:blip>
          <a:srcRect/>
          <a:stretch/>
        </p:blipFill>
        <p:spPr>
          <a:xfrm>
            <a:off x="8528802" y="268430"/>
            <a:ext cx="1331224" cy="548640"/>
          </a:xfrm>
          <a:prstGeom prst="rect">
            <a:avLst/>
          </a:prstGeom>
          <a:noFill/>
          <a:ln>
            <a:noFill/>
          </a:ln>
        </p:spPr>
      </p:pic>
      <p:sp>
        <p:nvSpPr>
          <p:cNvPr id="10" name="Slide Number Placeholder 3">
            <a:extLst>
              <a:ext uri="{FF2B5EF4-FFF2-40B4-BE49-F238E27FC236}">
                <a16:creationId xmlns:a16="http://schemas.microsoft.com/office/drawing/2014/main" id="{2D83DBF8-8FEC-4896-814F-43F62E5AA9EA}"/>
              </a:ext>
            </a:extLst>
          </p:cNvPr>
          <p:cNvSpPr txBox="1">
            <a:spLocks/>
          </p:cNvSpPr>
          <p:nvPr/>
        </p:nvSpPr>
        <p:spPr>
          <a:xfrm>
            <a:off x="9513779" y="7358287"/>
            <a:ext cx="206375" cy="181609"/>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25400" marR="0" lvl="0" indent="0" algn="l" rtl="0">
              <a:lnSpc>
                <a:spcPct val="119545"/>
              </a:lnSpc>
              <a:spcBef>
                <a:spcPts val="0"/>
              </a:spcBef>
              <a:spcAft>
                <a:spcPts val="0"/>
              </a:spcAft>
              <a:buClr>
                <a:srgbClr val="000000"/>
              </a:buClr>
              <a:buFont typeface="Arial"/>
              <a:buNone/>
              <a:defRPr sz="1100" b="0" i="0" u="none" strike="noStrike" cap="none">
                <a:solidFill>
                  <a:schemeClr val="dk1"/>
                </a:solidFill>
                <a:latin typeface="Arial"/>
                <a:ea typeface="Arial"/>
                <a:cs typeface="Arial"/>
                <a:sym typeface="Arial"/>
              </a:defRPr>
            </a:lvl1pPr>
            <a:lvl2pPr marL="25400" marR="0" lvl="1" indent="0" algn="l" rtl="0">
              <a:lnSpc>
                <a:spcPct val="119545"/>
              </a:lnSpc>
              <a:spcBef>
                <a:spcPts val="0"/>
              </a:spcBef>
              <a:spcAft>
                <a:spcPts val="0"/>
              </a:spcAft>
              <a:buClr>
                <a:srgbClr val="000000"/>
              </a:buClr>
              <a:buFont typeface="Arial"/>
              <a:buNone/>
              <a:defRPr sz="1100" b="0" i="0" u="none" strike="noStrike" cap="none">
                <a:solidFill>
                  <a:schemeClr val="dk1"/>
                </a:solidFill>
                <a:latin typeface="Arial"/>
                <a:ea typeface="Arial"/>
                <a:cs typeface="Arial"/>
                <a:sym typeface="Arial"/>
              </a:defRPr>
            </a:lvl2pPr>
            <a:lvl3pPr marL="25400" marR="0" lvl="2" indent="0" algn="l" rtl="0">
              <a:lnSpc>
                <a:spcPct val="119545"/>
              </a:lnSpc>
              <a:spcBef>
                <a:spcPts val="0"/>
              </a:spcBef>
              <a:spcAft>
                <a:spcPts val="0"/>
              </a:spcAft>
              <a:buClr>
                <a:srgbClr val="000000"/>
              </a:buClr>
              <a:buFont typeface="Arial"/>
              <a:buNone/>
              <a:defRPr sz="1100" b="0" i="0" u="none" strike="noStrike" cap="none">
                <a:solidFill>
                  <a:schemeClr val="dk1"/>
                </a:solidFill>
                <a:latin typeface="Arial"/>
                <a:ea typeface="Arial"/>
                <a:cs typeface="Arial"/>
                <a:sym typeface="Arial"/>
              </a:defRPr>
            </a:lvl3pPr>
            <a:lvl4pPr marL="25400" marR="0" lvl="3" indent="0" algn="l" rtl="0">
              <a:lnSpc>
                <a:spcPct val="119545"/>
              </a:lnSpc>
              <a:spcBef>
                <a:spcPts val="0"/>
              </a:spcBef>
              <a:spcAft>
                <a:spcPts val="0"/>
              </a:spcAft>
              <a:buClr>
                <a:srgbClr val="000000"/>
              </a:buClr>
              <a:buFont typeface="Arial"/>
              <a:buNone/>
              <a:defRPr sz="1100" b="0" i="0" u="none" strike="noStrike" cap="none">
                <a:solidFill>
                  <a:schemeClr val="dk1"/>
                </a:solidFill>
                <a:latin typeface="Arial"/>
                <a:ea typeface="Arial"/>
                <a:cs typeface="Arial"/>
                <a:sym typeface="Arial"/>
              </a:defRPr>
            </a:lvl4pPr>
            <a:lvl5pPr marL="25400" marR="0" lvl="4" indent="0" algn="l" rtl="0">
              <a:lnSpc>
                <a:spcPct val="119545"/>
              </a:lnSpc>
              <a:spcBef>
                <a:spcPts val="0"/>
              </a:spcBef>
              <a:spcAft>
                <a:spcPts val="0"/>
              </a:spcAft>
              <a:buClr>
                <a:srgbClr val="000000"/>
              </a:buClr>
              <a:buFont typeface="Arial"/>
              <a:buNone/>
              <a:defRPr sz="1100" b="0" i="0" u="none" strike="noStrike" cap="none">
                <a:solidFill>
                  <a:schemeClr val="dk1"/>
                </a:solidFill>
                <a:latin typeface="Arial"/>
                <a:ea typeface="Arial"/>
                <a:cs typeface="Arial"/>
                <a:sym typeface="Arial"/>
              </a:defRPr>
            </a:lvl5pPr>
            <a:lvl6pPr marL="25400" marR="0" lvl="5" indent="0" algn="l" rtl="0">
              <a:lnSpc>
                <a:spcPct val="119545"/>
              </a:lnSpc>
              <a:spcBef>
                <a:spcPts val="0"/>
              </a:spcBef>
              <a:spcAft>
                <a:spcPts val="0"/>
              </a:spcAft>
              <a:buClr>
                <a:srgbClr val="000000"/>
              </a:buClr>
              <a:buFont typeface="Arial"/>
              <a:buNone/>
              <a:defRPr sz="1100" b="0" i="0" u="none" strike="noStrike" cap="none">
                <a:solidFill>
                  <a:schemeClr val="dk1"/>
                </a:solidFill>
                <a:latin typeface="Arial"/>
                <a:ea typeface="Arial"/>
                <a:cs typeface="Arial"/>
                <a:sym typeface="Arial"/>
              </a:defRPr>
            </a:lvl6pPr>
            <a:lvl7pPr marL="25400" marR="0" lvl="6" indent="0" algn="l" rtl="0">
              <a:lnSpc>
                <a:spcPct val="119545"/>
              </a:lnSpc>
              <a:spcBef>
                <a:spcPts val="0"/>
              </a:spcBef>
              <a:spcAft>
                <a:spcPts val="0"/>
              </a:spcAft>
              <a:buClr>
                <a:srgbClr val="000000"/>
              </a:buClr>
              <a:buFont typeface="Arial"/>
              <a:buNone/>
              <a:defRPr sz="1100" b="0" i="0" u="none" strike="noStrike" cap="none">
                <a:solidFill>
                  <a:schemeClr val="dk1"/>
                </a:solidFill>
                <a:latin typeface="Arial"/>
                <a:ea typeface="Arial"/>
                <a:cs typeface="Arial"/>
                <a:sym typeface="Arial"/>
              </a:defRPr>
            </a:lvl7pPr>
            <a:lvl8pPr marL="25400" marR="0" lvl="7" indent="0" algn="l" rtl="0">
              <a:lnSpc>
                <a:spcPct val="119545"/>
              </a:lnSpc>
              <a:spcBef>
                <a:spcPts val="0"/>
              </a:spcBef>
              <a:spcAft>
                <a:spcPts val="0"/>
              </a:spcAft>
              <a:buClr>
                <a:srgbClr val="000000"/>
              </a:buClr>
              <a:buFont typeface="Arial"/>
              <a:buNone/>
              <a:defRPr sz="1100" b="0" i="0" u="none" strike="noStrike" cap="none">
                <a:solidFill>
                  <a:schemeClr val="dk1"/>
                </a:solidFill>
                <a:latin typeface="Arial"/>
                <a:ea typeface="Arial"/>
                <a:cs typeface="Arial"/>
                <a:sym typeface="Arial"/>
              </a:defRPr>
            </a:lvl8pPr>
            <a:lvl9pPr marL="25400" marR="0" lvl="8" indent="0" algn="l" rtl="0">
              <a:lnSpc>
                <a:spcPct val="119545"/>
              </a:lnSpc>
              <a:spcBef>
                <a:spcPts val="0"/>
              </a:spcBef>
              <a:spcAft>
                <a:spcPts val="0"/>
              </a:spcAft>
              <a:buClr>
                <a:srgbClr val="000000"/>
              </a:buClr>
              <a:buFont typeface="Arial"/>
              <a:buNone/>
              <a:defRPr sz="1100" b="0" i="0" u="none" strike="noStrike" cap="none">
                <a:solidFill>
                  <a:schemeClr val="dk1"/>
                </a:solidFill>
                <a:latin typeface="Arial"/>
                <a:ea typeface="Arial"/>
                <a:cs typeface="Arial"/>
                <a:sym typeface="Arial"/>
              </a:defRPr>
            </a:lvl9pPr>
          </a:lstStyle>
          <a:p>
            <a:fld id="{00000000-1234-1234-1234-123412341234}" type="slidenum">
              <a:rPr lang="en-US" smtClean="0"/>
              <a:pPr/>
              <a:t>12</a:t>
            </a:fld>
            <a:endParaRPr lang="en-US"/>
          </a:p>
        </p:txBody>
      </p:sp>
      <p:sp>
        <p:nvSpPr>
          <p:cNvPr id="3" name="TextBox 2">
            <a:extLst>
              <a:ext uri="{FF2B5EF4-FFF2-40B4-BE49-F238E27FC236}">
                <a16:creationId xmlns:a16="http://schemas.microsoft.com/office/drawing/2014/main" id="{E310343A-8EFE-4E38-8324-3E583290A8A9}"/>
              </a:ext>
            </a:extLst>
          </p:cNvPr>
          <p:cNvSpPr txBox="1"/>
          <p:nvPr/>
        </p:nvSpPr>
        <p:spPr>
          <a:xfrm>
            <a:off x="736847" y="7448365"/>
            <a:ext cx="6249879" cy="246221"/>
          </a:xfrm>
          <a:prstGeom prst="rect">
            <a:avLst/>
          </a:prstGeom>
        </p:spPr>
        <p:txBody>
          <a:bodyPr vert="horz" wrap="square" lIns="0" tIns="14604" rIns="0" bIns="0" rtlCol="0">
            <a:spAutoFit/>
          </a:bodyPr>
          <a:lstStyle>
            <a:defPPr marR="0" lvl="0" algn="l" rtl="0">
              <a:lnSpc>
                <a:spcPct val="100000"/>
              </a:lnSpc>
              <a:spcBef>
                <a:spcPts val="0"/>
              </a:spcBef>
              <a:spcAft>
                <a:spcPts val="0"/>
              </a:spcAft>
            </a:defPPr>
            <a:lvl1pPr marL="12700" indent="0" defTabSz="914400" eaLnBrk="1" fontAlgn="auto" latinLnBrk="0" hangingPunct="1">
              <a:spcBef>
                <a:spcPts val="114"/>
              </a:spcBef>
              <a:buSzTx/>
              <a:buNone/>
              <a:tabLst/>
              <a:defRPr kumimoji="0" sz="750" kern="0" spc="0" normalizeH="0" baseline="0">
                <a:ln>
                  <a:noFill/>
                </a:ln>
                <a:solidFill>
                  <a:srgbClr val="56595B"/>
                </a:solidFill>
                <a:effectLst/>
                <a:uLnTx/>
                <a:uFillTx/>
              </a:defRPr>
            </a:lvl1pPr>
          </a:lstStyle>
          <a:p>
            <a:r>
              <a:rPr lang="en-US" dirty="0"/>
              <a:t>Note: Net Working Capital excludes cash, currently maturing long-term debt and current lease liabilities.</a:t>
            </a:r>
          </a:p>
        </p:txBody>
      </p:sp>
      <p:pic>
        <p:nvPicPr>
          <p:cNvPr id="4" name="Picture 3">
            <a:extLst>
              <a:ext uri="{FF2B5EF4-FFF2-40B4-BE49-F238E27FC236}">
                <a16:creationId xmlns:a16="http://schemas.microsoft.com/office/drawing/2014/main" id="{652EF2CA-829D-4B66-B150-5DCE4641A935}"/>
              </a:ext>
            </a:extLst>
          </p:cNvPr>
          <p:cNvPicPr>
            <a:picLocks noChangeAspect="1"/>
          </p:cNvPicPr>
          <p:nvPr/>
        </p:nvPicPr>
        <p:blipFill>
          <a:blip r:embed="rId4"/>
          <a:stretch>
            <a:fillRect/>
          </a:stretch>
        </p:blipFill>
        <p:spPr>
          <a:xfrm>
            <a:off x="951693" y="943994"/>
            <a:ext cx="8068653" cy="4449965"/>
          </a:xfrm>
          <a:prstGeom prst="rect">
            <a:avLst/>
          </a:prstGeom>
        </p:spPr>
      </p:pic>
    </p:spTree>
    <p:extLst>
      <p:ext uri="{BB962C8B-B14F-4D97-AF65-F5344CB8AC3E}">
        <p14:creationId xmlns:p14="http://schemas.microsoft.com/office/powerpoint/2010/main" val="3842216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Shape 454"/>
          <p:cNvSpPr/>
          <p:nvPr/>
        </p:nvSpPr>
        <p:spPr>
          <a:xfrm>
            <a:off x="380" y="114680"/>
            <a:ext cx="1005840" cy="0"/>
          </a:xfrm>
          <a:custGeom>
            <a:avLst/>
            <a:gdLst/>
            <a:ahLst/>
            <a:cxnLst/>
            <a:rect l="0" t="0" r="0" b="0"/>
            <a:pathLst>
              <a:path w="1005840" h="120000" extrusionOk="0">
                <a:moveTo>
                  <a:pt x="0" y="0"/>
                </a:moveTo>
                <a:lnTo>
                  <a:pt x="1005459" y="0"/>
                </a:lnTo>
              </a:path>
            </a:pathLst>
          </a:custGeom>
          <a:noFill/>
          <a:ln w="9525" cap="flat" cmpd="sng">
            <a:solidFill>
              <a:srgbClr val="FBFFFF"/>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455" name="Shape 455"/>
          <p:cNvSpPr txBox="1">
            <a:spLocks noGrp="1"/>
          </p:cNvSpPr>
          <p:nvPr>
            <p:ph type="title"/>
          </p:nvPr>
        </p:nvSpPr>
        <p:spPr>
          <a:xfrm>
            <a:off x="560323" y="495553"/>
            <a:ext cx="8050277" cy="361315"/>
          </a:xfrm>
          <a:prstGeom prst="rect">
            <a:avLst/>
          </a:prstGeom>
          <a:noFill/>
          <a:ln>
            <a:noFill/>
          </a:ln>
        </p:spPr>
        <p:txBody>
          <a:bodyPr spcFirstLastPara="1" wrap="square" lIns="0" tIns="12700" rIns="0" bIns="0" anchor="t" anchorCtr="0">
            <a:noAutofit/>
          </a:bodyPr>
          <a:lstStyle/>
          <a:p>
            <a:pPr marL="12700" marR="0" lvl="0" indent="0" algn="l" rtl="0">
              <a:lnSpc>
                <a:spcPct val="100000"/>
              </a:lnSpc>
              <a:spcBef>
                <a:spcPts val="0"/>
              </a:spcBef>
              <a:spcAft>
                <a:spcPts val="0"/>
              </a:spcAft>
              <a:buNone/>
            </a:pPr>
            <a:r>
              <a:rPr lang="en-US" sz="2200" b="0" i="0" u="none" strike="noStrike" cap="none">
                <a:solidFill>
                  <a:srgbClr val="126FB7"/>
                </a:solidFill>
                <a:latin typeface="Arial"/>
                <a:ea typeface="Arial"/>
                <a:cs typeface="Arial"/>
                <a:sym typeface="Arial"/>
              </a:rPr>
              <a:t>Capitalization Summary</a:t>
            </a:r>
            <a:endParaRPr sz="2200" b="0" i="0" u="none" strike="noStrike" cap="none">
              <a:solidFill>
                <a:srgbClr val="126FB7"/>
              </a:solidFill>
              <a:latin typeface="Arial"/>
              <a:ea typeface="Arial"/>
              <a:cs typeface="Arial"/>
              <a:sym typeface="Arial"/>
            </a:endParaRPr>
          </a:p>
        </p:txBody>
      </p:sp>
      <p:sp>
        <p:nvSpPr>
          <p:cNvPr id="459" name="Shape 459"/>
          <p:cNvSpPr txBox="1"/>
          <p:nvPr/>
        </p:nvSpPr>
        <p:spPr>
          <a:xfrm>
            <a:off x="359597" y="6899519"/>
            <a:ext cx="9020710" cy="678017"/>
          </a:xfrm>
          <a:prstGeom prst="rect">
            <a:avLst/>
          </a:prstGeom>
          <a:gradFill>
            <a:gsLst>
              <a:gs pos="0">
                <a:srgbClr val="2D5C97"/>
              </a:gs>
              <a:gs pos="80000">
                <a:srgbClr val="3C7AC5"/>
              </a:gs>
              <a:gs pos="100000">
                <a:srgbClr val="397BC9"/>
              </a:gs>
            </a:gsLst>
            <a:lin ang="16200000" scaled="0"/>
          </a:gra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t" anchorCtr="0">
            <a:noAutofit/>
          </a:bodyPr>
          <a:lstStyle/>
          <a:p>
            <a:pPr marL="285750" marR="0" lvl="0" indent="-285750" algn="l" defTabSz="914400" rtl="0" eaLnBrk="1" fontAlgn="auto" latinLnBrk="0" hangingPunct="1">
              <a:lnSpc>
                <a:spcPct val="100000"/>
              </a:lnSpc>
              <a:spcBef>
                <a:spcPts val="0"/>
              </a:spcBef>
              <a:spcAft>
                <a:spcPts val="0"/>
              </a:spcAft>
              <a:buClr>
                <a:srgbClr val="FFFFFF"/>
              </a:buClr>
              <a:buSzPts val="1400"/>
              <a:buFont typeface="Wingdings" panose="05000000000000000000" pitchFamily="2" charset="2"/>
              <a:buChar char="Ø"/>
              <a:tabLst/>
              <a:defRPr/>
            </a:pPr>
            <a:r>
              <a:rPr lang="en-US" sz="1200">
                <a:solidFill>
                  <a:srgbClr val="FFFFFF"/>
                </a:solidFill>
                <a:latin typeface="Calibri"/>
                <a:ea typeface="Calibri"/>
                <a:cs typeface="Calibri"/>
                <a:sym typeface="Calibri"/>
              </a:rPr>
              <a:t>Increase in Net Debt over the past 3 years due entirely to acquisition (+$20.2M) and PIK Note accretion (+$6.7M), partially offset by free cash flow.</a:t>
            </a:r>
          </a:p>
          <a:p>
            <a:pPr marL="285750" marR="0" lvl="0" indent="-285750" algn="l" defTabSz="914400" rtl="0" eaLnBrk="1" fontAlgn="auto" latinLnBrk="0" hangingPunct="1">
              <a:lnSpc>
                <a:spcPct val="100000"/>
              </a:lnSpc>
              <a:spcBef>
                <a:spcPts val="0"/>
              </a:spcBef>
              <a:spcAft>
                <a:spcPts val="0"/>
              </a:spcAft>
              <a:buClr>
                <a:srgbClr val="FFFFFF"/>
              </a:buClr>
              <a:buSzPts val="1400"/>
              <a:buFont typeface="Wingdings" panose="05000000000000000000" pitchFamily="2" charset="2"/>
              <a:buChar char="Ø"/>
              <a:tabLst/>
              <a:defRPr/>
            </a:pPr>
            <a:r>
              <a:rPr kumimoji="0" lang="en-US" sz="1200" b="0" i="0" u="none" strike="noStrike" kern="0" cap="none" spc="0" normalizeH="0" baseline="0" noProof="0">
                <a:ln>
                  <a:noFill/>
                </a:ln>
                <a:solidFill>
                  <a:srgbClr val="FFFFFF"/>
                </a:solidFill>
                <a:effectLst/>
                <a:uLnTx/>
                <a:uFillTx/>
                <a:latin typeface="Calibri"/>
                <a:ea typeface="Calibri"/>
                <a:cs typeface="Calibri"/>
                <a:sym typeface="Calibri"/>
              </a:rPr>
              <a:t>Anticipate deleveraging in FY19 based on free cash flow outlook.</a:t>
            </a:r>
          </a:p>
          <a:p>
            <a:pPr marR="0" lvl="0" algn="l" defTabSz="914400" rtl="0" eaLnBrk="1" fontAlgn="auto" latinLnBrk="0" hangingPunct="1">
              <a:lnSpc>
                <a:spcPct val="100000"/>
              </a:lnSpc>
              <a:spcBef>
                <a:spcPts val="0"/>
              </a:spcBef>
              <a:spcAft>
                <a:spcPts val="0"/>
              </a:spcAft>
              <a:buClr>
                <a:srgbClr val="FFFFFF"/>
              </a:buClr>
              <a:buSzPts val="1400"/>
              <a:tabLst/>
              <a:defRPr/>
            </a:pPr>
            <a:endParaRPr kumimoji="0" lang="en-US" sz="1200" b="0" i="0" u="none" strike="noStrike" kern="0" cap="none" spc="0" normalizeH="0" baseline="0" noProof="0">
              <a:ln>
                <a:noFill/>
              </a:ln>
              <a:solidFill>
                <a:srgbClr val="000000"/>
              </a:solidFill>
              <a:effectLst/>
              <a:uLnTx/>
              <a:uFillTx/>
              <a:latin typeface="Arial"/>
              <a:cs typeface="Arial"/>
              <a:sym typeface="Arial"/>
            </a:endParaRPr>
          </a:p>
        </p:txBody>
      </p:sp>
      <p:sp>
        <p:nvSpPr>
          <p:cNvPr id="460" name="Shape 460"/>
          <p:cNvSpPr txBox="1"/>
          <p:nvPr/>
        </p:nvSpPr>
        <p:spPr>
          <a:xfrm>
            <a:off x="7149004" y="931972"/>
            <a:ext cx="2678363" cy="1015663"/>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sng" strike="noStrike" kern="0" cap="none" spc="0" normalizeH="0" baseline="0" noProof="0">
                <a:ln>
                  <a:noFill/>
                </a:ln>
                <a:solidFill>
                  <a:srgbClr val="000000"/>
                </a:solidFill>
                <a:effectLst/>
                <a:uLnTx/>
                <a:uFillTx/>
                <a:latin typeface="Calibri"/>
                <a:ea typeface="Calibri"/>
                <a:cs typeface="Calibri"/>
                <a:sym typeface="Calibri"/>
              </a:rPr>
              <a:t>Total Net Debt Essentially Flat:</a:t>
            </a:r>
            <a:endParaRPr kumimoji="0" b="0" i="0" u="none" strike="noStrike" kern="0" cap="none" spc="0" normalizeH="0" baseline="0" noProof="0">
              <a:ln>
                <a:noFill/>
              </a:ln>
              <a:solidFill>
                <a:srgbClr val="000000"/>
              </a:solidFill>
              <a:effectLst/>
              <a:uLnTx/>
              <a:uFillTx/>
              <a:latin typeface="Arial"/>
              <a:cs typeface="Arial"/>
              <a:sym typeface="Arial"/>
            </a:endParaRPr>
          </a:p>
          <a:p>
            <a:pPr marL="228600" lvl="0" indent="-228600">
              <a:buSzPts val="1200"/>
              <a:buFont typeface="Calibri"/>
              <a:buAutoNum type="alphaLcParenR"/>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$3.4M of </a:t>
            </a:r>
            <a:r>
              <a:rPr lang="en-US" sz="1200" err="1">
                <a:latin typeface="Calibri"/>
                <a:ea typeface="Calibri"/>
                <a:cs typeface="Calibri"/>
                <a:sym typeface="Calibri"/>
              </a:rPr>
              <a:t>posi</a:t>
            </a:r>
            <a:r>
              <a:rPr kumimoji="0" lang="en-US" sz="1200" b="0" i="0" u="none" strike="noStrike" kern="0" cap="none" spc="0" normalizeH="0" baseline="0" noProof="0" err="1">
                <a:ln>
                  <a:noFill/>
                </a:ln>
                <a:solidFill>
                  <a:srgbClr val="000000"/>
                </a:solidFill>
                <a:effectLst/>
                <a:uLnTx/>
                <a:uFillTx/>
                <a:latin typeface="Calibri"/>
                <a:ea typeface="Calibri"/>
                <a:cs typeface="Calibri"/>
                <a:sym typeface="Calibri"/>
              </a:rPr>
              <a:t>tive</a:t>
            </a: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 TTM </a:t>
            </a:r>
            <a:r>
              <a:rPr lang="en-US" sz="1200">
                <a:latin typeface="Calibri"/>
                <a:ea typeface="Calibri"/>
                <a:cs typeface="Calibri"/>
                <a:sym typeface="Calibri"/>
              </a:rPr>
              <a:t>Q2 2019 FCF offset by:</a:t>
            </a: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 </a:t>
            </a:r>
          </a:p>
          <a:p>
            <a:pPr marL="228600" marR="0" lvl="0" indent="-228600" algn="l" defTabSz="914400" rtl="0" eaLnBrk="1" fontAlgn="auto" latinLnBrk="0" hangingPunct="1">
              <a:lnSpc>
                <a:spcPct val="100000"/>
              </a:lnSpc>
              <a:spcBef>
                <a:spcPts val="0"/>
              </a:spcBef>
              <a:spcAft>
                <a:spcPts val="0"/>
              </a:spcAft>
              <a:buClr>
                <a:srgbClr val="000000"/>
              </a:buClr>
              <a:buSzPts val="1200"/>
              <a:buFont typeface="Calibri"/>
              <a:buAutoNum type="alphaLcParenR"/>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$2.7M additional PIK note interest; $0.7M of contingent purchase price; and $0.4M of loan refinancing fees.</a:t>
            </a:r>
            <a:endParaRPr kumimoji="0" b="0" i="0" u="none" strike="noStrike" kern="0" cap="none" spc="0" normalizeH="0" baseline="0" noProof="0">
              <a:ln>
                <a:noFill/>
              </a:ln>
              <a:solidFill>
                <a:srgbClr val="000000"/>
              </a:solidFill>
              <a:effectLst/>
              <a:uLnTx/>
              <a:uFillTx/>
              <a:latin typeface="Arial"/>
              <a:cs typeface="Arial"/>
              <a:sym typeface="Arial"/>
            </a:endParaRPr>
          </a:p>
        </p:txBody>
      </p:sp>
      <p:sp>
        <p:nvSpPr>
          <p:cNvPr id="461" name="Shape 461"/>
          <p:cNvSpPr txBox="1"/>
          <p:nvPr/>
        </p:nvSpPr>
        <p:spPr>
          <a:xfrm>
            <a:off x="7181663" y="2199302"/>
            <a:ext cx="2559700" cy="3312151"/>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1" i="0" u="sng" strike="noStrike" kern="0" cap="none" spc="0" normalizeH="0" baseline="0" noProof="0">
                <a:ln>
                  <a:noFill/>
                </a:ln>
                <a:solidFill>
                  <a:srgbClr val="000000"/>
                </a:solidFill>
                <a:effectLst/>
                <a:uLnTx/>
                <a:uFillTx/>
                <a:latin typeface="Calibri"/>
                <a:ea typeface="Calibri"/>
                <a:cs typeface="Calibri"/>
                <a:sym typeface="Calibri"/>
              </a:rPr>
              <a:t>ABL and Term Loan Facilities:</a:t>
            </a:r>
            <a:endParaRPr lang="en-US" b="0" i="0" u="none" strike="noStrike" kern="0" cap="none" spc="0" normalizeH="0" baseline="0" noProof="0">
              <a:ln>
                <a:noFill/>
              </a:ln>
              <a:solidFill>
                <a:srgbClr val="000000"/>
              </a:solidFill>
              <a:effectLst/>
              <a:uLnTx/>
              <a:uFillTx/>
              <a:latin typeface="Arial"/>
              <a:cs typeface="Arial"/>
            </a:endParaRPr>
          </a:p>
          <a:p>
            <a:pPr marL="228600" marR="0" lvl="0" indent="-228600" algn="l" defTabSz="914400" rtl="0" eaLnBrk="1" fontAlgn="auto" latinLnBrk="0" hangingPunct="1">
              <a:lnSpc>
                <a:spcPct val="100000"/>
              </a:lnSpc>
              <a:spcBef>
                <a:spcPts val="0"/>
              </a:spcBef>
              <a:spcAft>
                <a:spcPts val="0"/>
              </a:spcAft>
              <a:buClr>
                <a:srgbClr val="000000"/>
              </a:buClr>
              <a:buSzPts val="1200"/>
              <a:buFont typeface="Calibri"/>
              <a:buAutoNum type="alphaLcParenR"/>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ABL balance is </a:t>
            </a:r>
            <a:r>
              <a:rPr lang="en-US" sz="1200">
                <a:latin typeface="Calibri"/>
                <a:ea typeface="Calibri"/>
                <a:cs typeface="Calibri"/>
                <a:sym typeface="Calibri"/>
              </a:rPr>
              <a:t>$62.6M</a:t>
            </a: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 as of </a:t>
            </a:r>
            <a:r>
              <a:rPr lang="en-US" sz="1200">
                <a:latin typeface="Calibri"/>
                <a:ea typeface="Calibri"/>
                <a:cs typeface="Calibri"/>
                <a:sym typeface="Calibri"/>
              </a:rPr>
              <a:t>6/30/19</a:t>
            </a: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a:t>
            </a:r>
            <a:endParaRPr kumimoji="0" lang="en-US" b="0" i="0" u="none" strike="noStrike" kern="0" cap="none" spc="0" normalizeH="0" baseline="0" noProof="0">
              <a:ln>
                <a:noFill/>
              </a:ln>
              <a:solidFill>
                <a:srgbClr val="000000"/>
              </a:solidFill>
              <a:effectLst/>
              <a:uLnTx/>
              <a:uFillTx/>
              <a:latin typeface="Arial"/>
              <a:cs typeface="Arial"/>
              <a:sym typeface="Arial"/>
            </a:endParaRPr>
          </a:p>
          <a:p>
            <a:pPr marL="228600" marR="0" lvl="0" indent="-228600" algn="l" defTabSz="914400" rtl="0" eaLnBrk="1" fontAlgn="auto" latinLnBrk="0" hangingPunct="1">
              <a:lnSpc>
                <a:spcPct val="100000"/>
              </a:lnSpc>
              <a:spcBef>
                <a:spcPts val="0"/>
              </a:spcBef>
              <a:spcAft>
                <a:spcPts val="0"/>
              </a:spcAft>
              <a:buClr>
                <a:srgbClr val="000000"/>
              </a:buClr>
              <a:buSzPts val="1200"/>
              <a:buFont typeface="Calibri"/>
              <a:buAutoNum type="alphaLcParenR"/>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Gross excess availability of $</a:t>
            </a:r>
            <a:r>
              <a:rPr lang="en-US" sz="1200">
                <a:latin typeface="Calibri"/>
                <a:ea typeface="Calibri"/>
                <a:cs typeface="Calibri"/>
                <a:sym typeface="Calibri"/>
              </a:rPr>
              <a:t>61.4</a:t>
            </a: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M (borrowing base availability + cash) compared to a minimum liquidity requirement of $12.5M, indicating an availability cushion of ~$</a:t>
            </a:r>
            <a:r>
              <a:rPr lang="en-US" sz="1200">
                <a:latin typeface="Calibri"/>
                <a:ea typeface="Calibri"/>
                <a:cs typeface="Calibri"/>
                <a:sym typeface="Calibri"/>
              </a:rPr>
              <a:t>48.9</a:t>
            </a: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M</a:t>
            </a:r>
            <a:endParaRPr lang="en-US" sz="1200" b="0" i="0" u="none" strike="noStrike" kern="0" cap="none" spc="0" normalizeH="0" baseline="0" noProof="0">
              <a:ln>
                <a:noFill/>
              </a:ln>
              <a:solidFill>
                <a:srgbClr val="000000"/>
              </a:solidFill>
              <a:effectLst/>
              <a:uLnTx/>
              <a:uFillTx/>
              <a:latin typeface="Calibri"/>
              <a:ea typeface="Calibri"/>
              <a:cs typeface="Calibri"/>
            </a:endParaRPr>
          </a:p>
          <a:p>
            <a:pPr marL="228600" lvl="0" indent="-228600">
              <a:buSzPts val="1200"/>
              <a:buFont typeface="Calibri"/>
              <a:buAutoNum type="alphaLcParenR"/>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Term Loan balance at </a:t>
            </a:r>
            <a:r>
              <a:rPr lang="en-US" sz="1200">
                <a:latin typeface="Calibri"/>
                <a:ea typeface="Calibri"/>
                <a:cs typeface="Calibri"/>
                <a:sym typeface="Calibri"/>
              </a:rPr>
              <a:t>Q2 2019 </a:t>
            </a: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reflects $108.2M original balance + $14.0M delayed draw for TL acquisition </a:t>
            </a:r>
            <a:r>
              <a:rPr lang="en-US" sz="1200">
                <a:latin typeface="Calibri"/>
                <a:ea typeface="Calibri"/>
                <a:cs typeface="Calibri"/>
                <a:sym typeface="Calibri"/>
              </a:rPr>
              <a:t>+ $0.4M of PIK interest </a:t>
            </a: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reduced by $16.2M of principal repayments.</a:t>
            </a:r>
            <a:endParaRPr kumimoji="0" lang="en-US" b="0" i="0" u="none" strike="noStrike" kern="0" cap="none" spc="0" normalizeH="0" baseline="0" noProof="0">
              <a:ln>
                <a:noFill/>
              </a:ln>
              <a:solidFill>
                <a:srgbClr val="000000"/>
              </a:solidFill>
              <a:effectLst/>
              <a:uLnTx/>
              <a:uFillTx/>
              <a:latin typeface="Arial"/>
              <a:cs typeface="Arial"/>
              <a:sym typeface="Arial"/>
            </a:endParaRPr>
          </a:p>
        </p:txBody>
      </p:sp>
      <p:sp>
        <p:nvSpPr>
          <p:cNvPr id="462" name="Shape 462"/>
          <p:cNvSpPr txBox="1"/>
          <p:nvPr/>
        </p:nvSpPr>
        <p:spPr>
          <a:xfrm>
            <a:off x="7193900" y="4920757"/>
            <a:ext cx="2559700" cy="1206387"/>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200" b="1" u="sng">
                <a:latin typeface="Calibri"/>
                <a:ea typeface="Calibri"/>
                <a:cs typeface="Calibri"/>
                <a:sym typeface="Calibri"/>
              </a:rPr>
              <a:t>Current Maturities of LT Debt</a:t>
            </a:r>
            <a:r>
              <a:rPr kumimoji="0" lang="en-US" sz="1200" b="1" i="0" u="sng" strike="noStrike" kern="0" cap="none" spc="0" normalizeH="0" baseline="0" noProof="0">
                <a:ln>
                  <a:noFill/>
                </a:ln>
                <a:solidFill>
                  <a:srgbClr val="000000"/>
                </a:solidFill>
                <a:effectLst/>
                <a:uLnTx/>
                <a:uFillTx/>
                <a:latin typeface="Calibri"/>
                <a:ea typeface="Calibri"/>
                <a:cs typeface="Calibri"/>
                <a:sym typeface="Calibri"/>
              </a:rPr>
              <a:t>:</a:t>
            </a:r>
            <a:endParaRPr lang="en-US" sz="1400" b="0" i="0" u="none" strike="noStrike" kern="0" cap="none" spc="0" normalizeH="0" baseline="0" noProof="0">
              <a:ln>
                <a:noFill/>
              </a:ln>
              <a:solidFill>
                <a:srgbClr val="000000"/>
              </a:solidFill>
              <a:effectLst/>
              <a:uLnTx/>
              <a:uFillTx/>
              <a:latin typeface="Arial"/>
              <a:cs typeface="Arial"/>
            </a:endParaRPr>
          </a:p>
          <a:p>
            <a:pPr marL="228600" marR="0" lvl="0" indent="-228600" algn="l" defTabSz="914400" rtl="0" eaLnBrk="1" fontAlgn="auto" latinLnBrk="0" hangingPunct="1">
              <a:lnSpc>
                <a:spcPct val="100000"/>
              </a:lnSpc>
              <a:spcBef>
                <a:spcPts val="0"/>
              </a:spcBef>
              <a:spcAft>
                <a:spcPts val="0"/>
              </a:spcAft>
              <a:buClr>
                <a:srgbClr val="000000"/>
              </a:buClr>
              <a:buSzPts val="1200"/>
              <a:buFont typeface="Calibri"/>
              <a:buAutoNum type="alphaLcParenR"/>
              <a:tabLst/>
              <a:defRPr/>
            </a:pPr>
            <a:r>
              <a:rPr lang="en-US" sz="1200">
                <a:latin typeface="Calibri"/>
                <a:cs typeface="Calibri"/>
                <a:sym typeface="Calibri"/>
              </a:rPr>
              <a:t>Over the next twelve months, $95.0M of the debt will mature.</a:t>
            </a:r>
            <a:endParaRPr kumimoji="0" lang="en-US" sz="1400" b="0" i="0" u="none" strike="noStrike" kern="0" cap="none" spc="0" normalizeH="0" baseline="0" noProof="0">
              <a:ln>
                <a:noFill/>
              </a:ln>
              <a:solidFill>
                <a:srgbClr val="000000"/>
              </a:solidFill>
              <a:effectLst/>
              <a:uLnTx/>
              <a:uFillTx/>
              <a:latin typeface="Arial"/>
              <a:cs typeface="Arial"/>
              <a:sym typeface="Arial"/>
            </a:endParaRPr>
          </a:p>
          <a:p>
            <a:pPr marL="228600" marR="0" lvl="0" indent="-228600" algn="l" defTabSz="914400" rtl="0" eaLnBrk="1" fontAlgn="auto" latinLnBrk="0" hangingPunct="1">
              <a:lnSpc>
                <a:spcPct val="100000"/>
              </a:lnSpc>
              <a:spcBef>
                <a:spcPts val="0"/>
              </a:spcBef>
              <a:spcAft>
                <a:spcPts val="0"/>
              </a:spcAft>
              <a:buClr>
                <a:srgbClr val="000000"/>
              </a:buClr>
              <a:buSzPts val="1200"/>
              <a:buFont typeface="Calibri"/>
              <a:buAutoNum type="alphaLcParenR"/>
              <a:tabLst/>
              <a:defRPr/>
            </a:pP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Scheduled term loan principal payments </a:t>
            </a:r>
            <a:r>
              <a:rPr lang="en-US" sz="1200">
                <a:latin typeface="Calibri"/>
                <a:ea typeface="Calibri"/>
                <a:cs typeface="Calibri"/>
                <a:sym typeface="Calibri"/>
              </a:rPr>
              <a:t>over the next four quarters</a:t>
            </a: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 total $</a:t>
            </a:r>
            <a:r>
              <a:rPr lang="en-US" sz="1200">
                <a:latin typeface="Calibri"/>
                <a:ea typeface="Calibri"/>
                <a:cs typeface="Calibri"/>
                <a:sym typeface="Calibri"/>
              </a:rPr>
              <a:t>6.2</a:t>
            </a:r>
            <a:r>
              <a:rPr kumimoji="0" lang="en-US" sz="1200" b="0" i="0" u="none" strike="noStrike" kern="0" cap="none" spc="0" normalizeH="0" baseline="0" noProof="0">
                <a:ln>
                  <a:noFill/>
                </a:ln>
                <a:solidFill>
                  <a:srgbClr val="000000"/>
                </a:solidFill>
                <a:effectLst/>
                <a:uLnTx/>
                <a:uFillTx/>
                <a:latin typeface="Calibri"/>
                <a:ea typeface="Calibri"/>
                <a:cs typeface="Calibri"/>
                <a:sym typeface="Calibri"/>
              </a:rPr>
              <a:t>M.</a:t>
            </a:r>
            <a:endParaRPr kumimoji="0" sz="1400" b="0" i="0" u="none" strike="noStrike" kern="0" cap="none" spc="0" normalizeH="0" baseline="0" noProof="0">
              <a:ln>
                <a:noFill/>
              </a:ln>
              <a:solidFill>
                <a:srgbClr val="000000"/>
              </a:solidFill>
              <a:effectLst/>
              <a:uLnTx/>
              <a:uFillTx/>
              <a:latin typeface="Arial"/>
              <a:cs typeface="Arial"/>
              <a:sym typeface="Arial"/>
            </a:endParaRPr>
          </a:p>
          <a:p>
            <a:pPr marL="228600" marR="0" lvl="0" indent="-228600" algn="l" defTabSz="914400" rtl="0" eaLnBrk="1" fontAlgn="auto" latinLnBrk="0" hangingPunct="1">
              <a:lnSpc>
                <a:spcPct val="100000"/>
              </a:lnSpc>
              <a:spcBef>
                <a:spcPts val="0"/>
              </a:spcBef>
              <a:spcAft>
                <a:spcPts val="0"/>
              </a:spcAft>
              <a:buClr>
                <a:srgbClr val="000000"/>
              </a:buClr>
              <a:buSzPts val="1200"/>
              <a:buFont typeface="Calibri"/>
              <a:buAutoNum type="alphaLcParenR"/>
              <a:tabLst/>
              <a:defRPr/>
            </a:pPr>
            <a:r>
              <a:rPr lang="en-US" sz="1200">
                <a:latin typeface="Calibri"/>
                <a:cs typeface="Calibri"/>
                <a:sym typeface="Calibri"/>
              </a:rPr>
              <a:t>PIK notes will total $27.2M upon December 2019 maturity. Expect to repay with funds from anticipated H2 2019 refinancing.</a:t>
            </a: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pic>
        <p:nvPicPr>
          <p:cNvPr id="463" name="Shape 463" descr="SSIlogo_main.eps"/>
          <p:cNvPicPr preferRelativeResize="0"/>
          <p:nvPr/>
        </p:nvPicPr>
        <p:blipFill rotWithShape="1">
          <a:blip r:embed="rId3">
            <a:alphaModFix/>
          </a:blip>
          <a:srcRect/>
          <a:stretch/>
        </p:blipFill>
        <p:spPr>
          <a:xfrm>
            <a:off x="8528802" y="268430"/>
            <a:ext cx="1331224" cy="548640"/>
          </a:xfrm>
          <a:prstGeom prst="rect">
            <a:avLst/>
          </a:prstGeom>
          <a:noFill/>
          <a:ln>
            <a:noFill/>
          </a:ln>
        </p:spPr>
      </p:pic>
      <p:sp>
        <p:nvSpPr>
          <p:cNvPr id="14" name="Slide Number Placeholder 3">
            <a:extLst>
              <a:ext uri="{FF2B5EF4-FFF2-40B4-BE49-F238E27FC236}">
                <a16:creationId xmlns:a16="http://schemas.microsoft.com/office/drawing/2014/main" id="{BF8E119F-E19C-4431-961F-91BF37E5F497}"/>
              </a:ext>
            </a:extLst>
          </p:cNvPr>
          <p:cNvSpPr txBox="1">
            <a:spLocks/>
          </p:cNvSpPr>
          <p:nvPr/>
        </p:nvSpPr>
        <p:spPr>
          <a:xfrm>
            <a:off x="9513779" y="7358287"/>
            <a:ext cx="206375" cy="181609"/>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25400" marR="0" lvl="0" indent="0" algn="l" rtl="0">
              <a:lnSpc>
                <a:spcPct val="119545"/>
              </a:lnSpc>
              <a:spcBef>
                <a:spcPts val="0"/>
              </a:spcBef>
              <a:spcAft>
                <a:spcPts val="0"/>
              </a:spcAft>
              <a:buClr>
                <a:srgbClr val="000000"/>
              </a:buClr>
              <a:buFont typeface="Arial"/>
              <a:buNone/>
              <a:defRPr sz="1100" b="0" i="0" u="none" strike="noStrike" cap="none">
                <a:solidFill>
                  <a:schemeClr val="dk1"/>
                </a:solidFill>
                <a:latin typeface="Arial"/>
                <a:ea typeface="Arial"/>
                <a:cs typeface="Arial"/>
                <a:sym typeface="Arial"/>
              </a:defRPr>
            </a:lvl1pPr>
            <a:lvl2pPr marL="25400" marR="0" lvl="1" indent="0" algn="l" rtl="0">
              <a:lnSpc>
                <a:spcPct val="119545"/>
              </a:lnSpc>
              <a:spcBef>
                <a:spcPts val="0"/>
              </a:spcBef>
              <a:spcAft>
                <a:spcPts val="0"/>
              </a:spcAft>
              <a:buClr>
                <a:srgbClr val="000000"/>
              </a:buClr>
              <a:buFont typeface="Arial"/>
              <a:buNone/>
              <a:defRPr sz="1100" b="0" i="0" u="none" strike="noStrike" cap="none">
                <a:solidFill>
                  <a:schemeClr val="dk1"/>
                </a:solidFill>
                <a:latin typeface="Arial"/>
                <a:ea typeface="Arial"/>
                <a:cs typeface="Arial"/>
                <a:sym typeface="Arial"/>
              </a:defRPr>
            </a:lvl2pPr>
            <a:lvl3pPr marL="25400" marR="0" lvl="2" indent="0" algn="l" rtl="0">
              <a:lnSpc>
                <a:spcPct val="119545"/>
              </a:lnSpc>
              <a:spcBef>
                <a:spcPts val="0"/>
              </a:spcBef>
              <a:spcAft>
                <a:spcPts val="0"/>
              </a:spcAft>
              <a:buClr>
                <a:srgbClr val="000000"/>
              </a:buClr>
              <a:buFont typeface="Arial"/>
              <a:buNone/>
              <a:defRPr sz="1100" b="0" i="0" u="none" strike="noStrike" cap="none">
                <a:solidFill>
                  <a:schemeClr val="dk1"/>
                </a:solidFill>
                <a:latin typeface="Arial"/>
                <a:ea typeface="Arial"/>
                <a:cs typeface="Arial"/>
                <a:sym typeface="Arial"/>
              </a:defRPr>
            </a:lvl3pPr>
            <a:lvl4pPr marL="25400" marR="0" lvl="3" indent="0" algn="l" rtl="0">
              <a:lnSpc>
                <a:spcPct val="119545"/>
              </a:lnSpc>
              <a:spcBef>
                <a:spcPts val="0"/>
              </a:spcBef>
              <a:spcAft>
                <a:spcPts val="0"/>
              </a:spcAft>
              <a:buClr>
                <a:srgbClr val="000000"/>
              </a:buClr>
              <a:buFont typeface="Arial"/>
              <a:buNone/>
              <a:defRPr sz="1100" b="0" i="0" u="none" strike="noStrike" cap="none">
                <a:solidFill>
                  <a:schemeClr val="dk1"/>
                </a:solidFill>
                <a:latin typeface="Arial"/>
                <a:ea typeface="Arial"/>
                <a:cs typeface="Arial"/>
                <a:sym typeface="Arial"/>
              </a:defRPr>
            </a:lvl4pPr>
            <a:lvl5pPr marL="25400" marR="0" lvl="4" indent="0" algn="l" rtl="0">
              <a:lnSpc>
                <a:spcPct val="119545"/>
              </a:lnSpc>
              <a:spcBef>
                <a:spcPts val="0"/>
              </a:spcBef>
              <a:spcAft>
                <a:spcPts val="0"/>
              </a:spcAft>
              <a:buClr>
                <a:srgbClr val="000000"/>
              </a:buClr>
              <a:buFont typeface="Arial"/>
              <a:buNone/>
              <a:defRPr sz="1100" b="0" i="0" u="none" strike="noStrike" cap="none">
                <a:solidFill>
                  <a:schemeClr val="dk1"/>
                </a:solidFill>
                <a:latin typeface="Arial"/>
                <a:ea typeface="Arial"/>
                <a:cs typeface="Arial"/>
                <a:sym typeface="Arial"/>
              </a:defRPr>
            </a:lvl5pPr>
            <a:lvl6pPr marL="25400" marR="0" lvl="5" indent="0" algn="l" rtl="0">
              <a:lnSpc>
                <a:spcPct val="119545"/>
              </a:lnSpc>
              <a:spcBef>
                <a:spcPts val="0"/>
              </a:spcBef>
              <a:spcAft>
                <a:spcPts val="0"/>
              </a:spcAft>
              <a:buClr>
                <a:srgbClr val="000000"/>
              </a:buClr>
              <a:buFont typeface="Arial"/>
              <a:buNone/>
              <a:defRPr sz="1100" b="0" i="0" u="none" strike="noStrike" cap="none">
                <a:solidFill>
                  <a:schemeClr val="dk1"/>
                </a:solidFill>
                <a:latin typeface="Arial"/>
                <a:ea typeface="Arial"/>
                <a:cs typeface="Arial"/>
                <a:sym typeface="Arial"/>
              </a:defRPr>
            </a:lvl6pPr>
            <a:lvl7pPr marL="25400" marR="0" lvl="6" indent="0" algn="l" rtl="0">
              <a:lnSpc>
                <a:spcPct val="119545"/>
              </a:lnSpc>
              <a:spcBef>
                <a:spcPts val="0"/>
              </a:spcBef>
              <a:spcAft>
                <a:spcPts val="0"/>
              </a:spcAft>
              <a:buClr>
                <a:srgbClr val="000000"/>
              </a:buClr>
              <a:buFont typeface="Arial"/>
              <a:buNone/>
              <a:defRPr sz="1100" b="0" i="0" u="none" strike="noStrike" cap="none">
                <a:solidFill>
                  <a:schemeClr val="dk1"/>
                </a:solidFill>
                <a:latin typeface="Arial"/>
                <a:ea typeface="Arial"/>
                <a:cs typeface="Arial"/>
                <a:sym typeface="Arial"/>
              </a:defRPr>
            </a:lvl7pPr>
            <a:lvl8pPr marL="25400" marR="0" lvl="7" indent="0" algn="l" rtl="0">
              <a:lnSpc>
                <a:spcPct val="119545"/>
              </a:lnSpc>
              <a:spcBef>
                <a:spcPts val="0"/>
              </a:spcBef>
              <a:spcAft>
                <a:spcPts val="0"/>
              </a:spcAft>
              <a:buClr>
                <a:srgbClr val="000000"/>
              </a:buClr>
              <a:buFont typeface="Arial"/>
              <a:buNone/>
              <a:defRPr sz="1100" b="0" i="0" u="none" strike="noStrike" cap="none">
                <a:solidFill>
                  <a:schemeClr val="dk1"/>
                </a:solidFill>
                <a:latin typeface="Arial"/>
                <a:ea typeface="Arial"/>
                <a:cs typeface="Arial"/>
                <a:sym typeface="Arial"/>
              </a:defRPr>
            </a:lvl8pPr>
            <a:lvl9pPr marL="25400" marR="0" lvl="8" indent="0" algn="l" rtl="0">
              <a:lnSpc>
                <a:spcPct val="119545"/>
              </a:lnSpc>
              <a:spcBef>
                <a:spcPts val="0"/>
              </a:spcBef>
              <a:spcAft>
                <a:spcPts val="0"/>
              </a:spcAft>
              <a:buClr>
                <a:srgbClr val="000000"/>
              </a:buClr>
              <a:buFont typeface="Arial"/>
              <a:buNone/>
              <a:defRPr sz="1100" b="0" i="0" u="none" strike="noStrike" cap="none">
                <a:solidFill>
                  <a:schemeClr val="dk1"/>
                </a:solidFill>
                <a:latin typeface="Arial"/>
                <a:ea typeface="Arial"/>
                <a:cs typeface="Arial"/>
                <a:sym typeface="Arial"/>
              </a:defRPr>
            </a:lvl9pPr>
          </a:lstStyle>
          <a:p>
            <a:fld id="{00000000-1234-1234-1234-123412341234}" type="slidenum">
              <a:rPr lang="en-US" smtClean="0"/>
              <a:pPr/>
              <a:t>13</a:t>
            </a:fld>
            <a:endParaRPr lang="en-US" dirty="0"/>
          </a:p>
        </p:txBody>
      </p:sp>
      <p:pic>
        <p:nvPicPr>
          <p:cNvPr id="2" name="Picture 1">
            <a:extLst>
              <a:ext uri="{FF2B5EF4-FFF2-40B4-BE49-F238E27FC236}">
                <a16:creationId xmlns:a16="http://schemas.microsoft.com/office/drawing/2014/main" id="{6AFFAD8A-0C35-468F-873D-D9BB2A3E5B25}"/>
              </a:ext>
            </a:extLst>
          </p:cNvPr>
          <p:cNvPicPr>
            <a:picLocks noChangeAspect="1"/>
          </p:cNvPicPr>
          <p:nvPr/>
        </p:nvPicPr>
        <p:blipFill>
          <a:blip r:embed="rId4"/>
          <a:stretch>
            <a:fillRect/>
          </a:stretch>
        </p:blipFill>
        <p:spPr>
          <a:xfrm>
            <a:off x="359597" y="1154363"/>
            <a:ext cx="6732069" cy="5463673"/>
          </a:xfrm>
          <a:prstGeom prst="rect">
            <a:avLst/>
          </a:prstGeom>
        </p:spPr>
      </p:pic>
    </p:spTree>
    <p:extLst>
      <p:ext uri="{BB962C8B-B14F-4D97-AF65-F5344CB8AC3E}">
        <p14:creationId xmlns:p14="http://schemas.microsoft.com/office/powerpoint/2010/main" val="82724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sp>
        <p:nvSpPr>
          <p:cNvPr id="686" name="Shape 686"/>
          <p:cNvSpPr/>
          <p:nvPr/>
        </p:nvSpPr>
        <p:spPr>
          <a:xfrm>
            <a:off x="380" y="114300"/>
            <a:ext cx="10058019" cy="75438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87" name="Shape 687"/>
          <p:cNvSpPr/>
          <p:nvPr/>
        </p:nvSpPr>
        <p:spPr>
          <a:xfrm>
            <a:off x="4157471" y="5724144"/>
            <a:ext cx="5782310" cy="1153160"/>
          </a:xfrm>
          <a:custGeom>
            <a:avLst/>
            <a:gdLst/>
            <a:ahLst/>
            <a:cxnLst/>
            <a:rect l="0" t="0" r="0" b="0"/>
            <a:pathLst>
              <a:path w="5782309" h="1153159" extrusionOk="0">
                <a:moveTo>
                  <a:pt x="5782056" y="960882"/>
                </a:moveTo>
                <a:lnTo>
                  <a:pt x="5782056" y="192024"/>
                </a:lnTo>
                <a:lnTo>
                  <a:pt x="5776977" y="148036"/>
                </a:lnTo>
                <a:lnTo>
                  <a:pt x="5762515" y="107635"/>
                </a:lnTo>
                <a:lnTo>
                  <a:pt x="5739828" y="71979"/>
                </a:lnTo>
                <a:lnTo>
                  <a:pt x="5710076" y="42227"/>
                </a:lnTo>
                <a:lnTo>
                  <a:pt x="5674420" y="19540"/>
                </a:lnTo>
                <a:lnTo>
                  <a:pt x="5634019" y="5078"/>
                </a:lnTo>
                <a:lnTo>
                  <a:pt x="5590032" y="0"/>
                </a:lnTo>
                <a:lnTo>
                  <a:pt x="192023" y="0"/>
                </a:lnTo>
                <a:lnTo>
                  <a:pt x="148036" y="5078"/>
                </a:lnTo>
                <a:lnTo>
                  <a:pt x="107635" y="19540"/>
                </a:lnTo>
                <a:lnTo>
                  <a:pt x="71979" y="42227"/>
                </a:lnTo>
                <a:lnTo>
                  <a:pt x="42227" y="71979"/>
                </a:lnTo>
                <a:lnTo>
                  <a:pt x="19540" y="107635"/>
                </a:lnTo>
                <a:lnTo>
                  <a:pt x="5078" y="148036"/>
                </a:lnTo>
                <a:lnTo>
                  <a:pt x="0" y="192024"/>
                </a:lnTo>
                <a:lnTo>
                  <a:pt x="0" y="960882"/>
                </a:lnTo>
                <a:lnTo>
                  <a:pt x="5078" y="1004869"/>
                </a:lnTo>
                <a:lnTo>
                  <a:pt x="19540" y="1045270"/>
                </a:lnTo>
                <a:lnTo>
                  <a:pt x="42227" y="1080926"/>
                </a:lnTo>
                <a:lnTo>
                  <a:pt x="71979" y="1110678"/>
                </a:lnTo>
                <a:lnTo>
                  <a:pt x="107635" y="1133365"/>
                </a:lnTo>
                <a:lnTo>
                  <a:pt x="148036" y="1147827"/>
                </a:lnTo>
                <a:lnTo>
                  <a:pt x="192024" y="1152906"/>
                </a:lnTo>
                <a:lnTo>
                  <a:pt x="5590032" y="1152906"/>
                </a:lnTo>
                <a:lnTo>
                  <a:pt x="5634019" y="1147827"/>
                </a:lnTo>
                <a:lnTo>
                  <a:pt x="5674420" y="1133365"/>
                </a:lnTo>
                <a:lnTo>
                  <a:pt x="5710076" y="1110678"/>
                </a:lnTo>
                <a:lnTo>
                  <a:pt x="5739828" y="1080926"/>
                </a:lnTo>
                <a:lnTo>
                  <a:pt x="5762515" y="1045270"/>
                </a:lnTo>
                <a:lnTo>
                  <a:pt x="5776977" y="1004869"/>
                </a:lnTo>
                <a:lnTo>
                  <a:pt x="5782056" y="960882"/>
                </a:lnTo>
                <a:close/>
              </a:path>
            </a:pathLst>
          </a:custGeom>
          <a:solidFill>
            <a:srgbClr val="73C169"/>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88" name="Shape 688"/>
          <p:cNvSpPr/>
          <p:nvPr/>
        </p:nvSpPr>
        <p:spPr>
          <a:xfrm>
            <a:off x="1640398" y="6086094"/>
            <a:ext cx="478790" cy="1250950"/>
          </a:xfrm>
          <a:custGeom>
            <a:avLst/>
            <a:gdLst/>
            <a:ahLst/>
            <a:cxnLst/>
            <a:rect l="0" t="0" r="0" b="0"/>
            <a:pathLst>
              <a:path w="478789" h="1250950" extrusionOk="0">
                <a:moveTo>
                  <a:pt x="478723" y="1082802"/>
                </a:moveTo>
                <a:lnTo>
                  <a:pt x="478723" y="0"/>
                </a:lnTo>
                <a:lnTo>
                  <a:pt x="454626" y="27896"/>
                </a:lnTo>
                <a:lnTo>
                  <a:pt x="429632" y="57763"/>
                </a:lnTo>
                <a:lnTo>
                  <a:pt x="403914" y="89515"/>
                </a:lnTo>
                <a:lnTo>
                  <a:pt x="377641" y="123066"/>
                </a:lnTo>
                <a:lnTo>
                  <a:pt x="350987" y="158331"/>
                </a:lnTo>
                <a:lnTo>
                  <a:pt x="324122" y="195224"/>
                </a:lnTo>
                <a:lnTo>
                  <a:pt x="297218" y="233660"/>
                </a:lnTo>
                <a:lnTo>
                  <a:pt x="270446" y="273554"/>
                </a:lnTo>
                <a:lnTo>
                  <a:pt x="243978" y="314819"/>
                </a:lnTo>
                <a:lnTo>
                  <a:pt x="217984" y="357371"/>
                </a:lnTo>
                <a:lnTo>
                  <a:pt x="192638" y="401125"/>
                </a:lnTo>
                <a:lnTo>
                  <a:pt x="168110" y="445994"/>
                </a:lnTo>
                <a:lnTo>
                  <a:pt x="144571" y="491893"/>
                </a:lnTo>
                <a:lnTo>
                  <a:pt x="122194" y="538737"/>
                </a:lnTo>
                <a:lnTo>
                  <a:pt x="101149" y="586441"/>
                </a:lnTo>
                <a:lnTo>
                  <a:pt x="81607" y="634918"/>
                </a:lnTo>
                <a:lnTo>
                  <a:pt x="63742" y="684084"/>
                </a:lnTo>
                <a:lnTo>
                  <a:pt x="47723" y="733853"/>
                </a:lnTo>
                <a:lnTo>
                  <a:pt x="33723" y="784140"/>
                </a:lnTo>
                <a:lnTo>
                  <a:pt x="21913" y="834859"/>
                </a:lnTo>
                <a:lnTo>
                  <a:pt x="12464" y="885924"/>
                </a:lnTo>
                <a:lnTo>
                  <a:pt x="5548" y="937251"/>
                </a:lnTo>
                <a:lnTo>
                  <a:pt x="1336" y="988754"/>
                </a:lnTo>
                <a:lnTo>
                  <a:pt x="0" y="1040347"/>
                </a:lnTo>
                <a:lnTo>
                  <a:pt x="1711" y="1091946"/>
                </a:lnTo>
                <a:lnTo>
                  <a:pt x="1865" y="1133963"/>
                </a:lnTo>
                <a:lnTo>
                  <a:pt x="2949" y="1174908"/>
                </a:lnTo>
                <a:lnTo>
                  <a:pt x="5890" y="1213996"/>
                </a:lnTo>
                <a:lnTo>
                  <a:pt x="11617" y="1250442"/>
                </a:lnTo>
                <a:lnTo>
                  <a:pt x="310321" y="1250442"/>
                </a:lnTo>
                <a:lnTo>
                  <a:pt x="355339" y="1244480"/>
                </a:lnTo>
                <a:lnTo>
                  <a:pt x="395636" y="1227638"/>
                </a:lnTo>
                <a:lnTo>
                  <a:pt x="429669" y="1201483"/>
                </a:lnTo>
                <a:lnTo>
                  <a:pt x="455891" y="1167581"/>
                </a:lnTo>
                <a:lnTo>
                  <a:pt x="472757" y="1127498"/>
                </a:lnTo>
                <a:lnTo>
                  <a:pt x="478723" y="1082802"/>
                </a:lnTo>
                <a:close/>
              </a:path>
            </a:pathLst>
          </a:custGeom>
          <a:solidFill>
            <a:srgbClr val="73C169"/>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89" name="Shape 689"/>
          <p:cNvSpPr/>
          <p:nvPr/>
        </p:nvSpPr>
        <p:spPr>
          <a:xfrm>
            <a:off x="586740" y="6534150"/>
            <a:ext cx="364490" cy="802640"/>
          </a:xfrm>
          <a:custGeom>
            <a:avLst/>
            <a:gdLst/>
            <a:ahLst/>
            <a:cxnLst/>
            <a:rect l="0" t="0" r="0" b="0"/>
            <a:pathLst>
              <a:path w="364490" h="802640" extrusionOk="0">
                <a:moveTo>
                  <a:pt x="364236" y="802386"/>
                </a:moveTo>
                <a:lnTo>
                  <a:pt x="362807" y="774382"/>
                </a:lnTo>
                <a:lnTo>
                  <a:pt x="356520" y="718375"/>
                </a:lnTo>
                <a:lnTo>
                  <a:pt x="355092" y="690372"/>
                </a:lnTo>
                <a:lnTo>
                  <a:pt x="349915" y="643205"/>
                </a:lnTo>
                <a:lnTo>
                  <a:pt x="341646" y="596324"/>
                </a:lnTo>
                <a:lnTo>
                  <a:pt x="330462" y="549783"/>
                </a:lnTo>
                <a:lnTo>
                  <a:pt x="316539" y="503634"/>
                </a:lnTo>
                <a:lnTo>
                  <a:pt x="300053" y="457932"/>
                </a:lnTo>
                <a:lnTo>
                  <a:pt x="281180" y="412730"/>
                </a:lnTo>
                <a:lnTo>
                  <a:pt x="260098" y="368081"/>
                </a:lnTo>
                <a:lnTo>
                  <a:pt x="236982" y="324040"/>
                </a:lnTo>
                <a:lnTo>
                  <a:pt x="212008" y="280660"/>
                </a:lnTo>
                <a:lnTo>
                  <a:pt x="185353" y="237994"/>
                </a:lnTo>
                <a:lnTo>
                  <a:pt x="157194" y="196095"/>
                </a:lnTo>
                <a:lnTo>
                  <a:pt x="127706" y="155019"/>
                </a:lnTo>
                <a:lnTo>
                  <a:pt x="97066" y="114817"/>
                </a:lnTo>
                <a:lnTo>
                  <a:pt x="65451" y="75545"/>
                </a:lnTo>
                <a:lnTo>
                  <a:pt x="33037" y="37254"/>
                </a:lnTo>
                <a:lnTo>
                  <a:pt x="0" y="0"/>
                </a:lnTo>
                <a:lnTo>
                  <a:pt x="0" y="634746"/>
                </a:lnTo>
                <a:lnTo>
                  <a:pt x="5965" y="679442"/>
                </a:lnTo>
                <a:lnTo>
                  <a:pt x="22831" y="719525"/>
                </a:lnTo>
                <a:lnTo>
                  <a:pt x="49053" y="753427"/>
                </a:lnTo>
                <a:lnTo>
                  <a:pt x="83086" y="779582"/>
                </a:lnTo>
                <a:lnTo>
                  <a:pt x="123384" y="796424"/>
                </a:lnTo>
                <a:lnTo>
                  <a:pt x="168402" y="802386"/>
                </a:lnTo>
                <a:lnTo>
                  <a:pt x="364236" y="802386"/>
                </a:lnTo>
                <a:close/>
              </a:path>
            </a:pathLst>
          </a:custGeom>
          <a:solidFill>
            <a:srgbClr val="31AAC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90" name="Shape 690"/>
          <p:cNvSpPr/>
          <p:nvPr/>
        </p:nvSpPr>
        <p:spPr>
          <a:xfrm>
            <a:off x="586740" y="5301234"/>
            <a:ext cx="1532890" cy="1475740"/>
          </a:xfrm>
          <a:custGeom>
            <a:avLst/>
            <a:gdLst/>
            <a:ahLst/>
            <a:cxnLst/>
            <a:rect l="0" t="0" r="0" b="0"/>
            <a:pathLst>
              <a:path w="1532889" h="1475740" extrusionOk="0">
                <a:moveTo>
                  <a:pt x="1532382" y="616457"/>
                </a:moveTo>
                <a:lnTo>
                  <a:pt x="1532382" y="168401"/>
                </a:lnTo>
                <a:lnTo>
                  <a:pt x="1526416" y="123384"/>
                </a:lnTo>
                <a:lnTo>
                  <a:pt x="1509550" y="83086"/>
                </a:lnTo>
                <a:lnTo>
                  <a:pt x="1483328" y="49053"/>
                </a:lnTo>
                <a:lnTo>
                  <a:pt x="1449295" y="22831"/>
                </a:lnTo>
                <a:lnTo>
                  <a:pt x="1408997" y="5965"/>
                </a:lnTo>
                <a:lnTo>
                  <a:pt x="1363980" y="0"/>
                </a:lnTo>
                <a:lnTo>
                  <a:pt x="168401" y="0"/>
                </a:lnTo>
                <a:lnTo>
                  <a:pt x="123384" y="5965"/>
                </a:lnTo>
                <a:lnTo>
                  <a:pt x="83086" y="22831"/>
                </a:lnTo>
                <a:lnTo>
                  <a:pt x="49053" y="49053"/>
                </a:lnTo>
                <a:lnTo>
                  <a:pt x="22831" y="83086"/>
                </a:lnTo>
                <a:lnTo>
                  <a:pt x="5965" y="123384"/>
                </a:lnTo>
                <a:lnTo>
                  <a:pt x="0" y="168401"/>
                </a:lnTo>
                <a:lnTo>
                  <a:pt x="0" y="998981"/>
                </a:lnTo>
                <a:lnTo>
                  <a:pt x="53745" y="1042167"/>
                </a:lnTo>
                <a:lnTo>
                  <a:pt x="106758" y="1085267"/>
                </a:lnTo>
                <a:lnTo>
                  <a:pt x="388126" y="1317602"/>
                </a:lnTo>
                <a:lnTo>
                  <a:pt x="425348" y="1347869"/>
                </a:lnTo>
                <a:lnTo>
                  <a:pt x="458791" y="1374554"/>
                </a:lnTo>
                <a:lnTo>
                  <a:pt x="512817" y="1415431"/>
                </a:lnTo>
                <a:lnTo>
                  <a:pt x="532638" y="1428749"/>
                </a:lnTo>
                <a:lnTo>
                  <a:pt x="571690" y="1455622"/>
                </a:lnTo>
                <a:lnTo>
                  <a:pt x="599313" y="1469421"/>
                </a:lnTo>
                <a:lnTo>
                  <a:pt x="628650" y="1474505"/>
                </a:lnTo>
                <a:lnTo>
                  <a:pt x="672846" y="1475231"/>
                </a:lnTo>
                <a:lnTo>
                  <a:pt x="720852" y="1461134"/>
                </a:lnTo>
                <a:lnTo>
                  <a:pt x="762571" y="1439036"/>
                </a:lnTo>
                <a:lnTo>
                  <a:pt x="792003" y="1418653"/>
                </a:lnTo>
                <a:lnTo>
                  <a:pt x="803148" y="1409699"/>
                </a:lnTo>
                <a:lnTo>
                  <a:pt x="820866" y="1396309"/>
                </a:lnTo>
                <a:lnTo>
                  <a:pt x="865296" y="1354482"/>
                </a:lnTo>
                <a:lnTo>
                  <a:pt x="920278" y="1295458"/>
                </a:lnTo>
                <a:lnTo>
                  <a:pt x="951184" y="1260570"/>
                </a:lnTo>
                <a:lnTo>
                  <a:pt x="984080" y="1222671"/>
                </a:lnTo>
                <a:lnTo>
                  <a:pt x="1211116" y="956100"/>
                </a:lnTo>
                <a:lnTo>
                  <a:pt x="1251881" y="909150"/>
                </a:lnTo>
                <a:lnTo>
                  <a:pt x="1292905" y="862626"/>
                </a:lnTo>
                <a:lnTo>
                  <a:pt x="1333971" y="816956"/>
                </a:lnTo>
                <a:lnTo>
                  <a:pt x="1374865" y="772570"/>
                </a:lnTo>
                <a:lnTo>
                  <a:pt x="1415369" y="729898"/>
                </a:lnTo>
                <a:lnTo>
                  <a:pt x="1455267" y="689369"/>
                </a:lnTo>
                <a:lnTo>
                  <a:pt x="1494343" y="651412"/>
                </a:lnTo>
                <a:lnTo>
                  <a:pt x="1532382" y="616457"/>
                </a:lnTo>
                <a:close/>
              </a:path>
            </a:pathLst>
          </a:custGeom>
          <a:solidFill>
            <a:srgbClr val="126FB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91" name="Shape 691"/>
          <p:cNvSpPr/>
          <p:nvPr/>
        </p:nvSpPr>
        <p:spPr>
          <a:xfrm>
            <a:off x="586740" y="5917691"/>
            <a:ext cx="1532890" cy="1419225"/>
          </a:xfrm>
          <a:custGeom>
            <a:avLst/>
            <a:gdLst/>
            <a:ahLst/>
            <a:cxnLst/>
            <a:rect l="0" t="0" r="0" b="0"/>
            <a:pathLst>
              <a:path w="1532889" h="1419225" extrusionOk="0">
                <a:moveTo>
                  <a:pt x="1532382" y="168402"/>
                </a:moveTo>
                <a:lnTo>
                  <a:pt x="1532382" y="0"/>
                </a:lnTo>
                <a:lnTo>
                  <a:pt x="1494343" y="34954"/>
                </a:lnTo>
                <a:lnTo>
                  <a:pt x="1455267" y="72911"/>
                </a:lnTo>
                <a:lnTo>
                  <a:pt x="1415369" y="113440"/>
                </a:lnTo>
                <a:lnTo>
                  <a:pt x="1374865" y="156112"/>
                </a:lnTo>
                <a:lnTo>
                  <a:pt x="1333971" y="200498"/>
                </a:lnTo>
                <a:lnTo>
                  <a:pt x="1292905" y="246168"/>
                </a:lnTo>
                <a:lnTo>
                  <a:pt x="1251881" y="292692"/>
                </a:lnTo>
                <a:lnTo>
                  <a:pt x="1211116" y="339642"/>
                </a:lnTo>
                <a:lnTo>
                  <a:pt x="1054974" y="523100"/>
                </a:lnTo>
                <a:lnTo>
                  <a:pt x="984080" y="606213"/>
                </a:lnTo>
                <a:lnTo>
                  <a:pt x="951184" y="644112"/>
                </a:lnTo>
                <a:lnTo>
                  <a:pt x="920278" y="679000"/>
                </a:lnTo>
                <a:lnTo>
                  <a:pt x="891576" y="710447"/>
                </a:lnTo>
                <a:lnTo>
                  <a:pt x="841654" y="761302"/>
                </a:lnTo>
                <a:lnTo>
                  <a:pt x="803148" y="793242"/>
                </a:lnTo>
                <a:lnTo>
                  <a:pt x="764678" y="825984"/>
                </a:lnTo>
                <a:lnTo>
                  <a:pt x="738282" y="843724"/>
                </a:lnTo>
                <a:lnTo>
                  <a:pt x="711743" y="852606"/>
                </a:lnTo>
                <a:lnTo>
                  <a:pt x="672846" y="858774"/>
                </a:lnTo>
                <a:lnTo>
                  <a:pt x="619434" y="851511"/>
                </a:lnTo>
                <a:lnTo>
                  <a:pt x="574738" y="835533"/>
                </a:lnTo>
                <a:lnTo>
                  <a:pt x="532638" y="812292"/>
                </a:lnTo>
                <a:lnTo>
                  <a:pt x="488075" y="780762"/>
                </a:lnTo>
                <a:lnTo>
                  <a:pt x="425348" y="731411"/>
                </a:lnTo>
                <a:lnTo>
                  <a:pt x="388126" y="701144"/>
                </a:lnTo>
                <a:lnTo>
                  <a:pt x="106758" y="468809"/>
                </a:lnTo>
                <a:lnTo>
                  <a:pt x="53745" y="425709"/>
                </a:lnTo>
                <a:lnTo>
                  <a:pt x="0" y="382524"/>
                </a:lnTo>
                <a:lnTo>
                  <a:pt x="0" y="616458"/>
                </a:lnTo>
                <a:lnTo>
                  <a:pt x="33037" y="653712"/>
                </a:lnTo>
                <a:lnTo>
                  <a:pt x="65451" y="692003"/>
                </a:lnTo>
                <a:lnTo>
                  <a:pt x="97066" y="731275"/>
                </a:lnTo>
                <a:lnTo>
                  <a:pt x="127706" y="771477"/>
                </a:lnTo>
                <a:lnTo>
                  <a:pt x="157194" y="812553"/>
                </a:lnTo>
                <a:lnTo>
                  <a:pt x="185353" y="854452"/>
                </a:lnTo>
                <a:lnTo>
                  <a:pt x="212008" y="897118"/>
                </a:lnTo>
                <a:lnTo>
                  <a:pt x="236981" y="940498"/>
                </a:lnTo>
                <a:lnTo>
                  <a:pt x="260098" y="984539"/>
                </a:lnTo>
                <a:lnTo>
                  <a:pt x="281180" y="1029188"/>
                </a:lnTo>
                <a:lnTo>
                  <a:pt x="300053" y="1074390"/>
                </a:lnTo>
                <a:lnTo>
                  <a:pt x="316539" y="1120092"/>
                </a:lnTo>
                <a:lnTo>
                  <a:pt x="330462" y="1166241"/>
                </a:lnTo>
                <a:lnTo>
                  <a:pt x="341646" y="1212782"/>
                </a:lnTo>
                <a:lnTo>
                  <a:pt x="349915" y="1259663"/>
                </a:lnTo>
                <a:lnTo>
                  <a:pt x="355092" y="1306830"/>
                </a:lnTo>
                <a:lnTo>
                  <a:pt x="356520" y="1334833"/>
                </a:lnTo>
                <a:lnTo>
                  <a:pt x="362807" y="1390840"/>
                </a:lnTo>
                <a:lnTo>
                  <a:pt x="364236" y="1418844"/>
                </a:lnTo>
                <a:lnTo>
                  <a:pt x="1053658" y="1418844"/>
                </a:lnTo>
                <a:lnTo>
                  <a:pt x="1053658" y="1208749"/>
                </a:lnTo>
                <a:lnTo>
                  <a:pt x="1054995" y="1157156"/>
                </a:lnTo>
                <a:lnTo>
                  <a:pt x="1059206" y="1105653"/>
                </a:lnTo>
                <a:lnTo>
                  <a:pt x="1066123" y="1054326"/>
                </a:lnTo>
                <a:lnTo>
                  <a:pt x="1075572" y="1003261"/>
                </a:lnTo>
                <a:lnTo>
                  <a:pt x="1087382" y="952542"/>
                </a:lnTo>
                <a:lnTo>
                  <a:pt x="1101382" y="902255"/>
                </a:lnTo>
                <a:lnTo>
                  <a:pt x="1117401" y="852486"/>
                </a:lnTo>
                <a:lnTo>
                  <a:pt x="1135266" y="803320"/>
                </a:lnTo>
                <a:lnTo>
                  <a:pt x="1154807" y="754843"/>
                </a:lnTo>
                <a:lnTo>
                  <a:pt x="1175853" y="707139"/>
                </a:lnTo>
                <a:lnTo>
                  <a:pt x="1198230" y="660295"/>
                </a:lnTo>
                <a:lnTo>
                  <a:pt x="1221769" y="614396"/>
                </a:lnTo>
                <a:lnTo>
                  <a:pt x="1246297" y="569527"/>
                </a:lnTo>
                <a:lnTo>
                  <a:pt x="1271643" y="525773"/>
                </a:lnTo>
                <a:lnTo>
                  <a:pt x="1297636" y="483221"/>
                </a:lnTo>
                <a:lnTo>
                  <a:pt x="1324105" y="441956"/>
                </a:lnTo>
                <a:lnTo>
                  <a:pt x="1350877" y="402062"/>
                </a:lnTo>
                <a:lnTo>
                  <a:pt x="1377781" y="363626"/>
                </a:lnTo>
                <a:lnTo>
                  <a:pt x="1404646" y="326733"/>
                </a:lnTo>
                <a:lnTo>
                  <a:pt x="1431300" y="291468"/>
                </a:lnTo>
                <a:lnTo>
                  <a:pt x="1457572" y="257917"/>
                </a:lnTo>
                <a:lnTo>
                  <a:pt x="1483291" y="226165"/>
                </a:lnTo>
                <a:lnTo>
                  <a:pt x="1508285" y="196298"/>
                </a:lnTo>
                <a:lnTo>
                  <a:pt x="1532382" y="168402"/>
                </a:lnTo>
                <a:close/>
              </a:path>
              <a:path w="1532889" h="1419225" extrusionOk="0">
                <a:moveTo>
                  <a:pt x="1065276" y="1418844"/>
                </a:moveTo>
                <a:lnTo>
                  <a:pt x="1059549" y="1382398"/>
                </a:lnTo>
                <a:lnTo>
                  <a:pt x="1056608" y="1343310"/>
                </a:lnTo>
                <a:lnTo>
                  <a:pt x="1055524" y="1302365"/>
                </a:lnTo>
                <a:lnTo>
                  <a:pt x="1055370" y="1260348"/>
                </a:lnTo>
                <a:lnTo>
                  <a:pt x="1053658" y="1208749"/>
                </a:lnTo>
                <a:lnTo>
                  <a:pt x="1053658" y="1418844"/>
                </a:lnTo>
                <a:lnTo>
                  <a:pt x="1065276" y="1418844"/>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92" name="Shape 692"/>
          <p:cNvSpPr/>
          <p:nvPr/>
        </p:nvSpPr>
        <p:spPr>
          <a:xfrm>
            <a:off x="990790" y="6015985"/>
            <a:ext cx="382905" cy="550545"/>
          </a:xfrm>
          <a:custGeom>
            <a:avLst/>
            <a:gdLst/>
            <a:ahLst/>
            <a:cxnLst/>
            <a:rect l="0" t="0" r="0" b="0"/>
            <a:pathLst>
              <a:path w="382905" h="550545" extrusionOk="0">
                <a:moveTo>
                  <a:pt x="382833" y="346285"/>
                </a:moveTo>
                <a:lnTo>
                  <a:pt x="381366" y="293106"/>
                </a:lnTo>
                <a:lnTo>
                  <a:pt x="371665" y="237748"/>
                </a:lnTo>
                <a:lnTo>
                  <a:pt x="357345" y="181067"/>
                </a:lnTo>
                <a:lnTo>
                  <a:pt x="336256" y="130485"/>
                </a:lnTo>
                <a:lnTo>
                  <a:pt x="309488" y="86885"/>
                </a:lnTo>
                <a:lnTo>
                  <a:pt x="278130" y="51153"/>
                </a:lnTo>
                <a:lnTo>
                  <a:pt x="243271" y="24172"/>
                </a:lnTo>
                <a:lnTo>
                  <a:pt x="206001" y="6826"/>
                </a:lnTo>
                <a:lnTo>
                  <a:pt x="167410" y="0"/>
                </a:lnTo>
                <a:lnTo>
                  <a:pt x="128587" y="4576"/>
                </a:lnTo>
                <a:lnTo>
                  <a:pt x="62293" y="39390"/>
                </a:lnTo>
                <a:lnTo>
                  <a:pt x="37611" y="70638"/>
                </a:lnTo>
                <a:lnTo>
                  <a:pt x="18859" y="109351"/>
                </a:lnTo>
                <a:lnTo>
                  <a:pt x="6250" y="154208"/>
                </a:lnTo>
                <a:lnTo>
                  <a:pt x="0" y="203887"/>
                </a:lnTo>
                <a:lnTo>
                  <a:pt x="321" y="257066"/>
                </a:lnTo>
                <a:lnTo>
                  <a:pt x="7429" y="312424"/>
                </a:lnTo>
                <a:lnTo>
                  <a:pt x="24342" y="369105"/>
                </a:lnTo>
                <a:lnTo>
                  <a:pt x="46577" y="419687"/>
                </a:lnTo>
                <a:lnTo>
                  <a:pt x="73384" y="463287"/>
                </a:lnTo>
                <a:lnTo>
                  <a:pt x="104013" y="499019"/>
                </a:lnTo>
                <a:lnTo>
                  <a:pt x="137713" y="526000"/>
                </a:lnTo>
                <a:lnTo>
                  <a:pt x="173736" y="543346"/>
                </a:lnTo>
                <a:lnTo>
                  <a:pt x="211329" y="550172"/>
                </a:lnTo>
                <a:lnTo>
                  <a:pt x="249745" y="545596"/>
                </a:lnTo>
                <a:lnTo>
                  <a:pt x="286050" y="533243"/>
                </a:lnTo>
                <a:lnTo>
                  <a:pt x="317444" y="510782"/>
                </a:lnTo>
                <a:lnTo>
                  <a:pt x="343373" y="479534"/>
                </a:lnTo>
                <a:lnTo>
                  <a:pt x="363283" y="440821"/>
                </a:lnTo>
                <a:lnTo>
                  <a:pt x="376621" y="395964"/>
                </a:lnTo>
                <a:lnTo>
                  <a:pt x="382833" y="346285"/>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93" name="Shape 693"/>
          <p:cNvSpPr/>
          <p:nvPr/>
        </p:nvSpPr>
        <p:spPr>
          <a:xfrm>
            <a:off x="380" y="114680"/>
            <a:ext cx="1005840" cy="0"/>
          </a:xfrm>
          <a:custGeom>
            <a:avLst/>
            <a:gdLst/>
            <a:ahLst/>
            <a:cxnLst/>
            <a:rect l="0" t="0" r="0" b="0"/>
            <a:pathLst>
              <a:path w="1005840" h="120000" extrusionOk="0">
                <a:moveTo>
                  <a:pt x="0" y="0"/>
                </a:moveTo>
                <a:lnTo>
                  <a:pt x="1005459" y="0"/>
                </a:lnTo>
              </a:path>
            </a:pathLst>
          </a:custGeom>
          <a:noFill/>
          <a:ln w="9525" cap="flat" cmpd="sng">
            <a:solidFill>
              <a:srgbClr val="FB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94" name="Shape 694"/>
          <p:cNvSpPr txBox="1"/>
          <p:nvPr/>
        </p:nvSpPr>
        <p:spPr>
          <a:xfrm>
            <a:off x="6145020" y="6010147"/>
            <a:ext cx="3326639" cy="494665"/>
          </a:xfrm>
          <a:prstGeom prst="rect">
            <a:avLst/>
          </a:prstGeom>
          <a:noFill/>
          <a:ln>
            <a:noFill/>
          </a:ln>
        </p:spPr>
        <p:txBody>
          <a:bodyPr spcFirstLastPara="1" wrap="square" lIns="0" tIns="15875" rIns="0" bIns="0" anchor="t" anchorCtr="0">
            <a:noAutofit/>
          </a:bodyPr>
          <a:lstStyle/>
          <a:p>
            <a:pPr marL="12700" marR="0" lvl="0" indent="0" algn="l" rtl="0">
              <a:lnSpc>
                <a:spcPct val="100000"/>
              </a:lnSpc>
              <a:spcBef>
                <a:spcPts val="0"/>
              </a:spcBef>
              <a:spcAft>
                <a:spcPts val="0"/>
              </a:spcAft>
              <a:buNone/>
            </a:pPr>
            <a:r>
              <a:rPr lang="en-US" sz="3050" b="1" dirty="0">
                <a:solidFill>
                  <a:srgbClr val="FFFFFF"/>
                </a:solidFill>
                <a:latin typeface="Arial"/>
                <a:ea typeface="Arial"/>
                <a:cs typeface="Arial"/>
                <a:sym typeface="Arial"/>
              </a:rPr>
              <a:t>Guidance Update</a:t>
            </a:r>
            <a:endParaRPr sz="3050" dirty="0">
              <a:solidFill>
                <a:schemeClr val="dk1"/>
              </a:solidFill>
              <a:latin typeface="Arial"/>
              <a:ea typeface="Arial"/>
              <a:cs typeface="Arial"/>
              <a:sym typeface="Arial"/>
            </a:endParaRPr>
          </a:p>
        </p:txBody>
      </p:sp>
    </p:spTree>
    <p:extLst>
      <p:ext uri="{BB962C8B-B14F-4D97-AF65-F5344CB8AC3E}">
        <p14:creationId xmlns:p14="http://schemas.microsoft.com/office/powerpoint/2010/main" val="19113023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14D25-7362-4BDB-AC41-3C96032585CE}"/>
              </a:ext>
            </a:extLst>
          </p:cNvPr>
          <p:cNvSpPr>
            <a:spLocks noGrp="1"/>
          </p:cNvSpPr>
          <p:nvPr>
            <p:ph type="title"/>
          </p:nvPr>
        </p:nvSpPr>
        <p:spPr/>
        <p:txBody>
          <a:bodyPr/>
          <a:lstStyle/>
          <a:p>
            <a:r>
              <a:rPr lang="en-US"/>
              <a:t>Fiscal 2019 Full Year Guidance</a:t>
            </a:r>
          </a:p>
        </p:txBody>
      </p:sp>
      <p:graphicFrame>
        <p:nvGraphicFramePr>
          <p:cNvPr id="7" name="Table 6">
            <a:extLst>
              <a:ext uri="{FF2B5EF4-FFF2-40B4-BE49-F238E27FC236}">
                <a16:creationId xmlns:a16="http://schemas.microsoft.com/office/drawing/2014/main" id="{A5245D33-BFE2-433B-AC16-01F683E793A3}"/>
              </a:ext>
            </a:extLst>
          </p:cNvPr>
          <p:cNvGraphicFramePr>
            <a:graphicFrameLocks noGrp="1"/>
          </p:cNvGraphicFramePr>
          <p:nvPr>
            <p:extLst>
              <p:ext uri="{D42A27DB-BD31-4B8C-83A1-F6EECF244321}">
                <p14:modId xmlns:p14="http://schemas.microsoft.com/office/powerpoint/2010/main" val="706106561"/>
              </p:ext>
            </p:extLst>
          </p:nvPr>
        </p:nvGraphicFramePr>
        <p:xfrm>
          <a:off x="859971" y="1104980"/>
          <a:ext cx="8653809" cy="5915129"/>
        </p:xfrm>
        <a:graphic>
          <a:graphicData uri="http://schemas.openxmlformats.org/drawingml/2006/table">
            <a:tbl>
              <a:tblPr firstRow="1" bandRow="1">
                <a:tableStyleId>{3C2FFA5D-87B4-456A-9821-1D502468CF0F}</a:tableStyleId>
              </a:tblPr>
              <a:tblGrid>
                <a:gridCol w="2884603">
                  <a:extLst>
                    <a:ext uri="{9D8B030D-6E8A-4147-A177-3AD203B41FA5}">
                      <a16:colId xmlns:a16="http://schemas.microsoft.com/office/drawing/2014/main" val="704407856"/>
                    </a:ext>
                  </a:extLst>
                </a:gridCol>
                <a:gridCol w="2884603">
                  <a:extLst>
                    <a:ext uri="{9D8B030D-6E8A-4147-A177-3AD203B41FA5}">
                      <a16:colId xmlns:a16="http://schemas.microsoft.com/office/drawing/2014/main" val="3160770976"/>
                    </a:ext>
                  </a:extLst>
                </a:gridCol>
                <a:gridCol w="2884603">
                  <a:extLst>
                    <a:ext uri="{9D8B030D-6E8A-4147-A177-3AD203B41FA5}">
                      <a16:colId xmlns:a16="http://schemas.microsoft.com/office/drawing/2014/main" val="2803141387"/>
                    </a:ext>
                  </a:extLst>
                </a:gridCol>
              </a:tblGrid>
              <a:tr h="701327">
                <a:tc>
                  <a:txBody>
                    <a:bodyPr/>
                    <a:lstStyle/>
                    <a:p>
                      <a:pPr algn="ctr"/>
                      <a:r>
                        <a:rPr lang="en-US" sz="1400" b="1">
                          <a:solidFill>
                            <a:schemeClr val="bg1"/>
                          </a:solidFill>
                          <a:latin typeface="Calibri" panose="020F0502020204030204" pitchFamily="34" charset="0"/>
                          <a:cs typeface="Calibri" panose="020F0502020204030204" pitchFamily="34" charset="0"/>
                        </a:rPr>
                        <a:t>Metric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US" sz="1400">
                          <a:solidFill>
                            <a:schemeClr val="bg1"/>
                          </a:solidFill>
                          <a:latin typeface="Calibri" panose="020F0502020204030204" pitchFamily="34" charset="0"/>
                          <a:cs typeface="Calibri" panose="020F0502020204030204" pitchFamily="34" charset="0"/>
                        </a:rPr>
                        <a:t> Guidance Announced on </a:t>
                      </a:r>
                    </a:p>
                    <a:p>
                      <a:pPr algn="ctr"/>
                      <a:r>
                        <a:rPr lang="en-US" sz="1400">
                          <a:solidFill>
                            <a:schemeClr val="bg1"/>
                          </a:solidFill>
                          <a:latin typeface="Calibri" panose="020F0502020204030204" pitchFamily="34" charset="0"/>
                          <a:cs typeface="Calibri" panose="020F0502020204030204" pitchFamily="34" charset="0"/>
                        </a:rPr>
                        <a:t>Q1 2019 Earnings Call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r>
                        <a:rPr lang="en-US" sz="1400" dirty="0">
                          <a:solidFill>
                            <a:schemeClr val="bg1"/>
                          </a:solidFill>
                          <a:latin typeface="Calibri" panose="020F0502020204030204" pitchFamily="34" charset="0"/>
                          <a:cs typeface="Calibri" panose="020F0502020204030204" pitchFamily="34" charset="0"/>
                        </a:rPr>
                        <a:t>Updated Guidance Announced on Q2 2019 Earnings Call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554805805"/>
                  </a:ext>
                </a:extLst>
              </a:tr>
              <a:tr h="701327">
                <a:tc>
                  <a:txBody>
                    <a:bodyPr/>
                    <a:lstStyle/>
                    <a:p>
                      <a:pPr algn="ctr"/>
                      <a:r>
                        <a:rPr lang="en-US" sz="1400" b="1">
                          <a:latin typeface="Calibri" panose="020F0502020204030204" pitchFamily="34" charset="0"/>
                          <a:cs typeface="Calibri" panose="020F0502020204030204" pitchFamily="34" charset="0"/>
                        </a:rPr>
                        <a:t>Revenue</a:t>
                      </a:r>
                    </a:p>
                  </a:txBody>
                  <a:tcPr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a:r>
                        <a:rPr lang="en-US" sz="1200" b="0" i="1">
                          <a:latin typeface="Calibri" panose="020F0502020204030204" pitchFamily="34" charset="0"/>
                          <a:cs typeface="Calibri" panose="020F0502020204030204" pitchFamily="34" charset="0"/>
                        </a:rPr>
                        <a:t>$695 – 705 million</a:t>
                      </a:r>
                    </a:p>
                  </a:txBody>
                  <a:tcPr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a:r>
                        <a:rPr lang="en-US" sz="1200" b="0" i="1" dirty="0">
                          <a:latin typeface="Calibri" panose="020F0502020204030204" pitchFamily="34" charset="0"/>
                          <a:cs typeface="Calibri" panose="020F0502020204030204" pitchFamily="34" charset="0"/>
                        </a:rPr>
                        <a:t>$640 – 650 million</a:t>
                      </a:r>
                    </a:p>
                  </a:txBody>
                  <a:tcPr anchor="ctr">
                    <a:lnT w="12700" cap="flat" cmpd="sng" algn="ctr">
                      <a:solidFill>
                        <a:schemeClr val="tx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2009026047"/>
                  </a:ext>
                </a:extLst>
              </a:tr>
              <a:tr h="701327">
                <a:tc>
                  <a:txBody>
                    <a:bodyPr/>
                    <a:lstStyle/>
                    <a:p>
                      <a:pPr algn="ctr"/>
                      <a:r>
                        <a:rPr lang="en-US" sz="1400" b="1">
                          <a:latin typeface="Calibri" panose="020F0502020204030204" pitchFamily="34" charset="0"/>
                          <a:cs typeface="Calibri" panose="020F0502020204030204" pitchFamily="34" charset="0"/>
                        </a:rPr>
                        <a:t>Gross Margin</a:t>
                      </a:r>
                    </a:p>
                  </a:txBody>
                  <a:tcPr anchor="ctr">
                    <a:solidFill>
                      <a:schemeClr val="bg1">
                        <a:lumMod val="95000"/>
                      </a:schemeClr>
                    </a:solidFill>
                  </a:tcPr>
                </a:tc>
                <a:tc>
                  <a:txBody>
                    <a:bodyPr/>
                    <a:lstStyle/>
                    <a:p>
                      <a:pPr algn="ctr"/>
                      <a:r>
                        <a:rPr lang="en-US" sz="1200" b="0" i="1">
                          <a:latin typeface="Calibri" panose="020F0502020204030204" pitchFamily="34" charset="0"/>
                          <a:cs typeface="Calibri" panose="020F0502020204030204" pitchFamily="34" charset="0"/>
                        </a:rPr>
                        <a:t>Increase of 50 bps </a:t>
                      </a:r>
                    </a:p>
                  </a:txBody>
                  <a:tcPr anchor="ctr">
                    <a:solidFill>
                      <a:schemeClr val="bg1">
                        <a:lumMod val="95000"/>
                      </a:schemeClr>
                    </a:solidFill>
                  </a:tcPr>
                </a:tc>
                <a:tc>
                  <a:txBody>
                    <a:bodyPr/>
                    <a:lstStyle/>
                    <a:p>
                      <a:pPr algn="ctr"/>
                      <a:r>
                        <a:rPr lang="en-US" sz="1200" b="0" i="1" dirty="0">
                          <a:latin typeface="Calibri" panose="020F0502020204030204" pitchFamily="34" charset="0"/>
                          <a:cs typeface="Calibri" panose="020F0502020204030204" pitchFamily="34" charset="0"/>
                        </a:rPr>
                        <a:t>No change</a:t>
                      </a:r>
                    </a:p>
                  </a:txBody>
                  <a:tcPr anchor="ctr">
                    <a:solidFill>
                      <a:schemeClr val="bg1">
                        <a:lumMod val="95000"/>
                      </a:schemeClr>
                    </a:solidFill>
                  </a:tcPr>
                </a:tc>
                <a:extLst>
                  <a:ext uri="{0D108BD9-81ED-4DB2-BD59-A6C34878D82A}">
                    <a16:rowId xmlns:a16="http://schemas.microsoft.com/office/drawing/2014/main" val="3951110989"/>
                  </a:ext>
                </a:extLst>
              </a:tr>
              <a:tr h="701327">
                <a:tc>
                  <a:txBody>
                    <a:bodyPr/>
                    <a:lstStyle/>
                    <a:p>
                      <a:pPr algn="ctr"/>
                      <a:r>
                        <a:rPr lang="en-US" sz="1400" b="1">
                          <a:latin typeface="Calibri" panose="020F0502020204030204" pitchFamily="34" charset="0"/>
                          <a:cs typeface="Calibri" panose="020F0502020204030204" pitchFamily="34" charset="0"/>
                        </a:rPr>
                        <a:t>Total SG&amp;A</a:t>
                      </a:r>
                    </a:p>
                  </a:txBody>
                  <a:tcPr anchor="ctr">
                    <a:solidFill>
                      <a:schemeClr val="bg1">
                        <a:lumMod val="95000"/>
                      </a:schemeClr>
                    </a:solidFill>
                  </a:tcPr>
                </a:tc>
                <a:tc>
                  <a:txBody>
                    <a:bodyPr/>
                    <a:lstStyle/>
                    <a:p>
                      <a:pPr algn="ctr"/>
                      <a:r>
                        <a:rPr lang="en-US" sz="1200" b="0" i="1">
                          <a:latin typeface="Calibri" panose="020F0502020204030204" pitchFamily="34" charset="0"/>
                          <a:cs typeface="Calibri" panose="020F0502020204030204" pitchFamily="34" charset="0"/>
                        </a:rPr>
                        <a:t>Increase of 1-3%, resulting in improved SG&amp;A margin</a:t>
                      </a:r>
                    </a:p>
                  </a:txBody>
                  <a:tcPr anchor="ctr">
                    <a:solidFill>
                      <a:schemeClr val="bg1">
                        <a:lumMod val="95000"/>
                      </a:schemeClr>
                    </a:solidFill>
                  </a:tcPr>
                </a:tc>
                <a:tc>
                  <a:txBody>
                    <a:bodyPr/>
                    <a:lstStyle/>
                    <a:p>
                      <a:pPr algn="ctr"/>
                      <a:r>
                        <a:rPr lang="en-US" sz="1200" b="0" i="1" dirty="0">
                          <a:latin typeface="Calibri" panose="020F0502020204030204" pitchFamily="34" charset="0"/>
                          <a:cs typeface="Calibri" panose="020F0502020204030204" pitchFamily="34" charset="0"/>
                        </a:rPr>
                        <a:t>Decrease of approximately 6%, as cost reduction efforts help to mitigate lower than expected top-line results</a:t>
                      </a:r>
                    </a:p>
                  </a:txBody>
                  <a:tcPr anchor="ctr">
                    <a:solidFill>
                      <a:schemeClr val="bg1">
                        <a:lumMod val="95000"/>
                      </a:schemeClr>
                    </a:solidFill>
                  </a:tcPr>
                </a:tc>
                <a:extLst>
                  <a:ext uri="{0D108BD9-81ED-4DB2-BD59-A6C34878D82A}">
                    <a16:rowId xmlns:a16="http://schemas.microsoft.com/office/drawing/2014/main" val="2588963022"/>
                  </a:ext>
                </a:extLst>
              </a:tr>
              <a:tr h="701327">
                <a:tc>
                  <a:txBody>
                    <a:bodyPr/>
                    <a:lstStyle/>
                    <a:p>
                      <a:pPr algn="ctr"/>
                      <a:r>
                        <a:rPr lang="en-US" sz="1400" b="1" dirty="0">
                          <a:latin typeface="Calibri" panose="020F0502020204030204" pitchFamily="34" charset="0"/>
                          <a:cs typeface="Calibri" panose="020F0502020204030204" pitchFamily="34" charset="0"/>
                        </a:rPr>
                        <a:t>Adjusted EBITDA </a:t>
                      </a:r>
                      <a:r>
                        <a:rPr lang="en-US" sz="1100" b="1" dirty="0">
                          <a:latin typeface="Calibri" panose="020F0502020204030204" pitchFamily="34" charset="0"/>
                          <a:cs typeface="Calibri" panose="020F0502020204030204" pitchFamily="34" charset="0"/>
                        </a:rPr>
                        <a:t>(1)</a:t>
                      </a:r>
                      <a:endParaRPr lang="en-US" sz="1400" b="1" dirty="0">
                        <a:latin typeface="Calibri" panose="020F0502020204030204" pitchFamily="34" charset="0"/>
                        <a:cs typeface="Calibri" panose="020F0502020204030204" pitchFamily="34" charset="0"/>
                      </a:endParaRPr>
                    </a:p>
                  </a:txBody>
                  <a:tcPr anchor="ctr">
                    <a:solidFill>
                      <a:schemeClr val="bg1">
                        <a:lumMod val="95000"/>
                      </a:schemeClr>
                    </a:solidFill>
                  </a:tcPr>
                </a:tc>
                <a:tc>
                  <a:txBody>
                    <a:bodyPr/>
                    <a:lstStyle/>
                    <a:p>
                      <a:pPr algn="ctr"/>
                      <a:r>
                        <a:rPr lang="en-US" sz="1200" b="0" i="1">
                          <a:latin typeface="Calibri" panose="020F0502020204030204" pitchFamily="34" charset="0"/>
                          <a:cs typeface="Calibri" panose="020F0502020204030204" pitchFamily="34" charset="0"/>
                        </a:rPr>
                        <a:t>$42 – 46 million</a:t>
                      </a:r>
                    </a:p>
                  </a:txBody>
                  <a:tcPr anchor="ctr">
                    <a:solidFill>
                      <a:schemeClr val="bg1">
                        <a:lumMod val="95000"/>
                      </a:schemeClr>
                    </a:solidFill>
                  </a:tcPr>
                </a:tc>
                <a:tc>
                  <a:txBody>
                    <a:bodyPr/>
                    <a:lstStyle/>
                    <a:p>
                      <a:pPr algn="ctr"/>
                      <a:r>
                        <a:rPr lang="en-US" sz="1200" b="0" i="1" dirty="0">
                          <a:latin typeface="Calibri" panose="020F0502020204030204" pitchFamily="34" charset="0"/>
                          <a:cs typeface="Calibri" panose="020F0502020204030204" pitchFamily="34" charset="0"/>
                        </a:rPr>
                        <a:t>Lower end of original guidance </a:t>
                      </a:r>
                    </a:p>
                    <a:p>
                      <a:pPr algn="ctr"/>
                      <a:r>
                        <a:rPr lang="en-US" sz="1200" b="0" i="1" dirty="0">
                          <a:latin typeface="Calibri" panose="020F0502020204030204" pitchFamily="34" charset="0"/>
                          <a:cs typeface="Calibri" panose="020F0502020204030204" pitchFamily="34" charset="0"/>
                        </a:rPr>
                        <a:t>(~$42 million)</a:t>
                      </a:r>
                    </a:p>
                  </a:txBody>
                  <a:tcPr anchor="ctr">
                    <a:solidFill>
                      <a:schemeClr val="bg1">
                        <a:lumMod val="95000"/>
                      </a:schemeClr>
                    </a:solidFill>
                  </a:tcPr>
                </a:tc>
                <a:extLst>
                  <a:ext uri="{0D108BD9-81ED-4DB2-BD59-A6C34878D82A}">
                    <a16:rowId xmlns:a16="http://schemas.microsoft.com/office/drawing/2014/main" val="1422041006"/>
                  </a:ext>
                </a:extLst>
              </a:tr>
              <a:tr h="701327">
                <a:tc>
                  <a:txBody>
                    <a:bodyPr/>
                    <a:lstStyle/>
                    <a:p>
                      <a:pPr algn="ctr"/>
                      <a:r>
                        <a:rPr lang="en-US" sz="1400" b="1">
                          <a:latin typeface="Calibri" panose="020F0502020204030204" pitchFamily="34" charset="0"/>
                          <a:cs typeface="Calibri" panose="020F0502020204030204" pitchFamily="34" charset="0"/>
                        </a:rPr>
                        <a:t>Capital Expenditures</a:t>
                      </a:r>
                    </a:p>
                  </a:txBody>
                  <a:tcPr anchor="ctr">
                    <a:solidFill>
                      <a:schemeClr val="bg1">
                        <a:lumMod val="95000"/>
                      </a:schemeClr>
                    </a:solidFill>
                  </a:tcPr>
                </a:tc>
                <a:tc>
                  <a:txBody>
                    <a:bodyPr/>
                    <a:lstStyle/>
                    <a:p>
                      <a:pPr algn="ctr"/>
                      <a:r>
                        <a:rPr lang="en-US" sz="1200" b="0" i="1">
                          <a:latin typeface="Calibri" panose="020F0502020204030204" pitchFamily="34" charset="0"/>
                          <a:cs typeface="Calibri" panose="020F0502020204030204" pitchFamily="34" charset="0"/>
                        </a:rPr>
                        <a:t>$10 million </a:t>
                      </a:r>
                    </a:p>
                  </a:txBody>
                  <a:tcPr anchor="ctr">
                    <a:solidFill>
                      <a:schemeClr val="bg1">
                        <a:lumMod val="95000"/>
                      </a:schemeClr>
                    </a:solidFill>
                  </a:tcPr>
                </a:tc>
                <a:tc>
                  <a:txBody>
                    <a:bodyPr/>
                    <a:lstStyle/>
                    <a:p>
                      <a:pPr algn="ctr"/>
                      <a:r>
                        <a:rPr lang="en-US" sz="1200" b="0" i="1" dirty="0">
                          <a:latin typeface="Calibri" panose="020F0502020204030204" pitchFamily="34" charset="0"/>
                          <a:cs typeface="Calibri" panose="020F0502020204030204" pitchFamily="34" charset="0"/>
                        </a:rPr>
                        <a:t>No change</a:t>
                      </a:r>
                    </a:p>
                  </a:txBody>
                  <a:tcPr anchor="ctr">
                    <a:solidFill>
                      <a:schemeClr val="bg1">
                        <a:lumMod val="95000"/>
                      </a:schemeClr>
                    </a:solidFill>
                  </a:tcPr>
                </a:tc>
                <a:extLst>
                  <a:ext uri="{0D108BD9-81ED-4DB2-BD59-A6C34878D82A}">
                    <a16:rowId xmlns:a16="http://schemas.microsoft.com/office/drawing/2014/main" val="3304969428"/>
                  </a:ext>
                </a:extLst>
              </a:tr>
              <a:tr h="701327">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US" sz="1400" b="1" dirty="0">
                          <a:latin typeface="Calibri" panose="020F0502020204030204" pitchFamily="34" charset="0"/>
                          <a:cs typeface="Calibri" panose="020F0502020204030204" pitchFamily="34" charset="0"/>
                        </a:rPr>
                        <a:t>Product Development</a:t>
                      </a:r>
                    </a:p>
                  </a:txBody>
                  <a:tcPr anchor="ctr">
                    <a:solidFill>
                      <a:schemeClr val="bg1">
                        <a:lumMod val="95000"/>
                      </a:schemeClr>
                    </a:solidFill>
                  </a:tcPr>
                </a:tc>
                <a:tc>
                  <a:txBody>
                    <a:bodyPr/>
                    <a:lstStyle/>
                    <a:p>
                      <a:pPr algn="ctr"/>
                      <a:r>
                        <a:rPr lang="en-US" sz="1200" b="0" i="1">
                          <a:latin typeface="Calibri" panose="020F0502020204030204" pitchFamily="34" charset="0"/>
                          <a:cs typeface="Calibri" panose="020F0502020204030204" pitchFamily="34" charset="0"/>
                        </a:rPr>
                        <a:t>$5 million </a:t>
                      </a:r>
                    </a:p>
                  </a:txBody>
                  <a:tcPr anchor="ctr">
                    <a:solidFill>
                      <a:schemeClr val="bg1">
                        <a:lumMod val="95000"/>
                      </a:schemeClr>
                    </a:solidFill>
                  </a:tcPr>
                </a:tc>
                <a:tc>
                  <a:txBody>
                    <a:bodyPr/>
                    <a:lstStyle/>
                    <a:p>
                      <a:pPr algn="ctr"/>
                      <a:r>
                        <a:rPr lang="en-US" sz="1200" b="0" i="1" dirty="0">
                          <a:latin typeface="Calibri" panose="020F0502020204030204" pitchFamily="34" charset="0"/>
                          <a:cs typeface="Calibri" panose="020F0502020204030204" pitchFamily="34" charset="0"/>
                        </a:rPr>
                        <a:t>No change</a:t>
                      </a:r>
                    </a:p>
                  </a:txBody>
                  <a:tcPr anchor="ctr">
                    <a:solidFill>
                      <a:schemeClr val="bg1">
                        <a:lumMod val="95000"/>
                      </a:schemeClr>
                    </a:solidFill>
                  </a:tcPr>
                </a:tc>
                <a:extLst>
                  <a:ext uri="{0D108BD9-81ED-4DB2-BD59-A6C34878D82A}">
                    <a16:rowId xmlns:a16="http://schemas.microsoft.com/office/drawing/2014/main" val="1838499481"/>
                  </a:ext>
                </a:extLst>
              </a:tr>
              <a:tr h="701327">
                <a:tc>
                  <a:txBody>
                    <a:bodyPr/>
                    <a:lstStyle/>
                    <a:p>
                      <a:pPr algn="ctr"/>
                      <a:r>
                        <a:rPr lang="en-US" sz="1400" b="1">
                          <a:latin typeface="Calibri" panose="020F0502020204030204" pitchFamily="34" charset="0"/>
                          <a:cs typeface="Calibri" panose="020F0502020204030204" pitchFamily="34" charset="0"/>
                        </a:rPr>
                        <a:t>Leveraged Free Cash Flow</a:t>
                      </a:r>
                    </a:p>
                  </a:txBody>
                  <a:tcPr anchor="ctr">
                    <a:solidFill>
                      <a:schemeClr val="bg1">
                        <a:lumMod val="95000"/>
                      </a:schemeClr>
                    </a:solidFill>
                  </a:tcPr>
                </a:tc>
                <a:tc>
                  <a:txBody>
                    <a:bodyPr/>
                    <a:lstStyle/>
                    <a:p>
                      <a:pPr algn="ctr"/>
                      <a:r>
                        <a:rPr lang="en-US" sz="1200" b="0" i="1">
                          <a:latin typeface="Calibri" panose="020F0502020204030204" pitchFamily="34" charset="0"/>
                          <a:cs typeface="Calibri" panose="020F0502020204030204" pitchFamily="34" charset="0"/>
                        </a:rPr>
                        <a:t>$27 - 33 million </a:t>
                      </a:r>
                    </a:p>
                  </a:txBody>
                  <a:tcPr anchor="ctr">
                    <a:solidFill>
                      <a:schemeClr val="bg1">
                        <a:lumMod val="95000"/>
                      </a:schemeClr>
                    </a:solidFill>
                  </a:tcPr>
                </a:tc>
                <a:tc>
                  <a:txBody>
                    <a:bodyPr/>
                    <a:lstStyle/>
                    <a:p>
                      <a:pPr algn="ctr"/>
                      <a:r>
                        <a:rPr lang="en-US" sz="1200" b="0" i="1" dirty="0">
                          <a:latin typeface="Calibri" panose="020F0502020204030204" pitchFamily="34" charset="0"/>
                          <a:cs typeface="Calibri" panose="020F0502020204030204" pitchFamily="34" charset="0"/>
                        </a:rPr>
                        <a:t>$15 - 20 million, due to higher than anticipated year end net working capital associated primarily with lower incentive compensation accruals and increased restructuring costs</a:t>
                      </a:r>
                    </a:p>
                  </a:txBody>
                  <a:tcPr anchor="ctr">
                    <a:solidFill>
                      <a:schemeClr val="bg1">
                        <a:lumMod val="95000"/>
                      </a:schemeClr>
                    </a:solidFill>
                  </a:tcPr>
                </a:tc>
                <a:extLst>
                  <a:ext uri="{0D108BD9-81ED-4DB2-BD59-A6C34878D82A}">
                    <a16:rowId xmlns:a16="http://schemas.microsoft.com/office/drawing/2014/main" val="1667884536"/>
                  </a:ext>
                </a:extLst>
              </a:tr>
            </a:tbl>
          </a:graphicData>
        </a:graphic>
      </p:graphicFrame>
      <p:sp>
        <p:nvSpPr>
          <p:cNvPr id="8" name="Slide Number Placeholder 3">
            <a:extLst>
              <a:ext uri="{FF2B5EF4-FFF2-40B4-BE49-F238E27FC236}">
                <a16:creationId xmlns:a16="http://schemas.microsoft.com/office/drawing/2014/main" id="{25D435D5-F565-4B2B-917F-1B3BB8AB4C44}"/>
              </a:ext>
            </a:extLst>
          </p:cNvPr>
          <p:cNvSpPr txBox="1">
            <a:spLocks/>
          </p:cNvSpPr>
          <p:nvPr/>
        </p:nvSpPr>
        <p:spPr>
          <a:xfrm>
            <a:off x="9513779" y="7358287"/>
            <a:ext cx="206375" cy="181609"/>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25400" marR="0" lvl="0" indent="0" algn="l" rtl="0">
              <a:lnSpc>
                <a:spcPct val="119545"/>
              </a:lnSpc>
              <a:spcBef>
                <a:spcPts val="0"/>
              </a:spcBef>
              <a:spcAft>
                <a:spcPts val="0"/>
              </a:spcAft>
              <a:buClr>
                <a:srgbClr val="000000"/>
              </a:buClr>
              <a:buFont typeface="Arial"/>
              <a:buNone/>
              <a:defRPr sz="1100" b="0" i="0" u="none" strike="noStrike" cap="none">
                <a:solidFill>
                  <a:schemeClr val="dk1"/>
                </a:solidFill>
                <a:latin typeface="Arial"/>
                <a:ea typeface="Arial"/>
                <a:cs typeface="Arial"/>
                <a:sym typeface="Arial"/>
              </a:defRPr>
            </a:lvl1pPr>
            <a:lvl2pPr marL="25400" marR="0" lvl="1" indent="0" algn="l" rtl="0">
              <a:lnSpc>
                <a:spcPct val="119545"/>
              </a:lnSpc>
              <a:spcBef>
                <a:spcPts val="0"/>
              </a:spcBef>
              <a:spcAft>
                <a:spcPts val="0"/>
              </a:spcAft>
              <a:buClr>
                <a:srgbClr val="000000"/>
              </a:buClr>
              <a:buFont typeface="Arial"/>
              <a:buNone/>
              <a:defRPr sz="1100" b="0" i="0" u="none" strike="noStrike" cap="none">
                <a:solidFill>
                  <a:schemeClr val="dk1"/>
                </a:solidFill>
                <a:latin typeface="Arial"/>
                <a:ea typeface="Arial"/>
                <a:cs typeface="Arial"/>
                <a:sym typeface="Arial"/>
              </a:defRPr>
            </a:lvl2pPr>
            <a:lvl3pPr marL="25400" marR="0" lvl="2" indent="0" algn="l" rtl="0">
              <a:lnSpc>
                <a:spcPct val="119545"/>
              </a:lnSpc>
              <a:spcBef>
                <a:spcPts val="0"/>
              </a:spcBef>
              <a:spcAft>
                <a:spcPts val="0"/>
              </a:spcAft>
              <a:buClr>
                <a:srgbClr val="000000"/>
              </a:buClr>
              <a:buFont typeface="Arial"/>
              <a:buNone/>
              <a:defRPr sz="1100" b="0" i="0" u="none" strike="noStrike" cap="none">
                <a:solidFill>
                  <a:schemeClr val="dk1"/>
                </a:solidFill>
                <a:latin typeface="Arial"/>
                <a:ea typeface="Arial"/>
                <a:cs typeface="Arial"/>
                <a:sym typeface="Arial"/>
              </a:defRPr>
            </a:lvl3pPr>
            <a:lvl4pPr marL="25400" marR="0" lvl="3" indent="0" algn="l" rtl="0">
              <a:lnSpc>
                <a:spcPct val="119545"/>
              </a:lnSpc>
              <a:spcBef>
                <a:spcPts val="0"/>
              </a:spcBef>
              <a:spcAft>
                <a:spcPts val="0"/>
              </a:spcAft>
              <a:buClr>
                <a:srgbClr val="000000"/>
              </a:buClr>
              <a:buFont typeface="Arial"/>
              <a:buNone/>
              <a:defRPr sz="1100" b="0" i="0" u="none" strike="noStrike" cap="none">
                <a:solidFill>
                  <a:schemeClr val="dk1"/>
                </a:solidFill>
                <a:latin typeface="Arial"/>
                <a:ea typeface="Arial"/>
                <a:cs typeface="Arial"/>
                <a:sym typeface="Arial"/>
              </a:defRPr>
            </a:lvl4pPr>
            <a:lvl5pPr marL="25400" marR="0" lvl="4" indent="0" algn="l" rtl="0">
              <a:lnSpc>
                <a:spcPct val="119545"/>
              </a:lnSpc>
              <a:spcBef>
                <a:spcPts val="0"/>
              </a:spcBef>
              <a:spcAft>
                <a:spcPts val="0"/>
              </a:spcAft>
              <a:buClr>
                <a:srgbClr val="000000"/>
              </a:buClr>
              <a:buFont typeface="Arial"/>
              <a:buNone/>
              <a:defRPr sz="1100" b="0" i="0" u="none" strike="noStrike" cap="none">
                <a:solidFill>
                  <a:schemeClr val="dk1"/>
                </a:solidFill>
                <a:latin typeface="Arial"/>
                <a:ea typeface="Arial"/>
                <a:cs typeface="Arial"/>
                <a:sym typeface="Arial"/>
              </a:defRPr>
            </a:lvl5pPr>
            <a:lvl6pPr marL="25400" marR="0" lvl="5" indent="0" algn="l" rtl="0">
              <a:lnSpc>
                <a:spcPct val="119545"/>
              </a:lnSpc>
              <a:spcBef>
                <a:spcPts val="0"/>
              </a:spcBef>
              <a:spcAft>
                <a:spcPts val="0"/>
              </a:spcAft>
              <a:buClr>
                <a:srgbClr val="000000"/>
              </a:buClr>
              <a:buFont typeface="Arial"/>
              <a:buNone/>
              <a:defRPr sz="1100" b="0" i="0" u="none" strike="noStrike" cap="none">
                <a:solidFill>
                  <a:schemeClr val="dk1"/>
                </a:solidFill>
                <a:latin typeface="Arial"/>
                <a:ea typeface="Arial"/>
                <a:cs typeface="Arial"/>
                <a:sym typeface="Arial"/>
              </a:defRPr>
            </a:lvl6pPr>
            <a:lvl7pPr marL="25400" marR="0" lvl="6" indent="0" algn="l" rtl="0">
              <a:lnSpc>
                <a:spcPct val="119545"/>
              </a:lnSpc>
              <a:spcBef>
                <a:spcPts val="0"/>
              </a:spcBef>
              <a:spcAft>
                <a:spcPts val="0"/>
              </a:spcAft>
              <a:buClr>
                <a:srgbClr val="000000"/>
              </a:buClr>
              <a:buFont typeface="Arial"/>
              <a:buNone/>
              <a:defRPr sz="1100" b="0" i="0" u="none" strike="noStrike" cap="none">
                <a:solidFill>
                  <a:schemeClr val="dk1"/>
                </a:solidFill>
                <a:latin typeface="Arial"/>
                <a:ea typeface="Arial"/>
                <a:cs typeface="Arial"/>
                <a:sym typeface="Arial"/>
              </a:defRPr>
            </a:lvl7pPr>
            <a:lvl8pPr marL="25400" marR="0" lvl="7" indent="0" algn="l" rtl="0">
              <a:lnSpc>
                <a:spcPct val="119545"/>
              </a:lnSpc>
              <a:spcBef>
                <a:spcPts val="0"/>
              </a:spcBef>
              <a:spcAft>
                <a:spcPts val="0"/>
              </a:spcAft>
              <a:buClr>
                <a:srgbClr val="000000"/>
              </a:buClr>
              <a:buFont typeface="Arial"/>
              <a:buNone/>
              <a:defRPr sz="1100" b="0" i="0" u="none" strike="noStrike" cap="none">
                <a:solidFill>
                  <a:schemeClr val="dk1"/>
                </a:solidFill>
                <a:latin typeface="Arial"/>
                <a:ea typeface="Arial"/>
                <a:cs typeface="Arial"/>
                <a:sym typeface="Arial"/>
              </a:defRPr>
            </a:lvl8pPr>
            <a:lvl9pPr marL="25400" marR="0" lvl="8" indent="0" algn="l" rtl="0">
              <a:lnSpc>
                <a:spcPct val="119545"/>
              </a:lnSpc>
              <a:spcBef>
                <a:spcPts val="0"/>
              </a:spcBef>
              <a:spcAft>
                <a:spcPts val="0"/>
              </a:spcAft>
              <a:buClr>
                <a:srgbClr val="000000"/>
              </a:buClr>
              <a:buFont typeface="Arial"/>
              <a:buNone/>
              <a:defRPr sz="1100" b="0" i="0" u="none" strike="noStrike" cap="none">
                <a:solidFill>
                  <a:schemeClr val="dk1"/>
                </a:solidFill>
                <a:latin typeface="Arial"/>
                <a:ea typeface="Arial"/>
                <a:cs typeface="Arial"/>
                <a:sym typeface="Arial"/>
              </a:defRPr>
            </a:lvl9pPr>
          </a:lstStyle>
          <a:p>
            <a:fld id="{00000000-1234-1234-1234-123412341234}" type="slidenum">
              <a:rPr lang="en-US" smtClean="0"/>
              <a:pPr/>
              <a:t>15</a:t>
            </a:fld>
            <a:endParaRPr lang="en-US" dirty="0"/>
          </a:p>
        </p:txBody>
      </p:sp>
      <p:sp>
        <p:nvSpPr>
          <p:cNvPr id="3" name="TextBox 2">
            <a:extLst>
              <a:ext uri="{FF2B5EF4-FFF2-40B4-BE49-F238E27FC236}">
                <a16:creationId xmlns:a16="http://schemas.microsoft.com/office/drawing/2014/main" id="{B134531A-D779-4FB1-9013-A68EE27BD2DE}"/>
              </a:ext>
            </a:extLst>
          </p:cNvPr>
          <p:cNvSpPr txBox="1"/>
          <p:nvPr/>
        </p:nvSpPr>
        <p:spPr>
          <a:xfrm>
            <a:off x="859971" y="7260891"/>
            <a:ext cx="8638104" cy="245579"/>
          </a:xfrm>
          <a:prstGeom prst="rect">
            <a:avLst/>
          </a:prstGeom>
        </p:spPr>
        <p:txBody>
          <a:bodyPr vert="horz" wrap="square" lIns="0" tIns="14604" rIns="0" bIns="0" rtlCol="0">
            <a:spAutoFit/>
          </a:bodyPr>
          <a:lstStyle>
            <a:defPPr marR="0" lvl="0" algn="l" rtl="0">
              <a:lnSpc>
                <a:spcPct val="100000"/>
              </a:lnSpc>
              <a:spcBef>
                <a:spcPts val="0"/>
              </a:spcBef>
              <a:spcAft>
                <a:spcPts val="0"/>
              </a:spcAft>
            </a:defPPr>
            <a:lvl1pPr marL="12700" indent="0" defTabSz="914400" eaLnBrk="1" fontAlgn="auto" latinLnBrk="0" hangingPunct="1">
              <a:spcBef>
                <a:spcPts val="114"/>
              </a:spcBef>
              <a:buSzTx/>
              <a:buNone/>
              <a:tabLst/>
              <a:defRPr kumimoji="0" sz="750" kern="0" spc="0" normalizeH="0" baseline="0">
                <a:ln>
                  <a:noFill/>
                </a:ln>
                <a:solidFill>
                  <a:srgbClr val="56595B"/>
                </a:solidFill>
                <a:effectLst/>
                <a:uLnTx/>
                <a:uFillTx/>
              </a:defRPr>
            </a:lvl1pPr>
          </a:lstStyle>
          <a:p>
            <a:r>
              <a:rPr lang="en-US" dirty="0"/>
              <a:t>(1) Our Adjusted EBITDA guidance includes an estimate of addbacks for non-recurring and other restructuring-related costs.  The terms of our credit facilities limit the amount of these addbacks for purposes of calculating Adjusted EBITDA for covenant purposes.  Such limitations may result in a difference between reported Adjusted EBITDA and Adjusted EBITDA for covenant purposes.</a:t>
            </a:r>
          </a:p>
        </p:txBody>
      </p:sp>
    </p:spTree>
    <p:extLst>
      <p:ext uri="{BB962C8B-B14F-4D97-AF65-F5344CB8AC3E}">
        <p14:creationId xmlns:p14="http://schemas.microsoft.com/office/powerpoint/2010/main" val="129426778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4EF54-D125-4260-8492-C62F32EBEFA3}"/>
              </a:ext>
            </a:extLst>
          </p:cNvPr>
          <p:cNvSpPr>
            <a:spLocks noGrp="1"/>
          </p:cNvSpPr>
          <p:nvPr>
            <p:ph type="title"/>
          </p:nvPr>
        </p:nvSpPr>
        <p:spPr/>
        <p:txBody>
          <a:bodyPr/>
          <a:lstStyle/>
          <a:p>
            <a:r>
              <a:rPr lang="en-US"/>
              <a:t>Peak Season Update – H2 2019 Outlook</a:t>
            </a:r>
          </a:p>
        </p:txBody>
      </p:sp>
      <p:sp>
        <p:nvSpPr>
          <p:cNvPr id="5" name="Slide Number Placeholder 3">
            <a:extLst>
              <a:ext uri="{FF2B5EF4-FFF2-40B4-BE49-F238E27FC236}">
                <a16:creationId xmlns:a16="http://schemas.microsoft.com/office/drawing/2014/main" id="{749C64BD-4C1D-47F0-8F56-A194D807AF3E}"/>
              </a:ext>
            </a:extLst>
          </p:cNvPr>
          <p:cNvSpPr txBox="1">
            <a:spLocks/>
          </p:cNvSpPr>
          <p:nvPr/>
        </p:nvSpPr>
        <p:spPr>
          <a:xfrm>
            <a:off x="9513779" y="7358287"/>
            <a:ext cx="206375" cy="181609"/>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25400" marR="0" lvl="0" indent="0" algn="l" rtl="0">
              <a:lnSpc>
                <a:spcPct val="119545"/>
              </a:lnSpc>
              <a:spcBef>
                <a:spcPts val="0"/>
              </a:spcBef>
              <a:spcAft>
                <a:spcPts val="0"/>
              </a:spcAft>
              <a:buClr>
                <a:srgbClr val="000000"/>
              </a:buClr>
              <a:buFont typeface="Arial"/>
              <a:buNone/>
              <a:defRPr sz="1100" b="0" i="0" u="none" strike="noStrike" cap="none">
                <a:solidFill>
                  <a:schemeClr val="dk1"/>
                </a:solidFill>
                <a:latin typeface="Arial"/>
                <a:ea typeface="Arial"/>
                <a:cs typeface="Arial"/>
                <a:sym typeface="Arial"/>
              </a:defRPr>
            </a:lvl1pPr>
            <a:lvl2pPr marL="25400" marR="0" lvl="1" indent="0" algn="l" rtl="0">
              <a:lnSpc>
                <a:spcPct val="119545"/>
              </a:lnSpc>
              <a:spcBef>
                <a:spcPts val="0"/>
              </a:spcBef>
              <a:spcAft>
                <a:spcPts val="0"/>
              </a:spcAft>
              <a:buClr>
                <a:srgbClr val="000000"/>
              </a:buClr>
              <a:buFont typeface="Arial"/>
              <a:buNone/>
              <a:defRPr sz="1100" b="0" i="0" u="none" strike="noStrike" cap="none">
                <a:solidFill>
                  <a:schemeClr val="dk1"/>
                </a:solidFill>
                <a:latin typeface="Arial"/>
                <a:ea typeface="Arial"/>
                <a:cs typeface="Arial"/>
                <a:sym typeface="Arial"/>
              </a:defRPr>
            </a:lvl2pPr>
            <a:lvl3pPr marL="25400" marR="0" lvl="2" indent="0" algn="l" rtl="0">
              <a:lnSpc>
                <a:spcPct val="119545"/>
              </a:lnSpc>
              <a:spcBef>
                <a:spcPts val="0"/>
              </a:spcBef>
              <a:spcAft>
                <a:spcPts val="0"/>
              </a:spcAft>
              <a:buClr>
                <a:srgbClr val="000000"/>
              </a:buClr>
              <a:buFont typeface="Arial"/>
              <a:buNone/>
              <a:defRPr sz="1100" b="0" i="0" u="none" strike="noStrike" cap="none">
                <a:solidFill>
                  <a:schemeClr val="dk1"/>
                </a:solidFill>
                <a:latin typeface="Arial"/>
                <a:ea typeface="Arial"/>
                <a:cs typeface="Arial"/>
                <a:sym typeface="Arial"/>
              </a:defRPr>
            </a:lvl3pPr>
            <a:lvl4pPr marL="25400" marR="0" lvl="3" indent="0" algn="l" rtl="0">
              <a:lnSpc>
                <a:spcPct val="119545"/>
              </a:lnSpc>
              <a:spcBef>
                <a:spcPts val="0"/>
              </a:spcBef>
              <a:spcAft>
                <a:spcPts val="0"/>
              </a:spcAft>
              <a:buClr>
                <a:srgbClr val="000000"/>
              </a:buClr>
              <a:buFont typeface="Arial"/>
              <a:buNone/>
              <a:defRPr sz="1100" b="0" i="0" u="none" strike="noStrike" cap="none">
                <a:solidFill>
                  <a:schemeClr val="dk1"/>
                </a:solidFill>
                <a:latin typeface="Arial"/>
                <a:ea typeface="Arial"/>
                <a:cs typeface="Arial"/>
                <a:sym typeface="Arial"/>
              </a:defRPr>
            </a:lvl4pPr>
            <a:lvl5pPr marL="25400" marR="0" lvl="4" indent="0" algn="l" rtl="0">
              <a:lnSpc>
                <a:spcPct val="119545"/>
              </a:lnSpc>
              <a:spcBef>
                <a:spcPts val="0"/>
              </a:spcBef>
              <a:spcAft>
                <a:spcPts val="0"/>
              </a:spcAft>
              <a:buClr>
                <a:srgbClr val="000000"/>
              </a:buClr>
              <a:buFont typeface="Arial"/>
              <a:buNone/>
              <a:defRPr sz="1100" b="0" i="0" u="none" strike="noStrike" cap="none">
                <a:solidFill>
                  <a:schemeClr val="dk1"/>
                </a:solidFill>
                <a:latin typeface="Arial"/>
                <a:ea typeface="Arial"/>
                <a:cs typeface="Arial"/>
                <a:sym typeface="Arial"/>
              </a:defRPr>
            </a:lvl5pPr>
            <a:lvl6pPr marL="25400" marR="0" lvl="5" indent="0" algn="l" rtl="0">
              <a:lnSpc>
                <a:spcPct val="119545"/>
              </a:lnSpc>
              <a:spcBef>
                <a:spcPts val="0"/>
              </a:spcBef>
              <a:spcAft>
                <a:spcPts val="0"/>
              </a:spcAft>
              <a:buClr>
                <a:srgbClr val="000000"/>
              </a:buClr>
              <a:buFont typeface="Arial"/>
              <a:buNone/>
              <a:defRPr sz="1100" b="0" i="0" u="none" strike="noStrike" cap="none">
                <a:solidFill>
                  <a:schemeClr val="dk1"/>
                </a:solidFill>
                <a:latin typeface="Arial"/>
                <a:ea typeface="Arial"/>
                <a:cs typeface="Arial"/>
                <a:sym typeface="Arial"/>
              </a:defRPr>
            </a:lvl6pPr>
            <a:lvl7pPr marL="25400" marR="0" lvl="6" indent="0" algn="l" rtl="0">
              <a:lnSpc>
                <a:spcPct val="119545"/>
              </a:lnSpc>
              <a:spcBef>
                <a:spcPts val="0"/>
              </a:spcBef>
              <a:spcAft>
                <a:spcPts val="0"/>
              </a:spcAft>
              <a:buClr>
                <a:srgbClr val="000000"/>
              </a:buClr>
              <a:buFont typeface="Arial"/>
              <a:buNone/>
              <a:defRPr sz="1100" b="0" i="0" u="none" strike="noStrike" cap="none">
                <a:solidFill>
                  <a:schemeClr val="dk1"/>
                </a:solidFill>
                <a:latin typeface="Arial"/>
                <a:ea typeface="Arial"/>
                <a:cs typeface="Arial"/>
                <a:sym typeface="Arial"/>
              </a:defRPr>
            </a:lvl7pPr>
            <a:lvl8pPr marL="25400" marR="0" lvl="7" indent="0" algn="l" rtl="0">
              <a:lnSpc>
                <a:spcPct val="119545"/>
              </a:lnSpc>
              <a:spcBef>
                <a:spcPts val="0"/>
              </a:spcBef>
              <a:spcAft>
                <a:spcPts val="0"/>
              </a:spcAft>
              <a:buClr>
                <a:srgbClr val="000000"/>
              </a:buClr>
              <a:buFont typeface="Arial"/>
              <a:buNone/>
              <a:defRPr sz="1100" b="0" i="0" u="none" strike="noStrike" cap="none">
                <a:solidFill>
                  <a:schemeClr val="dk1"/>
                </a:solidFill>
                <a:latin typeface="Arial"/>
                <a:ea typeface="Arial"/>
                <a:cs typeface="Arial"/>
                <a:sym typeface="Arial"/>
              </a:defRPr>
            </a:lvl8pPr>
            <a:lvl9pPr marL="25400" marR="0" lvl="8" indent="0" algn="l" rtl="0">
              <a:lnSpc>
                <a:spcPct val="119545"/>
              </a:lnSpc>
              <a:spcBef>
                <a:spcPts val="0"/>
              </a:spcBef>
              <a:spcAft>
                <a:spcPts val="0"/>
              </a:spcAft>
              <a:buClr>
                <a:srgbClr val="000000"/>
              </a:buClr>
              <a:buFont typeface="Arial"/>
              <a:buNone/>
              <a:defRPr sz="1100" b="0" i="0" u="none" strike="noStrike" cap="none">
                <a:solidFill>
                  <a:schemeClr val="dk1"/>
                </a:solidFill>
                <a:latin typeface="Arial"/>
                <a:ea typeface="Arial"/>
                <a:cs typeface="Arial"/>
                <a:sym typeface="Arial"/>
              </a:defRPr>
            </a:lvl9pPr>
          </a:lstStyle>
          <a:p>
            <a:pPr marL="25400" marR="0" lvl="0" indent="0" algn="l" defTabSz="914400" rtl="0" eaLnBrk="1" fontAlgn="auto" latinLnBrk="0" hangingPunct="1">
              <a:lnSpc>
                <a:spcPct val="119545"/>
              </a:lnSpc>
              <a:spcBef>
                <a:spcPts val="0"/>
              </a:spcBef>
              <a:spcAft>
                <a:spcPts val="0"/>
              </a:spcAft>
              <a:buClr>
                <a:srgbClr val="000000"/>
              </a:buClr>
              <a:buSzTx/>
              <a:buFont typeface="Arial"/>
              <a:buNone/>
              <a:tabLst/>
              <a:defRPr/>
            </a:pPr>
            <a:fld id="{00000000-1234-1234-1234-123412341234}" type="slidenum">
              <a:rPr kumimoji="0" lang="en-US" sz="1100" b="0" i="0" u="none" strike="noStrike" kern="0" cap="none" spc="0" normalizeH="0" baseline="0" noProof="0" smtClean="0">
                <a:ln>
                  <a:noFill/>
                </a:ln>
                <a:solidFill>
                  <a:srgbClr val="000000"/>
                </a:solidFill>
                <a:effectLst/>
                <a:uLnTx/>
                <a:uFillTx/>
                <a:latin typeface="Arial"/>
                <a:cs typeface="Arial"/>
                <a:sym typeface="Arial"/>
              </a:rPr>
              <a:pPr marL="25400" marR="0" lvl="0" indent="0" algn="l" defTabSz="914400" rtl="0" eaLnBrk="1" fontAlgn="auto" latinLnBrk="0" hangingPunct="1">
                <a:lnSpc>
                  <a:spcPct val="119545"/>
                </a:lnSpc>
                <a:spcBef>
                  <a:spcPts val="0"/>
                </a:spcBef>
                <a:spcAft>
                  <a:spcPts val="0"/>
                </a:spcAft>
                <a:buClr>
                  <a:srgbClr val="000000"/>
                </a:buClr>
                <a:buSzTx/>
                <a:buFont typeface="Arial"/>
                <a:buNone/>
                <a:tabLst/>
                <a:defRPr/>
              </a:pPr>
              <a:t>16</a:t>
            </a:fld>
            <a:endParaRPr kumimoji="0" lang="en-US" sz="1100" b="0" i="0" u="none" strike="noStrike" kern="0" cap="none" spc="0" normalizeH="0" baseline="0" noProof="0">
              <a:ln>
                <a:noFill/>
              </a:ln>
              <a:solidFill>
                <a:srgbClr val="000000"/>
              </a:solidFill>
              <a:effectLst/>
              <a:uLnTx/>
              <a:uFillTx/>
              <a:latin typeface="Arial"/>
              <a:cs typeface="Arial"/>
              <a:sym typeface="Arial"/>
            </a:endParaRPr>
          </a:p>
        </p:txBody>
      </p:sp>
      <p:sp>
        <p:nvSpPr>
          <p:cNvPr id="7" name="Text Placeholder 6">
            <a:extLst>
              <a:ext uri="{FF2B5EF4-FFF2-40B4-BE49-F238E27FC236}">
                <a16:creationId xmlns:a16="http://schemas.microsoft.com/office/drawing/2014/main" id="{975A74D8-75B5-47D2-9FFD-E0772449F3EF}"/>
              </a:ext>
            </a:extLst>
          </p:cNvPr>
          <p:cNvSpPr>
            <a:spLocks noGrp="1"/>
          </p:cNvSpPr>
          <p:nvPr>
            <p:ph type="body" idx="1"/>
          </p:nvPr>
        </p:nvSpPr>
        <p:spPr>
          <a:xfrm>
            <a:off x="322434" y="1043292"/>
            <a:ext cx="9018905" cy="6496603"/>
          </a:xfrm>
        </p:spPr>
        <p:txBody>
          <a:bodyPr/>
          <a:lstStyle/>
          <a:p>
            <a:pPr marL="514350" indent="-285750">
              <a:spcAft>
                <a:spcPts val="600"/>
              </a:spcAft>
              <a:buFont typeface="Wingdings" panose="05000000000000000000" pitchFamily="2" charset="2"/>
              <a:buChar char="§"/>
            </a:pPr>
            <a:r>
              <a:rPr lang="en-US" sz="1300" b="1" dirty="0">
                <a:solidFill>
                  <a:srgbClr val="0070C0"/>
                </a:solidFill>
              </a:rPr>
              <a:t>Fulfillment centers are having their best peak-season operational performances in over 5 years. Key operational metrics are positive.  </a:t>
            </a:r>
          </a:p>
          <a:p>
            <a:pPr marL="971550" lvl="1" indent="-285750">
              <a:buFont typeface="Wingdings" panose="05000000000000000000" pitchFamily="2" charset="2"/>
              <a:buChar char="§"/>
            </a:pPr>
            <a:r>
              <a:rPr lang="en-US" sz="1300" dirty="0">
                <a:solidFill>
                  <a:schemeClr val="tx1"/>
                </a:solidFill>
              </a:rPr>
              <a:t>Lead times are excellent as the fulfillment centers remain current in processing and shipping orders. On-time shipments are approximately 95%.</a:t>
            </a:r>
          </a:p>
          <a:p>
            <a:pPr marL="971550" lvl="1" indent="-285750">
              <a:buFont typeface="Wingdings" panose="05000000000000000000" pitchFamily="2" charset="2"/>
              <a:buChar char="§"/>
            </a:pPr>
            <a:r>
              <a:rPr lang="en-US" sz="1300" dirty="0">
                <a:solidFill>
                  <a:schemeClr val="tx1"/>
                </a:solidFill>
              </a:rPr>
              <a:t>Fill rates remain high as backorders are down over 60% YoY. Reduction in backorders also results in fewer split orders.</a:t>
            </a:r>
          </a:p>
          <a:p>
            <a:pPr marL="228600" indent="0">
              <a:spcAft>
                <a:spcPts val="600"/>
              </a:spcAft>
            </a:pPr>
            <a:endParaRPr lang="en-US" sz="1300" b="1" dirty="0">
              <a:solidFill>
                <a:srgbClr val="0070C0"/>
              </a:solidFill>
            </a:endParaRPr>
          </a:p>
          <a:p>
            <a:pPr marL="514350" indent="-285750">
              <a:spcAft>
                <a:spcPts val="600"/>
              </a:spcAft>
              <a:buFont typeface="Wingdings" panose="05000000000000000000" pitchFamily="2" charset="2"/>
              <a:buChar char="§"/>
            </a:pPr>
            <a:r>
              <a:rPr lang="en-US" sz="1300" b="1" dirty="0">
                <a:solidFill>
                  <a:srgbClr val="0070C0"/>
                </a:solidFill>
              </a:rPr>
              <a:t>Revenue expected to be down YoY in the second half of 2019.</a:t>
            </a:r>
          </a:p>
          <a:p>
            <a:pPr marL="971550" lvl="1" indent="-285750">
              <a:buFont typeface="Wingdings" panose="05000000000000000000" pitchFamily="2" charset="2"/>
              <a:buChar char="§"/>
            </a:pPr>
            <a:r>
              <a:rPr lang="en-US" sz="1300" dirty="0">
                <a:solidFill>
                  <a:schemeClr val="tx1"/>
                </a:solidFill>
              </a:rPr>
              <a:t>Supplies and Furniture expected to be down modestly in the second half, partially due to walking away from lower margin business, however, a strong fulfillment season may lead to an uptick YoY in post season orders, providing upside to our outlook.</a:t>
            </a:r>
          </a:p>
          <a:p>
            <a:pPr marL="971550" lvl="1" indent="-285750">
              <a:buFont typeface="Wingdings" panose="05000000000000000000" pitchFamily="2" charset="2"/>
              <a:buChar char="§"/>
            </a:pPr>
            <a:r>
              <a:rPr lang="en-US" sz="1300" dirty="0">
                <a:solidFill>
                  <a:schemeClr val="tx1"/>
                </a:solidFill>
              </a:rPr>
              <a:t>Selling and marketing efforts are underway to leverage the strong peak season performance to drive post-season orders in Q4.</a:t>
            </a:r>
          </a:p>
          <a:p>
            <a:pPr marL="971550" lvl="1" indent="-285750">
              <a:buFont typeface="Wingdings" panose="05000000000000000000" pitchFamily="2" charset="2"/>
              <a:buChar char="§"/>
            </a:pPr>
            <a:r>
              <a:rPr lang="en-US" sz="1300" dirty="0">
                <a:solidFill>
                  <a:schemeClr val="tx1"/>
                </a:solidFill>
              </a:rPr>
              <a:t>Science revenues expected to grow in H2 2019 due to California adoption, resulting in full year revenues generally consistent with 2018.</a:t>
            </a:r>
          </a:p>
          <a:p>
            <a:pPr marL="514350" indent="-285750">
              <a:buFont typeface="Wingdings" panose="05000000000000000000" pitchFamily="2" charset="2"/>
              <a:buChar char="§"/>
            </a:pPr>
            <a:endParaRPr lang="en-US" sz="1300" b="1" dirty="0">
              <a:solidFill>
                <a:srgbClr val="0070C0"/>
              </a:solidFill>
            </a:endParaRPr>
          </a:p>
          <a:p>
            <a:pPr marL="514350" indent="-285750">
              <a:buFont typeface="Wingdings" panose="05000000000000000000" pitchFamily="2" charset="2"/>
              <a:buChar char="§"/>
            </a:pPr>
            <a:r>
              <a:rPr lang="en-US" sz="1300" b="1" dirty="0">
                <a:solidFill>
                  <a:srgbClr val="0070C0"/>
                </a:solidFill>
              </a:rPr>
              <a:t>Gross profit dollars are expected to be flat to modestly up through the second half of 2019 due to a combination of improving product category gross margin and shift in product mix.</a:t>
            </a:r>
          </a:p>
          <a:p>
            <a:pPr marL="514350" indent="-285750">
              <a:buFont typeface="Wingdings" panose="05000000000000000000" pitchFamily="2" charset="2"/>
              <a:buChar char="§"/>
            </a:pPr>
            <a:endParaRPr lang="en-US" sz="1300" b="1" dirty="0">
              <a:solidFill>
                <a:srgbClr val="0070C0"/>
              </a:solidFill>
            </a:endParaRPr>
          </a:p>
          <a:p>
            <a:pPr marL="514350" indent="-285750">
              <a:buFont typeface="Wingdings" panose="05000000000000000000" pitchFamily="2" charset="2"/>
              <a:buChar char="§"/>
            </a:pPr>
            <a:r>
              <a:rPr lang="en-US" sz="1300" b="1" dirty="0">
                <a:solidFill>
                  <a:srgbClr val="0070C0"/>
                </a:solidFill>
              </a:rPr>
              <a:t>SG&amp;A expected to be down with volume, providing a boost to our bottom line. </a:t>
            </a:r>
          </a:p>
          <a:p>
            <a:pPr marL="514350" indent="-285750">
              <a:buFont typeface="Wingdings" panose="05000000000000000000" pitchFamily="2" charset="2"/>
              <a:buChar char="§"/>
            </a:pPr>
            <a:endParaRPr lang="en-US" sz="1300" b="1" dirty="0">
              <a:solidFill>
                <a:srgbClr val="0070C0"/>
              </a:solidFill>
            </a:endParaRPr>
          </a:p>
          <a:p>
            <a:pPr marL="514350" indent="-285750">
              <a:buFont typeface="Wingdings" panose="05000000000000000000" pitchFamily="2" charset="2"/>
              <a:buChar char="§"/>
            </a:pPr>
            <a:r>
              <a:rPr lang="en-US" sz="1300" b="1" dirty="0">
                <a:solidFill>
                  <a:srgbClr val="0070C0"/>
                </a:solidFill>
              </a:rPr>
              <a:t>Adjusted EBITDA in H2 2019 is expected to be up materially from H2 2018.</a:t>
            </a:r>
          </a:p>
          <a:p>
            <a:pPr marL="971550" lvl="1" indent="-285750">
              <a:buFont typeface="Wingdings" panose="05000000000000000000" pitchFamily="2" charset="2"/>
              <a:buChar char="§"/>
            </a:pPr>
            <a:r>
              <a:rPr lang="en-US" sz="1300" dirty="0">
                <a:solidFill>
                  <a:schemeClr val="tx1"/>
                </a:solidFill>
              </a:rPr>
              <a:t>Significant anticipated gross margin improvement and continued SG&amp;A improvement expected to offset softer revenue in the back half of 2019.</a:t>
            </a:r>
          </a:p>
          <a:p>
            <a:pPr marL="685800" lvl="1" indent="0"/>
            <a:endParaRPr lang="en-US" sz="1300" dirty="0">
              <a:solidFill>
                <a:schemeClr val="tx1"/>
              </a:solidFill>
            </a:endParaRPr>
          </a:p>
        </p:txBody>
      </p:sp>
    </p:spTree>
    <p:extLst>
      <p:ext uri="{BB962C8B-B14F-4D97-AF65-F5344CB8AC3E}">
        <p14:creationId xmlns:p14="http://schemas.microsoft.com/office/powerpoint/2010/main" val="9196288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85"/>
        <p:cNvGrpSpPr/>
        <p:nvPr/>
      </p:nvGrpSpPr>
      <p:grpSpPr>
        <a:xfrm>
          <a:off x="0" y="0"/>
          <a:ext cx="0" cy="0"/>
          <a:chOff x="0" y="0"/>
          <a:chExt cx="0" cy="0"/>
        </a:xfrm>
      </p:grpSpPr>
      <p:sp>
        <p:nvSpPr>
          <p:cNvPr id="686" name="Shape 686"/>
          <p:cNvSpPr/>
          <p:nvPr/>
        </p:nvSpPr>
        <p:spPr>
          <a:xfrm>
            <a:off x="380" y="114300"/>
            <a:ext cx="10058019" cy="7543800"/>
          </a:xfrm>
          <a:prstGeom prst="rect">
            <a:avLst/>
          </a:prstGeom>
          <a:blipFill rotWithShape="1">
            <a:blip r:embed="rId3">
              <a:alphaModFix/>
            </a:blip>
            <a:stretch>
              <a:fillRect/>
            </a:stretch>
          </a:blip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87" name="Shape 687"/>
          <p:cNvSpPr/>
          <p:nvPr/>
        </p:nvSpPr>
        <p:spPr>
          <a:xfrm>
            <a:off x="4157471" y="5724144"/>
            <a:ext cx="5782310" cy="1153160"/>
          </a:xfrm>
          <a:custGeom>
            <a:avLst/>
            <a:gdLst/>
            <a:ahLst/>
            <a:cxnLst/>
            <a:rect l="0" t="0" r="0" b="0"/>
            <a:pathLst>
              <a:path w="5782309" h="1153159" extrusionOk="0">
                <a:moveTo>
                  <a:pt x="5782056" y="960882"/>
                </a:moveTo>
                <a:lnTo>
                  <a:pt x="5782056" y="192024"/>
                </a:lnTo>
                <a:lnTo>
                  <a:pt x="5776977" y="148036"/>
                </a:lnTo>
                <a:lnTo>
                  <a:pt x="5762515" y="107635"/>
                </a:lnTo>
                <a:lnTo>
                  <a:pt x="5739828" y="71979"/>
                </a:lnTo>
                <a:lnTo>
                  <a:pt x="5710076" y="42227"/>
                </a:lnTo>
                <a:lnTo>
                  <a:pt x="5674420" y="19540"/>
                </a:lnTo>
                <a:lnTo>
                  <a:pt x="5634019" y="5078"/>
                </a:lnTo>
                <a:lnTo>
                  <a:pt x="5590032" y="0"/>
                </a:lnTo>
                <a:lnTo>
                  <a:pt x="192023" y="0"/>
                </a:lnTo>
                <a:lnTo>
                  <a:pt x="148036" y="5078"/>
                </a:lnTo>
                <a:lnTo>
                  <a:pt x="107635" y="19540"/>
                </a:lnTo>
                <a:lnTo>
                  <a:pt x="71979" y="42227"/>
                </a:lnTo>
                <a:lnTo>
                  <a:pt x="42227" y="71979"/>
                </a:lnTo>
                <a:lnTo>
                  <a:pt x="19540" y="107635"/>
                </a:lnTo>
                <a:lnTo>
                  <a:pt x="5078" y="148036"/>
                </a:lnTo>
                <a:lnTo>
                  <a:pt x="0" y="192024"/>
                </a:lnTo>
                <a:lnTo>
                  <a:pt x="0" y="960882"/>
                </a:lnTo>
                <a:lnTo>
                  <a:pt x="5078" y="1004869"/>
                </a:lnTo>
                <a:lnTo>
                  <a:pt x="19540" y="1045270"/>
                </a:lnTo>
                <a:lnTo>
                  <a:pt x="42227" y="1080926"/>
                </a:lnTo>
                <a:lnTo>
                  <a:pt x="71979" y="1110678"/>
                </a:lnTo>
                <a:lnTo>
                  <a:pt x="107635" y="1133365"/>
                </a:lnTo>
                <a:lnTo>
                  <a:pt x="148036" y="1147827"/>
                </a:lnTo>
                <a:lnTo>
                  <a:pt x="192024" y="1152906"/>
                </a:lnTo>
                <a:lnTo>
                  <a:pt x="5590032" y="1152906"/>
                </a:lnTo>
                <a:lnTo>
                  <a:pt x="5634019" y="1147827"/>
                </a:lnTo>
                <a:lnTo>
                  <a:pt x="5674420" y="1133365"/>
                </a:lnTo>
                <a:lnTo>
                  <a:pt x="5710076" y="1110678"/>
                </a:lnTo>
                <a:lnTo>
                  <a:pt x="5739828" y="1080926"/>
                </a:lnTo>
                <a:lnTo>
                  <a:pt x="5762515" y="1045270"/>
                </a:lnTo>
                <a:lnTo>
                  <a:pt x="5776977" y="1004869"/>
                </a:lnTo>
                <a:lnTo>
                  <a:pt x="5782056" y="960882"/>
                </a:lnTo>
                <a:close/>
              </a:path>
            </a:pathLst>
          </a:custGeom>
          <a:solidFill>
            <a:srgbClr val="73C169"/>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88" name="Shape 688"/>
          <p:cNvSpPr/>
          <p:nvPr/>
        </p:nvSpPr>
        <p:spPr>
          <a:xfrm>
            <a:off x="1640398" y="6086094"/>
            <a:ext cx="478790" cy="1250950"/>
          </a:xfrm>
          <a:custGeom>
            <a:avLst/>
            <a:gdLst/>
            <a:ahLst/>
            <a:cxnLst/>
            <a:rect l="0" t="0" r="0" b="0"/>
            <a:pathLst>
              <a:path w="478789" h="1250950" extrusionOk="0">
                <a:moveTo>
                  <a:pt x="478723" y="1082802"/>
                </a:moveTo>
                <a:lnTo>
                  <a:pt x="478723" y="0"/>
                </a:lnTo>
                <a:lnTo>
                  <a:pt x="454626" y="27896"/>
                </a:lnTo>
                <a:lnTo>
                  <a:pt x="429632" y="57763"/>
                </a:lnTo>
                <a:lnTo>
                  <a:pt x="403914" y="89515"/>
                </a:lnTo>
                <a:lnTo>
                  <a:pt x="377641" y="123066"/>
                </a:lnTo>
                <a:lnTo>
                  <a:pt x="350987" y="158331"/>
                </a:lnTo>
                <a:lnTo>
                  <a:pt x="324122" y="195224"/>
                </a:lnTo>
                <a:lnTo>
                  <a:pt x="297218" y="233660"/>
                </a:lnTo>
                <a:lnTo>
                  <a:pt x="270446" y="273554"/>
                </a:lnTo>
                <a:lnTo>
                  <a:pt x="243978" y="314819"/>
                </a:lnTo>
                <a:lnTo>
                  <a:pt x="217984" y="357371"/>
                </a:lnTo>
                <a:lnTo>
                  <a:pt x="192638" y="401125"/>
                </a:lnTo>
                <a:lnTo>
                  <a:pt x="168110" y="445994"/>
                </a:lnTo>
                <a:lnTo>
                  <a:pt x="144571" y="491893"/>
                </a:lnTo>
                <a:lnTo>
                  <a:pt x="122194" y="538737"/>
                </a:lnTo>
                <a:lnTo>
                  <a:pt x="101149" y="586441"/>
                </a:lnTo>
                <a:lnTo>
                  <a:pt x="81607" y="634918"/>
                </a:lnTo>
                <a:lnTo>
                  <a:pt x="63742" y="684084"/>
                </a:lnTo>
                <a:lnTo>
                  <a:pt x="47723" y="733853"/>
                </a:lnTo>
                <a:lnTo>
                  <a:pt x="33723" y="784140"/>
                </a:lnTo>
                <a:lnTo>
                  <a:pt x="21913" y="834859"/>
                </a:lnTo>
                <a:lnTo>
                  <a:pt x="12464" y="885924"/>
                </a:lnTo>
                <a:lnTo>
                  <a:pt x="5548" y="937251"/>
                </a:lnTo>
                <a:lnTo>
                  <a:pt x="1336" y="988754"/>
                </a:lnTo>
                <a:lnTo>
                  <a:pt x="0" y="1040347"/>
                </a:lnTo>
                <a:lnTo>
                  <a:pt x="1711" y="1091946"/>
                </a:lnTo>
                <a:lnTo>
                  <a:pt x="1865" y="1133963"/>
                </a:lnTo>
                <a:lnTo>
                  <a:pt x="2949" y="1174908"/>
                </a:lnTo>
                <a:lnTo>
                  <a:pt x="5890" y="1213996"/>
                </a:lnTo>
                <a:lnTo>
                  <a:pt x="11617" y="1250442"/>
                </a:lnTo>
                <a:lnTo>
                  <a:pt x="310321" y="1250442"/>
                </a:lnTo>
                <a:lnTo>
                  <a:pt x="355339" y="1244480"/>
                </a:lnTo>
                <a:lnTo>
                  <a:pt x="395636" y="1227638"/>
                </a:lnTo>
                <a:lnTo>
                  <a:pt x="429669" y="1201483"/>
                </a:lnTo>
                <a:lnTo>
                  <a:pt x="455891" y="1167581"/>
                </a:lnTo>
                <a:lnTo>
                  <a:pt x="472757" y="1127498"/>
                </a:lnTo>
                <a:lnTo>
                  <a:pt x="478723" y="1082802"/>
                </a:lnTo>
                <a:close/>
              </a:path>
            </a:pathLst>
          </a:custGeom>
          <a:solidFill>
            <a:srgbClr val="73C169"/>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89" name="Shape 689"/>
          <p:cNvSpPr/>
          <p:nvPr/>
        </p:nvSpPr>
        <p:spPr>
          <a:xfrm>
            <a:off x="586740" y="6534150"/>
            <a:ext cx="364490" cy="802640"/>
          </a:xfrm>
          <a:custGeom>
            <a:avLst/>
            <a:gdLst/>
            <a:ahLst/>
            <a:cxnLst/>
            <a:rect l="0" t="0" r="0" b="0"/>
            <a:pathLst>
              <a:path w="364490" h="802640" extrusionOk="0">
                <a:moveTo>
                  <a:pt x="364236" y="802386"/>
                </a:moveTo>
                <a:lnTo>
                  <a:pt x="362807" y="774382"/>
                </a:lnTo>
                <a:lnTo>
                  <a:pt x="356520" y="718375"/>
                </a:lnTo>
                <a:lnTo>
                  <a:pt x="355092" y="690372"/>
                </a:lnTo>
                <a:lnTo>
                  <a:pt x="349915" y="643205"/>
                </a:lnTo>
                <a:lnTo>
                  <a:pt x="341646" y="596324"/>
                </a:lnTo>
                <a:lnTo>
                  <a:pt x="330462" y="549783"/>
                </a:lnTo>
                <a:lnTo>
                  <a:pt x="316539" y="503634"/>
                </a:lnTo>
                <a:lnTo>
                  <a:pt x="300053" y="457932"/>
                </a:lnTo>
                <a:lnTo>
                  <a:pt x="281180" y="412730"/>
                </a:lnTo>
                <a:lnTo>
                  <a:pt x="260098" y="368081"/>
                </a:lnTo>
                <a:lnTo>
                  <a:pt x="236982" y="324040"/>
                </a:lnTo>
                <a:lnTo>
                  <a:pt x="212008" y="280660"/>
                </a:lnTo>
                <a:lnTo>
                  <a:pt x="185353" y="237994"/>
                </a:lnTo>
                <a:lnTo>
                  <a:pt x="157194" y="196095"/>
                </a:lnTo>
                <a:lnTo>
                  <a:pt x="127706" y="155019"/>
                </a:lnTo>
                <a:lnTo>
                  <a:pt x="97066" y="114817"/>
                </a:lnTo>
                <a:lnTo>
                  <a:pt x="65451" y="75545"/>
                </a:lnTo>
                <a:lnTo>
                  <a:pt x="33037" y="37254"/>
                </a:lnTo>
                <a:lnTo>
                  <a:pt x="0" y="0"/>
                </a:lnTo>
                <a:lnTo>
                  <a:pt x="0" y="634746"/>
                </a:lnTo>
                <a:lnTo>
                  <a:pt x="5965" y="679442"/>
                </a:lnTo>
                <a:lnTo>
                  <a:pt x="22831" y="719525"/>
                </a:lnTo>
                <a:lnTo>
                  <a:pt x="49053" y="753427"/>
                </a:lnTo>
                <a:lnTo>
                  <a:pt x="83086" y="779582"/>
                </a:lnTo>
                <a:lnTo>
                  <a:pt x="123384" y="796424"/>
                </a:lnTo>
                <a:lnTo>
                  <a:pt x="168402" y="802386"/>
                </a:lnTo>
                <a:lnTo>
                  <a:pt x="364236" y="802386"/>
                </a:lnTo>
                <a:close/>
              </a:path>
            </a:pathLst>
          </a:custGeom>
          <a:solidFill>
            <a:srgbClr val="31AACC"/>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90" name="Shape 690"/>
          <p:cNvSpPr/>
          <p:nvPr/>
        </p:nvSpPr>
        <p:spPr>
          <a:xfrm>
            <a:off x="586740" y="5301234"/>
            <a:ext cx="1532890" cy="1475740"/>
          </a:xfrm>
          <a:custGeom>
            <a:avLst/>
            <a:gdLst/>
            <a:ahLst/>
            <a:cxnLst/>
            <a:rect l="0" t="0" r="0" b="0"/>
            <a:pathLst>
              <a:path w="1532889" h="1475740" extrusionOk="0">
                <a:moveTo>
                  <a:pt x="1532382" y="616457"/>
                </a:moveTo>
                <a:lnTo>
                  <a:pt x="1532382" y="168401"/>
                </a:lnTo>
                <a:lnTo>
                  <a:pt x="1526416" y="123384"/>
                </a:lnTo>
                <a:lnTo>
                  <a:pt x="1509550" y="83086"/>
                </a:lnTo>
                <a:lnTo>
                  <a:pt x="1483328" y="49053"/>
                </a:lnTo>
                <a:lnTo>
                  <a:pt x="1449295" y="22831"/>
                </a:lnTo>
                <a:lnTo>
                  <a:pt x="1408997" y="5965"/>
                </a:lnTo>
                <a:lnTo>
                  <a:pt x="1363980" y="0"/>
                </a:lnTo>
                <a:lnTo>
                  <a:pt x="168401" y="0"/>
                </a:lnTo>
                <a:lnTo>
                  <a:pt x="123384" y="5965"/>
                </a:lnTo>
                <a:lnTo>
                  <a:pt x="83086" y="22831"/>
                </a:lnTo>
                <a:lnTo>
                  <a:pt x="49053" y="49053"/>
                </a:lnTo>
                <a:lnTo>
                  <a:pt x="22831" y="83086"/>
                </a:lnTo>
                <a:lnTo>
                  <a:pt x="5965" y="123384"/>
                </a:lnTo>
                <a:lnTo>
                  <a:pt x="0" y="168401"/>
                </a:lnTo>
                <a:lnTo>
                  <a:pt x="0" y="998981"/>
                </a:lnTo>
                <a:lnTo>
                  <a:pt x="53745" y="1042167"/>
                </a:lnTo>
                <a:lnTo>
                  <a:pt x="106758" y="1085267"/>
                </a:lnTo>
                <a:lnTo>
                  <a:pt x="388126" y="1317602"/>
                </a:lnTo>
                <a:lnTo>
                  <a:pt x="425348" y="1347869"/>
                </a:lnTo>
                <a:lnTo>
                  <a:pt x="458791" y="1374554"/>
                </a:lnTo>
                <a:lnTo>
                  <a:pt x="512817" y="1415431"/>
                </a:lnTo>
                <a:lnTo>
                  <a:pt x="532638" y="1428749"/>
                </a:lnTo>
                <a:lnTo>
                  <a:pt x="571690" y="1455622"/>
                </a:lnTo>
                <a:lnTo>
                  <a:pt x="599313" y="1469421"/>
                </a:lnTo>
                <a:lnTo>
                  <a:pt x="628650" y="1474505"/>
                </a:lnTo>
                <a:lnTo>
                  <a:pt x="672846" y="1475231"/>
                </a:lnTo>
                <a:lnTo>
                  <a:pt x="720852" y="1461134"/>
                </a:lnTo>
                <a:lnTo>
                  <a:pt x="762571" y="1439036"/>
                </a:lnTo>
                <a:lnTo>
                  <a:pt x="792003" y="1418653"/>
                </a:lnTo>
                <a:lnTo>
                  <a:pt x="803148" y="1409699"/>
                </a:lnTo>
                <a:lnTo>
                  <a:pt x="820866" y="1396309"/>
                </a:lnTo>
                <a:lnTo>
                  <a:pt x="865296" y="1354482"/>
                </a:lnTo>
                <a:lnTo>
                  <a:pt x="920278" y="1295458"/>
                </a:lnTo>
                <a:lnTo>
                  <a:pt x="951184" y="1260570"/>
                </a:lnTo>
                <a:lnTo>
                  <a:pt x="984080" y="1222671"/>
                </a:lnTo>
                <a:lnTo>
                  <a:pt x="1211116" y="956100"/>
                </a:lnTo>
                <a:lnTo>
                  <a:pt x="1251881" y="909150"/>
                </a:lnTo>
                <a:lnTo>
                  <a:pt x="1292905" y="862626"/>
                </a:lnTo>
                <a:lnTo>
                  <a:pt x="1333971" y="816956"/>
                </a:lnTo>
                <a:lnTo>
                  <a:pt x="1374865" y="772570"/>
                </a:lnTo>
                <a:lnTo>
                  <a:pt x="1415369" y="729898"/>
                </a:lnTo>
                <a:lnTo>
                  <a:pt x="1455267" y="689369"/>
                </a:lnTo>
                <a:lnTo>
                  <a:pt x="1494343" y="651412"/>
                </a:lnTo>
                <a:lnTo>
                  <a:pt x="1532382" y="616457"/>
                </a:lnTo>
                <a:close/>
              </a:path>
            </a:pathLst>
          </a:custGeom>
          <a:solidFill>
            <a:srgbClr val="126FB7"/>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91" name="Shape 691"/>
          <p:cNvSpPr/>
          <p:nvPr/>
        </p:nvSpPr>
        <p:spPr>
          <a:xfrm>
            <a:off x="586740" y="5917691"/>
            <a:ext cx="1532890" cy="1419225"/>
          </a:xfrm>
          <a:custGeom>
            <a:avLst/>
            <a:gdLst/>
            <a:ahLst/>
            <a:cxnLst/>
            <a:rect l="0" t="0" r="0" b="0"/>
            <a:pathLst>
              <a:path w="1532889" h="1419225" extrusionOk="0">
                <a:moveTo>
                  <a:pt x="1532382" y="168402"/>
                </a:moveTo>
                <a:lnTo>
                  <a:pt x="1532382" y="0"/>
                </a:lnTo>
                <a:lnTo>
                  <a:pt x="1494343" y="34954"/>
                </a:lnTo>
                <a:lnTo>
                  <a:pt x="1455267" y="72911"/>
                </a:lnTo>
                <a:lnTo>
                  <a:pt x="1415369" y="113440"/>
                </a:lnTo>
                <a:lnTo>
                  <a:pt x="1374865" y="156112"/>
                </a:lnTo>
                <a:lnTo>
                  <a:pt x="1333971" y="200498"/>
                </a:lnTo>
                <a:lnTo>
                  <a:pt x="1292905" y="246168"/>
                </a:lnTo>
                <a:lnTo>
                  <a:pt x="1251881" y="292692"/>
                </a:lnTo>
                <a:lnTo>
                  <a:pt x="1211116" y="339642"/>
                </a:lnTo>
                <a:lnTo>
                  <a:pt x="1054974" y="523100"/>
                </a:lnTo>
                <a:lnTo>
                  <a:pt x="984080" y="606213"/>
                </a:lnTo>
                <a:lnTo>
                  <a:pt x="951184" y="644112"/>
                </a:lnTo>
                <a:lnTo>
                  <a:pt x="920278" y="679000"/>
                </a:lnTo>
                <a:lnTo>
                  <a:pt x="891576" y="710447"/>
                </a:lnTo>
                <a:lnTo>
                  <a:pt x="841654" y="761302"/>
                </a:lnTo>
                <a:lnTo>
                  <a:pt x="803148" y="793242"/>
                </a:lnTo>
                <a:lnTo>
                  <a:pt x="764678" y="825984"/>
                </a:lnTo>
                <a:lnTo>
                  <a:pt x="738282" y="843724"/>
                </a:lnTo>
                <a:lnTo>
                  <a:pt x="711743" y="852606"/>
                </a:lnTo>
                <a:lnTo>
                  <a:pt x="672846" y="858774"/>
                </a:lnTo>
                <a:lnTo>
                  <a:pt x="619434" y="851511"/>
                </a:lnTo>
                <a:lnTo>
                  <a:pt x="574738" y="835533"/>
                </a:lnTo>
                <a:lnTo>
                  <a:pt x="532638" y="812292"/>
                </a:lnTo>
                <a:lnTo>
                  <a:pt x="488075" y="780762"/>
                </a:lnTo>
                <a:lnTo>
                  <a:pt x="425348" y="731411"/>
                </a:lnTo>
                <a:lnTo>
                  <a:pt x="388126" y="701144"/>
                </a:lnTo>
                <a:lnTo>
                  <a:pt x="106758" y="468809"/>
                </a:lnTo>
                <a:lnTo>
                  <a:pt x="53745" y="425709"/>
                </a:lnTo>
                <a:lnTo>
                  <a:pt x="0" y="382524"/>
                </a:lnTo>
                <a:lnTo>
                  <a:pt x="0" y="616458"/>
                </a:lnTo>
                <a:lnTo>
                  <a:pt x="33037" y="653712"/>
                </a:lnTo>
                <a:lnTo>
                  <a:pt x="65451" y="692003"/>
                </a:lnTo>
                <a:lnTo>
                  <a:pt x="97066" y="731275"/>
                </a:lnTo>
                <a:lnTo>
                  <a:pt x="127706" y="771477"/>
                </a:lnTo>
                <a:lnTo>
                  <a:pt x="157194" y="812553"/>
                </a:lnTo>
                <a:lnTo>
                  <a:pt x="185353" y="854452"/>
                </a:lnTo>
                <a:lnTo>
                  <a:pt x="212008" y="897118"/>
                </a:lnTo>
                <a:lnTo>
                  <a:pt x="236981" y="940498"/>
                </a:lnTo>
                <a:lnTo>
                  <a:pt x="260098" y="984539"/>
                </a:lnTo>
                <a:lnTo>
                  <a:pt x="281180" y="1029188"/>
                </a:lnTo>
                <a:lnTo>
                  <a:pt x="300053" y="1074390"/>
                </a:lnTo>
                <a:lnTo>
                  <a:pt x="316539" y="1120092"/>
                </a:lnTo>
                <a:lnTo>
                  <a:pt x="330462" y="1166241"/>
                </a:lnTo>
                <a:lnTo>
                  <a:pt x="341646" y="1212782"/>
                </a:lnTo>
                <a:lnTo>
                  <a:pt x="349915" y="1259663"/>
                </a:lnTo>
                <a:lnTo>
                  <a:pt x="355092" y="1306830"/>
                </a:lnTo>
                <a:lnTo>
                  <a:pt x="356520" y="1334833"/>
                </a:lnTo>
                <a:lnTo>
                  <a:pt x="362807" y="1390840"/>
                </a:lnTo>
                <a:lnTo>
                  <a:pt x="364236" y="1418844"/>
                </a:lnTo>
                <a:lnTo>
                  <a:pt x="1053658" y="1418844"/>
                </a:lnTo>
                <a:lnTo>
                  <a:pt x="1053658" y="1208749"/>
                </a:lnTo>
                <a:lnTo>
                  <a:pt x="1054995" y="1157156"/>
                </a:lnTo>
                <a:lnTo>
                  <a:pt x="1059206" y="1105653"/>
                </a:lnTo>
                <a:lnTo>
                  <a:pt x="1066123" y="1054326"/>
                </a:lnTo>
                <a:lnTo>
                  <a:pt x="1075572" y="1003261"/>
                </a:lnTo>
                <a:lnTo>
                  <a:pt x="1087382" y="952542"/>
                </a:lnTo>
                <a:lnTo>
                  <a:pt x="1101382" y="902255"/>
                </a:lnTo>
                <a:lnTo>
                  <a:pt x="1117401" y="852486"/>
                </a:lnTo>
                <a:lnTo>
                  <a:pt x="1135266" y="803320"/>
                </a:lnTo>
                <a:lnTo>
                  <a:pt x="1154807" y="754843"/>
                </a:lnTo>
                <a:lnTo>
                  <a:pt x="1175853" y="707139"/>
                </a:lnTo>
                <a:lnTo>
                  <a:pt x="1198230" y="660295"/>
                </a:lnTo>
                <a:lnTo>
                  <a:pt x="1221769" y="614396"/>
                </a:lnTo>
                <a:lnTo>
                  <a:pt x="1246297" y="569527"/>
                </a:lnTo>
                <a:lnTo>
                  <a:pt x="1271643" y="525773"/>
                </a:lnTo>
                <a:lnTo>
                  <a:pt x="1297636" y="483221"/>
                </a:lnTo>
                <a:lnTo>
                  <a:pt x="1324105" y="441956"/>
                </a:lnTo>
                <a:lnTo>
                  <a:pt x="1350877" y="402062"/>
                </a:lnTo>
                <a:lnTo>
                  <a:pt x="1377781" y="363626"/>
                </a:lnTo>
                <a:lnTo>
                  <a:pt x="1404646" y="326733"/>
                </a:lnTo>
                <a:lnTo>
                  <a:pt x="1431300" y="291468"/>
                </a:lnTo>
                <a:lnTo>
                  <a:pt x="1457572" y="257917"/>
                </a:lnTo>
                <a:lnTo>
                  <a:pt x="1483291" y="226165"/>
                </a:lnTo>
                <a:lnTo>
                  <a:pt x="1508285" y="196298"/>
                </a:lnTo>
                <a:lnTo>
                  <a:pt x="1532382" y="168402"/>
                </a:lnTo>
                <a:close/>
              </a:path>
              <a:path w="1532889" h="1419225" extrusionOk="0">
                <a:moveTo>
                  <a:pt x="1065276" y="1418844"/>
                </a:moveTo>
                <a:lnTo>
                  <a:pt x="1059549" y="1382398"/>
                </a:lnTo>
                <a:lnTo>
                  <a:pt x="1056608" y="1343310"/>
                </a:lnTo>
                <a:lnTo>
                  <a:pt x="1055524" y="1302365"/>
                </a:lnTo>
                <a:lnTo>
                  <a:pt x="1055370" y="1260348"/>
                </a:lnTo>
                <a:lnTo>
                  <a:pt x="1053658" y="1208749"/>
                </a:lnTo>
                <a:lnTo>
                  <a:pt x="1053658" y="1418844"/>
                </a:lnTo>
                <a:lnTo>
                  <a:pt x="1065276" y="1418844"/>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92" name="Shape 692"/>
          <p:cNvSpPr/>
          <p:nvPr/>
        </p:nvSpPr>
        <p:spPr>
          <a:xfrm>
            <a:off x="990790" y="6015985"/>
            <a:ext cx="382905" cy="550545"/>
          </a:xfrm>
          <a:custGeom>
            <a:avLst/>
            <a:gdLst/>
            <a:ahLst/>
            <a:cxnLst/>
            <a:rect l="0" t="0" r="0" b="0"/>
            <a:pathLst>
              <a:path w="382905" h="550545" extrusionOk="0">
                <a:moveTo>
                  <a:pt x="382833" y="346285"/>
                </a:moveTo>
                <a:lnTo>
                  <a:pt x="381366" y="293106"/>
                </a:lnTo>
                <a:lnTo>
                  <a:pt x="371665" y="237748"/>
                </a:lnTo>
                <a:lnTo>
                  <a:pt x="357345" y="181067"/>
                </a:lnTo>
                <a:lnTo>
                  <a:pt x="336256" y="130485"/>
                </a:lnTo>
                <a:lnTo>
                  <a:pt x="309488" y="86885"/>
                </a:lnTo>
                <a:lnTo>
                  <a:pt x="278130" y="51153"/>
                </a:lnTo>
                <a:lnTo>
                  <a:pt x="243271" y="24172"/>
                </a:lnTo>
                <a:lnTo>
                  <a:pt x="206001" y="6826"/>
                </a:lnTo>
                <a:lnTo>
                  <a:pt x="167410" y="0"/>
                </a:lnTo>
                <a:lnTo>
                  <a:pt x="128587" y="4576"/>
                </a:lnTo>
                <a:lnTo>
                  <a:pt x="62293" y="39390"/>
                </a:lnTo>
                <a:lnTo>
                  <a:pt x="37611" y="70638"/>
                </a:lnTo>
                <a:lnTo>
                  <a:pt x="18859" y="109351"/>
                </a:lnTo>
                <a:lnTo>
                  <a:pt x="6250" y="154208"/>
                </a:lnTo>
                <a:lnTo>
                  <a:pt x="0" y="203887"/>
                </a:lnTo>
                <a:lnTo>
                  <a:pt x="321" y="257066"/>
                </a:lnTo>
                <a:lnTo>
                  <a:pt x="7429" y="312424"/>
                </a:lnTo>
                <a:lnTo>
                  <a:pt x="24342" y="369105"/>
                </a:lnTo>
                <a:lnTo>
                  <a:pt x="46577" y="419687"/>
                </a:lnTo>
                <a:lnTo>
                  <a:pt x="73384" y="463287"/>
                </a:lnTo>
                <a:lnTo>
                  <a:pt x="104013" y="499019"/>
                </a:lnTo>
                <a:lnTo>
                  <a:pt x="137713" y="526000"/>
                </a:lnTo>
                <a:lnTo>
                  <a:pt x="173736" y="543346"/>
                </a:lnTo>
                <a:lnTo>
                  <a:pt x="211329" y="550172"/>
                </a:lnTo>
                <a:lnTo>
                  <a:pt x="249745" y="545596"/>
                </a:lnTo>
                <a:lnTo>
                  <a:pt x="286050" y="533243"/>
                </a:lnTo>
                <a:lnTo>
                  <a:pt x="317444" y="510782"/>
                </a:lnTo>
                <a:lnTo>
                  <a:pt x="343373" y="479534"/>
                </a:lnTo>
                <a:lnTo>
                  <a:pt x="363283" y="440821"/>
                </a:lnTo>
                <a:lnTo>
                  <a:pt x="376621" y="395964"/>
                </a:lnTo>
                <a:lnTo>
                  <a:pt x="382833" y="346285"/>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93" name="Shape 693"/>
          <p:cNvSpPr/>
          <p:nvPr/>
        </p:nvSpPr>
        <p:spPr>
          <a:xfrm>
            <a:off x="380" y="114680"/>
            <a:ext cx="1005840" cy="0"/>
          </a:xfrm>
          <a:custGeom>
            <a:avLst/>
            <a:gdLst/>
            <a:ahLst/>
            <a:cxnLst/>
            <a:rect l="0" t="0" r="0" b="0"/>
            <a:pathLst>
              <a:path w="1005840" h="120000" extrusionOk="0">
                <a:moveTo>
                  <a:pt x="0" y="0"/>
                </a:moveTo>
                <a:lnTo>
                  <a:pt x="1005459" y="0"/>
                </a:lnTo>
              </a:path>
            </a:pathLst>
          </a:custGeom>
          <a:noFill/>
          <a:ln w="9525" cap="flat" cmpd="sng">
            <a:solidFill>
              <a:srgbClr val="FB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94" name="Shape 694"/>
          <p:cNvSpPr txBox="1"/>
          <p:nvPr/>
        </p:nvSpPr>
        <p:spPr>
          <a:xfrm>
            <a:off x="6145021" y="6010147"/>
            <a:ext cx="1807210" cy="494665"/>
          </a:xfrm>
          <a:prstGeom prst="rect">
            <a:avLst/>
          </a:prstGeom>
          <a:noFill/>
          <a:ln>
            <a:noFill/>
          </a:ln>
        </p:spPr>
        <p:txBody>
          <a:bodyPr spcFirstLastPara="1" wrap="square" lIns="0" tIns="15875" rIns="0" bIns="0" anchor="t" anchorCtr="0">
            <a:noAutofit/>
          </a:bodyPr>
          <a:lstStyle/>
          <a:p>
            <a:pPr marL="12700" marR="0" lvl="0" indent="0" algn="l" rtl="0">
              <a:lnSpc>
                <a:spcPct val="100000"/>
              </a:lnSpc>
              <a:spcBef>
                <a:spcPts val="0"/>
              </a:spcBef>
              <a:spcAft>
                <a:spcPts val="0"/>
              </a:spcAft>
              <a:buNone/>
            </a:pPr>
            <a:r>
              <a:rPr lang="en-US" sz="3050" b="1">
                <a:solidFill>
                  <a:srgbClr val="FFFFFF"/>
                </a:solidFill>
                <a:latin typeface="Arial"/>
                <a:ea typeface="Arial"/>
                <a:cs typeface="Arial"/>
                <a:sym typeface="Arial"/>
              </a:rPr>
              <a:t>Appendix</a:t>
            </a:r>
            <a:endParaRPr sz="3050">
              <a:solidFill>
                <a:schemeClr val="dk1"/>
              </a:solidFill>
              <a:latin typeface="Arial"/>
              <a:ea typeface="Arial"/>
              <a:cs typeface="Arial"/>
              <a:sym typeface="Arial"/>
            </a:endParaRPr>
          </a:p>
        </p:txBody>
      </p:sp>
    </p:spTree>
    <p:extLst>
      <p:ext uri="{BB962C8B-B14F-4D97-AF65-F5344CB8AC3E}">
        <p14:creationId xmlns:p14="http://schemas.microsoft.com/office/powerpoint/2010/main" val="32026393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98"/>
        <p:cNvGrpSpPr/>
        <p:nvPr/>
      </p:nvGrpSpPr>
      <p:grpSpPr>
        <a:xfrm>
          <a:off x="0" y="0"/>
          <a:ext cx="0" cy="0"/>
          <a:chOff x="0" y="0"/>
          <a:chExt cx="0" cy="0"/>
        </a:xfrm>
      </p:grpSpPr>
      <p:sp>
        <p:nvSpPr>
          <p:cNvPr id="699" name="Shape 699"/>
          <p:cNvSpPr/>
          <p:nvPr/>
        </p:nvSpPr>
        <p:spPr>
          <a:xfrm>
            <a:off x="380" y="114680"/>
            <a:ext cx="1005840" cy="0"/>
          </a:xfrm>
          <a:custGeom>
            <a:avLst/>
            <a:gdLst/>
            <a:ahLst/>
            <a:cxnLst/>
            <a:rect l="0" t="0" r="0" b="0"/>
            <a:pathLst>
              <a:path w="1005840" h="120000" extrusionOk="0">
                <a:moveTo>
                  <a:pt x="0" y="0"/>
                </a:moveTo>
                <a:lnTo>
                  <a:pt x="1005459" y="0"/>
                </a:lnTo>
              </a:path>
            </a:pathLst>
          </a:custGeom>
          <a:noFill/>
          <a:ln w="9525" cap="flat" cmpd="sng">
            <a:solidFill>
              <a:srgbClr val="FBFFFF"/>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00" name="Shape 700"/>
          <p:cNvSpPr txBox="1">
            <a:spLocks noGrp="1"/>
          </p:cNvSpPr>
          <p:nvPr>
            <p:ph type="title"/>
          </p:nvPr>
        </p:nvSpPr>
        <p:spPr>
          <a:xfrm>
            <a:off x="560323" y="495553"/>
            <a:ext cx="9117077" cy="351378"/>
          </a:xfrm>
          <a:prstGeom prst="rect">
            <a:avLst/>
          </a:prstGeom>
          <a:noFill/>
          <a:ln>
            <a:noFill/>
          </a:ln>
        </p:spPr>
        <p:txBody>
          <a:bodyPr spcFirstLastPara="1" wrap="square" lIns="0" tIns="12700" rIns="0" bIns="0" anchor="t" anchorCtr="0">
            <a:noAutofit/>
          </a:bodyPr>
          <a:lstStyle/>
          <a:p>
            <a:pPr marL="12700" marR="0" lvl="0" indent="0" algn="l" rtl="0">
              <a:lnSpc>
                <a:spcPct val="100000"/>
              </a:lnSpc>
              <a:spcBef>
                <a:spcPts val="0"/>
              </a:spcBef>
              <a:spcAft>
                <a:spcPts val="0"/>
              </a:spcAft>
              <a:buNone/>
            </a:pPr>
            <a:r>
              <a:rPr lang="en-US" sz="2200" b="0" i="0" u="none" strike="noStrike" cap="none">
                <a:solidFill>
                  <a:srgbClr val="126FB7"/>
                </a:solidFill>
                <a:latin typeface="Arial"/>
                <a:ea typeface="Arial"/>
                <a:cs typeface="Arial"/>
                <a:sym typeface="Arial"/>
              </a:rPr>
              <a:t>Consolidated Statement of Operations</a:t>
            </a:r>
            <a:endParaRPr sz="2200" b="0" i="0" u="none" strike="noStrike" cap="none">
              <a:solidFill>
                <a:srgbClr val="126FB7"/>
              </a:solidFill>
              <a:latin typeface="Arial"/>
              <a:ea typeface="Arial"/>
              <a:cs typeface="Arial"/>
              <a:sym typeface="Arial"/>
            </a:endParaRPr>
          </a:p>
        </p:txBody>
      </p:sp>
      <p:pic>
        <p:nvPicPr>
          <p:cNvPr id="702" name="Shape 702" descr="SSIlogo_main.eps"/>
          <p:cNvPicPr preferRelativeResize="0"/>
          <p:nvPr/>
        </p:nvPicPr>
        <p:blipFill rotWithShape="1">
          <a:blip r:embed="rId3">
            <a:alphaModFix/>
          </a:blip>
          <a:srcRect/>
          <a:stretch/>
        </p:blipFill>
        <p:spPr>
          <a:xfrm>
            <a:off x="8528802" y="268430"/>
            <a:ext cx="1331224" cy="548640"/>
          </a:xfrm>
          <a:prstGeom prst="rect">
            <a:avLst/>
          </a:prstGeom>
          <a:noFill/>
          <a:ln>
            <a:noFill/>
          </a:ln>
        </p:spPr>
      </p:pic>
      <p:sp>
        <p:nvSpPr>
          <p:cNvPr id="7" name="Slide Number Placeholder 3">
            <a:extLst>
              <a:ext uri="{FF2B5EF4-FFF2-40B4-BE49-F238E27FC236}">
                <a16:creationId xmlns:a16="http://schemas.microsoft.com/office/drawing/2014/main" id="{701A2DAC-713B-4AE7-9F39-71D701E4092B}"/>
              </a:ext>
            </a:extLst>
          </p:cNvPr>
          <p:cNvSpPr txBox="1">
            <a:spLocks/>
          </p:cNvSpPr>
          <p:nvPr/>
        </p:nvSpPr>
        <p:spPr>
          <a:xfrm>
            <a:off x="9513779" y="7358287"/>
            <a:ext cx="206375" cy="181609"/>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25400" marR="0" lvl="0" indent="0" algn="l" rtl="0">
              <a:lnSpc>
                <a:spcPct val="119545"/>
              </a:lnSpc>
              <a:spcBef>
                <a:spcPts val="0"/>
              </a:spcBef>
              <a:spcAft>
                <a:spcPts val="0"/>
              </a:spcAft>
              <a:buClr>
                <a:srgbClr val="000000"/>
              </a:buClr>
              <a:buFont typeface="Arial"/>
              <a:buNone/>
              <a:defRPr sz="1100" b="0" i="0" u="none" strike="noStrike" cap="none">
                <a:solidFill>
                  <a:schemeClr val="dk1"/>
                </a:solidFill>
                <a:latin typeface="Arial"/>
                <a:ea typeface="Arial"/>
                <a:cs typeface="Arial"/>
                <a:sym typeface="Arial"/>
              </a:defRPr>
            </a:lvl1pPr>
            <a:lvl2pPr marL="25400" marR="0" lvl="1" indent="0" algn="l" rtl="0">
              <a:lnSpc>
                <a:spcPct val="119545"/>
              </a:lnSpc>
              <a:spcBef>
                <a:spcPts val="0"/>
              </a:spcBef>
              <a:spcAft>
                <a:spcPts val="0"/>
              </a:spcAft>
              <a:buClr>
                <a:srgbClr val="000000"/>
              </a:buClr>
              <a:buFont typeface="Arial"/>
              <a:buNone/>
              <a:defRPr sz="1100" b="0" i="0" u="none" strike="noStrike" cap="none">
                <a:solidFill>
                  <a:schemeClr val="dk1"/>
                </a:solidFill>
                <a:latin typeface="Arial"/>
                <a:ea typeface="Arial"/>
                <a:cs typeface="Arial"/>
                <a:sym typeface="Arial"/>
              </a:defRPr>
            </a:lvl2pPr>
            <a:lvl3pPr marL="25400" marR="0" lvl="2" indent="0" algn="l" rtl="0">
              <a:lnSpc>
                <a:spcPct val="119545"/>
              </a:lnSpc>
              <a:spcBef>
                <a:spcPts val="0"/>
              </a:spcBef>
              <a:spcAft>
                <a:spcPts val="0"/>
              </a:spcAft>
              <a:buClr>
                <a:srgbClr val="000000"/>
              </a:buClr>
              <a:buFont typeface="Arial"/>
              <a:buNone/>
              <a:defRPr sz="1100" b="0" i="0" u="none" strike="noStrike" cap="none">
                <a:solidFill>
                  <a:schemeClr val="dk1"/>
                </a:solidFill>
                <a:latin typeface="Arial"/>
                <a:ea typeface="Arial"/>
                <a:cs typeface="Arial"/>
                <a:sym typeface="Arial"/>
              </a:defRPr>
            </a:lvl3pPr>
            <a:lvl4pPr marL="25400" marR="0" lvl="3" indent="0" algn="l" rtl="0">
              <a:lnSpc>
                <a:spcPct val="119545"/>
              </a:lnSpc>
              <a:spcBef>
                <a:spcPts val="0"/>
              </a:spcBef>
              <a:spcAft>
                <a:spcPts val="0"/>
              </a:spcAft>
              <a:buClr>
                <a:srgbClr val="000000"/>
              </a:buClr>
              <a:buFont typeface="Arial"/>
              <a:buNone/>
              <a:defRPr sz="1100" b="0" i="0" u="none" strike="noStrike" cap="none">
                <a:solidFill>
                  <a:schemeClr val="dk1"/>
                </a:solidFill>
                <a:latin typeface="Arial"/>
                <a:ea typeface="Arial"/>
                <a:cs typeface="Arial"/>
                <a:sym typeface="Arial"/>
              </a:defRPr>
            </a:lvl4pPr>
            <a:lvl5pPr marL="25400" marR="0" lvl="4" indent="0" algn="l" rtl="0">
              <a:lnSpc>
                <a:spcPct val="119545"/>
              </a:lnSpc>
              <a:spcBef>
                <a:spcPts val="0"/>
              </a:spcBef>
              <a:spcAft>
                <a:spcPts val="0"/>
              </a:spcAft>
              <a:buClr>
                <a:srgbClr val="000000"/>
              </a:buClr>
              <a:buFont typeface="Arial"/>
              <a:buNone/>
              <a:defRPr sz="1100" b="0" i="0" u="none" strike="noStrike" cap="none">
                <a:solidFill>
                  <a:schemeClr val="dk1"/>
                </a:solidFill>
                <a:latin typeface="Arial"/>
                <a:ea typeface="Arial"/>
                <a:cs typeface="Arial"/>
                <a:sym typeface="Arial"/>
              </a:defRPr>
            </a:lvl5pPr>
            <a:lvl6pPr marL="25400" marR="0" lvl="5" indent="0" algn="l" rtl="0">
              <a:lnSpc>
                <a:spcPct val="119545"/>
              </a:lnSpc>
              <a:spcBef>
                <a:spcPts val="0"/>
              </a:spcBef>
              <a:spcAft>
                <a:spcPts val="0"/>
              </a:spcAft>
              <a:buClr>
                <a:srgbClr val="000000"/>
              </a:buClr>
              <a:buFont typeface="Arial"/>
              <a:buNone/>
              <a:defRPr sz="1100" b="0" i="0" u="none" strike="noStrike" cap="none">
                <a:solidFill>
                  <a:schemeClr val="dk1"/>
                </a:solidFill>
                <a:latin typeface="Arial"/>
                <a:ea typeface="Arial"/>
                <a:cs typeface="Arial"/>
                <a:sym typeface="Arial"/>
              </a:defRPr>
            </a:lvl6pPr>
            <a:lvl7pPr marL="25400" marR="0" lvl="6" indent="0" algn="l" rtl="0">
              <a:lnSpc>
                <a:spcPct val="119545"/>
              </a:lnSpc>
              <a:spcBef>
                <a:spcPts val="0"/>
              </a:spcBef>
              <a:spcAft>
                <a:spcPts val="0"/>
              </a:spcAft>
              <a:buClr>
                <a:srgbClr val="000000"/>
              </a:buClr>
              <a:buFont typeface="Arial"/>
              <a:buNone/>
              <a:defRPr sz="1100" b="0" i="0" u="none" strike="noStrike" cap="none">
                <a:solidFill>
                  <a:schemeClr val="dk1"/>
                </a:solidFill>
                <a:latin typeface="Arial"/>
                <a:ea typeface="Arial"/>
                <a:cs typeface="Arial"/>
                <a:sym typeface="Arial"/>
              </a:defRPr>
            </a:lvl7pPr>
            <a:lvl8pPr marL="25400" marR="0" lvl="7" indent="0" algn="l" rtl="0">
              <a:lnSpc>
                <a:spcPct val="119545"/>
              </a:lnSpc>
              <a:spcBef>
                <a:spcPts val="0"/>
              </a:spcBef>
              <a:spcAft>
                <a:spcPts val="0"/>
              </a:spcAft>
              <a:buClr>
                <a:srgbClr val="000000"/>
              </a:buClr>
              <a:buFont typeface="Arial"/>
              <a:buNone/>
              <a:defRPr sz="1100" b="0" i="0" u="none" strike="noStrike" cap="none">
                <a:solidFill>
                  <a:schemeClr val="dk1"/>
                </a:solidFill>
                <a:latin typeface="Arial"/>
                <a:ea typeface="Arial"/>
                <a:cs typeface="Arial"/>
                <a:sym typeface="Arial"/>
              </a:defRPr>
            </a:lvl8pPr>
            <a:lvl9pPr marL="25400" marR="0" lvl="8" indent="0" algn="l" rtl="0">
              <a:lnSpc>
                <a:spcPct val="119545"/>
              </a:lnSpc>
              <a:spcBef>
                <a:spcPts val="0"/>
              </a:spcBef>
              <a:spcAft>
                <a:spcPts val="0"/>
              </a:spcAft>
              <a:buClr>
                <a:srgbClr val="000000"/>
              </a:buClr>
              <a:buFont typeface="Arial"/>
              <a:buNone/>
              <a:defRPr sz="1100" b="0" i="0" u="none" strike="noStrike" cap="none">
                <a:solidFill>
                  <a:schemeClr val="dk1"/>
                </a:solidFill>
                <a:latin typeface="Arial"/>
                <a:ea typeface="Arial"/>
                <a:cs typeface="Arial"/>
                <a:sym typeface="Arial"/>
              </a:defRPr>
            </a:lvl9pPr>
          </a:lstStyle>
          <a:p>
            <a:fld id="{00000000-1234-1234-1234-123412341234}" type="slidenum">
              <a:rPr lang="en-US" smtClean="0"/>
              <a:pPr/>
              <a:t>18</a:t>
            </a:fld>
            <a:endParaRPr lang="en-US"/>
          </a:p>
        </p:txBody>
      </p:sp>
      <p:pic>
        <p:nvPicPr>
          <p:cNvPr id="2" name="Picture 1">
            <a:extLst>
              <a:ext uri="{FF2B5EF4-FFF2-40B4-BE49-F238E27FC236}">
                <a16:creationId xmlns:a16="http://schemas.microsoft.com/office/drawing/2014/main" id="{5F57DD39-9D43-4A3C-B9ED-916DC5777E40}"/>
              </a:ext>
            </a:extLst>
          </p:cNvPr>
          <p:cNvPicPr>
            <a:picLocks noChangeAspect="1"/>
          </p:cNvPicPr>
          <p:nvPr/>
        </p:nvPicPr>
        <p:blipFill>
          <a:blip r:embed="rId4"/>
          <a:stretch>
            <a:fillRect/>
          </a:stretch>
        </p:blipFill>
        <p:spPr>
          <a:xfrm>
            <a:off x="895824" y="1095576"/>
            <a:ext cx="8266752" cy="6444320"/>
          </a:xfrm>
          <a:prstGeom prst="rect">
            <a:avLst/>
          </a:prstGeom>
        </p:spPr>
      </p:pic>
    </p:spTree>
    <p:extLst>
      <p:ext uri="{BB962C8B-B14F-4D97-AF65-F5344CB8AC3E}">
        <p14:creationId xmlns:p14="http://schemas.microsoft.com/office/powerpoint/2010/main" val="28358920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07"/>
        <p:cNvGrpSpPr/>
        <p:nvPr/>
      </p:nvGrpSpPr>
      <p:grpSpPr>
        <a:xfrm>
          <a:off x="0" y="0"/>
          <a:ext cx="0" cy="0"/>
          <a:chOff x="0" y="0"/>
          <a:chExt cx="0" cy="0"/>
        </a:xfrm>
      </p:grpSpPr>
      <p:sp>
        <p:nvSpPr>
          <p:cNvPr id="708" name="Shape 708"/>
          <p:cNvSpPr/>
          <p:nvPr/>
        </p:nvSpPr>
        <p:spPr>
          <a:xfrm>
            <a:off x="380" y="114680"/>
            <a:ext cx="1005840" cy="0"/>
          </a:xfrm>
          <a:custGeom>
            <a:avLst/>
            <a:gdLst/>
            <a:ahLst/>
            <a:cxnLst/>
            <a:rect l="0" t="0" r="0" b="0"/>
            <a:pathLst>
              <a:path w="1005840" h="120000" extrusionOk="0">
                <a:moveTo>
                  <a:pt x="0" y="0"/>
                </a:moveTo>
                <a:lnTo>
                  <a:pt x="1005459" y="0"/>
                </a:lnTo>
              </a:path>
            </a:pathLst>
          </a:custGeom>
          <a:noFill/>
          <a:ln w="9525" cap="flat" cmpd="sng">
            <a:solidFill>
              <a:srgbClr val="FBFFFF"/>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09" name="Shape 709"/>
          <p:cNvSpPr txBox="1">
            <a:spLocks noGrp="1"/>
          </p:cNvSpPr>
          <p:nvPr>
            <p:ph type="title"/>
          </p:nvPr>
        </p:nvSpPr>
        <p:spPr>
          <a:xfrm>
            <a:off x="560323" y="495553"/>
            <a:ext cx="9117077" cy="351378"/>
          </a:xfrm>
          <a:prstGeom prst="rect">
            <a:avLst/>
          </a:prstGeom>
          <a:noFill/>
          <a:ln>
            <a:noFill/>
          </a:ln>
        </p:spPr>
        <p:txBody>
          <a:bodyPr spcFirstLastPara="1" wrap="square" lIns="0" tIns="12700" rIns="0" bIns="0" anchor="t" anchorCtr="0">
            <a:noAutofit/>
          </a:bodyPr>
          <a:lstStyle/>
          <a:p>
            <a:pPr marL="12700" marR="0" lvl="0" indent="0" algn="l" rtl="0">
              <a:lnSpc>
                <a:spcPct val="100000"/>
              </a:lnSpc>
              <a:spcBef>
                <a:spcPts val="0"/>
              </a:spcBef>
              <a:spcAft>
                <a:spcPts val="0"/>
              </a:spcAft>
              <a:buNone/>
            </a:pPr>
            <a:r>
              <a:rPr lang="en-US" sz="2200" b="0" i="0" u="none" strike="noStrike" cap="none">
                <a:solidFill>
                  <a:srgbClr val="126FB7"/>
                </a:solidFill>
                <a:latin typeface="Arial"/>
                <a:ea typeface="Arial"/>
                <a:cs typeface="Arial"/>
                <a:sym typeface="Arial"/>
              </a:rPr>
              <a:t>Condensed Consolidated Balance Sheet</a:t>
            </a:r>
            <a:endParaRPr sz="2200" b="0" i="0" u="none" strike="noStrike" cap="none">
              <a:solidFill>
                <a:srgbClr val="126FB7"/>
              </a:solidFill>
              <a:latin typeface="Arial"/>
              <a:ea typeface="Arial"/>
              <a:cs typeface="Arial"/>
              <a:sym typeface="Arial"/>
            </a:endParaRPr>
          </a:p>
        </p:txBody>
      </p:sp>
      <p:pic>
        <p:nvPicPr>
          <p:cNvPr id="711" name="Shape 711" descr="SSIlogo_main.eps"/>
          <p:cNvPicPr preferRelativeResize="0"/>
          <p:nvPr/>
        </p:nvPicPr>
        <p:blipFill rotWithShape="1">
          <a:blip r:embed="rId3">
            <a:alphaModFix/>
          </a:blip>
          <a:srcRect/>
          <a:stretch/>
        </p:blipFill>
        <p:spPr>
          <a:xfrm>
            <a:off x="8528802" y="268430"/>
            <a:ext cx="1331224" cy="548640"/>
          </a:xfrm>
          <a:prstGeom prst="rect">
            <a:avLst/>
          </a:prstGeom>
          <a:noFill/>
          <a:ln>
            <a:noFill/>
          </a:ln>
        </p:spPr>
      </p:pic>
      <p:sp>
        <p:nvSpPr>
          <p:cNvPr id="7" name="Slide Number Placeholder 3">
            <a:extLst>
              <a:ext uri="{FF2B5EF4-FFF2-40B4-BE49-F238E27FC236}">
                <a16:creationId xmlns:a16="http://schemas.microsoft.com/office/drawing/2014/main" id="{B652DAE2-CCF8-42CC-852D-5DF2FEB75804}"/>
              </a:ext>
            </a:extLst>
          </p:cNvPr>
          <p:cNvSpPr txBox="1">
            <a:spLocks/>
          </p:cNvSpPr>
          <p:nvPr/>
        </p:nvSpPr>
        <p:spPr>
          <a:xfrm>
            <a:off x="9513779" y="7358287"/>
            <a:ext cx="206375" cy="181609"/>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25400" marR="0" lvl="0" indent="0" algn="l" rtl="0">
              <a:lnSpc>
                <a:spcPct val="119545"/>
              </a:lnSpc>
              <a:spcBef>
                <a:spcPts val="0"/>
              </a:spcBef>
              <a:spcAft>
                <a:spcPts val="0"/>
              </a:spcAft>
              <a:buClr>
                <a:srgbClr val="000000"/>
              </a:buClr>
              <a:buFont typeface="Arial"/>
              <a:buNone/>
              <a:defRPr sz="1100" b="0" i="0" u="none" strike="noStrike" cap="none">
                <a:solidFill>
                  <a:schemeClr val="dk1"/>
                </a:solidFill>
                <a:latin typeface="Arial"/>
                <a:ea typeface="Arial"/>
                <a:cs typeface="Arial"/>
                <a:sym typeface="Arial"/>
              </a:defRPr>
            </a:lvl1pPr>
            <a:lvl2pPr marL="25400" marR="0" lvl="1" indent="0" algn="l" rtl="0">
              <a:lnSpc>
                <a:spcPct val="119545"/>
              </a:lnSpc>
              <a:spcBef>
                <a:spcPts val="0"/>
              </a:spcBef>
              <a:spcAft>
                <a:spcPts val="0"/>
              </a:spcAft>
              <a:buClr>
                <a:srgbClr val="000000"/>
              </a:buClr>
              <a:buFont typeface="Arial"/>
              <a:buNone/>
              <a:defRPr sz="1100" b="0" i="0" u="none" strike="noStrike" cap="none">
                <a:solidFill>
                  <a:schemeClr val="dk1"/>
                </a:solidFill>
                <a:latin typeface="Arial"/>
                <a:ea typeface="Arial"/>
                <a:cs typeface="Arial"/>
                <a:sym typeface="Arial"/>
              </a:defRPr>
            </a:lvl2pPr>
            <a:lvl3pPr marL="25400" marR="0" lvl="2" indent="0" algn="l" rtl="0">
              <a:lnSpc>
                <a:spcPct val="119545"/>
              </a:lnSpc>
              <a:spcBef>
                <a:spcPts val="0"/>
              </a:spcBef>
              <a:spcAft>
                <a:spcPts val="0"/>
              </a:spcAft>
              <a:buClr>
                <a:srgbClr val="000000"/>
              </a:buClr>
              <a:buFont typeface="Arial"/>
              <a:buNone/>
              <a:defRPr sz="1100" b="0" i="0" u="none" strike="noStrike" cap="none">
                <a:solidFill>
                  <a:schemeClr val="dk1"/>
                </a:solidFill>
                <a:latin typeface="Arial"/>
                <a:ea typeface="Arial"/>
                <a:cs typeface="Arial"/>
                <a:sym typeface="Arial"/>
              </a:defRPr>
            </a:lvl3pPr>
            <a:lvl4pPr marL="25400" marR="0" lvl="3" indent="0" algn="l" rtl="0">
              <a:lnSpc>
                <a:spcPct val="119545"/>
              </a:lnSpc>
              <a:spcBef>
                <a:spcPts val="0"/>
              </a:spcBef>
              <a:spcAft>
                <a:spcPts val="0"/>
              </a:spcAft>
              <a:buClr>
                <a:srgbClr val="000000"/>
              </a:buClr>
              <a:buFont typeface="Arial"/>
              <a:buNone/>
              <a:defRPr sz="1100" b="0" i="0" u="none" strike="noStrike" cap="none">
                <a:solidFill>
                  <a:schemeClr val="dk1"/>
                </a:solidFill>
                <a:latin typeface="Arial"/>
                <a:ea typeface="Arial"/>
                <a:cs typeface="Arial"/>
                <a:sym typeface="Arial"/>
              </a:defRPr>
            </a:lvl4pPr>
            <a:lvl5pPr marL="25400" marR="0" lvl="4" indent="0" algn="l" rtl="0">
              <a:lnSpc>
                <a:spcPct val="119545"/>
              </a:lnSpc>
              <a:spcBef>
                <a:spcPts val="0"/>
              </a:spcBef>
              <a:spcAft>
                <a:spcPts val="0"/>
              </a:spcAft>
              <a:buClr>
                <a:srgbClr val="000000"/>
              </a:buClr>
              <a:buFont typeface="Arial"/>
              <a:buNone/>
              <a:defRPr sz="1100" b="0" i="0" u="none" strike="noStrike" cap="none">
                <a:solidFill>
                  <a:schemeClr val="dk1"/>
                </a:solidFill>
                <a:latin typeface="Arial"/>
                <a:ea typeface="Arial"/>
                <a:cs typeface="Arial"/>
                <a:sym typeface="Arial"/>
              </a:defRPr>
            </a:lvl5pPr>
            <a:lvl6pPr marL="25400" marR="0" lvl="5" indent="0" algn="l" rtl="0">
              <a:lnSpc>
                <a:spcPct val="119545"/>
              </a:lnSpc>
              <a:spcBef>
                <a:spcPts val="0"/>
              </a:spcBef>
              <a:spcAft>
                <a:spcPts val="0"/>
              </a:spcAft>
              <a:buClr>
                <a:srgbClr val="000000"/>
              </a:buClr>
              <a:buFont typeface="Arial"/>
              <a:buNone/>
              <a:defRPr sz="1100" b="0" i="0" u="none" strike="noStrike" cap="none">
                <a:solidFill>
                  <a:schemeClr val="dk1"/>
                </a:solidFill>
                <a:latin typeface="Arial"/>
                <a:ea typeface="Arial"/>
                <a:cs typeface="Arial"/>
                <a:sym typeface="Arial"/>
              </a:defRPr>
            </a:lvl6pPr>
            <a:lvl7pPr marL="25400" marR="0" lvl="6" indent="0" algn="l" rtl="0">
              <a:lnSpc>
                <a:spcPct val="119545"/>
              </a:lnSpc>
              <a:spcBef>
                <a:spcPts val="0"/>
              </a:spcBef>
              <a:spcAft>
                <a:spcPts val="0"/>
              </a:spcAft>
              <a:buClr>
                <a:srgbClr val="000000"/>
              </a:buClr>
              <a:buFont typeface="Arial"/>
              <a:buNone/>
              <a:defRPr sz="1100" b="0" i="0" u="none" strike="noStrike" cap="none">
                <a:solidFill>
                  <a:schemeClr val="dk1"/>
                </a:solidFill>
                <a:latin typeface="Arial"/>
                <a:ea typeface="Arial"/>
                <a:cs typeface="Arial"/>
                <a:sym typeface="Arial"/>
              </a:defRPr>
            </a:lvl7pPr>
            <a:lvl8pPr marL="25400" marR="0" lvl="7" indent="0" algn="l" rtl="0">
              <a:lnSpc>
                <a:spcPct val="119545"/>
              </a:lnSpc>
              <a:spcBef>
                <a:spcPts val="0"/>
              </a:spcBef>
              <a:spcAft>
                <a:spcPts val="0"/>
              </a:spcAft>
              <a:buClr>
                <a:srgbClr val="000000"/>
              </a:buClr>
              <a:buFont typeface="Arial"/>
              <a:buNone/>
              <a:defRPr sz="1100" b="0" i="0" u="none" strike="noStrike" cap="none">
                <a:solidFill>
                  <a:schemeClr val="dk1"/>
                </a:solidFill>
                <a:latin typeface="Arial"/>
                <a:ea typeface="Arial"/>
                <a:cs typeface="Arial"/>
                <a:sym typeface="Arial"/>
              </a:defRPr>
            </a:lvl8pPr>
            <a:lvl9pPr marL="25400" marR="0" lvl="8" indent="0" algn="l" rtl="0">
              <a:lnSpc>
                <a:spcPct val="119545"/>
              </a:lnSpc>
              <a:spcBef>
                <a:spcPts val="0"/>
              </a:spcBef>
              <a:spcAft>
                <a:spcPts val="0"/>
              </a:spcAft>
              <a:buClr>
                <a:srgbClr val="000000"/>
              </a:buClr>
              <a:buFont typeface="Arial"/>
              <a:buNone/>
              <a:defRPr sz="1100" b="0" i="0" u="none" strike="noStrike" cap="none">
                <a:solidFill>
                  <a:schemeClr val="dk1"/>
                </a:solidFill>
                <a:latin typeface="Arial"/>
                <a:ea typeface="Arial"/>
                <a:cs typeface="Arial"/>
                <a:sym typeface="Arial"/>
              </a:defRPr>
            </a:lvl9pPr>
          </a:lstStyle>
          <a:p>
            <a:fld id="{00000000-1234-1234-1234-123412341234}" type="slidenum">
              <a:rPr lang="en-US" smtClean="0"/>
              <a:pPr/>
              <a:t>19</a:t>
            </a:fld>
            <a:endParaRPr lang="en-US"/>
          </a:p>
        </p:txBody>
      </p:sp>
      <p:pic>
        <p:nvPicPr>
          <p:cNvPr id="3" name="Picture 2">
            <a:extLst>
              <a:ext uri="{FF2B5EF4-FFF2-40B4-BE49-F238E27FC236}">
                <a16:creationId xmlns:a16="http://schemas.microsoft.com/office/drawing/2014/main" id="{0E34150D-336C-41AC-956B-BA80233A0D66}"/>
              </a:ext>
            </a:extLst>
          </p:cNvPr>
          <p:cNvPicPr>
            <a:picLocks noChangeAspect="1"/>
          </p:cNvPicPr>
          <p:nvPr/>
        </p:nvPicPr>
        <p:blipFill>
          <a:blip r:embed="rId4"/>
          <a:stretch>
            <a:fillRect/>
          </a:stretch>
        </p:blipFill>
        <p:spPr>
          <a:xfrm>
            <a:off x="169124" y="1220998"/>
            <a:ext cx="9720151" cy="4478339"/>
          </a:xfrm>
          <a:prstGeom prst="rect">
            <a:avLst/>
          </a:prstGeom>
        </p:spPr>
      </p:pic>
    </p:spTree>
    <p:extLst>
      <p:ext uri="{BB962C8B-B14F-4D97-AF65-F5344CB8AC3E}">
        <p14:creationId xmlns:p14="http://schemas.microsoft.com/office/powerpoint/2010/main" val="1919968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43"/>
        <p:cNvGrpSpPr/>
        <p:nvPr/>
      </p:nvGrpSpPr>
      <p:grpSpPr>
        <a:xfrm>
          <a:off x="0" y="0"/>
          <a:ext cx="0" cy="0"/>
          <a:chOff x="0" y="0"/>
          <a:chExt cx="0" cy="0"/>
        </a:xfrm>
      </p:grpSpPr>
      <p:sp>
        <p:nvSpPr>
          <p:cNvPr id="744" name="Shape 744"/>
          <p:cNvSpPr txBox="1">
            <a:spLocks noGrp="1"/>
          </p:cNvSpPr>
          <p:nvPr>
            <p:ph type="title"/>
          </p:nvPr>
        </p:nvSpPr>
        <p:spPr>
          <a:xfrm>
            <a:off x="560323" y="562610"/>
            <a:ext cx="8937752" cy="338554"/>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2200" b="0" i="0" u="none" strike="noStrike" cap="none">
                <a:solidFill>
                  <a:srgbClr val="126FB7"/>
                </a:solidFill>
                <a:latin typeface="Arial"/>
                <a:ea typeface="Arial"/>
                <a:cs typeface="Arial"/>
                <a:sym typeface="Arial"/>
              </a:rPr>
              <a:t>Safe Harbor Statement</a:t>
            </a:r>
            <a:endParaRPr/>
          </a:p>
        </p:txBody>
      </p:sp>
      <p:sp>
        <p:nvSpPr>
          <p:cNvPr id="745" name="Shape 745"/>
          <p:cNvSpPr txBox="1">
            <a:spLocks noGrp="1"/>
          </p:cNvSpPr>
          <p:nvPr>
            <p:ph type="body" idx="1"/>
          </p:nvPr>
        </p:nvSpPr>
        <p:spPr>
          <a:xfrm>
            <a:off x="583011" y="1128824"/>
            <a:ext cx="8534401" cy="3751580"/>
          </a:xfrm>
          <a:prstGeom prst="rect">
            <a:avLst/>
          </a:prstGeom>
          <a:noFill/>
          <a:ln>
            <a:noFill/>
          </a:ln>
        </p:spPr>
        <p:txBody>
          <a:bodyPr spcFirstLastPara="1" wrap="square" lIns="0" tIns="0" rIns="0" bIns="0" anchor="t" anchorCtr="0">
            <a:noAutofit/>
          </a:bodyPr>
          <a:lstStyle/>
          <a:p>
            <a:pPr marL="0" lvl="0" indent="0"/>
            <a:r>
              <a:rPr lang="en-US" sz="1500" b="0" i="1" u="none" strike="noStrike" cap="none" dirty="0">
                <a:solidFill>
                  <a:schemeClr val="dk1"/>
                </a:solidFill>
                <a:latin typeface="Calibri"/>
                <a:ea typeface="Calibri"/>
                <a:cs typeface="Calibri"/>
                <a:sym typeface="Calibri"/>
              </a:rPr>
              <a:t>This presentation contains statements about School Specialty’s future financial condition, results of operations, equity value, expectations, plans, or prospects, including information under the heading “Fiscal 2019 Full Year Guidance”, “Peak Season Update – H2 </a:t>
            </a:r>
            <a:r>
              <a:rPr lang="en-US" sz="1500" b="0" i="1" u="none" strike="noStrike" cap="none">
                <a:solidFill>
                  <a:schemeClr val="dk1"/>
                </a:solidFill>
                <a:latin typeface="Calibri"/>
                <a:ea typeface="Calibri"/>
                <a:cs typeface="Calibri"/>
                <a:sym typeface="Calibri"/>
              </a:rPr>
              <a:t>2019 Outlook”, </a:t>
            </a:r>
            <a:r>
              <a:rPr lang="en-US" sz="1500" b="0" i="1" u="none" strike="noStrike" cap="none" dirty="0">
                <a:solidFill>
                  <a:schemeClr val="dk1"/>
                </a:solidFill>
                <a:latin typeface="Calibri"/>
                <a:ea typeface="Calibri"/>
                <a:cs typeface="Calibri"/>
                <a:sym typeface="Calibri"/>
              </a:rPr>
              <a:t>and the information regarding our Fiscal 2019 financial and performance and business objectives outlook, that constitute forward-looking statements. Forward-looking statements also include those preceded or followed by the words "anticipates," "believes," "could," "estimates," "expects," "intends," </a:t>
            </a:r>
            <a:r>
              <a:rPr lang="en-US" sz="1500" i="1" dirty="0"/>
              <a:t>"may," "plans," "projects," "should," </a:t>
            </a:r>
            <a:r>
              <a:rPr lang="en-US" sz="1500" b="0" i="1" u="none" strike="noStrike" cap="none" dirty="0">
                <a:solidFill>
                  <a:schemeClr val="dk1"/>
                </a:solidFill>
                <a:latin typeface="Calibri"/>
                <a:ea typeface="Calibri"/>
                <a:cs typeface="Calibri"/>
                <a:sym typeface="Calibri"/>
              </a:rPr>
              <a:t>"targets" and/or similar expressions. These forward-looking statements are based on School Specialty's current estimates and assumptions as of the date of the information presented and as such, involve uncertainty and risk. Forward-looking statements are not guarantees of future performance, and actual results may differ materially from those contemplated by the forward-looking statements because of a number of factors, including the factors described in Item 1A of School Specialty's Report on Form 10-K for the fiscal year ended December </a:t>
            </a:r>
            <a:r>
              <a:rPr lang="en-US" sz="1500" i="1" dirty="0"/>
              <a:t>29</a:t>
            </a:r>
            <a:r>
              <a:rPr lang="en-US" sz="1500" b="0" i="1" u="none" strike="noStrike" cap="none" dirty="0">
                <a:solidFill>
                  <a:schemeClr val="dk1"/>
                </a:solidFill>
                <a:latin typeface="Calibri"/>
                <a:ea typeface="Calibri"/>
                <a:cs typeface="Calibri"/>
                <a:sym typeface="Calibri"/>
              </a:rPr>
              <a:t>, 2018, which factors are incorporated herein by reference. </a:t>
            </a:r>
            <a:r>
              <a:rPr lang="en-US" sz="1500" i="1" dirty="0"/>
              <a:t>Other risks and uncertainties include, but are not limited to, the following: failure to comply with restrictive covenants under our credit facilities and other debt instruments; material adverse effects on our operating flexibility resulting from our debt levels; volatile or uncertain economic conditions; inability to timely respond to the needs of our clients; our ability to refinance our currently maturing debt; declining school budgets; cyberattack or improper disclosure or loss of sensitive or confidential company, employee or client data; increasing competition in our science curriculum products; and other factors that may be disclosed from time to time in our SEC filings or otherwise. </a:t>
            </a:r>
            <a:r>
              <a:rPr lang="en-US" sz="1500" b="0" i="1" u="none" strike="noStrike" cap="none" dirty="0">
                <a:solidFill>
                  <a:schemeClr val="dk1"/>
                </a:solidFill>
                <a:latin typeface="Calibri"/>
                <a:ea typeface="Calibri"/>
                <a:cs typeface="Calibri"/>
                <a:sym typeface="Calibri"/>
              </a:rPr>
              <a:t>Any forward-looking statement in this presentation speaks only as of the date in which it is made. Except to the extent required under the federal securities laws, School Specialty does not intend to update or revise the forward-looking statements. </a:t>
            </a:r>
            <a:endParaRPr sz="1500" b="0" i="1" u="none" strike="noStrike" cap="none" dirty="0">
              <a:solidFill>
                <a:schemeClr val="dk1"/>
              </a:solidFill>
              <a:latin typeface="Calibri"/>
              <a:ea typeface="Calibri"/>
              <a:cs typeface="Calibri"/>
              <a:sym typeface="Calibri"/>
            </a:endParaRPr>
          </a:p>
        </p:txBody>
      </p:sp>
      <p:pic>
        <p:nvPicPr>
          <p:cNvPr id="746" name="Shape 746" descr="SSIlogo_main.eps"/>
          <p:cNvPicPr preferRelativeResize="0"/>
          <p:nvPr/>
        </p:nvPicPr>
        <p:blipFill rotWithShape="1">
          <a:blip r:embed="rId3">
            <a:alphaModFix/>
          </a:blip>
          <a:srcRect/>
          <a:stretch/>
        </p:blipFill>
        <p:spPr>
          <a:xfrm>
            <a:off x="8528802" y="268430"/>
            <a:ext cx="1331224" cy="548640"/>
          </a:xfrm>
          <a:prstGeom prst="rect">
            <a:avLst/>
          </a:prstGeom>
          <a:noFill/>
          <a:ln>
            <a:noFill/>
          </a:ln>
        </p:spPr>
      </p:pic>
      <p:sp>
        <p:nvSpPr>
          <p:cNvPr id="6" name="Slide Number Placeholder 3">
            <a:extLst>
              <a:ext uri="{FF2B5EF4-FFF2-40B4-BE49-F238E27FC236}">
                <a16:creationId xmlns:a16="http://schemas.microsoft.com/office/drawing/2014/main" id="{E1EEDA8C-ABCB-4FFD-9AE8-6B21A398597E}"/>
              </a:ext>
            </a:extLst>
          </p:cNvPr>
          <p:cNvSpPr txBox="1">
            <a:spLocks/>
          </p:cNvSpPr>
          <p:nvPr/>
        </p:nvSpPr>
        <p:spPr>
          <a:xfrm>
            <a:off x="9513779" y="7358287"/>
            <a:ext cx="206375" cy="181609"/>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25400" marR="0" lvl="0" indent="0" algn="l" rtl="0">
              <a:lnSpc>
                <a:spcPct val="119545"/>
              </a:lnSpc>
              <a:spcBef>
                <a:spcPts val="0"/>
              </a:spcBef>
              <a:spcAft>
                <a:spcPts val="0"/>
              </a:spcAft>
              <a:buClr>
                <a:srgbClr val="000000"/>
              </a:buClr>
              <a:buFont typeface="Arial"/>
              <a:buNone/>
              <a:defRPr sz="1100" b="0" i="0" u="none" strike="noStrike" cap="none">
                <a:solidFill>
                  <a:schemeClr val="dk1"/>
                </a:solidFill>
                <a:latin typeface="Arial"/>
                <a:ea typeface="Arial"/>
                <a:cs typeface="Arial"/>
                <a:sym typeface="Arial"/>
              </a:defRPr>
            </a:lvl1pPr>
            <a:lvl2pPr marL="25400" marR="0" lvl="1" indent="0" algn="l" rtl="0">
              <a:lnSpc>
                <a:spcPct val="119545"/>
              </a:lnSpc>
              <a:spcBef>
                <a:spcPts val="0"/>
              </a:spcBef>
              <a:spcAft>
                <a:spcPts val="0"/>
              </a:spcAft>
              <a:buClr>
                <a:srgbClr val="000000"/>
              </a:buClr>
              <a:buFont typeface="Arial"/>
              <a:buNone/>
              <a:defRPr sz="1100" b="0" i="0" u="none" strike="noStrike" cap="none">
                <a:solidFill>
                  <a:schemeClr val="dk1"/>
                </a:solidFill>
                <a:latin typeface="Arial"/>
                <a:ea typeface="Arial"/>
                <a:cs typeface="Arial"/>
                <a:sym typeface="Arial"/>
              </a:defRPr>
            </a:lvl2pPr>
            <a:lvl3pPr marL="25400" marR="0" lvl="2" indent="0" algn="l" rtl="0">
              <a:lnSpc>
                <a:spcPct val="119545"/>
              </a:lnSpc>
              <a:spcBef>
                <a:spcPts val="0"/>
              </a:spcBef>
              <a:spcAft>
                <a:spcPts val="0"/>
              </a:spcAft>
              <a:buClr>
                <a:srgbClr val="000000"/>
              </a:buClr>
              <a:buFont typeface="Arial"/>
              <a:buNone/>
              <a:defRPr sz="1100" b="0" i="0" u="none" strike="noStrike" cap="none">
                <a:solidFill>
                  <a:schemeClr val="dk1"/>
                </a:solidFill>
                <a:latin typeface="Arial"/>
                <a:ea typeface="Arial"/>
                <a:cs typeface="Arial"/>
                <a:sym typeface="Arial"/>
              </a:defRPr>
            </a:lvl3pPr>
            <a:lvl4pPr marL="25400" marR="0" lvl="3" indent="0" algn="l" rtl="0">
              <a:lnSpc>
                <a:spcPct val="119545"/>
              </a:lnSpc>
              <a:spcBef>
                <a:spcPts val="0"/>
              </a:spcBef>
              <a:spcAft>
                <a:spcPts val="0"/>
              </a:spcAft>
              <a:buClr>
                <a:srgbClr val="000000"/>
              </a:buClr>
              <a:buFont typeface="Arial"/>
              <a:buNone/>
              <a:defRPr sz="1100" b="0" i="0" u="none" strike="noStrike" cap="none">
                <a:solidFill>
                  <a:schemeClr val="dk1"/>
                </a:solidFill>
                <a:latin typeface="Arial"/>
                <a:ea typeface="Arial"/>
                <a:cs typeface="Arial"/>
                <a:sym typeface="Arial"/>
              </a:defRPr>
            </a:lvl4pPr>
            <a:lvl5pPr marL="25400" marR="0" lvl="4" indent="0" algn="l" rtl="0">
              <a:lnSpc>
                <a:spcPct val="119545"/>
              </a:lnSpc>
              <a:spcBef>
                <a:spcPts val="0"/>
              </a:spcBef>
              <a:spcAft>
                <a:spcPts val="0"/>
              </a:spcAft>
              <a:buClr>
                <a:srgbClr val="000000"/>
              </a:buClr>
              <a:buFont typeface="Arial"/>
              <a:buNone/>
              <a:defRPr sz="1100" b="0" i="0" u="none" strike="noStrike" cap="none">
                <a:solidFill>
                  <a:schemeClr val="dk1"/>
                </a:solidFill>
                <a:latin typeface="Arial"/>
                <a:ea typeface="Arial"/>
                <a:cs typeface="Arial"/>
                <a:sym typeface="Arial"/>
              </a:defRPr>
            </a:lvl5pPr>
            <a:lvl6pPr marL="25400" marR="0" lvl="5" indent="0" algn="l" rtl="0">
              <a:lnSpc>
                <a:spcPct val="119545"/>
              </a:lnSpc>
              <a:spcBef>
                <a:spcPts val="0"/>
              </a:spcBef>
              <a:spcAft>
                <a:spcPts val="0"/>
              </a:spcAft>
              <a:buClr>
                <a:srgbClr val="000000"/>
              </a:buClr>
              <a:buFont typeface="Arial"/>
              <a:buNone/>
              <a:defRPr sz="1100" b="0" i="0" u="none" strike="noStrike" cap="none">
                <a:solidFill>
                  <a:schemeClr val="dk1"/>
                </a:solidFill>
                <a:latin typeface="Arial"/>
                <a:ea typeface="Arial"/>
                <a:cs typeface="Arial"/>
                <a:sym typeface="Arial"/>
              </a:defRPr>
            </a:lvl6pPr>
            <a:lvl7pPr marL="25400" marR="0" lvl="6" indent="0" algn="l" rtl="0">
              <a:lnSpc>
                <a:spcPct val="119545"/>
              </a:lnSpc>
              <a:spcBef>
                <a:spcPts val="0"/>
              </a:spcBef>
              <a:spcAft>
                <a:spcPts val="0"/>
              </a:spcAft>
              <a:buClr>
                <a:srgbClr val="000000"/>
              </a:buClr>
              <a:buFont typeface="Arial"/>
              <a:buNone/>
              <a:defRPr sz="1100" b="0" i="0" u="none" strike="noStrike" cap="none">
                <a:solidFill>
                  <a:schemeClr val="dk1"/>
                </a:solidFill>
                <a:latin typeface="Arial"/>
                <a:ea typeface="Arial"/>
                <a:cs typeface="Arial"/>
                <a:sym typeface="Arial"/>
              </a:defRPr>
            </a:lvl7pPr>
            <a:lvl8pPr marL="25400" marR="0" lvl="7" indent="0" algn="l" rtl="0">
              <a:lnSpc>
                <a:spcPct val="119545"/>
              </a:lnSpc>
              <a:spcBef>
                <a:spcPts val="0"/>
              </a:spcBef>
              <a:spcAft>
                <a:spcPts val="0"/>
              </a:spcAft>
              <a:buClr>
                <a:srgbClr val="000000"/>
              </a:buClr>
              <a:buFont typeface="Arial"/>
              <a:buNone/>
              <a:defRPr sz="1100" b="0" i="0" u="none" strike="noStrike" cap="none">
                <a:solidFill>
                  <a:schemeClr val="dk1"/>
                </a:solidFill>
                <a:latin typeface="Arial"/>
                <a:ea typeface="Arial"/>
                <a:cs typeface="Arial"/>
                <a:sym typeface="Arial"/>
              </a:defRPr>
            </a:lvl8pPr>
            <a:lvl9pPr marL="25400" marR="0" lvl="8" indent="0" algn="l" rtl="0">
              <a:lnSpc>
                <a:spcPct val="119545"/>
              </a:lnSpc>
              <a:spcBef>
                <a:spcPts val="0"/>
              </a:spcBef>
              <a:spcAft>
                <a:spcPts val="0"/>
              </a:spcAft>
              <a:buClr>
                <a:srgbClr val="000000"/>
              </a:buClr>
              <a:buFont typeface="Arial"/>
              <a:buNone/>
              <a:defRPr sz="1100" b="0" i="0" u="none" strike="noStrike" cap="none">
                <a:solidFill>
                  <a:schemeClr val="dk1"/>
                </a:solidFill>
                <a:latin typeface="Arial"/>
                <a:ea typeface="Arial"/>
                <a:cs typeface="Arial"/>
                <a:sym typeface="Arial"/>
              </a:defRPr>
            </a:lvl9pPr>
          </a:lstStyle>
          <a:p>
            <a:fld id="{00000000-1234-1234-1234-123412341234}" type="slidenum">
              <a:rPr lang="en-US" smtClean="0"/>
              <a:pPr/>
              <a:t>2</a:t>
            </a:fld>
            <a:endParaRPr lang="en-US"/>
          </a:p>
        </p:txBody>
      </p:sp>
    </p:spTree>
    <p:extLst>
      <p:ext uri="{BB962C8B-B14F-4D97-AF65-F5344CB8AC3E}">
        <p14:creationId xmlns:p14="http://schemas.microsoft.com/office/powerpoint/2010/main" val="13757737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16"/>
        <p:cNvGrpSpPr/>
        <p:nvPr/>
      </p:nvGrpSpPr>
      <p:grpSpPr>
        <a:xfrm>
          <a:off x="0" y="0"/>
          <a:ext cx="0" cy="0"/>
          <a:chOff x="0" y="0"/>
          <a:chExt cx="0" cy="0"/>
        </a:xfrm>
      </p:grpSpPr>
      <p:sp>
        <p:nvSpPr>
          <p:cNvPr id="717" name="Shape 717"/>
          <p:cNvSpPr/>
          <p:nvPr/>
        </p:nvSpPr>
        <p:spPr>
          <a:xfrm>
            <a:off x="380" y="114680"/>
            <a:ext cx="1005840" cy="0"/>
          </a:xfrm>
          <a:custGeom>
            <a:avLst/>
            <a:gdLst/>
            <a:ahLst/>
            <a:cxnLst/>
            <a:rect l="0" t="0" r="0" b="0"/>
            <a:pathLst>
              <a:path w="1005840" h="120000" extrusionOk="0">
                <a:moveTo>
                  <a:pt x="0" y="0"/>
                </a:moveTo>
                <a:lnTo>
                  <a:pt x="1005459" y="0"/>
                </a:lnTo>
              </a:path>
            </a:pathLst>
          </a:custGeom>
          <a:noFill/>
          <a:ln w="9525" cap="flat" cmpd="sng">
            <a:solidFill>
              <a:srgbClr val="FBFFFF"/>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18" name="Shape 718"/>
          <p:cNvSpPr txBox="1">
            <a:spLocks noGrp="1"/>
          </p:cNvSpPr>
          <p:nvPr>
            <p:ph type="title"/>
          </p:nvPr>
        </p:nvSpPr>
        <p:spPr>
          <a:xfrm>
            <a:off x="560323" y="495553"/>
            <a:ext cx="9117077" cy="351378"/>
          </a:xfrm>
          <a:prstGeom prst="rect">
            <a:avLst/>
          </a:prstGeom>
          <a:noFill/>
          <a:ln>
            <a:noFill/>
          </a:ln>
        </p:spPr>
        <p:txBody>
          <a:bodyPr spcFirstLastPara="1" wrap="square" lIns="0" tIns="12700" rIns="0" bIns="0" anchor="t" anchorCtr="0">
            <a:noAutofit/>
          </a:bodyPr>
          <a:lstStyle/>
          <a:p>
            <a:pPr marL="12700" marR="0" lvl="0" indent="0" algn="l" rtl="0">
              <a:lnSpc>
                <a:spcPct val="100000"/>
              </a:lnSpc>
              <a:spcBef>
                <a:spcPts val="0"/>
              </a:spcBef>
              <a:spcAft>
                <a:spcPts val="0"/>
              </a:spcAft>
              <a:buNone/>
            </a:pPr>
            <a:r>
              <a:rPr lang="en-US" sz="2200" b="0" i="0" u="none" strike="noStrike" cap="none">
                <a:solidFill>
                  <a:srgbClr val="126FB7"/>
                </a:solidFill>
                <a:latin typeface="Arial"/>
                <a:ea typeface="Arial"/>
                <a:cs typeface="Arial"/>
                <a:sym typeface="Arial"/>
              </a:rPr>
              <a:t>Condensed Consolidated Statement of Cash Flows</a:t>
            </a:r>
            <a:endParaRPr sz="2200" b="0" i="0" u="none" strike="noStrike" cap="none">
              <a:solidFill>
                <a:srgbClr val="126FB7"/>
              </a:solidFill>
              <a:latin typeface="Arial"/>
              <a:ea typeface="Arial"/>
              <a:cs typeface="Arial"/>
              <a:sym typeface="Arial"/>
            </a:endParaRPr>
          </a:p>
        </p:txBody>
      </p:sp>
      <p:pic>
        <p:nvPicPr>
          <p:cNvPr id="720" name="Shape 720" descr="SSIlogo_main.eps"/>
          <p:cNvPicPr preferRelativeResize="0"/>
          <p:nvPr/>
        </p:nvPicPr>
        <p:blipFill rotWithShape="1">
          <a:blip r:embed="rId3">
            <a:alphaModFix/>
          </a:blip>
          <a:srcRect/>
          <a:stretch/>
        </p:blipFill>
        <p:spPr>
          <a:xfrm>
            <a:off x="8528802" y="268430"/>
            <a:ext cx="1331224" cy="548640"/>
          </a:xfrm>
          <a:prstGeom prst="rect">
            <a:avLst/>
          </a:prstGeom>
          <a:noFill/>
          <a:ln>
            <a:noFill/>
          </a:ln>
        </p:spPr>
      </p:pic>
      <p:sp>
        <p:nvSpPr>
          <p:cNvPr id="7" name="Slide Number Placeholder 3">
            <a:extLst>
              <a:ext uri="{FF2B5EF4-FFF2-40B4-BE49-F238E27FC236}">
                <a16:creationId xmlns:a16="http://schemas.microsoft.com/office/drawing/2014/main" id="{EDD12A38-E429-469A-A0BB-76EE736C1B86}"/>
              </a:ext>
            </a:extLst>
          </p:cNvPr>
          <p:cNvSpPr txBox="1">
            <a:spLocks/>
          </p:cNvSpPr>
          <p:nvPr/>
        </p:nvSpPr>
        <p:spPr>
          <a:xfrm>
            <a:off x="9513779" y="7358287"/>
            <a:ext cx="206375" cy="181609"/>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25400" marR="0" lvl="0" indent="0" algn="l" rtl="0">
              <a:lnSpc>
                <a:spcPct val="119545"/>
              </a:lnSpc>
              <a:spcBef>
                <a:spcPts val="0"/>
              </a:spcBef>
              <a:spcAft>
                <a:spcPts val="0"/>
              </a:spcAft>
              <a:buClr>
                <a:srgbClr val="000000"/>
              </a:buClr>
              <a:buFont typeface="Arial"/>
              <a:buNone/>
              <a:defRPr sz="1100" b="0" i="0" u="none" strike="noStrike" cap="none">
                <a:solidFill>
                  <a:schemeClr val="dk1"/>
                </a:solidFill>
                <a:latin typeface="Arial"/>
                <a:ea typeface="Arial"/>
                <a:cs typeface="Arial"/>
                <a:sym typeface="Arial"/>
              </a:defRPr>
            </a:lvl1pPr>
            <a:lvl2pPr marL="25400" marR="0" lvl="1" indent="0" algn="l" rtl="0">
              <a:lnSpc>
                <a:spcPct val="119545"/>
              </a:lnSpc>
              <a:spcBef>
                <a:spcPts val="0"/>
              </a:spcBef>
              <a:spcAft>
                <a:spcPts val="0"/>
              </a:spcAft>
              <a:buClr>
                <a:srgbClr val="000000"/>
              </a:buClr>
              <a:buFont typeface="Arial"/>
              <a:buNone/>
              <a:defRPr sz="1100" b="0" i="0" u="none" strike="noStrike" cap="none">
                <a:solidFill>
                  <a:schemeClr val="dk1"/>
                </a:solidFill>
                <a:latin typeface="Arial"/>
                <a:ea typeface="Arial"/>
                <a:cs typeface="Arial"/>
                <a:sym typeface="Arial"/>
              </a:defRPr>
            </a:lvl2pPr>
            <a:lvl3pPr marL="25400" marR="0" lvl="2" indent="0" algn="l" rtl="0">
              <a:lnSpc>
                <a:spcPct val="119545"/>
              </a:lnSpc>
              <a:spcBef>
                <a:spcPts val="0"/>
              </a:spcBef>
              <a:spcAft>
                <a:spcPts val="0"/>
              </a:spcAft>
              <a:buClr>
                <a:srgbClr val="000000"/>
              </a:buClr>
              <a:buFont typeface="Arial"/>
              <a:buNone/>
              <a:defRPr sz="1100" b="0" i="0" u="none" strike="noStrike" cap="none">
                <a:solidFill>
                  <a:schemeClr val="dk1"/>
                </a:solidFill>
                <a:latin typeface="Arial"/>
                <a:ea typeface="Arial"/>
                <a:cs typeface="Arial"/>
                <a:sym typeface="Arial"/>
              </a:defRPr>
            </a:lvl3pPr>
            <a:lvl4pPr marL="25400" marR="0" lvl="3" indent="0" algn="l" rtl="0">
              <a:lnSpc>
                <a:spcPct val="119545"/>
              </a:lnSpc>
              <a:spcBef>
                <a:spcPts val="0"/>
              </a:spcBef>
              <a:spcAft>
                <a:spcPts val="0"/>
              </a:spcAft>
              <a:buClr>
                <a:srgbClr val="000000"/>
              </a:buClr>
              <a:buFont typeface="Arial"/>
              <a:buNone/>
              <a:defRPr sz="1100" b="0" i="0" u="none" strike="noStrike" cap="none">
                <a:solidFill>
                  <a:schemeClr val="dk1"/>
                </a:solidFill>
                <a:latin typeface="Arial"/>
                <a:ea typeface="Arial"/>
                <a:cs typeface="Arial"/>
                <a:sym typeface="Arial"/>
              </a:defRPr>
            </a:lvl4pPr>
            <a:lvl5pPr marL="25400" marR="0" lvl="4" indent="0" algn="l" rtl="0">
              <a:lnSpc>
                <a:spcPct val="119545"/>
              </a:lnSpc>
              <a:spcBef>
                <a:spcPts val="0"/>
              </a:spcBef>
              <a:spcAft>
                <a:spcPts val="0"/>
              </a:spcAft>
              <a:buClr>
                <a:srgbClr val="000000"/>
              </a:buClr>
              <a:buFont typeface="Arial"/>
              <a:buNone/>
              <a:defRPr sz="1100" b="0" i="0" u="none" strike="noStrike" cap="none">
                <a:solidFill>
                  <a:schemeClr val="dk1"/>
                </a:solidFill>
                <a:latin typeface="Arial"/>
                <a:ea typeface="Arial"/>
                <a:cs typeface="Arial"/>
                <a:sym typeface="Arial"/>
              </a:defRPr>
            </a:lvl5pPr>
            <a:lvl6pPr marL="25400" marR="0" lvl="5" indent="0" algn="l" rtl="0">
              <a:lnSpc>
                <a:spcPct val="119545"/>
              </a:lnSpc>
              <a:spcBef>
                <a:spcPts val="0"/>
              </a:spcBef>
              <a:spcAft>
                <a:spcPts val="0"/>
              </a:spcAft>
              <a:buClr>
                <a:srgbClr val="000000"/>
              </a:buClr>
              <a:buFont typeface="Arial"/>
              <a:buNone/>
              <a:defRPr sz="1100" b="0" i="0" u="none" strike="noStrike" cap="none">
                <a:solidFill>
                  <a:schemeClr val="dk1"/>
                </a:solidFill>
                <a:latin typeface="Arial"/>
                <a:ea typeface="Arial"/>
                <a:cs typeface="Arial"/>
                <a:sym typeface="Arial"/>
              </a:defRPr>
            </a:lvl6pPr>
            <a:lvl7pPr marL="25400" marR="0" lvl="6" indent="0" algn="l" rtl="0">
              <a:lnSpc>
                <a:spcPct val="119545"/>
              </a:lnSpc>
              <a:spcBef>
                <a:spcPts val="0"/>
              </a:spcBef>
              <a:spcAft>
                <a:spcPts val="0"/>
              </a:spcAft>
              <a:buClr>
                <a:srgbClr val="000000"/>
              </a:buClr>
              <a:buFont typeface="Arial"/>
              <a:buNone/>
              <a:defRPr sz="1100" b="0" i="0" u="none" strike="noStrike" cap="none">
                <a:solidFill>
                  <a:schemeClr val="dk1"/>
                </a:solidFill>
                <a:latin typeface="Arial"/>
                <a:ea typeface="Arial"/>
                <a:cs typeface="Arial"/>
                <a:sym typeface="Arial"/>
              </a:defRPr>
            </a:lvl7pPr>
            <a:lvl8pPr marL="25400" marR="0" lvl="7" indent="0" algn="l" rtl="0">
              <a:lnSpc>
                <a:spcPct val="119545"/>
              </a:lnSpc>
              <a:spcBef>
                <a:spcPts val="0"/>
              </a:spcBef>
              <a:spcAft>
                <a:spcPts val="0"/>
              </a:spcAft>
              <a:buClr>
                <a:srgbClr val="000000"/>
              </a:buClr>
              <a:buFont typeface="Arial"/>
              <a:buNone/>
              <a:defRPr sz="1100" b="0" i="0" u="none" strike="noStrike" cap="none">
                <a:solidFill>
                  <a:schemeClr val="dk1"/>
                </a:solidFill>
                <a:latin typeface="Arial"/>
                <a:ea typeface="Arial"/>
                <a:cs typeface="Arial"/>
                <a:sym typeface="Arial"/>
              </a:defRPr>
            </a:lvl8pPr>
            <a:lvl9pPr marL="25400" marR="0" lvl="8" indent="0" algn="l" rtl="0">
              <a:lnSpc>
                <a:spcPct val="119545"/>
              </a:lnSpc>
              <a:spcBef>
                <a:spcPts val="0"/>
              </a:spcBef>
              <a:spcAft>
                <a:spcPts val="0"/>
              </a:spcAft>
              <a:buClr>
                <a:srgbClr val="000000"/>
              </a:buClr>
              <a:buFont typeface="Arial"/>
              <a:buNone/>
              <a:defRPr sz="1100" b="0" i="0" u="none" strike="noStrike" cap="none">
                <a:solidFill>
                  <a:schemeClr val="dk1"/>
                </a:solidFill>
                <a:latin typeface="Arial"/>
                <a:ea typeface="Arial"/>
                <a:cs typeface="Arial"/>
                <a:sym typeface="Arial"/>
              </a:defRPr>
            </a:lvl9pPr>
          </a:lstStyle>
          <a:p>
            <a:fld id="{00000000-1234-1234-1234-123412341234}" type="slidenum">
              <a:rPr lang="en-US" smtClean="0"/>
              <a:pPr/>
              <a:t>20</a:t>
            </a:fld>
            <a:endParaRPr lang="en-US"/>
          </a:p>
        </p:txBody>
      </p:sp>
      <p:pic>
        <p:nvPicPr>
          <p:cNvPr id="3" name="Picture 2">
            <a:extLst>
              <a:ext uri="{FF2B5EF4-FFF2-40B4-BE49-F238E27FC236}">
                <a16:creationId xmlns:a16="http://schemas.microsoft.com/office/drawing/2014/main" id="{3468EC44-BFC4-4396-BEED-8C6E3D531CE7}"/>
              </a:ext>
            </a:extLst>
          </p:cNvPr>
          <p:cNvPicPr>
            <a:picLocks noChangeAspect="1"/>
          </p:cNvPicPr>
          <p:nvPr/>
        </p:nvPicPr>
        <p:blipFill>
          <a:blip r:embed="rId4"/>
          <a:stretch>
            <a:fillRect/>
          </a:stretch>
        </p:blipFill>
        <p:spPr>
          <a:xfrm>
            <a:off x="2115325" y="925538"/>
            <a:ext cx="5827749" cy="6553697"/>
          </a:xfrm>
          <a:prstGeom prst="rect">
            <a:avLst/>
          </a:prstGeom>
        </p:spPr>
      </p:pic>
    </p:spTree>
    <p:extLst>
      <p:ext uri="{BB962C8B-B14F-4D97-AF65-F5344CB8AC3E}">
        <p14:creationId xmlns:p14="http://schemas.microsoft.com/office/powerpoint/2010/main" val="12575263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8D639-9BD7-43B6-B89F-26075C71ACED}"/>
              </a:ext>
            </a:extLst>
          </p:cNvPr>
          <p:cNvSpPr>
            <a:spLocks noGrp="1"/>
          </p:cNvSpPr>
          <p:nvPr>
            <p:ph type="title"/>
          </p:nvPr>
        </p:nvSpPr>
        <p:spPr>
          <a:xfrm>
            <a:off x="560323" y="452083"/>
            <a:ext cx="8937752" cy="361315"/>
          </a:xfrm>
        </p:spPr>
        <p:txBody>
          <a:bodyPr/>
          <a:lstStyle/>
          <a:p>
            <a:r>
              <a:rPr lang="en-US" dirty="0"/>
              <a:t>Q2 2019 SG&amp;A Review</a:t>
            </a:r>
          </a:p>
        </p:txBody>
      </p:sp>
      <p:pic>
        <p:nvPicPr>
          <p:cNvPr id="5" name="Shape 448" descr="SSIlogo_main.eps">
            <a:extLst>
              <a:ext uri="{FF2B5EF4-FFF2-40B4-BE49-F238E27FC236}">
                <a16:creationId xmlns:a16="http://schemas.microsoft.com/office/drawing/2014/main" id="{8F4FC78E-9AFC-4CDE-869C-88C763D5FB8C}"/>
              </a:ext>
            </a:extLst>
          </p:cNvPr>
          <p:cNvPicPr preferRelativeResize="0"/>
          <p:nvPr/>
        </p:nvPicPr>
        <p:blipFill rotWithShape="1">
          <a:blip r:embed="rId3">
            <a:alphaModFix/>
          </a:blip>
          <a:srcRect/>
          <a:stretch/>
        </p:blipFill>
        <p:spPr>
          <a:xfrm>
            <a:off x="8528802" y="268430"/>
            <a:ext cx="1331224" cy="548640"/>
          </a:xfrm>
          <a:prstGeom prst="rect">
            <a:avLst/>
          </a:prstGeom>
          <a:noFill/>
          <a:ln>
            <a:noFill/>
          </a:ln>
        </p:spPr>
      </p:pic>
      <p:sp>
        <p:nvSpPr>
          <p:cNvPr id="7" name="Content Placeholder 2">
            <a:extLst>
              <a:ext uri="{FF2B5EF4-FFF2-40B4-BE49-F238E27FC236}">
                <a16:creationId xmlns:a16="http://schemas.microsoft.com/office/drawing/2014/main" id="{9264E7E8-4DF0-4380-997A-9D6706C58545}"/>
              </a:ext>
            </a:extLst>
          </p:cNvPr>
          <p:cNvSpPr txBox="1">
            <a:spLocks/>
          </p:cNvSpPr>
          <p:nvPr/>
        </p:nvSpPr>
        <p:spPr>
          <a:xfrm>
            <a:off x="6179912" y="1487070"/>
            <a:ext cx="3706795" cy="5828130"/>
          </a:xfrm>
          <a:prstGeom prst="rect">
            <a:avLst/>
          </a:prstGeom>
          <a:ln>
            <a:noFill/>
          </a:ln>
        </p:spPr>
        <p:txBody>
          <a:bodyPr anchor="t"/>
          <a:lstStyle>
            <a:lvl1pPr marL="319088" indent="-319088" algn="l" rtl="0" fontAlgn="base">
              <a:spcBef>
                <a:spcPts val="700"/>
              </a:spcBef>
              <a:spcAft>
                <a:spcPct val="0"/>
              </a:spcAft>
              <a:buClr>
                <a:schemeClr val="accent2"/>
              </a:buClr>
              <a:buSzPct val="60000"/>
              <a:buFont typeface="Wingdings" pitchFamily="2" charset="2"/>
              <a:buChar char=""/>
              <a:defRPr sz="2900" kern="1200">
                <a:solidFill>
                  <a:schemeClr val="tx1"/>
                </a:solidFill>
                <a:latin typeface="Museo Sans 500"/>
                <a:ea typeface="Museo Sans 500"/>
                <a:cs typeface="Museo Sans 500"/>
              </a:defRPr>
            </a:lvl1pPr>
            <a:lvl2pPr marL="639763" indent="-273050" algn="l" rtl="0" fontAlgn="base">
              <a:spcBef>
                <a:spcPts val="550"/>
              </a:spcBef>
              <a:spcAft>
                <a:spcPct val="0"/>
              </a:spcAft>
              <a:buClr>
                <a:schemeClr val="accent1"/>
              </a:buClr>
              <a:buSzPct val="70000"/>
              <a:buFont typeface="Wingdings 2" pitchFamily="18" charset="2"/>
              <a:buChar char=""/>
              <a:defRPr sz="2600" kern="1200">
                <a:solidFill>
                  <a:schemeClr val="tx1"/>
                </a:solidFill>
                <a:latin typeface="Museo Sans 500"/>
                <a:ea typeface="Museo Sans 500"/>
                <a:cs typeface="Museo Sans 500"/>
              </a:defRPr>
            </a:lvl2pPr>
            <a:lvl3pPr marL="914400" indent="-228600" algn="l" rtl="0" fontAlgn="base">
              <a:spcBef>
                <a:spcPts val="500"/>
              </a:spcBef>
              <a:spcAft>
                <a:spcPct val="0"/>
              </a:spcAft>
              <a:buClr>
                <a:schemeClr val="accent2"/>
              </a:buClr>
              <a:buSzPct val="75000"/>
              <a:buFont typeface="Wingdings" pitchFamily="2" charset="2"/>
              <a:buChar char=""/>
              <a:defRPr sz="2300" kern="1200">
                <a:solidFill>
                  <a:schemeClr val="tx1"/>
                </a:solidFill>
                <a:latin typeface="Museo Sans 500"/>
                <a:ea typeface="Museo Sans 500"/>
                <a:cs typeface="Museo Sans 500"/>
              </a:defRPr>
            </a:lvl3pPr>
            <a:lvl4pPr marL="1371600" indent="-228600" algn="l" rtl="0" fontAlgn="base">
              <a:spcBef>
                <a:spcPts val="400"/>
              </a:spcBef>
              <a:spcAft>
                <a:spcPct val="0"/>
              </a:spcAft>
              <a:buClr>
                <a:srgbClr val="E9D120"/>
              </a:buClr>
              <a:buSzPct val="75000"/>
              <a:buFont typeface="Wingdings" pitchFamily="2" charset="2"/>
              <a:buChar char=""/>
              <a:defRPr sz="2000" kern="1200">
                <a:solidFill>
                  <a:schemeClr val="tx1"/>
                </a:solidFill>
                <a:latin typeface="Museo Sans 500"/>
                <a:ea typeface="Museo Sans 500"/>
                <a:cs typeface="Museo Sans 500"/>
              </a:defRPr>
            </a:lvl4pPr>
            <a:lvl5pPr marL="1828800" indent="-228600" algn="l" rtl="0" fontAlgn="base">
              <a:spcBef>
                <a:spcPts val="400"/>
              </a:spcBef>
              <a:spcAft>
                <a:spcPct val="0"/>
              </a:spcAft>
              <a:buClr>
                <a:srgbClr val="E55F9A"/>
              </a:buClr>
              <a:buSzPct val="65000"/>
              <a:buFont typeface="Wingdings" pitchFamily="2" charset="2"/>
              <a:buChar char=""/>
              <a:defRPr sz="2000" kern="1200">
                <a:solidFill>
                  <a:schemeClr val="tx1"/>
                </a:solidFill>
                <a:latin typeface="Museo Sans 500"/>
                <a:ea typeface="Museo Sans 500"/>
                <a:cs typeface="Museo Sans 500"/>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a:lstStyle>
          <a:p>
            <a:pPr marL="0" marR="0" lvl="0" indent="0" algn="ctr" defTabSz="914400" rtl="0" eaLnBrk="1" fontAlgn="base" latinLnBrk="0" hangingPunct="1">
              <a:lnSpc>
                <a:spcPct val="100000"/>
              </a:lnSpc>
              <a:spcBef>
                <a:spcPts val="0"/>
              </a:spcBef>
              <a:spcAft>
                <a:spcPct val="0"/>
              </a:spcAft>
              <a:buClr>
                <a:srgbClr val="C0504D"/>
              </a:buClr>
              <a:buSzPct val="60000"/>
              <a:buFont typeface="Wingdings" pitchFamily="2" charset="2"/>
              <a:buNone/>
              <a:tabLst/>
              <a:defRPr/>
            </a:pPr>
            <a:r>
              <a:rPr kumimoji="0" lang="en-US" sz="1320" b="1" i="0" u="sng" strike="noStrike" kern="1200" cap="none" spc="0" normalizeH="0" baseline="0" noProof="0">
                <a:ln>
                  <a:noFill/>
                </a:ln>
                <a:solidFill>
                  <a:srgbClr val="000000"/>
                </a:solidFill>
                <a:effectLst/>
                <a:uLnTx/>
                <a:uFillTx/>
                <a:latin typeface="Arial"/>
                <a:cs typeface="Arial" pitchFamily="34" charset="0"/>
                <a:sym typeface="Arial"/>
              </a:rPr>
              <a:t>SG&amp;A Comments</a:t>
            </a:r>
          </a:p>
          <a:p>
            <a:pPr marL="0" marR="0" lvl="0" indent="0" algn="l" defTabSz="914400" rtl="0" eaLnBrk="1" fontAlgn="base" latinLnBrk="0" hangingPunct="1">
              <a:lnSpc>
                <a:spcPct val="100000"/>
              </a:lnSpc>
              <a:spcBef>
                <a:spcPts val="0"/>
              </a:spcBef>
              <a:spcAft>
                <a:spcPct val="0"/>
              </a:spcAft>
              <a:buClr>
                <a:srgbClr val="C0504D"/>
              </a:buClr>
              <a:buSzPct val="60000"/>
              <a:buFont typeface="Wingdings" pitchFamily="2" charset="2"/>
              <a:buNone/>
              <a:tabLst/>
              <a:defRPr/>
            </a:pPr>
            <a:endParaRPr kumimoji="0" lang="en-US" sz="1100" b="1" i="0" u="sng" strike="noStrike" kern="1200" cap="none" spc="0" normalizeH="0" baseline="0" noProof="0">
              <a:ln>
                <a:noFill/>
              </a:ln>
              <a:solidFill>
                <a:srgbClr val="000000"/>
              </a:solidFill>
              <a:effectLst/>
              <a:uLnTx/>
              <a:uFillTx/>
              <a:latin typeface="Arial"/>
              <a:cs typeface="Arial" pitchFamily="34" charset="0"/>
              <a:sym typeface="Arial"/>
            </a:endParaRPr>
          </a:p>
          <a:p>
            <a:pPr marL="318770" indent="-318770">
              <a:spcBef>
                <a:spcPts val="0"/>
              </a:spcBef>
              <a:buClr>
                <a:srgbClr val="00B0F0"/>
              </a:buClr>
              <a:buFont typeface="Wingdings" panose="05000000000000000000" pitchFamily="2" charset="2"/>
              <a:buChar char="q"/>
              <a:defRPr/>
            </a:pPr>
            <a:r>
              <a:rPr lang="en-US" sz="1200">
                <a:solidFill>
                  <a:srgbClr val="000000"/>
                </a:solidFill>
                <a:latin typeface="Arial"/>
                <a:cs typeface="Arial"/>
              </a:rPr>
              <a:t>Q2</a:t>
            </a:r>
            <a:r>
              <a:rPr kumimoji="0" lang="en-US" sz="1200" b="0" i="0" u="none" strike="noStrike" kern="1200" cap="none" spc="0" normalizeH="0" baseline="0" noProof="0">
                <a:ln>
                  <a:noFill/>
                </a:ln>
                <a:solidFill>
                  <a:srgbClr val="000000"/>
                </a:solidFill>
                <a:effectLst/>
                <a:uLnTx/>
                <a:uFillTx/>
                <a:latin typeface="Arial"/>
                <a:cs typeface="Arial"/>
                <a:sym typeface="Arial"/>
              </a:rPr>
              <a:t> 2019 SG&amp;A </a:t>
            </a:r>
            <a:r>
              <a:rPr lang="en-US" sz="1200">
                <a:solidFill>
                  <a:srgbClr val="000000"/>
                </a:solidFill>
                <a:latin typeface="Arial"/>
                <a:cs typeface="Arial"/>
              </a:rPr>
              <a:t>down</a:t>
            </a:r>
            <a:r>
              <a:rPr kumimoji="0" lang="en-US" sz="1200" b="0" i="0" u="none" strike="noStrike" kern="1200" cap="none" spc="0" normalizeH="0" baseline="0" noProof="0">
                <a:ln>
                  <a:noFill/>
                </a:ln>
                <a:solidFill>
                  <a:srgbClr val="000000"/>
                </a:solidFill>
                <a:effectLst/>
                <a:uLnTx/>
                <a:uFillTx/>
                <a:latin typeface="Arial"/>
                <a:cs typeface="Arial"/>
                <a:sym typeface="Arial"/>
              </a:rPr>
              <a:t> $</a:t>
            </a:r>
            <a:r>
              <a:rPr lang="en-US" sz="1200">
                <a:solidFill>
                  <a:srgbClr val="000000"/>
                </a:solidFill>
                <a:latin typeface="Arial"/>
                <a:cs typeface="Arial"/>
              </a:rPr>
              <a:t>3.3M</a:t>
            </a:r>
            <a:r>
              <a:rPr kumimoji="0" lang="en-US" sz="1200" b="0" i="0" u="none" strike="noStrike" kern="1200" cap="none" spc="0" normalizeH="0" baseline="0" noProof="0">
                <a:ln>
                  <a:noFill/>
                </a:ln>
                <a:solidFill>
                  <a:srgbClr val="000000"/>
                </a:solidFill>
                <a:effectLst/>
                <a:uLnTx/>
                <a:uFillTx/>
                <a:latin typeface="Arial"/>
                <a:cs typeface="Arial"/>
                <a:sym typeface="Arial"/>
              </a:rPr>
              <a:t> or </a:t>
            </a:r>
            <a:r>
              <a:rPr lang="en-US" sz="1200">
                <a:solidFill>
                  <a:srgbClr val="000000"/>
                </a:solidFill>
                <a:latin typeface="Arial"/>
                <a:cs typeface="Arial"/>
              </a:rPr>
              <a:t>6.1%,</a:t>
            </a:r>
            <a:r>
              <a:rPr kumimoji="0" lang="en-US" sz="1200" b="0" i="0" u="none" strike="noStrike" kern="1200" cap="none" spc="0" normalizeH="0" baseline="0" noProof="0">
                <a:ln>
                  <a:noFill/>
                </a:ln>
                <a:solidFill>
                  <a:srgbClr val="000000"/>
                </a:solidFill>
                <a:effectLst/>
                <a:uLnTx/>
                <a:uFillTx/>
                <a:latin typeface="Arial"/>
                <a:cs typeface="Arial"/>
                <a:sym typeface="Arial"/>
              </a:rPr>
              <a:t> driven </a:t>
            </a:r>
            <a:r>
              <a:rPr lang="en-US" sz="1200">
                <a:solidFill>
                  <a:srgbClr val="000000"/>
                </a:solidFill>
                <a:latin typeface="Arial"/>
                <a:cs typeface="Arial"/>
              </a:rPr>
              <a:t>by favorable transportation rates and aggressive management of both fixed and variable personnel costs. </a:t>
            </a:r>
            <a:endParaRPr lang="en-US" sz="900">
              <a:solidFill>
                <a:srgbClr val="000000"/>
              </a:solidFill>
              <a:latin typeface="Arial"/>
              <a:cs typeface="Arial"/>
            </a:endParaRPr>
          </a:p>
          <a:p>
            <a:pPr marL="318770" indent="-318770">
              <a:spcBef>
                <a:spcPts val="0"/>
              </a:spcBef>
              <a:buClr>
                <a:srgbClr val="00B0F0"/>
              </a:buClr>
              <a:buFont typeface="Wingdings" panose="05000000000000000000" pitchFamily="2" charset="2"/>
              <a:buChar char="q"/>
              <a:defRPr/>
            </a:pPr>
            <a:r>
              <a:rPr lang="en-US" sz="1200">
                <a:solidFill>
                  <a:srgbClr val="000000"/>
                </a:solidFill>
                <a:latin typeface="Arial"/>
                <a:cs typeface="Arial"/>
              </a:rPr>
              <a:t>Continued</a:t>
            </a:r>
            <a:r>
              <a:rPr kumimoji="0" lang="en-US" sz="1200" b="0" i="0" u="none" strike="noStrike" kern="1200" cap="none" spc="0" normalizeH="0" baseline="0" noProof="0">
                <a:ln>
                  <a:noFill/>
                </a:ln>
                <a:solidFill>
                  <a:srgbClr val="000000"/>
                </a:solidFill>
                <a:effectLst/>
                <a:uLnTx/>
                <a:uFillTx/>
                <a:latin typeface="Arial"/>
                <a:cs typeface="Arial"/>
                <a:sym typeface="Arial"/>
              </a:rPr>
              <a:t> focus on managing SG&amp;A expenses in Q2 2019 contributed to a decline in SG&amp;A as a percentage of revenue. </a:t>
            </a:r>
            <a:r>
              <a:rPr lang="en-US" sz="1200">
                <a:solidFill>
                  <a:srgbClr val="000000"/>
                </a:solidFill>
                <a:latin typeface="Arial"/>
                <a:cs typeface="Arial"/>
              </a:rPr>
              <a:t>As a percentage of revenue, total Q2 2019 SG&amp;A of 31.4% is down 40 bps from Q2 2018.</a:t>
            </a:r>
            <a:endParaRPr lang="en-US" sz="900" b="0" i="0" u="none" strike="noStrike" kern="1200" cap="none" spc="0" normalizeH="0" baseline="0" noProof="0">
              <a:ln>
                <a:noFill/>
              </a:ln>
              <a:solidFill>
                <a:srgbClr val="000000"/>
              </a:solidFill>
              <a:effectLst/>
              <a:uLnTx/>
              <a:uFillTx/>
              <a:latin typeface="Arial"/>
              <a:cs typeface="Arial"/>
            </a:endParaRPr>
          </a:p>
          <a:p>
            <a:pPr marL="318770" marR="0" lvl="0" indent="-318770" algn="l" defTabSz="914400" rtl="0" eaLnBrk="1" fontAlgn="base" latinLnBrk="0" hangingPunct="1">
              <a:lnSpc>
                <a:spcPct val="100000"/>
              </a:lnSpc>
              <a:spcBef>
                <a:spcPts val="0"/>
              </a:spcBef>
              <a:spcAft>
                <a:spcPct val="0"/>
              </a:spcAft>
              <a:buClr>
                <a:srgbClr val="00B0F0"/>
              </a:buClr>
              <a:buSzPct val="60000"/>
              <a:buFont typeface="Wingdings" panose="05000000000000000000" pitchFamily="2" charset="2"/>
              <a:buChar char="q"/>
              <a:tabLst/>
              <a:defRPr/>
            </a:pPr>
            <a:r>
              <a:rPr kumimoji="0" lang="en-US" sz="1200" b="0" i="0" u="none" strike="noStrike" kern="1200" cap="none" spc="0" normalizeH="0" baseline="0" noProof="0">
                <a:ln>
                  <a:noFill/>
                </a:ln>
                <a:solidFill>
                  <a:srgbClr val="000000"/>
                </a:solidFill>
                <a:effectLst/>
                <a:uLnTx/>
                <a:uFillTx/>
                <a:latin typeface="Arial"/>
                <a:cs typeface="Arial"/>
                <a:sym typeface="Arial"/>
              </a:rPr>
              <a:t>Adjusting for D&amp;A, stock-based compensation, FX (gain) loss, and restructuring-related expenses, all other operating SG&amp;A de</a:t>
            </a:r>
            <a:r>
              <a:rPr lang="en-US" sz="1200">
                <a:solidFill>
                  <a:srgbClr val="000000"/>
                </a:solidFill>
                <a:latin typeface="Arial"/>
                <a:cs typeface="Arial"/>
              </a:rPr>
              <a:t>creased</a:t>
            </a:r>
            <a:r>
              <a:rPr kumimoji="0" lang="en-US" sz="1200" b="0" i="0" u="none" strike="noStrike" kern="1200" cap="none" spc="0" normalizeH="0" baseline="0" noProof="0">
                <a:ln>
                  <a:noFill/>
                </a:ln>
                <a:solidFill>
                  <a:srgbClr val="000000"/>
                </a:solidFill>
                <a:effectLst/>
                <a:uLnTx/>
                <a:uFillTx/>
                <a:latin typeface="Arial"/>
                <a:cs typeface="Arial"/>
                <a:sym typeface="Arial"/>
              </a:rPr>
              <a:t> by 10.5%.</a:t>
            </a:r>
            <a:endParaRPr lang="en-US" sz="1200" b="0" i="0" u="none" strike="noStrike" kern="1200" cap="none" spc="0" normalizeH="0" baseline="0" noProof="0">
              <a:ln>
                <a:noFill/>
              </a:ln>
              <a:solidFill>
                <a:srgbClr val="000000"/>
              </a:solidFill>
              <a:effectLst/>
              <a:uLnTx/>
              <a:uFillTx/>
              <a:latin typeface="Arial"/>
              <a:cs typeface="Arial"/>
            </a:endParaRPr>
          </a:p>
          <a:p>
            <a:pPr marL="318770" indent="-318770">
              <a:spcBef>
                <a:spcPts val="0"/>
              </a:spcBef>
              <a:buClr>
                <a:srgbClr val="00B0F0"/>
              </a:buClr>
              <a:buFont typeface="Wingdings" panose="05000000000000000000" pitchFamily="2" charset="2"/>
              <a:buChar char="q"/>
              <a:defRPr/>
            </a:pPr>
            <a:r>
              <a:rPr kumimoji="0" lang="en-US" sz="1200" b="0" i="0" u="none" strike="noStrike" kern="1200" cap="none" spc="0" normalizeH="0" baseline="0" noProof="0">
                <a:ln>
                  <a:noFill/>
                </a:ln>
                <a:solidFill>
                  <a:srgbClr val="000000"/>
                </a:solidFill>
                <a:effectLst/>
                <a:uLnTx/>
                <a:uFillTx/>
                <a:latin typeface="Arial"/>
                <a:cs typeface="Arial"/>
                <a:sym typeface="Arial"/>
              </a:rPr>
              <a:t>Renegotiated freight contracts have resulted in YoY decreases in transportation costs in Q2 2019. </a:t>
            </a:r>
            <a:r>
              <a:rPr lang="en-US" sz="1200">
                <a:solidFill>
                  <a:srgbClr val="000000"/>
                </a:solidFill>
                <a:latin typeface="Arial"/>
                <a:cs typeface="Arial"/>
              </a:rPr>
              <a:t>We expect rest of year transportation costs to be favorable vs. PY.</a:t>
            </a:r>
            <a:endParaRPr lang="en-US" sz="1200" b="0" i="0" u="none" strike="noStrike" kern="1200" cap="none" spc="0" normalizeH="0" baseline="0" noProof="0">
              <a:ln>
                <a:noFill/>
              </a:ln>
              <a:solidFill>
                <a:srgbClr val="000000"/>
              </a:solidFill>
              <a:effectLst/>
              <a:uLnTx/>
              <a:uFillTx/>
              <a:latin typeface="Arial"/>
              <a:cs typeface="Arial"/>
            </a:endParaRPr>
          </a:p>
          <a:p>
            <a:pPr marL="318770" indent="-318770">
              <a:spcBef>
                <a:spcPts val="0"/>
              </a:spcBef>
              <a:buClr>
                <a:srgbClr val="00B0F0"/>
              </a:buClr>
              <a:buFont typeface="Wingdings" panose="05000000000000000000" pitchFamily="2" charset="2"/>
              <a:buChar char="q"/>
              <a:defRPr/>
            </a:pPr>
            <a:r>
              <a:rPr kumimoji="0" lang="en-US" sz="1200" b="0" i="0" u="none" strike="noStrike" kern="1200" cap="none" spc="0" normalizeH="0" baseline="0" noProof="0">
                <a:ln>
                  <a:noFill/>
                </a:ln>
                <a:solidFill>
                  <a:srgbClr val="000000"/>
                </a:solidFill>
                <a:effectLst/>
                <a:uLnTx/>
                <a:uFillTx/>
                <a:latin typeface="Arial"/>
                <a:cs typeface="Arial"/>
                <a:sym typeface="Arial"/>
              </a:rPr>
              <a:t>Catalog rationalization efforts continued with a decrease of $0.1M in Q2 2019; with a YTD increase of $0.4M, rationalization efforts have offset the majority of a $1.8M shift in catalog production between 2018 and 2019 with a decrease of $0.1M in Q2 2019; marketing spend transitioning to digital media.</a:t>
            </a:r>
            <a:r>
              <a:rPr lang="en-US" sz="1200">
                <a:solidFill>
                  <a:srgbClr val="000000"/>
                </a:solidFill>
                <a:latin typeface="Arial"/>
                <a:cs typeface="Arial"/>
              </a:rPr>
              <a:t> </a:t>
            </a:r>
            <a:endParaRPr lang="en-US" sz="1200" b="0" i="0" u="none" strike="noStrike" kern="1200" cap="none" spc="0" normalizeH="0" baseline="0" noProof="0">
              <a:ln>
                <a:noFill/>
              </a:ln>
              <a:solidFill>
                <a:srgbClr val="000000"/>
              </a:solidFill>
              <a:effectLst/>
              <a:uLnTx/>
              <a:uFillTx/>
              <a:latin typeface="Arial"/>
              <a:cs typeface="Arial" pitchFamily="34" charset="0"/>
            </a:endParaRPr>
          </a:p>
          <a:p>
            <a:pPr marL="318770" marR="0" lvl="0" indent="-318770" algn="l" defTabSz="914400" rtl="0" eaLnBrk="1" fontAlgn="base" latinLnBrk="0" hangingPunct="1">
              <a:lnSpc>
                <a:spcPct val="100000"/>
              </a:lnSpc>
              <a:spcBef>
                <a:spcPts val="0"/>
              </a:spcBef>
              <a:spcAft>
                <a:spcPct val="0"/>
              </a:spcAft>
              <a:buClr>
                <a:srgbClr val="00B0F0"/>
              </a:buClr>
              <a:buSzPct val="60000"/>
              <a:buFont typeface="Wingdings" panose="05000000000000000000" pitchFamily="2" charset="2"/>
              <a:buChar char="q"/>
              <a:tabLst/>
              <a:defRPr/>
            </a:pPr>
            <a:r>
              <a:rPr kumimoji="0" lang="en-US" sz="1200" b="0" i="0" u="none" strike="noStrike" kern="1200" cap="none" spc="0" normalizeH="0" baseline="0" noProof="0">
                <a:ln>
                  <a:noFill/>
                </a:ln>
                <a:solidFill>
                  <a:srgbClr val="000000"/>
                </a:solidFill>
                <a:effectLst/>
                <a:uLnTx/>
                <a:uFillTx/>
                <a:latin typeface="Arial"/>
                <a:cs typeface="Arial"/>
                <a:sym typeface="Arial"/>
              </a:rPr>
              <a:t>Reductions in incentive compensation are </a:t>
            </a:r>
            <a:r>
              <a:rPr lang="en-US" sz="1200">
                <a:solidFill>
                  <a:srgbClr val="000000"/>
                </a:solidFill>
                <a:latin typeface="Arial"/>
                <a:cs typeface="Arial"/>
              </a:rPr>
              <a:t>primarily</a:t>
            </a:r>
            <a:r>
              <a:rPr kumimoji="0" lang="en-US" sz="1200" b="0" i="0" u="none" strike="noStrike" kern="1200" cap="none" spc="0" normalizeH="0" baseline="0" noProof="0">
                <a:ln>
                  <a:noFill/>
                </a:ln>
                <a:solidFill>
                  <a:srgbClr val="000000"/>
                </a:solidFill>
                <a:effectLst/>
                <a:uLnTx/>
                <a:uFillTx/>
                <a:latin typeface="Arial"/>
                <a:cs typeface="Arial"/>
                <a:sym typeface="Arial"/>
              </a:rPr>
              <a:t> attributable </a:t>
            </a:r>
            <a:r>
              <a:rPr lang="en-US" sz="1200">
                <a:solidFill>
                  <a:srgbClr val="000000"/>
                </a:solidFill>
                <a:latin typeface="Arial"/>
                <a:cs typeface="Arial"/>
              </a:rPr>
              <a:t>to H1 2019 performance</a:t>
            </a:r>
            <a:r>
              <a:rPr kumimoji="0" lang="en-US" sz="1200" b="0" i="0" u="none" strike="noStrike" kern="1200" cap="none" spc="0" normalizeH="0" baseline="0" noProof="0">
                <a:ln>
                  <a:noFill/>
                </a:ln>
                <a:solidFill>
                  <a:srgbClr val="000000"/>
                </a:solidFill>
                <a:effectLst/>
                <a:uLnTx/>
                <a:uFillTx/>
                <a:latin typeface="Arial"/>
                <a:cs typeface="Arial"/>
                <a:sym typeface="Arial"/>
              </a:rPr>
              <a:t>.</a:t>
            </a:r>
            <a:endParaRPr lang="en-US" sz="1200" b="0" i="0" u="none" strike="noStrike" kern="1200" cap="none" spc="0" normalizeH="0" baseline="0" noProof="0">
              <a:ln>
                <a:noFill/>
              </a:ln>
              <a:solidFill>
                <a:srgbClr val="000000"/>
              </a:solidFill>
              <a:effectLst/>
              <a:uLnTx/>
              <a:uFillTx/>
              <a:latin typeface="Arial"/>
              <a:cs typeface="Arial"/>
            </a:endParaRPr>
          </a:p>
          <a:p>
            <a:pPr marL="318770" marR="0" lvl="0" indent="-318770" algn="l" defTabSz="914400" rtl="0" eaLnBrk="1" fontAlgn="base" latinLnBrk="0" hangingPunct="1">
              <a:lnSpc>
                <a:spcPct val="100000"/>
              </a:lnSpc>
              <a:spcBef>
                <a:spcPts val="0"/>
              </a:spcBef>
              <a:spcAft>
                <a:spcPct val="0"/>
              </a:spcAft>
              <a:buClr>
                <a:srgbClr val="00B0F0"/>
              </a:buClr>
              <a:buSzPct val="60000"/>
              <a:buFont typeface="Wingdings" panose="05000000000000000000" pitchFamily="2" charset="2"/>
              <a:buChar char="q"/>
              <a:tabLst/>
              <a:defRPr/>
            </a:pPr>
            <a:r>
              <a:rPr kumimoji="0" lang="en-US" sz="1200" b="0" i="0" u="none" strike="noStrike" kern="1200" cap="none" spc="0" normalizeH="0" baseline="0" noProof="0">
                <a:ln>
                  <a:noFill/>
                </a:ln>
                <a:solidFill>
                  <a:srgbClr val="000000"/>
                </a:solidFill>
                <a:effectLst/>
                <a:uLnTx/>
                <a:uFillTx/>
                <a:latin typeface="Arial"/>
                <a:cs typeface="Arial" pitchFamily="34" charset="0"/>
                <a:sym typeface="Arial"/>
              </a:rPr>
              <a:t>Company anticipates further cost reductions from process excellence initiatives, as well as greater efficiencies related to the completion of IT projects in process.</a:t>
            </a:r>
            <a:endParaRPr lang="en-US" sz="1200" b="0" i="0" u="none" strike="noStrike" kern="1200" cap="none" spc="0" normalizeH="0" baseline="0" noProof="0">
              <a:ln>
                <a:noFill/>
              </a:ln>
              <a:solidFill>
                <a:srgbClr val="000000"/>
              </a:solidFill>
              <a:effectLst/>
              <a:uLnTx/>
              <a:uFillTx/>
              <a:latin typeface="Arial"/>
              <a:cs typeface="Arial" pitchFamily="34" charset="0"/>
            </a:endParaRPr>
          </a:p>
        </p:txBody>
      </p:sp>
      <p:cxnSp>
        <p:nvCxnSpPr>
          <p:cNvPr id="8" name="Straight Connector 7">
            <a:extLst>
              <a:ext uri="{FF2B5EF4-FFF2-40B4-BE49-F238E27FC236}">
                <a16:creationId xmlns:a16="http://schemas.microsoft.com/office/drawing/2014/main" id="{F8C91396-6B1B-40ED-83D7-B66AD0B5FB1C}"/>
              </a:ext>
            </a:extLst>
          </p:cNvPr>
          <p:cNvCxnSpPr>
            <a:cxnSpLocks/>
          </p:cNvCxnSpPr>
          <p:nvPr/>
        </p:nvCxnSpPr>
        <p:spPr>
          <a:xfrm>
            <a:off x="6179912" y="1308251"/>
            <a:ext cx="0" cy="620395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Slide Number Placeholder 3">
            <a:extLst>
              <a:ext uri="{FF2B5EF4-FFF2-40B4-BE49-F238E27FC236}">
                <a16:creationId xmlns:a16="http://schemas.microsoft.com/office/drawing/2014/main" id="{6C04D667-E6CC-449E-91E8-2FC8F8E37566}"/>
              </a:ext>
            </a:extLst>
          </p:cNvPr>
          <p:cNvSpPr txBox="1">
            <a:spLocks/>
          </p:cNvSpPr>
          <p:nvPr/>
        </p:nvSpPr>
        <p:spPr>
          <a:xfrm>
            <a:off x="9513779" y="7358287"/>
            <a:ext cx="206375" cy="181609"/>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25400" marR="0" lvl="0" indent="0" algn="l" rtl="0">
              <a:lnSpc>
                <a:spcPct val="119545"/>
              </a:lnSpc>
              <a:spcBef>
                <a:spcPts val="0"/>
              </a:spcBef>
              <a:spcAft>
                <a:spcPts val="0"/>
              </a:spcAft>
              <a:buClr>
                <a:srgbClr val="000000"/>
              </a:buClr>
              <a:buFont typeface="Arial"/>
              <a:buNone/>
              <a:defRPr sz="1100" b="0" i="0" u="none" strike="noStrike" cap="none">
                <a:solidFill>
                  <a:schemeClr val="dk1"/>
                </a:solidFill>
                <a:latin typeface="Arial"/>
                <a:ea typeface="Arial"/>
                <a:cs typeface="Arial"/>
                <a:sym typeface="Arial"/>
              </a:defRPr>
            </a:lvl1pPr>
            <a:lvl2pPr marL="25400" marR="0" lvl="1" indent="0" algn="l" rtl="0">
              <a:lnSpc>
                <a:spcPct val="119545"/>
              </a:lnSpc>
              <a:spcBef>
                <a:spcPts val="0"/>
              </a:spcBef>
              <a:spcAft>
                <a:spcPts val="0"/>
              </a:spcAft>
              <a:buClr>
                <a:srgbClr val="000000"/>
              </a:buClr>
              <a:buFont typeface="Arial"/>
              <a:buNone/>
              <a:defRPr sz="1100" b="0" i="0" u="none" strike="noStrike" cap="none">
                <a:solidFill>
                  <a:schemeClr val="dk1"/>
                </a:solidFill>
                <a:latin typeface="Arial"/>
                <a:ea typeface="Arial"/>
                <a:cs typeface="Arial"/>
                <a:sym typeface="Arial"/>
              </a:defRPr>
            </a:lvl2pPr>
            <a:lvl3pPr marL="25400" marR="0" lvl="2" indent="0" algn="l" rtl="0">
              <a:lnSpc>
                <a:spcPct val="119545"/>
              </a:lnSpc>
              <a:spcBef>
                <a:spcPts val="0"/>
              </a:spcBef>
              <a:spcAft>
                <a:spcPts val="0"/>
              </a:spcAft>
              <a:buClr>
                <a:srgbClr val="000000"/>
              </a:buClr>
              <a:buFont typeface="Arial"/>
              <a:buNone/>
              <a:defRPr sz="1100" b="0" i="0" u="none" strike="noStrike" cap="none">
                <a:solidFill>
                  <a:schemeClr val="dk1"/>
                </a:solidFill>
                <a:latin typeface="Arial"/>
                <a:ea typeface="Arial"/>
                <a:cs typeface="Arial"/>
                <a:sym typeface="Arial"/>
              </a:defRPr>
            </a:lvl3pPr>
            <a:lvl4pPr marL="25400" marR="0" lvl="3" indent="0" algn="l" rtl="0">
              <a:lnSpc>
                <a:spcPct val="119545"/>
              </a:lnSpc>
              <a:spcBef>
                <a:spcPts val="0"/>
              </a:spcBef>
              <a:spcAft>
                <a:spcPts val="0"/>
              </a:spcAft>
              <a:buClr>
                <a:srgbClr val="000000"/>
              </a:buClr>
              <a:buFont typeface="Arial"/>
              <a:buNone/>
              <a:defRPr sz="1100" b="0" i="0" u="none" strike="noStrike" cap="none">
                <a:solidFill>
                  <a:schemeClr val="dk1"/>
                </a:solidFill>
                <a:latin typeface="Arial"/>
                <a:ea typeface="Arial"/>
                <a:cs typeface="Arial"/>
                <a:sym typeface="Arial"/>
              </a:defRPr>
            </a:lvl4pPr>
            <a:lvl5pPr marL="25400" marR="0" lvl="4" indent="0" algn="l" rtl="0">
              <a:lnSpc>
                <a:spcPct val="119545"/>
              </a:lnSpc>
              <a:spcBef>
                <a:spcPts val="0"/>
              </a:spcBef>
              <a:spcAft>
                <a:spcPts val="0"/>
              </a:spcAft>
              <a:buClr>
                <a:srgbClr val="000000"/>
              </a:buClr>
              <a:buFont typeface="Arial"/>
              <a:buNone/>
              <a:defRPr sz="1100" b="0" i="0" u="none" strike="noStrike" cap="none">
                <a:solidFill>
                  <a:schemeClr val="dk1"/>
                </a:solidFill>
                <a:latin typeface="Arial"/>
                <a:ea typeface="Arial"/>
                <a:cs typeface="Arial"/>
                <a:sym typeface="Arial"/>
              </a:defRPr>
            </a:lvl5pPr>
            <a:lvl6pPr marL="25400" marR="0" lvl="5" indent="0" algn="l" rtl="0">
              <a:lnSpc>
                <a:spcPct val="119545"/>
              </a:lnSpc>
              <a:spcBef>
                <a:spcPts val="0"/>
              </a:spcBef>
              <a:spcAft>
                <a:spcPts val="0"/>
              </a:spcAft>
              <a:buClr>
                <a:srgbClr val="000000"/>
              </a:buClr>
              <a:buFont typeface="Arial"/>
              <a:buNone/>
              <a:defRPr sz="1100" b="0" i="0" u="none" strike="noStrike" cap="none">
                <a:solidFill>
                  <a:schemeClr val="dk1"/>
                </a:solidFill>
                <a:latin typeface="Arial"/>
                <a:ea typeface="Arial"/>
                <a:cs typeface="Arial"/>
                <a:sym typeface="Arial"/>
              </a:defRPr>
            </a:lvl6pPr>
            <a:lvl7pPr marL="25400" marR="0" lvl="6" indent="0" algn="l" rtl="0">
              <a:lnSpc>
                <a:spcPct val="119545"/>
              </a:lnSpc>
              <a:spcBef>
                <a:spcPts val="0"/>
              </a:spcBef>
              <a:spcAft>
                <a:spcPts val="0"/>
              </a:spcAft>
              <a:buClr>
                <a:srgbClr val="000000"/>
              </a:buClr>
              <a:buFont typeface="Arial"/>
              <a:buNone/>
              <a:defRPr sz="1100" b="0" i="0" u="none" strike="noStrike" cap="none">
                <a:solidFill>
                  <a:schemeClr val="dk1"/>
                </a:solidFill>
                <a:latin typeface="Arial"/>
                <a:ea typeface="Arial"/>
                <a:cs typeface="Arial"/>
                <a:sym typeface="Arial"/>
              </a:defRPr>
            </a:lvl7pPr>
            <a:lvl8pPr marL="25400" marR="0" lvl="7" indent="0" algn="l" rtl="0">
              <a:lnSpc>
                <a:spcPct val="119545"/>
              </a:lnSpc>
              <a:spcBef>
                <a:spcPts val="0"/>
              </a:spcBef>
              <a:spcAft>
                <a:spcPts val="0"/>
              </a:spcAft>
              <a:buClr>
                <a:srgbClr val="000000"/>
              </a:buClr>
              <a:buFont typeface="Arial"/>
              <a:buNone/>
              <a:defRPr sz="1100" b="0" i="0" u="none" strike="noStrike" cap="none">
                <a:solidFill>
                  <a:schemeClr val="dk1"/>
                </a:solidFill>
                <a:latin typeface="Arial"/>
                <a:ea typeface="Arial"/>
                <a:cs typeface="Arial"/>
                <a:sym typeface="Arial"/>
              </a:defRPr>
            </a:lvl8pPr>
            <a:lvl9pPr marL="25400" marR="0" lvl="8" indent="0" algn="l" rtl="0">
              <a:lnSpc>
                <a:spcPct val="119545"/>
              </a:lnSpc>
              <a:spcBef>
                <a:spcPts val="0"/>
              </a:spcBef>
              <a:spcAft>
                <a:spcPts val="0"/>
              </a:spcAft>
              <a:buClr>
                <a:srgbClr val="000000"/>
              </a:buClr>
              <a:buFont typeface="Arial"/>
              <a:buNone/>
              <a:defRPr sz="1100" b="0" i="0" u="none" strike="noStrike" cap="none">
                <a:solidFill>
                  <a:schemeClr val="dk1"/>
                </a:solidFill>
                <a:latin typeface="Arial"/>
                <a:ea typeface="Arial"/>
                <a:cs typeface="Arial"/>
                <a:sym typeface="Arial"/>
              </a:defRPr>
            </a:lvl9pPr>
          </a:lstStyle>
          <a:p>
            <a:fld id="{00000000-1234-1234-1234-123412341234}" type="slidenum">
              <a:rPr lang="en-US" smtClean="0"/>
              <a:pPr/>
              <a:t>21</a:t>
            </a:fld>
            <a:endParaRPr lang="en-US"/>
          </a:p>
        </p:txBody>
      </p:sp>
      <p:pic>
        <p:nvPicPr>
          <p:cNvPr id="6" name="Picture 5">
            <a:extLst>
              <a:ext uri="{FF2B5EF4-FFF2-40B4-BE49-F238E27FC236}">
                <a16:creationId xmlns:a16="http://schemas.microsoft.com/office/drawing/2014/main" id="{EC1BD034-F190-433D-A391-73E0C63E4966}"/>
              </a:ext>
            </a:extLst>
          </p:cNvPr>
          <p:cNvPicPr>
            <a:picLocks noChangeAspect="1"/>
          </p:cNvPicPr>
          <p:nvPr/>
        </p:nvPicPr>
        <p:blipFill>
          <a:blip r:embed="rId4"/>
          <a:stretch>
            <a:fillRect/>
          </a:stretch>
        </p:blipFill>
        <p:spPr>
          <a:xfrm>
            <a:off x="139794" y="1536308"/>
            <a:ext cx="5922697" cy="4790064"/>
          </a:xfrm>
          <a:prstGeom prst="rect">
            <a:avLst/>
          </a:prstGeom>
        </p:spPr>
      </p:pic>
    </p:spTree>
    <p:extLst>
      <p:ext uri="{BB962C8B-B14F-4D97-AF65-F5344CB8AC3E}">
        <p14:creationId xmlns:p14="http://schemas.microsoft.com/office/powerpoint/2010/main" val="30308451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25"/>
        <p:cNvGrpSpPr/>
        <p:nvPr/>
      </p:nvGrpSpPr>
      <p:grpSpPr>
        <a:xfrm>
          <a:off x="0" y="0"/>
          <a:ext cx="0" cy="0"/>
          <a:chOff x="0" y="0"/>
          <a:chExt cx="0" cy="0"/>
        </a:xfrm>
      </p:grpSpPr>
      <p:sp>
        <p:nvSpPr>
          <p:cNvPr id="726" name="Shape 726"/>
          <p:cNvSpPr/>
          <p:nvPr/>
        </p:nvSpPr>
        <p:spPr>
          <a:xfrm>
            <a:off x="380" y="114680"/>
            <a:ext cx="1005840" cy="0"/>
          </a:xfrm>
          <a:custGeom>
            <a:avLst/>
            <a:gdLst/>
            <a:ahLst/>
            <a:cxnLst/>
            <a:rect l="0" t="0" r="0" b="0"/>
            <a:pathLst>
              <a:path w="1005840" h="120000" extrusionOk="0">
                <a:moveTo>
                  <a:pt x="0" y="0"/>
                </a:moveTo>
                <a:lnTo>
                  <a:pt x="1005459" y="0"/>
                </a:lnTo>
              </a:path>
            </a:pathLst>
          </a:custGeom>
          <a:noFill/>
          <a:ln w="9525" cap="flat" cmpd="sng">
            <a:solidFill>
              <a:srgbClr val="FBFFFF"/>
            </a:solidFill>
            <a:prstDash val="solid"/>
            <a:round/>
            <a:headEnd type="none" w="sm" len="sm"/>
            <a:tailEnd type="none" w="sm" len="sm"/>
          </a:ln>
        </p:spPr>
        <p:txBody>
          <a:bodyPr spcFirstLastPara="1" wrap="square" lIns="0" tIns="0" rIns="0" bIns="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727" name="Shape 727"/>
          <p:cNvSpPr txBox="1">
            <a:spLocks noGrp="1"/>
          </p:cNvSpPr>
          <p:nvPr>
            <p:ph type="title"/>
          </p:nvPr>
        </p:nvSpPr>
        <p:spPr>
          <a:xfrm>
            <a:off x="560323" y="495553"/>
            <a:ext cx="9117077" cy="351378"/>
          </a:xfrm>
          <a:prstGeom prst="rect">
            <a:avLst/>
          </a:prstGeom>
          <a:noFill/>
          <a:ln>
            <a:noFill/>
          </a:ln>
        </p:spPr>
        <p:txBody>
          <a:bodyPr spcFirstLastPara="1" wrap="square" lIns="0" tIns="12700" rIns="0" bIns="0" anchor="t" anchorCtr="0">
            <a:noAutofit/>
          </a:bodyPr>
          <a:lstStyle/>
          <a:p>
            <a:pPr marL="12700" marR="0" lvl="0" indent="0" algn="l" rtl="0">
              <a:lnSpc>
                <a:spcPct val="100000"/>
              </a:lnSpc>
              <a:spcBef>
                <a:spcPts val="0"/>
              </a:spcBef>
              <a:spcAft>
                <a:spcPts val="0"/>
              </a:spcAft>
              <a:buNone/>
            </a:pPr>
            <a:r>
              <a:rPr lang="en-US" sz="2200" b="0" i="0" u="none" strike="noStrike" cap="none">
                <a:solidFill>
                  <a:srgbClr val="126FB7"/>
                </a:solidFill>
                <a:latin typeface="Arial"/>
                <a:ea typeface="Arial"/>
                <a:cs typeface="Arial"/>
                <a:sym typeface="Arial"/>
              </a:rPr>
              <a:t>Direct Cash Flow Calculations</a:t>
            </a:r>
            <a:endParaRPr sz="2200" b="0" i="0" u="none" strike="noStrike" cap="none">
              <a:solidFill>
                <a:srgbClr val="126FB7"/>
              </a:solidFill>
              <a:latin typeface="Arial"/>
              <a:ea typeface="Arial"/>
              <a:cs typeface="Arial"/>
              <a:sym typeface="Arial"/>
            </a:endParaRPr>
          </a:p>
        </p:txBody>
      </p:sp>
      <p:pic>
        <p:nvPicPr>
          <p:cNvPr id="729" name="Shape 729" descr="SSIlogo_main.eps"/>
          <p:cNvPicPr preferRelativeResize="0"/>
          <p:nvPr/>
        </p:nvPicPr>
        <p:blipFill rotWithShape="1">
          <a:blip r:embed="rId3">
            <a:alphaModFix/>
          </a:blip>
          <a:srcRect/>
          <a:stretch/>
        </p:blipFill>
        <p:spPr>
          <a:xfrm>
            <a:off x="8528802" y="268430"/>
            <a:ext cx="1331224" cy="548640"/>
          </a:xfrm>
          <a:prstGeom prst="rect">
            <a:avLst/>
          </a:prstGeom>
          <a:noFill/>
          <a:ln>
            <a:noFill/>
          </a:ln>
        </p:spPr>
      </p:pic>
      <p:sp>
        <p:nvSpPr>
          <p:cNvPr id="8" name="Slide Number Placeholder 3">
            <a:extLst>
              <a:ext uri="{FF2B5EF4-FFF2-40B4-BE49-F238E27FC236}">
                <a16:creationId xmlns:a16="http://schemas.microsoft.com/office/drawing/2014/main" id="{E6D65FDA-4675-4D4B-8FC9-8A1686A7734B}"/>
              </a:ext>
            </a:extLst>
          </p:cNvPr>
          <p:cNvSpPr txBox="1">
            <a:spLocks/>
          </p:cNvSpPr>
          <p:nvPr/>
        </p:nvSpPr>
        <p:spPr>
          <a:xfrm>
            <a:off x="9513779" y="7358287"/>
            <a:ext cx="206375" cy="181609"/>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25400" marR="0" lvl="0" indent="0" algn="l" rtl="0">
              <a:lnSpc>
                <a:spcPct val="119545"/>
              </a:lnSpc>
              <a:spcBef>
                <a:spcPts val="0"/>
              </a:spcBef>
              <a:spcAft>
                <a:spcPts val="0"/>
              </a:spcAft>
              <a:buClr>
                <a:srgbClr val="000000"/>
              </a:buClr>
              <a:buFont typeface="Arial"/>
              <a:buNone/>
              <a:defRPr sz="1100" b="0" i="0" u="none" strike="noStrike" cap="none">
                <a:solidFill>
                  <a:schemeClr val="dk1"/>
                </a:solidFill>
                <a:latin typeface="Arial"/>
                <a:ea typeface="Arial"/>
                <a:cs typeface="Arial"/>
                <a:sym typeface="Arial"/>
              </a:defRPr>
            </a:lvl1pPr>
            <a:lvl2pPr marL="25400" marR="0" lvl="1" indent="0" algn="l" rtl="0">
              <a:lnSpc>
                <a:spcPct val="119545"/>
              </a:lnSpc>
              <a:spcBef>
                <a:spcPts val="0"/>
              </a:spcBef>
              <a:spcAft>
                <a:spcPts val="0"/>
              </a:spcAft>
              <a:buClr>
                <a:srgbClr val="000000"/>
              </a:buClr>
              <a:buFont typeface="Arial"/>
              <a:buNone/>
              <a:defRPr sz="1100" b="0" i="0" u="none" strike="noStrike" cap="none">
                <a:solidFill>
                  <a:schemeClr val="dk1"/>
                </a:solidFill>
                <a:latin typeface="Arial"/>
                <a:ea typeface="Arial"/>
                <a:cs typeface="Arial"/>
                <a:sym typeface="Arial"/>
              </a:defRPr>
            </a:lvl2pPr>
            <a:lvl3pPr marL="25400" marR="0" lvl="2" indent="0" algn="l" rtl="0">
              <a:lnSpc>
                <a:spcPct val="119545"/>
              </a:lnSpc>
              <a:spcBef>
                <a:spcPts val="0"/>
              </a:spcBef>
              <a:spcAft>
                <a:spcPts val="0"/>
              </a:spcAft>
              <a:buClr>
                <a:srgbClr val="000000"/>
              </a:buClr>
              <a:buFont typeface="Arial"/>
              <a:buNone/>
              <a:defRPr sz="1100" b="0" i="0" u="none" strike="noStrike" cap="none">
                <a:solidFill>
                  <a:schemeClr val="dk1"/>
                </a:solidFill>
                <a:latin typeface="Arial"/>
                <a:ea typeface="Arial"/>
                <a:cs typeface="Arial"/>
                <a:sym typeface="Arial"/>
              </a:defRPr>
            </a:lvl3pPr>
            <a:lvl4pPr marL="25400" marR="0" lvl="3" indent="0" algn="l" rtl="0">
              <a:lnSpc>
                <a:spcPct val="119545"/>
              </a:lnSpc>
              <a:spcBef>
                <a:spcPts val="0"/>
              </a:spcBef>
              <a:spcAft>
                <a:spcPts val="0"/>
              </a:spcAft>
              <a:buClr>
                <a:srgbClr val="000000"/>
              </a:buClr>
              <a:buFont typeface="Arial"/>
              <a:buNone/>
              <a:defRPr sz="1100" b="0" i="0" u="none" strike="noStrike" cap="none">
                <a:solidFill>
                  <a:schemeClr val="dk1"/>
                </a:solidFill>
                <a:latin typeface="Arial"/>
                <a:ea typeface="Arial"/>
                <a:cs typeface="Arial"/>
                <a:sym typeface="Arial"/>
              </a:defRPr>
            </a:lvl4pPr>
            <a:lvl5pPr marL="25400" marR="0" lvl="4" indent="0" algn="l" rtl="0">
              <a:lnSpc>
                <a:spcPct val="119545"/>
              </a:lnSpc>
              <a:spcBef>
                <a:spcPts val="0"/>
              </a:spcBef>
              <a:spcAft>
                <a:spcPts val="0"/>
              </a:spcAft>
              <a:buClr>
                <a:srgbClr val="000000"/>
              </a:buClr>
              <a:buFont typeface="Arial"/>
              <a:buNone/>
              <a:defRPr sz="1100" b="0" i="0" u="none" strike="noStrike" cap="none">
                <a:solidFill>
                  <a:schemeClr val="dk1"/>
                </a:solidFill>
                <a:latin typeface="Arial"/>
                <a:ea typeface="Arial"/>
                <a:cs typeface="Arial"/>
                <a:sym typeface="Arial"/>
              </a:defRPr>
            </a:lvl5pPr>
            <a:lvl6pPr marL="25400" marR="0" lvl="5" indent="0" algn="l" rtl="0">
              <a:lnSpc>
                <a:spcPct val="119545"/>
              </a:lnSpc>
              <a:spcBef>
                <a:spcPts val="0"/>
              </a:spcBef>
              <a:spcAft>
                <a:spcPts val="0"/>
              </a:spcAft>
              <a:buClr>
                <a:srgbClr val="000000"/>
              </a:buClr>
              <a:buFont typeface="Arial"/>
              <a:buNone/>
              <a:defRPr sz="1100" b="0" i="0" u="none" strike="noStrike" cap="none">
                <a:solidFill>
                  <a:schemeClr val="dk1"/>
                </a:solidFill>
                <a:latin typeface="Arial"/>
                <a:ea typeface="Arial"/>
                <a:cs typeface="Arial"/>
                <a:sym typeface="Arial"/>
              </a:defRPr>
            </a:lvl6pPr>
            <a:lvl7pPr marL="25400" marR="0" lvl="6" indent="0" algn="l" rtl="0">
              <a:lnSpc>
                <a:spcPct val="119545"/>
              </a:lnSpc>
              <a:spcBef>
                <a:spcPts val="0"/>
              </a:spcBef>
              <a:spcAft>
                <a:spcPts val="0"/>
              </a:spcAft>
              <a:buClr>
                <a:srgbClr val="000000"/>
              </a:buClr>
              <a:buFont typeface="Arial"/>
              <a:buNone/>
              <a:defRPr sz="1100" b="0" i="0" u="none" strike="noStrike" cap="none">
                <a:solidFill>
                  <a:schemeClr val="dk1"/>
                </a:solidFill>
                <a:latin typeface="Arial"/>
                <a:ea typeface="Arial"/>
                <a:cs typeface="Arial"/>
                <a:sym typeface="Arial"/>
              </a:defRPr>
            </a:lvl7pPr>
            <a:lvl8pPr marL="25400" marR="0" lvl="7" indent="0" algn="l" rtl="0">
              <a:lnSpc>
                <a:spcPct val="119545"/>
              </a:lnSpc>
              <a:spcBef>
                <a:spcPts val="0"/>
              </a:spcBef>
              <a:spcAft>
                <a:spcPts val="0"/>
              </a:spcAft>
              <a:buClr>
                <a:srgbClr val="000000"/>
              </a:buClr>
              <a:buFont typeface="Arial"/>
              <a:buNone/>
              <a:defRPr sz="1100" b="0" i="0" u="none" strike="noStrike" cap="none">
                <a:solidFill>
                  <a:schemeClr val="dk1"/>
                </a:solidFill>
                <a:latin typeface="Arial"/>
                <a:ea typeface="Arial"/>
                <a:cs typeface="Arial"/>
                <a:sym typeface="Arial"/>
              </a:defRPr>
            </a:lvl8pPr>
            <a:lvl9pPr marL="25400" marR="0" lvl="8" indent="0" algn="l" rtl="0">
              <a:lnSpc>
                <a:spcPct val="119545"/>
              </a:lnSpc>
              <a:spcBef>
                <a:spcPts val="0"/>
              </a:spcBef>
              <a:spcAft>
                <a:spcPts val="0"/>
              </a:spcAft>
              <a:buClr>
                <a:srgbClr val="000000"/>
              </a:buClr>
              <a:buFont typeface="Arial"/>
              <a:buNone/>
              <a:defRPr sz="1100" b="0" i="0" u="none" strike="noStrike" cap="none">
                <a:solidFill>
                  <a:schemeClr val="dk1"/>
                </a:solidFill>
                <a:latin typeface="Arial"/>
                <a:ea typeface="Arial"/>
                <a:cs typeface="Arial"/>
                <a:sym typeface="Arial"/>
              </a:defRPr>
            </a:lvl9pPr>
          </a:lstStyle>
          <a:p>
            <a:fld id="{00000000-1234-1234-1234-123412341234}" type="slidenum">
              <a:rPr lang="en-US" smtClean="0"/>
              <a:pPr/>
              <a:t>22</a:t>
            </a:fld>
            <a:endParaRPr lang="en-US"/>
          </a:p>
        </p:txBody>
      </p:sp>
      <p:pic>
        <p:nvPicPr>
          <p:cNvPr id="3" name="Picture 2">
            <a:extLst>
              <a:ext uri="{FF2B5EF4-FFF2-40B4-BE49-F238E27FC236}">
                <a16:creationId xmlns:a16="http://schemas.microsoft.com/office/drawing/2014/main" id="{6A3A0A05-9427-40CE-A623-C6CE0BC64149}"/>
              </a:ext>
            </a:extLst>
          </p:cNvPr>
          <p:cNvPicPr>
            <a:picLocks noChangeAspect="1"/>
          </p:cNvPicPr>
          <p:nvPr/>
        </p:nvPicPr>
        <p:blipFill>
          <a:blip r:embed="rId4"/>
          <a:stretch>
            <a:fillRect/>
          </a:stretch>
        </p:blipFill>
        <p:spPr>
          <a:xfrm>
            <a:off x="1937700" y="1108156"/>
            <a:ext cx="6183000" cy="5988906"/>
          </a:xfrm>
          <a:prstGeom prst="rect">
            <a:avLst/>
          </a:prstGeom>
        </p:spPr>
      </p:pic>
    </p:spTree>
    <p:extLst>
      <p:ext uri="{BB962C8B-B14F-4D97-AF65-F5344CB8AC3E}">
        <p14:creationId xmlns:p14="http://schemas.microsoft.com/office/powerpoint/2010/main" val="36812297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34"/>
        <p:cNvGrpSpPr/>
        <p:nvPr/>
      </p:nvGrpSpPr>
      <p:grpSpPr>
        <a:xfrm>
          <a:off x="0" y="0"/>
          <a:ext cx="0" cy="0"/>
          <a:chOff x="0" y="0"/>
          <a:chExt cx="0" cy="0"/>
        </a:xfrm>
      </p:grpSpPr>
      <p:sp>
        <p:nvSpPr>
          <p:cNvPr id="735" name="Shape 735"/>
          <p:cNvSpPr txBox="1">
            <a:spLocks noGrp="1"/>
          </p:cNvSpPr>
          <p:nvPr>
            <p:ph type="title"/>
          </p:nvPr>
        </p:nvSpPr>
        <p:spPr>
          <a:xfrm>
            <a:off x="560323" y="532466"/>
            <a:ext cx="8937752" cy="338554"/>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2200" b="0" i="0" u="none" strike="noStrike" cap="none" dirty="0">
                <a:solidFill>
                  <a:srgbClr val="126FB7"/>
                </a:solidFill>
                <a:latin typeface="Arial"/>
                <a:ea typeface="Arial"/>
                <a:cs typeface="Arial"/>
                <a:sym typeface="Arial"/>
              </a:rPr>
              <a:t>Fiscal 2019 Outlook: Reconciliation to Non-GAAP</a:t>
            </a:r>
            <a:endParaRPr dirty="0"/>
          </a:p>
        </p:txBody>
      </p:sp>
      <p:sp>
        <p:nvSpPr>
          <p:cNvPr id="736" name="Shape 736"/>
          <p:cNvSpPr txBox="1">
            <a:spLocks noGrp="1"/>
          </p:cNvSpPr>
          <p:nvPr>
            <p:ph type="body" idx="1"/>
          </p:nvPr>
        </p:nvSpPr>
        <p:spPr>
          <a:xfrm>
            <a:off x="533400" y="1295400"/>
            <a:ext cx="9018905" cy="715581"/>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550" b="0" i="1" u="none" strike="noStrike" cap="none">
                <a:solidFill>
                  <a:srgbClr val="31AACC"/>
                </a:solidFill>
                <a:latin typeface="Arial"/>
                <a:ea typeface="Arial"/>
                <a:cs typeface="Arial"/>
                <a:sym typeface="Arial"/>
              </a:rPr>
              <a:t>The Company’s Adjusted EBITDA and Leveraged Free Cash Flow outlook for FY19 are non-GAAP measures. Reconciliations of these non-GAAP measures to the nearest GAAP financial measures are presented in the following tables:</a:t>
            </a:r>
            <a:endParaRPr/>
          </a:p>
        </p:txBody>
      </p:sp>
      <p:pic>
        <p:nvPicPr>
          <p:cNvPr id="738" name="Shape 738" descr="SSIlogo_main.eps"/>
          <p:cNvPicPr preferRelativeResize="0"/>
          <p:nvPr/>
        </p:nvPicPr>
        <p:blipFill rotWithShape="1">
          <a:blip r:embed="rId3">
            <a:alphaModFix/>
          </a:blip>
          <a:srcRect/>
          <a:stretch/>
        </p:blipFill>
        <p:spPr>
          <a:xfrm>
            <a:off x="8528802" y="268430"/>
            <a:ext cx="1331224" cy="548640"/>
          </a:xfrm>
          <a:prstGeom prst="rect">
            <a:avLst/>
          </a:prstGeom>
          <a:noFill/>
          <a:ln>
            <a:noFill/>
          </a:ln>
        </p:spPr>
      </p:pic>
      <p:sp>
        <p:nvSpPr>
          <p:cNvPr id="8" name="Slide Number Placeholder 3">
            <a:extLst>
              <a:ext uri="{FF2B5EF4-FFF2-40B4-BE49-F238E27FC236}">
                <a16:creationId xmlns:a16="http://schemas.microsoft.com/office/drawing/2014/main" id="{19BDF4D3-210C-43DB-AAAA-1F68E9B6919E}"/>
              </a:ext>
            </a:extLst>
          </p:cNvPr>
          <p:cNvSpPr txBox="1">
            <a:spLocks/>
          </p:cNvSpPr>
          <p:nvPr/>
        </p:nvSpPr>
        <p:spPr>
          <a:xfrm>
            <a:off x="9513779" y="7358287"/>
            <a:ext cx="206375" cy="181609"/>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25400" marR="0" lvl="0" indent="0" algn="l" rtl="0">
              <a:lnSpc>
                <a:spcPct val="119545"/>
              </a:lnSpc>
              <a:spcBef>
                <a:spcPts val="0"/>
              </a:spcBef>
              <a:spcAft>
                <a:spcPts val="0"/>
              </a:spcAft>
              <a:buClr>
                <a:srgbClr val="000000"/>
              </a:buClr>
              <a:buFont typeface="Arial"/>
              <a:buNone/>
              <a:defRPr sz="1100" b="0" i="0" u="none" strike="noStrike" cap="none">
                <a:solidFill>
                  <a:schemeClr val="dk1"/>
                </a:solidFill>
                <a:latin typeface="Arial"/>
                <a:ea typeface="Arial"/>
                <a:cs typeface="Arial"/>
                <a:sym typeface="Arial"/>
              </a:defRPr>
            </a:lvl1pPr>
            <a:lvl2pPr marL="25400" marR="0" lvl="1" indent="0" algn="l" rtl="0">
              <a:lnSpc>
                <a:spcPct val="119545"/>
              </a:lnSpc>
              <a:spcBef>
                <a:spcPts val="0"/>
              </a:spcBef>
              <a:spcAft>
                <a:spcPts val="0"/>
              </a:spcAft>
              <a:buClr>
                <a:srgbClr val="000000"/>
              </a:buClr>
              <a:buFont typeface="Arial"/>
              <a:buNone/>
              <a:defRPr sz="1100" b="0" i="0" u="none" strike="noStrike" cap="none">
                <a:solidFill>
                  <a:schemeClr val="dk1"/>
                </a:solidFill>
                <a:latin typeface="Arial"/>
                <a:ea typeface="Arial"/>
                <a:cs typeface="Arial"/>
                <a:sym typeface="Arial"/>
              </a:defRPr>
            </a:lvl2pPr>
            <a:lvl3pPr marL="25400" marR="0" lvl="2" indent="0" algn="l" rtl="0">
              <a:lnSpc>
                <a:spcPct val="119545"/>
              </a:lnSpc>
              <a:spcBef>
                <a:spcPts val="0"/>
              </a:spcBef>
              <a:spcAft>
                <a:spcPts val="0"/>
              </a:spcAft>
              <a:buClr>
                <a:srgbClr val="000000"/>
              </a:buClr>
              <a:buFont typeface="Arial"/>
              <a:buNone/>
              <a:defRPr sz="1100" b="0" i="0" u="none" strike="noStrike" cap="none">
                <a:solidFill>
                  <a:schemeClr val="dk1"/>
                </a:solidFill>
                <a:latin typeface="Arial"/>
                <a:ea typeface="Arial"/>
                <a:cs typeface="Arial"/>
                <a:sym typeface="Arial"/>
              </a:defRPr>
            </a:lvl3pPr>
            <a:lvl4pPr marL="25400" marR="0" lvl="3" indent="0" algn="l" rtl="0">
              <a:lnSpc>
                <a:spcPct val="119545"/>
              </a:lnSpc>
              <a:spcBef>
                <a:spcPts val="0"/>
              </a:spcBef>
              <a:spcAft>
                <a:spcPts val="0"/>
              </a:spcAft>
              <a:buClr>
                <a:srgbClr val="000000"/>
              </a:buClr>
              <a:buFont typeface="Arial"/>
              <a:buNone/>
              <a:defRPr sz="1100" b="0" i="0" u="none" strike="noStrike" cap="none">
                <a:solidFill>
                  <a:schemeClr val="dk1"/>
                </a:solidFill>
                <a:latin typeface="Arial"/>
                <a:ea typeface="Arial"/>
                <a:cs typeface="Arial"/>
                <a:sym typeface="Arial"/>
              </a:defRPr>
            </a:lvl4pPr>
            <a:lvl5pPr marL="25400" marR="0" lvl="4" indent="0" algn="l" rtl="0">
              <a:lnSpc>
                <a:spcPct val="119545"/>
              </a:lnSpc>
              <a:spcBef>
                <a:spcPts val="0"/>
              </a:spcBef>
              <a:spcAft>
                <a:spcPts val="0"/>
              </a:spcAft>
              <a:buClr>
                <a:srgbClr val="000000"/>
              </a:buClr>
              <a:buFont typeface="Arial"/>
              <a:buNone/>
              <a:defRPr sz="1100" b="0" i="0" u="none" strike="noStrike" cap="none">
                <a:solidFill>
                  <a:schemeClr val="dk1"/>
                </a:solidFill>
                <a:latin typeface="Arial"/>
                <a:ea typeface="Arial"/>
                <a:cs typeface="Arial"/>
                <a:sym typeface="Arial"/>
              </a:defRPr>
            </a:lvl5pPr>
            <a:lvl6pPr marL="25400" marR="0" lvl="5" indent="0" algn="l" rtl="0">
              <a:lnSpc>
                <a:spcPct val="119545"/>
              </a:lnSpc>
              <a:spcBef>
                <a:spcPts val="0"/>
              </a:spcBef>
              <a:spcAft>
                <a:spcPts val="0"/>
              </a:spcAft>
              <a:buClr>
                <a:srgbClr val="000000"/>
              </a:buClr>
              <a:buFont typeface="Arial"/>
              <a:buNone/>
              <a:defRPr sz="1100" b="0" i="0" u="none" strike="noStrike" cap="none">
                <a:solidFill>
                  <a:schemeClr val="dk1"/>
                </a:solidFill>
                <a:latin typeface="Arial"/>
                <a:ea typeface="Arial"/>
                <a:cs typeface="Arial"/>
                <a:sym typeface="Arial"/>
              </a:defRPr>
            </a:lvl6pPr>
            <a:lvl7pPr marL="25400" marR="0" lvl="6" indent="0" algn="l" rtl="0">
              <a:lnSpc>
                <a:spcPct val="119545"/>
              </a:lnSpc>
              <a:spcBef>
                <a:spcPts val="0"/>
              </a:spcBef>
              <a:spcAft>
                <a:spcPts val="0"/>
              </a:spcAft>
              <a:buClr>
                <a:srgbClr val="000000"/>
              </a:buClr>
              <a:buFont typeface="Arial"/>
              <a:buNone/>
              <a:defRPr sz="1100" b="0" i="0" u="none" strike="noStrike" cap="none">
                <a:solidFill>
                  <a:schemeClr val="dk1"/>
                </a:solidFill>
                <a:latin typeface="Arial"/>
                <a:ea typeface="Arial"/>
                <a:cs typeface="Arial"/>
                <a:sym typeface="Arial"/>
              </a:defRPr>
            </a:lvl7pPr>
            <a:lvl8pPr marL="25400" marR="0" lvl="7" indent="0" algn="l" rtl="0">
              <a:lnSpc>
                <a:spcPct val="119545"/>
              </a:lnSpc>
              <a:spcBef>
                <a:spcPts val="0"/>
              </a:spcBef>
              <a:spcAft>
                <a:spcPts val="0"/>
              </a:spcAft>
              <a:buClr>
                <a:srgbClr val="000000"/>
              </a:buClr>
              <a:buFont typeface="Arial"/>
              <a:buNone/>
              <a:defRPr sz="1100" b="0" i="0" u="none" strike="noStrike" cap="none">
                <a:solidFill>
                  <a:schemeClr val="dk1"/>
                </a:solidFill>
                <a:latin typeface="Arial"/>
                <a:ea typeface="Arial"/>
                <a:cs typeface="Arial"/>
                <a:sym typeface="Arial"/>
              </a:defRPr>
            </a:lvl8pPr>
            <a:lvl9pPr marL="25400" marR="0" lvl="8" indent="0" algn="l" rtl="0">
              <a:lnSpc>
                <a:spcPct val="119545"/>
              </a:lnSpc>
              <a:spcBef>
                <a:spcPts val="0"/>
              </a:spcBef>
              <a:spcAft>
                <a:spcPts val="0"/>
              </a:spcAft>
              <a:buClr>
                <a:srgbClr val="000000"/>
              </a:buClr>
              <a:buFont typeface="Arial"/>
              <a:buNone/>
              <a:defRPr sz="1100" b="0" i="0" u="none" strike="noStrike" cap="none">
                <a:solidFill>
                  <a:schemeClr val="dk1"/>
                </a:solidFill>
                <a:latin typeface="Arial"/>
                <a:ea typeface="Arial"/>
                <a:cs typeface="Arial"/>
                <a:sym typeface="Arial"/>
              </a:defRPr>
            </a:lvl9pPr>
          </a:lstStyle>
          <a:p>
            <a:fld id="{00000000-1234-1234-1234-123412341234}" type="slidenum">
              <a:rPr lang="en-US" smtClean="0"/>
              <a:pPr/>
              <a:t>23</a:t>
            </a:fld>
            <a:endParaRPr lang="en-US"/>
          </a:p>
        </p:txBody>
      </p:sp>
      <p:pic>
        <p:nvPicPr>
          <p:cNvPr id="2" name="Picture 1">
            <a:extLst>
              <a:ext uri="{FF2B5EF4-FFF2-40B4-BE49-F238E27FC236}">
                <a16:creationId xmlns:a16="http://schemas.microsoft.com/office/drawing/2014/main" id="{A9F95408-FF80-4709-9278-EC2E66ED83DD}"/>
              </a:ext>
            </a:extLst>
          </p:cNvPr>
          <p:cNvPicPr>
            <a:picLocks noChangeAspect="1"/>
          </p:cNvPicPr>
          <p:nvPr/>
        </p:nvPicPr>
        <p:blipFill>
          <a:blip r:embed="rId4"/>
          <a:stretch>
            <a:fillRect/>
          </a:stretch>
        </p:blipFill>
        <p:spPr>
          <a:xfrm>
            <a:off x="2635855" y="2435361"/>
            <a:ext cx="4786688" cy="4551267"/>
          </a:xfrm>
          <a:prstGeom prst="rect">
            <a:avLst/>
          </a:prstGeom>
        </p:spPr>
      </p:pic>
    </p:spTree>
    <p:extLst>
      <p:ext uri="{BB962C8B-B14F-4D97-AF65-F5344CB8AC3E}">
        <p14:creationId xmlns:p14="http://schemas.microsoft.com/office/powerpoint/2010/main" val="22090909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51"/>
        <p:cNvGrpSpPr/>
        <p:nvPr/>
      </p:nvGrpSpPr>
      <p:grpSpPr>
        <a:xfrm>
          <a:off x="0" y="0"/>
          <a:ext cx="0" cy="0"/>
          <a:chOff x="0" y="0"/>
          <a:chExt cx="0" cy="0"/>
        </a:xfrm>
      </p:grpSpPr>
      <p:sp>
        <p:nvSpPr>
          <p:cNvPr id="752" name="Shape 752"/>
          <p:cNvSpPr txBox="1">
            <a:spLocks noGrp="1"/>
          </p:cNvSpPr>
          <p:nvPr>
            <p:ph type="title"/>
          </p:nvPr>
        </p:nvSpPr>
        <p:spPr>
          <a:xfrm>
            <a:off x="560323" y="562610"/>
            <a:ext cx="8937752" cy="338554"/>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2200" b="0" i="0" u="none" strike="noStrike" cap="none">
                <a:solidFill>
                  <a:srgbClr val="126FB7"/>
                </a:solidFill>
                <a:latin typeface="Arial"/>
                <a:ea typeface="Arial"/>
                <a:cs typeface="Arial"/>
                <a:sym typeface="Arial"/>
              </a:rPr>
              <a:t>Non-GAAP Financial Information</a:t>
            </a:r>
            <a:endParaRPr/>
          </a:p>
        </p:txBody>
      </p:sp>
      <p:pic>
        <p:nvPicPr>
          <p:cNvPr id="754" name="Shape 754" descr="SSIlogo_main.eps"/>
          <p:cNvPicPr preferRelativeResize="0"/>
          <p:nvPr/>
        </p:nvPicPr>
        <p:blipFill rotWithShape="1">
          <a:blip r:embed="rId3">
            <a:alphaModFix/>
          </a:blip>
          <a:srcRect/>
          <a:stretch/>
        </p:blipFill>
        <p:spPr>
          <a:xfrm>
            <a:off x="8528802" y="268430"/>
            <a:ext cx="1331224" cy="548640"/>
          </a:xfrm>
          <a:prstGeom prst="rect">
            <a:avLst/>
          </a:prstGeom>
          <a:noFill/>
          <a:ln>
            <a:noFill/>
          </a:ln>
        </p:spPr>
      </p:pic>
      <p:sp>
        <p:nvSpPr>
          <p:cNvPr id="8" name="Shape 753">
            <a:extLst>
              <a:ext uri="{FF2B5EF4-FFF2-40B4-BE49-F238E27FC236}">
                <a16:creationId xmlns:a16="http://schemas.microsoft.com/office/drawing/2014/main" id="{16661C53-B0BD-400F-9D77-620A412617E1}"/>
              </a:ext>
            </a:extLst>
          </p:cNvPr>
          <p:cNvSpPr txBox="1">
            <a:spLocks noGrp="1"/>
          </p:cNvSpPr>
          <p:nvPr>
            <p:ph type="body" idx="1"/>
          </p:nvPr>
        </p:nvSpPr>
        <p:spPr>
          <a:xfrm>
            <a:off x="534923" y="1111250"/>
            <a:ext cx="9018905" cy="5924699"/>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100" b="1" i="0" u="sng" strike="noStrike" cap="none">
                <a:solidFill>
                  <a:schemeClr val="dk1"/>
                </a:solidFill>
                <a:latin typeface="Calibri"/>
                <a:ea typeface="Calibri"/>
                <a:cs typeface="Calibri"/>
                <a:sym typeface="Calibri"/>
              </a:rPr>
              <a:t>Non-GAAP Financial Information</a:t>
            </a:r>
            <a:endParaRPr sz="11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100" b="0" i="0" u="none" strike="noStrike" cap="none">
                <a:solidFill>
                  <a:schemeClr val="dk1"/>
                </a:solidFill>
                <a:latin typeface="Calibri"/>
                <a:ea typeface="Calibri"/>
                <a:cs typeface="Calibri"/>
                <a:sym typeface="Calibri"/>
              </a:rPr>
              <a:t>This update includes references to Adjusted EBITDA, Leveraged/Unleveraged Free Cash Flow, and Total Debt, each of which is a non-GAAP financial measure. Adjusted EBITDA represents net income (loss) adjusted for: provision for (benefit from) income taxes; restructuring costs; restructuring-related costs included in SG&amp;A; purchase accounting deferred revenue adjustment; impairment charges; changes in fair value of derivatives; depreciation and amortization expense; amortization of development costs; net interest expense; and stock-based compensation. Unleveraged Free Cash Flow represents Adjusted EBITDA adjusted for: capital expenditures; product development expenditures; proceeds from sales; unrealized foreign exchange gains and losses; other; and changes in working capital. Leveraged Free Cash Flow is Unleveraged Free Cash Flow adjusted for Cash Interest and Cash Taxes. Total Debt represents the cash repayment obligations associated with the Company’s borrowings excluding unamortized term loan debt issuance costs and term loan original issue discount. </a:t>
            </a:r>
            <a:endParaRPr lang="en-US"/>
          </a:p>
          <a:p>
            <a:pPr marL="0" marR="0" lvl="0" indent="0" algn="l" rtl="0">
              <a:spcBef>
                <a:spcPts val="0"/>
              </a:spcBef>
              <a:spcAft>
                <a:spcPts val="0"/>
              </a:spcAft>
              <a:buNone/>
            </a:pPr>
            <a:endParaRPr lang="en-US" sz="11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100" b="0" i="0" u="none" strike="noStrike" cap="none">
                <a:solidFill>
                  <a:schemeClr val="dk1"/>
                </a:solidFill>
                <a:latin typeface="Calibri"/>
                <a:ea typeface="Calibri"/>
                <a:cs typeface="Calibri"/>
                <a:sym typeface="Calibri"/>
              </a:rPr>
              <a:t>The Company considers Adjusted EBITDA a relevant supplemental measure of its financial performance and Leveraged and Unleveraged Free Cash Flow relevant supplemental measures of liquidity. The Company believes these non-GAAP financial results provide useful supplemental information for investors regarding trends and performance of our ongoing operations and are useful for YOY comparisons of such results. We also use these non-GAAP financial measures in making operational and financial decisions and in establishing operational goals. The Company assesses its operating performance using both GAAP operating income and non-GAAP Adjusted EBITDA in order to better isolate the impact of certain, material items that may not be comparable between periods. The Company believes that Leveraged/Unleveraged Free Cash Flow provides a meaningful measure of its ability to generate cash and improve liquidity. In addition, the Company believes it provides investors a useful basis for assessing the Company’s ability to fund both its operating activities and reinvestments into the business, as well as service its debt, including debt repayments. The Company considers Total Debt a meaningful measure of the future cash obligations of the Company which is useful in assessing future liquidity needs. </a:t>
            </a:r>
            <a:endParaRPr/>
          </a:p>
          <a:p>
            <a:pPr marL="0" marR="0" lvl="0" indent="0" algn="l" rtl="0">
              <a:spcBef>
                <a:spcPts val="0"/>
              </a:spcBef>
              <a:spcAft>
                <a:spcPts val="0"/>
              </a:spcAft>
              <a:buNone/>
            </a:pPr>
            <a:endParaRPr sz="11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100" b="0" i="0" u="none" strike="noStrike" cap="none">
                <a:solidFill>
                  <a:schemeClr val="dk1"/>
                </a:solidFill>
                <a:latin typeface="Calibri"/>
                <a:ea typeface="Calibri"/>
                <a:cs typeface="Calibri"/>
                <a:sym typeface="Calibri"/>
              </a:rPr>
              <a:t>In summary, we believe that providing these non-GAAP financial measures to investors, as a supplement to GAAP financial measures, helps investors to (i) evaluate our operating and financial performance and future prospects, (ii) compare financial results across accounting periods, (iii) better understand the long-term performance of our core business, and (iv) evaluate trends in our business, all consistent with how management evaluates such performance and trends.</a:t>
            </a:r>
            <a:endParaRPr/>
          </a:p>
          <a:p>
            <a:pPr marL="0" marR="0" lvl="0" indent="0" algn="l" rtl="0">
              <a:spcBef>
                <a:spcPts val="0"/>
              </a:spcBef>
              <a:spcAft>
                <a:spcPts val="0"/>
              </a:spcAft>
              <a:buNone/>
            </a:pPr>
            <a:endParaRPr sz="11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100" b="0" i="0" u="none" strike="noStrike" cap="none">
                <a:solidFill>
                  <a:schemeClr val="dk1"/>
                </a:solidFill>
                <a:latin typeface="Calibri"/>
                <a:ea typeface="Calibri"/>
                <a:cs typeface="Calibri"/>
                <a:sym typeface="Calibri"/>
              </a:rPr>
              <a:t>Adjusted EBITDA does not represent, and should not be considered, an alternative to net income or operating income as determined by GAAP, and our calculation may not be comparable to similarly titled measures reported by other companies. Leveraged/Unleveraged Free Cash Flow does not represent, and should not be considered, an alternative to cash flow from operations. Total Debt should not be considered an alternative to Total Debt as determined under GAAP.</a:t>
            </a:r>
            <a:endParaRPr/>
          </a:p>
          <a:p>
            <a:pPr marL="0" marR="0" lvl="0" indent="0" algn="l" rtl="0">
              <a:spcBef>
                <a:spcPts val="0"/>
              </a:spcBef>
              <a:spcAft>
                <a:spcPts val="0"/>
              </a:spcAft>
              <a:buNone/>
            </a:pPr>
            <a:endParaRPr sz="11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100" b="0" i="0" u="none" strike="noStrike" cap="none">
                <a:solidFill>
                  <a:schemeClr val="dk1"/>
                </a:solidFill>
                <a:latin typeface="Calibri"/>
                <a:ea typeface="Calibri"/>
                <a:cs typeface="Calibri"/>
                <a:sym typeface="Calibri"/>
              </a:rPr>
              <a:t>A reconciliation of: (i) Adjusted EBITDA to GAAP net income (loss) for the three and six-months ended </a:t>
            </a:r>
            <a:r>
              <a:rPr lang="en-US" sz="1100"/>
              <a:t>June 29</a:t>
            </a:r>
            <a:r>
              <a:rPr lang="en-US" sz="1100" b="0" i="0" u="none" strike="noStrike" cap="none">
                <a:solidFill>
                  <a:schemeClr val="dk1"/>
                </a:solidFill>
                <a:latin typeface="Calibri"/>
                <a:ea typeface="Calibri"/>
                <a:cs typeface="Calibri"/>
                <a:sym typeface="Calibri"/>
              </a:rPr>
              <a:t>, 2019 and </a:t>
            </a:r>
            <a:r>
              <a:rPr lang="en-US" sz="1100"/>
              <a:t>June 30</a:t>
            </a:r>
            <a:r>
              <a:rPr lang="en-US" sz="1100" b="0" i="0" u="none" strike="noStrike" cap="none">
                <a:solidFill>
                  <a:schemeClr val="dk1"/>
                </a:solidFill>
                <a:latin typeface="Calibri"/>
                <a:ea typeface="Calibri"/>
                <a:cs typeface="Calibri"/>
                <a:sym typeface="Calibri"/>
              </a:rPr>
              <a:t>, 2018 and projected Fiscal 2019 Adjusted EBITDA to projected Fiscal 2019 operating income; (ii) Leveraged/Unleveraged Free Cash Flow to Adjusted EBITDA for the </a:t>
            </a:r>
            <a:r>
              <a:rPr lang="en-US" sz="1100"/>
              <a:t>six-</a:t>
            </a:r>
            <a:r>
              <a:rPr lang="en-US" sz="1100" b="0" i="0" u="none" strike="noStrike" cap="none">
                <a:solidFill>
                  <a:schemeClr val="dk1"/>
                </a:solidFill>
                <a:latin typeface="Calibri"/>
                <a:ea typeface="Calibri"/>
                <a:cs typeface="Calibri"/>
                <a:sym typeface="Calibri"/>
              </a:rPr>
              <a:t>months ended </a:t>
            </a:r>
            <a:r>
              <a:rPr lang="en-US" sz="1100"/>
              <a:t>June 29</a:t>
            </a:r>
            <a:r>
              <a:rPr lang="en-US" sz="1100" b="0" i="0" u="none" strike="noStrike" cap="none">
                <a:solidFill>
                  <a:schemeClr val="dk1"/>
                </a:solidFill>
                <a:latin typeface="Calibri"/>
                <a:ea typeface="Calibri"/>
                <a:cs typeface="Calibri"/>
                <a:sym typeface="Calibri"/>
              </a:rPr>
              <a:t>, 2019 and </a:t>
            </a:r>
            <a:r>
              <a:rPr lang="en-US" sz="1100"/>
              <a:t>June 30</a:t>
            </a:r>
            <a:r>
              <a:rPr lang="en-US" sz="1100" b="0" i="0" u="none" strike="noStrike" cap="none">
                <a:solidFill>
                  <a:schemeClr val="dk1"/>
                </a:solidFill>
                <a:latin typeface="Calibri"/>
                <a:ea typeface="Calibri"/>
                <a:cs typeface="Calibri"/>
                <a:sym typeface="Calibri"/>
              </a:rPr>
              <a:t>, 2018 and projected Fiscal 2019 Leveraged Free Cash Flow to projected Fiscal 2019 Cash Provided by Operations less Cash Used in Investing; and</a:t>
            </a:r>
            <a:r>
              <a:rPr lang="en-US" sz="1100"/>
              <a:t> </a:t>
            </a:r>
            <a:r>
              <a:rPr lang="en-US" sz="1100" b="0" i="0" u="none" strike="noStrike" cap="none">
                <a:solidFill>
                  <a:schemeClr val="dk1"/>
                </a:solidFill>
                <a:latin typeface="Calibri"/>
                <a:ea typeface="Calibri"/>
                <a:cs typeface="Calibri"/>
                <a:sym typeface="Calibri"/>
              </a:rPr>
              <a:t>(iii) Total Debt to GAAP Total Debt as of </a:t>
            </a:r>
            <a:r>
              <a:rPr lang="en-US" sz="1100"/>
              <a:t>June 29</a:t>
            </a:r>
            <a:r>
              <a:rPr lang="en-US" sz="1100" b="0" i="0" u="none" strike="noStrike" cap="none">
                <a:solidFill>
                  <a:schemeClr val="dk1"/>
                </a:solidFill>
                <a:latin typeface="Calibri"/>
                <a:ea typeface="Calibri"/>
                <a:cs typeface="Calibri"/>
                <a:sym typeface="Calibri"/>
              </a:rPr>
              <a:t>, 2019, June 30, 2018, </a:t>
            </a:r>
            <a:r>
              <a:rPr lang="en-US" sz="1100"/>
              <a:t>July 1</a:t>
            </a:r>
            <a:r>
              <a:rPr lang="en-US" sz="1100" b="0" i="0" u="none" strike="noStrike" cap="none">
                <a:solidFill>
                  <a:schemeClr val="dk1"/>
                </a:solidFill>
                <a:latin typeface="Calibri"/>
                <a:ea typeface="Calibri"/>
                <a:cs typeface="Calibri"/>
                <a:sym typeface="Calibri"/>
              </a:rPr>
              <a:t>, 2017 and June 25, 2016 is included in this Fiscal 2019 Q2 Investor Update dated August 12, 2019.</a:t>
            </a:r>
            <a:endParaRPr lang="en-US" sz="1100" b="0" i="0" u="none" strike="noStrike" cap="none">
              <a:solidFill>
                <a:srgbClr val="FF0000"/>
              </a:solidFill>
              <a:latin typeface="Calibri"/>
              <a:ea typeface="Calibri"/>
              <a:cs typeface="Calibri"/>
              <a:sym typeface="Calibri"/>
            </a:endParaRPr>
          </a:p>
        </p:txBody>
      </p:sp>
      <p:sp>
        <p:nvSpPr>
          <p:cNvPr id="6" name="Slide Number Placeholder 3">
            <a:extLst>
              <a:ext uri="{FF2B5EF4-FFF2-40B4-BE49-F238E27FC236}">
                <a16:creationId xmlns:a16="http://schemas.microsoft.com/office/drawing/2014/main" id="{605723F2-F117-4A4E-94CF-9DF0D5A4DA2F}"/>
              </a:ext>
            </a:extLst>
          </p:cNvPr>
          <p:cNvSpPr txBox="1">
            <a:spLocks/>
          </p:cNvSpPr>
          <p:nvPr/>
        </p:nvSpPr>
        <p:spPr>
          <a:xfrm>
            <a:off x="9513779" y="7358287"/>
            <a:ext cx="206375" cy="181609"/>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25400" marR="0" lvl="0" indent="0" algn="l" rtl="0">
              <a:lnSpc>
                <a:spcPct val="119545"/>
              </a:lnSpc>
              <a:spcBef>
                <a:spcPts val="0"/>
              </a:spcBef>
              <a:spcAft>
                <a:spcPts val="0"/>
              </a:spcAft>
              <a:buClr>
                <a:srgbClr val="000000"/>
              </a:buClr>
              <a:buFont typeface="Arial"/>
              <a:buNone/>
              <a:defRPr sz="1100" b="0" i="0" u="none" strike="noStrike" cap="none">
                <a:solidFill>
                  <a:schemeClr val="dk1"/>
                </a:solidFill>
                <a:latin typeface="Arial"/>
                <a:ea typeface="Arial"/>
                <a:cs typeface="Arial"/>
                <a:sym typeface="Arial"/>
              </a:defRPr>
            </a:lvl1pPr>
            <a:lvl2pPr marL="25400" marR="0" lvl="1" indent="0" algn="l" rtl="0">
              <a:lnSpc>
                <a:spcPct val="119545"/>
              </a:lnSpc>
              <a:spcBef>
                <a:spcPts val="0"/>
              </a:spcBef>
              <a:spcAft>
                <a:spcPts val="0"/>
              </a:spcAft>
              <a:buClr>
                <a:srgbClr val="000000"/>
              </a:buClr>
              <a:buFont typeface="Arial"/>
              <a:buNone/>
              <a:defRPr sz="1100" b="0" i="0" u="none" strike="noStrike" cap="none">
                <a:solidFill>
                  <a:schemeClr val="dk1"/>
                </a:solidFill>
                <a:latin typeface="Arial"/>
                <a:ea typeface="Arial"/>
                <a:cs typeface="Arial"/>
                <a:sym typeface="Arial"/>
              </a:defRPr>
            </a:lvl2pPr>
            <a:lvl3pPr marL="25400" marR="0" lvl="2" indent="0" algn="l" rtl="0">
              <a:lnSpc>
                <a:spcPct val="119545"/>
              </a:lnSpc>
              <a:spcBef>
                <a:spcPts val="0"/>
              </a:spcBef>
              <a:spcAft>
                <a:spcPts val="0"/>
              </a:spcAft>
              <a:buClr>
                <a:srgbClr val="000000"/>
              </a:buClr>
              <a:buFont typeface="Arial"/>
              <a:buNone/>
              <a:defRPr sz="1100" b="0" i="0" u="none" strike="noStrike" cap="none">
                <a:solidFill>
                  <a:schemeClr val="dk1"/>
                </a:solidFill>
                <a:latin typeface="Arial"/>
                <a:ea typeface="Arial"/>
                <a:cs typeface="Arial"/>
                <a:sym typeface="Arial"/>
              </a:defRPr>
            </a:lvl3pPr>
            <a:lvl4pPr marL="25400" marR="0" lvl="3" indent="0" algn="l" rtl="0">
              <a:lnSpc>
                <a:spcPct val="119545"/>
              </a:lnSpc>
              <a:spcBef>
                <a:spcPts val="0"/>
              </a:spcBef>
              <a:spcAft>
                <a:spcPts val="0"/>
              </a:spcAft>
              <a:buClr>
                <a:srgbClr val="000000"/>
              </a:buClr>
              <a:buFont typeface="Arial"/>
              <a:buNone/>
              <a:defRPr sz="1100" b="0" i="0" u="none" strike="noStrike" cap="none">
                <a:solidFill>
                  <a:schemeClr val="dk1"/>
                </a:solidFill>
                <a:latin typeface="Arial"/>
                <a:ea typeface="Arial"/>
                <a:cs typeface="Arial"/>
                <a:sym typeface="Arial"/>
              </a:defRPr>
            </a:lvl4pPr>
            <a:lvl5pPr marL="25400" marR="0" lvl="4" indent="0" algn="l" rtl="0">
              <a:lnSpc>
                <a:spcPct val="119545"/>
              </a:lnSpc>
              <a:spcBef>
                <a:spcPts val="0"/>
              </a:spcBef>
              <a:spcAft>
                <a:spcPts val="0"/>
              </a:spcAft>
              <a:buClr>
                <a:srgbClr val="000000"/>
              </a:buClr>
              <a:buFont typeface="Arial"/>
              <a:buNone/>
              <a:defRPr sz="1100" b="0" i="0" u="none" strike="noStrike" cap="none">
                <a:solidFill>
                  <a:schemeClr val="dk1"/>
                </a:solidFill>
                <a:latin typeface="Arial"/>
                <a:ea typeface="Arial"/>
                <a:cs typeface="Arial"/>
                <a:sym typeface="Arial"/>
              </a:defRPr>
            </a:lvl5pPr>
            <a:lvl6pPr marL="25400" marR="0" lvl="5" indent="0" algn="l" rtl="0">
              <a:lnSpc>
                <a:spcPct val="119545"/>
              </a:lnSpc>
              <a:spcBef>
                <a:spcPts val="0"/>
              </a:spcBef>
              <a:spcAft>
                <a:spcPts val="0"/>
              </a:spcAft>
              <a:buClr>
                <a:srgbClr val="000000"/>
              </a:buClr>
              <a:buFont typeface="Arial"/>
              <a:buNone/>
              <a:defRPr sz="1100" b="0" i="0" u="none" strike="noStrike" cap="none">
                <a:solidFill>
                  <a:schemeClr val="dk1"/>
                </a:solidFill>
                <a:latin typeface="Arial"/>
                <a:ea typeface="Arial"/>
                <a:cs typeface="Arial"/>
                <a:sym typeface="Arial"/>
              </a:defRPr>
            </a:lvl6pPr>
            <a:lvl7pPr marL="25400" marR="0" lvl="6" indent="0" algn="l" rtl="0">
              <a:lnSpc>
                <a:spcPct val="119545"/>
              </a:lnSpc>
              <a:spcBef>
                <a:spcPts val="0"/>
              </a:spcBef>
              <a:spcAft>
                <a:spcPts val="0"/>
              </a:spcAft>
              <a:buClr>
                <a:srgbClr val="000000"/>
              </a:buClr>
              <a:buFont typeface="Arial"/>
              <a:buNone/>
              <a:defRPr sz="1100" b="0" i="0" u="none" strike="noStrike" cap="none">
                <a:solidFill>
                  <a:schemeClr val="dk1"/>
                </a:solidFill>
                <a:latin typeface="Arial"/>
                <a:ea typeface="Arial"/>
                <a:cs typeface="Arial"/>
                <a:sym typeface="Arial"/>
              </a:defRPr>
            </a:lvl7pPr>
            <a:lvl8pPr marL="25400" marR="0" lvl="7" indent="0" algn="l" rtl="0">
              <a:lnSpc>
                <a:spcPct val="119545"/>
              </a:lnSpc>
              <a:spcBef>
                <a:spcPts val="0"/>
              </a:spcBef>
              <a:spcAft>
                <a:spcPts val="0"/>
              </a:spcAft>
              <a:buClr>
                <a:srgbClr val="000000"/>
              </a:buClr>
              <a:buFont typeface="Arial"/>
              <a:buNone/>
              <a:defRPr sz="1100" b="0" i="0" u="none" strike="noStrike" cap="none">
                <a:solidFill>
                  <a:schemeClr val="dk1"/>
                </a:solidFill>
                <a:latin typeface="Arial"/>
                <a:ea typeface="Arial"/>
                <a:cs typeface="Arial"/>
                <a:sym typeface="Arial"/>
              </a:defRPr>
            </a:lvl8pPr>
            <a:lvl9pPr marL="25400" marR="0" lvl="8" indent="0" algn="l" rtl="0">
              <a:lnSpc>
                <a:spcPct val="119545"/>
              </a:lnSpc>
              <a:spcBef>
                <a:spcPts val="0"/>
              </a:spcBef>
              <a:spcAft>
                <a:spcPts val="0"/>
              </a:spcAft>
              <a:buClr>
                <a:srgbClr val="000000"/>
              </a:buClr>
              <a:buFont typeface="Arial"/>
              <a:buNone/>
              <a:defRPr sz="1100" b="0" i="0" u="none" strike="noStrike" cap="none">
                <a:solidFill>
                  <a:schemeClr val="dk1"/>
                </a:solidFill>
                <a:latin typeface="Arial"/>
                <a:ea typeface="Arial"/>
                <a:cs typeface="Arial"/>
                <a:sym typeface="Arial"/>
              </a:defRPr>
            </a:lvl9pPr>
          </a:lstStyle>
          <a:p>
            <a:fld id="{00000000-1234-1234-1234-123412341234}" type="slidenum">
              <a:rPr lang="en-US" smtClean="0"/>
              <a:pPr/>
              <a:t>24</a:t>
            </a:fld>
            <a:endParaRPr lang="en-US"/>
          </a:p>
        </p:txBody>
      </p:sp>
    </p:spTree>
    <p:extLst>
      <p:ext uri="{BB962C8B-B14F-4D97-AF65-F5344CB8AC3E}">
        <p14:creationId xmlns:p14="http://schemas.microsoft.com/office/powerpoint/2010/main" val="21605673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0001140B-AC93-4C69-B59E-875DC67174F8}"/>
              </a:ext>
            </a:extLst>
          </p:cNvPr>
          <p:cNvSpPr/>
          <p:nvPr/>
        </p:nvSpPr>
        <p:spPr>
          <a:xfrm>
            <a:off x="2924938" y="5565778"/>
            <a:ext cx="6795216" cy="15482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D076E07A-1C25-488D-BD9B-BA827EE22934}"/>
              </a:ext>
            </a:extLst>
          </p:cNvPr>
          <p:cNvSpPr/>
          <p:nvPr/>
        </p:nvSpPr>
        <p:spPr>
          <a:xfrm>
            <a:off x="2924938" y="3555476"/>
            <a:ext cx="6795216" cy="15482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0469580F-B985-434F-B0D1-A74AB31E4100}"/>
              </a:ext>
            </a:extLst>
          </p:cNvPr>
          <p:cNvSpPr/>
          <p:nvPr/>
        </p:nvSpPr>
        <p:spPr>
          <a:xfrm>
            <a:off x="2917598" y="1545174"/>
            <a:ext cx="6795216" cy="15482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C04EF54-D125-4260-8492-C62F32EBEFA3}"/>
              </a:ext>
            </a:extLst>
          </p:cNvPr>
          <p:cNvSpPr>
            <a:spLocks noGrp="1"/>
          </p:cNvSpPr>
          <p:nvPr>
            <p:ph type="title"/>
          </p:nvPr>
        </p:nvSpPr>
        <p:spPr/>
        <p:txBody>
          <a:bodyPr/>
          <a:lstStyle/>
          <a:p>
            <a:r>
              <a:rPr lang="en-US" dirty="0"/>
              <a:t>Q2 2019 – Key Takeaways</a:t>
            </a:r>
          </a:p>
        </p:txBody>
      </p:sp>
      <p:sp>
        <p:nvSpPr>
          <p:cNvPr id="4" name="Slide Number Placeholder 3">
            <a:extLst>
              <a:ext uri="{FF2B5EF4-FFF2-40B4-BE49-F238E27FC236}">
                <a16:creationId xmlns:a16="http://schemas.microsoft.com/office/drawing/2014/main" id="{79809958-8E13-4564-8EAB-342DAB9B3244}"/>
              </a:ext>
            </a:extLst>
          </p:cNvPr>
          <p:cNvSpPr>
            <a:spLocks noGrp="1"/>
          </p:cNvSpPr>
          <p:nvPr>
            <p:ph type="sldNum" idx="12"/>
          </p:nvPr>
        </p:nvSpPr>
        <p:spPr>
          <a:xfrm>
            <a:off x="9513779" y="7358287"/>
            <a:ext cx="206375" cy="181609"/>
          </a:xfrm>
        </p:spPr>
        <p:txBody>
          <a:bodyPr/>
          <a:lstStyle/>
          <a:p>
            <a:pPr marL="25400" lvl="0" indent="0">
              <a:spcBef>
                <a:spcPts val="0"/>
              </a:spcBef>
              <a:spcAft>
                <a:spcPts val="0"/>
              </a:spcAft>
              <a:buNone/>
            </a:pPr>
            <a:fld id="{00000000-1234-1234-1234-123412341234}" type="slidenum">
              <a:rPr lang="en-US" smtClean="0"/>
              <a:t>3</a:t>
            </a:fld>
            <a:endParaRPr lang="en-US"/>
          </a:p>
        </p:txBody>
      </p:sp>
      <p:sp>
        <p:nvSpPr>
          <p:cNvPr id="7" name="Rectangle: Rounded Corners 6">
            <a:extLst>
              <a:ext uri="{FF2B5EF4-FFF2-40B4-BE49-F238E27FC236}">
                <a16:creationId xmlns:a16="http://schemas.microsoft.com/office/drawing/2014/main" id="{27CF4A5D-7964-49D2-8684-244128AB0193}"/>
              </a:ext>
            </a:extLst>
          </p:cNvPr>
          <p:cNvSpPr/>
          <p:nvPr/>
        </p:nvSpPr>
        <p:spPr>
          <a:xfrm>
            <a:off x="564065" y="1566684"/>
            <a:ext cx="2271555" cy="14992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300"/>
              </a:spcAft>
            </a:pPr>
            <a:r>
              <a:rPr lang="en-US" b="1" dirty="0"/>
              <a:t>Core Business Stable; Move Away From Low-Margin Business and Isolated Headwinds Affect Top-Line</a:t>
            </a:r>
          </a:p>
        </p:txBody>
      </p:sp>
      <p:sp>
        <p:nvSpPr>
          <p:cNvPr id="8" name="Rectangle: Rounded Corners 7">
            <a:extLst>
              <a:ext uri="{FF2B5EF4-FFF2-40B4-BE49-F238E27FC236}">
                <a16:creationId xmlns:a16="http://schemas.microsoft.com/office/drawing/2014/main" id="{09978546-0525-4AFF-8657-B4E82C932F92}"/>
              </a:ext>
            </a:extLst>
          </p:cNvPr>
          <p:cNvSpPr/>
          <p:nvPr/>
        </p:nvSpPr>
        <p:spPr>
          <a:xfrm>
            <a:off x="646043" y="3579875"/>
            <a:ext cx="2117035" cy="14996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300"/>
              </a:spcAft>
            </a:pPr>
            <a:r>
              <a:rPr lang="en-US" b="1" dirty="0"/>
              <a:t>Exceptionally Strong Operational Performance</a:t>
            </a:r>
          </a:p>
        </p:txBody>
      </p:sp>
      <p:sp>
        <p:nvSpPr>
          <p:cNvPr id="12" name="Rectangle: Rounded Corners 11">
            <a:extLst>
              <a:ext uri="{FF2B5EF4-FFF2-40B4-BE49-F238E27FC236}">
                <a16:creationId xmlns:a16="http://schemas.microsoft.com/office/drawing/2014/main" id="{56AA74B6-3098-40E0-80CD-6D63EE676CA2}"/>
              </a:ext>
            </a:extLst>
          </p:cNvPr>
          <p:cNvSpPr/>
          <p:nvPr/>
        </p:nvSpPr>
        <p:spPr>
          <a:xfrm>
            <a:off x="646042" y="5593443"/>
            <a:ext cx="2117035" cy="149961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300"/>
              </a:spcBef>
              <a:spcAft>
                <a:spcPts val="300"/>
              </a:spcAft>
            </a:pPr>
            <a:r>
              <a:rPr lang="en-US" b="1" dirty="0"/>
              <a:t>Road to Success in Second Half &amp; Beyond</a:t>
            </a:r>
          </a:p>
        </p:txBody>
      </p:sp>
      <p:sp>
        <p:nvSpPr>
          <p:cNvPr id="13" name="TextBox 12">
            <a:extLst>
              <a:ext uri="{FF2B5EF4-FFF2-40B4-BE49-F238E27FC236}">
                <a16:creationId xmlns:a16="http://schemas.microsoft.com/office/drawing/2014/main" id="{2849DCD5-A64C-467B-8101-CEFE9CFAF29B}"/>
              </a:ext>
            </a:extLst>
          </p:cNvPr>
          <p:cNvSpPr txBox="1"/>
          <p:nvPr/>
        </p:nvSpPr>
        <p:spPr>
          <a:xfrm>
            <a:off x="2921480" y="1667557"/>
            <a:ext cx="6525217" cy="1415772"/>
          </a:xfrm>
          <a:prstGeom prst="rect">
            <a:avLst/>
          </a:prstGeom>
          <a:noFill/>
        </p:spPr>
        <p:txBody>
          <a:bodyPr wrap="square" rtlCol="0">
            <a:spAutoFit/>
          </a:bodyPr>
          <a:lstStyle>
            <a:defPPr marR="0" lvl="0" algn="l" rtl="0">
              <a:lnSpc>
                <a:spcPct val="100000"/>
              </a:lnSpc>
              <a:spcBef>
                <a:spcPts val="0"/>
              </a:spcBef>
              <a:spcAft>
                <a:spcPts val="0"/>
              </a:spcAft>
            </a:defPPr>
            <a:lvl1pPr marL="285750" indent="-285750">
              <a:spcBef>
                <a:spcPts val="600"/>
              </a:spcBef>
              <a:spcAft>
                <a:spcPts val="600"/>
              </a:spcAft>
              <a:buFont typeface="Arial" panose="020B0604020202020204" pitchFamily="34" charset="0"/>
              <a:buChar char="•"/>
              <a:defRPr sz="1100">
                <a:latin typeface="Calibri" panose="020F0502020204030204" pitchFamily="34" charset="0"/>
                <a:cs typeface="Calibri" panose="020F0502020204030204" pitchFamily="34" charset="0"/>
              </a:defRPr>
            </a:lvl1pPr>
          </a:lstStyle>
          <a:p>
            <a:r>
              <a:rPr lang="en-US" dirty="0"/>
              <a:t>Traction with large U.S. districts remains strong; Q2 2019 revenue top-line softness due to Supplies weakness within smaller districts and non-district customers.</a:t>
            </a:r>
          </a:p>
          <a:p>
            <a:r>
              <a:rPr lang="en-US" dirty="0"/>
              <a:t>Overall Supplies revenue and outlook remains healthy. Pricing actions and improved margin discipline aiding in margin expansion, the impact of which to be realized primarily in H2 2019.</a:t>
            </a:r>
          </a:p>
          <a:p>
            <a:r>
              <a:rPr lang="en-US" dirty="0"/>
              <a:t>Science Curriculum recovery slower than expected; targeting 2H growth and expecting a more pronounced recovery in 2020.</a:t>
            </a:r>
          </a:p>
        </p:txBody>
      </p:sp>
      <p:sp>
        <p:nvSpPr>
          <p:cNvPr id="15" name="TextBox 14">
            <a:extLst>
              <a:ext uri="{FF2B5EF4-FFF2-40B4-BE49-F238E27FC236}">
                <a16:creationId xmlns:a16="http://schemas.microsoft.com/office/drawing/2014/main" id="{E6522956-6D20-45E2-AE6C-A4231997B82B}"/>
              </a:ext>
            </a:extLst>
          </p:cNvPr>
          <p:cNvSpPr txBox="1"/>
          <p:nvPr/>
        </p:nvSpPr>
        <p:spPr>
          <a:xfrm>
            <a:off x="2975271" y="3706347"/>
            <a:ext cx="6692028" cy="1415772"/>
          </a:xfrm>
          <a:prstGeom prst="rect">
            <a:avLst/>
          </a:prstGeom>
          <a:noFill/>
        </p:spPr>
        <p:txBody>
          <a:bodyPr wrap="square" rtlCol="0">
            <a:spAutoFit/>
          </a:bodyPr>
          <a:lstStyle/>
          <a:p>
            <a:pPr marL="285750" indent="-285750">
              <a:spcBef>
                <a:spcPts val="600"/>
              </a:spcBef>
              <a:spcAft>
                <a:spcPts val="600"/>
              </a:spcAft>
              <a:buFont typeface="Arial" panose="020B0604020202020204" pitchFamily="34" charset="0"/>
              <a:buChar char="•"/>
            </a:pPr>
            <a:r>
              <a:rPr lang="en-US" sz="1100" dirty="0">
                <a:latin typeface="Calibri" panose="020F0502020204030204" pitchFamily="34" charset="0"/>
                <a:cs typeface="Calibri" panose="020F0502020204030204" pitchFamily="34" charset="0"/>
              </a:rPr>
              <a:t>Strongest operating metrics in years; fulfillment centers are current and delivering on-time, accurate and damage free orders.</a:t>
            </a:r>
          </a:p>
          <a:p>
            <a:pPr marL="285750" indent="-285750">
              <a:spcBef>
                <a:spcPts val="600"/>
              </a:spcBef>
              <a:spcAft>
                <a:spcPts val="600"/>
              </a:spcAft>
              <a:buFont typeface="Arial" panose="020B0604020202020204" pitchFamily="34" charset="0"/>
              <a:buChar char="•"/>
            </a:pPr>
            <a:r>
              <a:rPr lang="en-US" sz="1100" dirty="0">
                <a:latin typeface="Calibri" panose="020F0502020204030204" pitchFamily="34" charset="0"/>
                <a:cs typeface="Calibri" panose="020F0502020204030204" pitchFamily="34" charset="0"/>
              </a:rPr>
              <a:t>Expect to leverage excellent operational performance and customer service levels to boost post-peak re-order rates in 2H.  </a:t>
            </a:r>
          </a:p>
          <a:p>
            <a:pPr marL="285750" indent="-285750">
              <a:spcBef>
                <a:spcPts val="600"/>
              </a:spcBef>
              <a:spcAft>
                <a:spcPts val="600"/>
              </a:spcAft>
              <a:buFont typeface="Arial" panose="020B0604020202020204" pitchFamily="34" charset="0"/>
              <a:buChar char="•"/>
            </a:pPr>
            <a:r>
              <a:rPr lang="en-US" sz="1100" dirty="0">
                <a:latin typeface="Calibri" panose="020F0502020204030204" pitchFamily="34" charset="0"/>
                <a:cs typeface="Calibri" panose="020F0502020204030204" pitchFamily="34" charset="0"/>
              </a:rPr>
              <a:t>Aggressive SG&amp;A management continues to be evident; favorable SG&amp;A margin trend is expected to continue in H2 2019</a:t>
            </a:r>
          </a:p>
        </p:txBody>
      </p:sp>
      <p:sp>
        <p:nvSpPr>
          <p:cNvPr id="16" name="TextBox 15">
            <a:extLst>
              <a:ext uri="{FF2B5EF4-FFF2-40B4-BE49-F238E27FC236}">
                <a16:creationId xmlns:a16="http://schemas.microsoft.com/office/drawing/2014/main" id="{C6D8B538-D09B-42F1-8470-A1A01C6C2806}"/>
              </a:ext>
            </a:extLst>
          </p:cNvPr>
          <p:cNvSpPr txBox="1"/>
          <p:nvPr/>
        </p:nvSpPr>
        <p:spPr>
          <a:xfrm>
            <a:off x="2971958" y="5718275"/>
            <a:ext cx="6692028" cy="1246495"/>
          </a:xfrm>
          <a:prstGeom prst="rect">
            <a:avLst/>
          </a:prstGeom>
          <a:noFill/>
        </p:spPr>
        <p:txBody>
          <a:bodyPr wrap="square" rtlCol="0" anchor="ctr">
            <a:spAutoFit/>
          </a:bodyPr>
          <a:lstStyle/>
          <a:p>
            <a:pPr marL="285750" indent="-285750">
              <a:spcBef>
                <a:spcPts val="600"/>
              </a:spcBef>
              <a:spcAft>
                <a:spcPts val="600"/>
              </a:spcAft>
              <a:buFont typeface="Arial" panose="020B0604020202020204" pitchFamily="34" charset="0"/>
              <a:buChar char="•"/>
            </a:pPr>
            <a:r>
              <a:rPr lang="en-US" sz="1100" dirty="0">
                <a:latin typeface="Calibri" panose="020F0502020204030204" pitchFamily="34" charset="0"/>
                <a:cs typeface="Calibri" panose="020F0502020204030204" pitchFamily="34" charset="0"/>
              </a:rPr>
              <a:t>Working capital has normalized as expected, providing FCF to accelerate debt paydown in 3Q and 4Q 2019.</a:t>
            </a:r>
          </a:p>
          <a:p>
            <a:pPr marL="285750" indent="-285750">
              <a:spcBef>
                <a:spcPts val="600"/>
              </a:spcBef>
              <a:spcAft>
                <a:spcPts val="600"/>
              </a:spcAft>
              <a:buFont typeface="Arial" panose="020B0604020202020204" pitchFamily="34" charset="0"/>
              <a:buChar char="•"/>
            </a:pPr>
            <a:r>
              <a:rPr lang="en-US" sz="1100" dirty="0">
                <a:latin typeface="Calibri" panose="020F0502020204030204" pitchFamily="34" charset="0"/>
                <a:cs typeface="Calibri" panose="020F0502020204030204" pitchFamily="34" charset="0"/>
              </a:rPr>
              <a:t>Driven by favorable margin trends and aggressive SG&amp;A management, guiding to the low-end of our Adjusted EBITDA guidance range</a:t>
            </a:r>
          </a:p>
          <a:p>
            <a:pPr marL="285750" indent="-285750">
              <a:spcBef>
                <a:spcPts val="600"/>
              </a:spcBef>
              <a:spcAft>
                <a:spcPts val="600"/>
              </a:spcAft>
              <a:buFont typeface="Arial" panose="020B0604020202020204" pitchFamily="34" charset="0"/>
              <a:buChar char="•"/>
            </a:pPr>
            <a:r>
              <a:rPr lang="en-US" sz="1100" dirty="0">
                <a:latin typeface="Calibri" panose="020F0502020204030204" pitchFamily="34" charset="0"/>
                <a:cs typeface="Calibri" panose="020F0502020204030204" pitchFamily="34" charset="0"/>
              </a:rPr>
              <a:t>Full-year impact of pricing actions, continued SG&amp;A management and recovery in the Science Curriculum business point to continued bottom-line improvement in 2020.</a:t>
            </a:r>
          </a:p>
        </p:txBody>
      </p:sp>
    </p:spTree>
    <p:extLst>
      <p:ext uri="{BB962C8B-B14F-4D97-AF65-F5344CB8AC3E}">
        <p14:creationId xmlns:p14="http://schemas.microsoft.com/office/powerpoint/2010/main" val="1225683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4EF54-D125-4260-8492-C62F32EBEFA3}"/>
              </a:ext>
            </a:extLst>
          </p:cNvPr>
          <p:cNvSpPr>
            <a:spLocks noGrp="1"/>
          </p:cNvSpPr>
          <p:nvPr>
            <p:ph type="title"/>
          </p:nvPr>
        </p:nvSpPr>
        <p:spPr/>
        <p:txBody>
          <a:bodyPr/>
          <a:lstStyle/>
          <a:p>
            <a:r>
              <a:rPr lang="en-US"/>
              <a:t>2019 Key Priorities &amp; Objectives</a:t>
            </a:r>
          </a:p>
        </p:txBody>
      </p:sp>
      <p:sp>
        <p:nvSpPr>
          <p:cNvPr id="4" name="Slide Number Placeholder 3">
            <a:extLst>
              <a:ext uri="{FF2B5EF4-FFF2-40B4-BE49-F238E27FC236}">
                <a16:creationId xmlns:a16="http://schemas.microsoft.com/office/drawing/2014/main" id="{79809958-8E13-4564-8EAB-342DAB9B3244}"/>
              </a:ext>
            </a:extLst>
          </p:cNvPr>
          <p:cNvSpPr>
            <a:spLocks noGrp="1"/>
          </p:cNvSpPr>
          <p:nvPr>
            <p:ph type="sldNum" idx="12"/>
          </p:nvPr>
        </p:nvSpPr>
        <p:spPr>
          <a:xfrm>
            <a:off x="9513779" y="7358287"/>
            <a:ext cx="206375" cy="181609"/>
          </a:xfrm>
        </p:spPr>
        <p:txBody>
          <a:bodyPr/>
          <a:lstStyle/>
          <a:p>
            <a:pPr marL="25400" lvl="0" indent="0">
              <a:spcBef>
                <a:spcPts val="0"/>
              </a:spcBef>
              <a:spcAft>
                <a:spcPts val="0"/>
              </a:spcAft>
              <a:buNone/>
            </a:pPr>
            <a:fld id="{00000000-1234-1234-1234-123412341234}" type="slidenum">
              <a:rPr lang="en-US" smtClean="0"/>
              <a:t>4</a:t>
            </a:fld>
            <a:endParaRPr lang="en-US"/>
          </a:p>
        </p:txBody>
      </p:sp>
      <p:sp>
        <p:nvSpPr>
          <p:cNvPr id="7" name="Rectangle: Rounded Corners 6">
            <a:extLst>
              <a:ext uri="{FF2B5EF4-FFF2-40B4-BE49-F238E27FC236}">
                <a16:creationId xmlns:a16="http://schemas.microsoft.com/office/drawing/2014/main" id="{27CF4A5D-7964-49D2-8684-244128AB0193}"/>
              </a:ext>
            </a:extLst>
          </p:cNvPr>
          <p:cNvSpPr/>
          <p:nvPr/>
        </p:nvSpPr>
        <p:spPr>
          <a:xfrm>
            <a:off x="646043" y="1691292"/>
            <a:ext cx="2117035" cy="8064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Drive Organic </a:t>
            </a:r>
          </a:p>
          <a:p>
            <a:pPr algn="ctr"/>
            <a:r>
              <a:rPr lang="en-US" b="1"/>
              <a:t>Revenue Growth </a:t>
            </a:r>
          </a:p>
        </p:txBody>
      </p:sp>
      <p:sp>
        <p:nvSpPr>
          <p:cNvPr id="8" name="Rectangle: Rounded Corners 7">
            <a:extLst>
              <a:ext uri="{FF2B5EF4-FFF2-40B4-BE49-F238E27FC236}">
                <a16:creationId xmlns:a16="http://schemas.microsoft.com/office/drawing/2014/main" id="{09978546-0525-4AFF-8657-B4E82C932F92}"/>
              </a:ext>
            </a:extLst>
          </p:cNvPr>
          <p:cNvSpPr/>
          <p:nvPr/>
        </p:nvSpPr>
        <p:spPr>
          <a:xfrm>
            <a:off x="646043" y="2940311"/>
            <a:ext cx="2117035" cy="8064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Cost Efficiency &amp; Process Excellence</a:t>
            </a:r>
          </a:p>
        </p:txBody>
      </p:sp>
      <p:sp>
        <p:nvSpPr>
          <p:cNvPr id="10" name="Rectangle: Rounded Corners 9">
            <a:extLst>
              <a:ext uri="{FF2B5EF4-FFF2-40B4-BE49-F238E27FC236}">
                <a16:creationId xmlns:a16="http://schemas.microsoft.com/office/drawing/2014/main" id="{5384F003-2C01-4F2F-8E51-FB202FC5303B}"/>
              </a:ext>
            </a:extLst>
          </p:cNvPr>
          <p:cNvSpPr/>
          <p:nvPr/>
        </p:nvSpPr>
        <p:spPr>
          <a:xfrm>
            <a:off x="646043" y="4189330"/>
            <a:ext cx="2117035" cy="8064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Build Long-Term Growth Momentum</a:t>
            </a:r>
          </a:p>
        </p:txBody>
      </p:sp>
      <p:sp>
        <p:nvSpPr>
          <p:cNvPr id="12" name="Rectangle: Rounded Corners 11">
            <a:extLst>
              <a:ext uri="{FF2B5EF4-FFF2-40B4-BE49-F238E27FC236}">
                <a16:creationId xmlns:a16="http://schemas.microsoft.com/office/drawing/2014/main" id="{56AA74B6-3098-40E0-80CD-6D63EE676CA2}"/>
              </a:ext>
            </a:extLst>
          </p:cNvPr>
          <p:cNvSpPr/>
          <p:nvPr/>
        </p:nvSpPr>
        <p:spPr>
          <a:xfrm>
            <a:off x="646042" y="5438349"/>
            <a:ext cx="2117035" cy="80648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a:t>Boost Free </a:t>
            </a:r>
          </a:p>
          <a:p>
            <a:pPr algn="ctr"/>
            <a:r>
              <a:rPr lang="en-US" b="1"/>
              <a:t>Cash Flow</a:t>
            </a:r>
          </a:p>
        </p:txBody>
      </p:sp>
      <p:sp>
        <p:nvSpPr>
          <p:cNvPr id="13" name="TextBox 12">
            <a:extLst>
              <a:ext uri="{FF2B5EF4-FFF2-40B4-BE49-F238E27FC236}">
                <a16:creationId xmlns:a16="http://schemas.microsoft.com/office/drawing/2014/main" id="{2849DCD5-A64C-467B-8101-CEFE9CFAF29B}"/>
              </a:ext>
            </a:extLst>
          </p:cNvPr>
          <p:cNvSpPr txBox="1"/>
          <p:nvPr/>
        </p:nvSpPr>
        <p:spPr>
          <a:xfrm>
            <a:off x="2975271" y="1643034"/>
            <a:ext cx="6692028" cy="938719"/>
          </a:xfrm>
          <a:prstGeom prst="rect">
            <a:avLst/>
          </a:prstGeom>
          <a:solidFill>
            <a:schemeClr val="bg1">
              <a:lumMod val="95000"/>
            </a:schemeClr>
          </a:solidFill>
        </p:spPr>
        <p:txBody>
          <a:bodyPr wrap="square" rtlCol="0">
            <a:spAutoFit/>
          </a:bodyPr>
          <a:lstStyle/>
          <a:p>
            <a:pPr marL="285750" indent="-285750">
              <a:buFont typeface="Arial" panose="020B0604020202020204" pitchFamily="34" charset="0"/>
              <a:buChar char="•"/>
            </a:pPr>
            <a:r>
              <a:rPr lang="en-US" sz="1100" dirty="0">
                <a:latin typeface="Calibri" panose="020F0502020204030204" pitchFamily="34" charset="0"/>
                <a:cs typeface="Calibri" panose="020F0502020204030204" pitchFamily="34" charset="0"/>
              </a:rPr>
              <a:t>Leverage team-sell model and customer segmentation strategy to drive growth.</a:t>
            </a:r>
          </a:p>
          <a:p>
            <a:pPr marL="285750" indent="-285750">
              <a:buFont typeface="Arial" panose="020B0604020202020204" pitchFamily="34" charset="0"/>
              <a:buChar char="•"/>
            </a:pPr>
            <a:r>
              <a:rPr lang="en-US" sz="1100" dirty="0">
                <a:latin typeface="Calibri" panose="020F0502020204030204" pitchFamily="34" charset="0"/>
                <a:cs typeface="Calibri" panose="020F0502020204030204" pitchFamily="34" charset="0"/>
              </a:rPr>
              <a:t>Strengthen relationships at the District Administration &amp; School Board Level.</a:t>
            </a:r>
          </a:p>
          <a:p>
            <a:pPr marL="285750" indent="-285750">
              <a:buFont typeface="Arial" panose="020B0604020202020204" pitchFamily="34" charset="0"/>
              <a:buChar char="•"/>
            </a:pPr>
            <a:r>
              <a:rPr lang="en-US" sz="1100" dirty="0">
                <a:latin typeface="Calibri" panose="020F0502020204030204" pitchFamily="34" charset="0"/>
                <a:cs typeface="Calibri" panose="020F0502020204030204" pitchFamily="34" charset="0"/>
              </a:rPr>
              <a:t>Capitalize on supplier consolidation trends as Districts seek to streamline procurement activities.</a:t>
            </a:r>
          </a:p>
          <a:p>
            <a:pPr marL="285750" indent="-285750">
              <a:buFont typeface="Arial" panose="020B0604020202020204" pitchFamily="34" charset="0"/>
              <a:buChar char="•"/>
            </a:pPr>
            <a:r>
              <a:rPr lang="en-US" sz="1100" dirty="0">
                <a:latin typeface="Calibri" panose="020F0502020204030204" pitchFamily="34" charset="0"/>
                <a:cs typeface="Calibri" panose="020F0502020204030204" pitchFamily="34" charset="0"/>
              </a:rPr>
              <a:t>Benefit from increased funding directed toward STEM/STEAM, Early Childhood and Learning Environment modernization efforts.</a:t>
            </a:r>
          </a:p>
        </p:txBody>
      </p:sp>
      <p:sp>
        <p:nvSpPr>
          <p:cNvPr id="14" name="TextBox 13">
            <a:extLst>
              <a:ext uri="{FF2B5EF4-FFF2-40B4-BE49-F238E27FC236}">
                <a16:creationId xmlns:a16="http://schemas.microsoft.com/office/drawing/2014/main" id="{2512716F-CD55-4F4D-86F7-A436554D608F}"/>
              </a:ext>
            </a:extLst>
          </p:cNvPr>
          <p:cNvSpPr txBox="1"/>
          <p:nvPr/>
        </p:nvSpPr>
        <p:spPr>
          <a:xfrm>
            <a:off x="2978584" y="4209356"/>
            <a:ext cx="6692028" cy="769441"/>
          </a:xfrm>
          <a:prstGeom prst="rect">
            <a:avLst/>
          </a:prstGeom>
          <a:solidFill>
            <a:schemeClr val="bg1">
              <a:lumMod val="95000"/>
            </a:schemeClr>
          </a:solidFill>
        </p:spPr>
        <p:txBody>
          <a:bodyPr wrap="square" rtlCol="0">
            <a:spAutoFit/>
          </a:bodyPr>
          <a:lstStyle/>
          <a:p>
            <a:pPr marL="285750" indent="-285750">
              <a:buFont typeface="Arial" panose="020B0604020202020204" pitchFamily="34" charset="0"/>
              <a:buChar char="•"/>
            </a:pPr>
            <a:r>
              <a:rPr lang="en-US" sz="1100">
                <a:latin typeface="Calibri" panose="020F0502020204030204" pitchFamily="34" charset="0"/>
                <a:cs typeface="Calibri" panose="020F0502020204030204" pitchFamily="34" charset="0"/>
              </a:rPr>
              <a:t>Strategically invest in Learning Environment pipeline to support its strong, multi-year projected growth.</a:t>
            </a:r>
          </a:p>
          <a:p>
            <a:pPr marL="285750" indent="-285750">
              <a:buFont typeface="Arial" panose="020B0604020202020204" pitchFamily="34" charset="0"/>
              <a:buChar char="•"/>
            </a:pPr>
            <a:r>
              <a:rPr lang="en-US" sz="1100">
                <a:latin typeface="Calibri" panose="020F0502020204030204" pitchFamily="34" charset="0"/>
                <a:cs typeface="Calibri" panose="020F0502020204030204" pitchFamily="34" charset="0"/>
              </a:rPr>
              <a:t>Launch new high-margin supplemental curriculum products in ELA, Math and Science.</a:t>
            </a:r>
          </a:p>
          <a:p>
            <a:pPr marL="285750" indent="-285750">
              <a:buFont typeface="Arial" panose="020B0604020202020204" pitchFamily="34" charset="0"/>
              <a:buChar char="•"/>
            </a:pPr>
            <a:r>
              <a:rPr lang="en-US" sz="1100">
                <a:latin typeface="Calibri" panose="020F0502020204030204" pitchFamily="34" charset="0"/>
                <a:cs typeface="Calibri" panose="020F0502020204030204" pitchFamily="34" charset="0"/>
              </a:rPr>
              <a:t>Convert growing Science Curriculum opportunities outside of California.</a:t>
            </a:r>
          </a:p>
          <a:p>
            <a:pPr marL="285750" indent="-285750">
              <a:buFont typeface="Arial" panose="020B0604020202020204" pitchFamily="34" charset="0"/>
              <a:buChar char="•"/>
            </a:pPr>
            <a:r>
              <a:rPr lang="en-US" sz="1100">
                <a:latin typeface="Calibri" panose="020F0502020204030204" pitchFamily="34" charset="0"/>
                <a:cs typeface="Calibri" panose="020F0502020204030204" pitchFamily="34" charset="0"/>
              </a:rPr>
              <a:t>Continue to deepen customer relationships and broaden account penetration across categories.</a:t>
            </a:r>
          </a:p>
        </p:txBody>
      </p:sp>
      <p:sp>
        <p:nvSpPr>
          <p:cNvPr id="15" name="TextBox 14">
            <a:extLst>
              <a:ext uri="{FF2B5EF4-FFF2-40B4-BE49-F238E27FC236}">
                <a16:creationId xmlns:a16="http://schemas.microsoft.com/office/drawing/2014/main" id="{E6522956-6D20-45E2-AE6C-A4231997B82B}"/>
              </a:ext>
            </a:extLst>
          </p:cNvPr>
          <p:cNvSpPr txBox="1"/>
          <p:nvPr/>
        </p:nvSpPr>
        <p:spPr>
          <a:xfrm>
            <a:off x="2975271" y="2873517"/>
            <a:ext cx="6692028" cy="938719"/>
          </a:xfrm>
          <a:prstGeom prst="rect">
            <a:avLst/>
          </a:prstGeom>
          <a:solidFill>
            <a:schemeClr val="bg1">
              <a:lumMod val="95000"/>
            </a:schemeClr>
          </a:solidFill>
        </p:spPr>
        <p:txBody>
          <a:bodyPr wrap="square" rtlCol="0">
            <a:spAutoFit/>
          </a:bodyPr>
          <a:lstStyle/>
          <a:p>
            <a:pPr marL="285750" indent="-285750">
              <a:buFont typeface="Arial" panose="020B0604020202020204" pitchFamily="34" charset="0"/>
              <a:buChar char="•"/>
            </a:pPr>
            <a:r>
              <a:rPr lang="en-US" sz="1100" dirty="0">
                <a:latin typeface="Calibri" panose="020F0502020204030204" pitchFamily="34" charset="0"/>
                <a:cs typeface="Calibri" panose="020F0502020204030204" pitchFamily="34" charset="0"/>
              </a:rPr>
              <a:t>Continue to benefit from process excellence initiatives designed to lower costs and create scalability.</a:t>
            </a:r>
          </a:p>
          <a:p>
            <a:pPr marL="285750" indent="-285750">
              <a:buFont typeface="Arial" panose="020B0604020202020204" pitchFamily="34" charset="0"/>
              <a:buChar char="•"/>
            </a:pPr>
            <a:r>
              <a:rPr lang="en-US" sz="1100" dirty="0">
                <a:latin typeface="Calibri" panose="020F0502020204030204" pitchFamily="34" charset="0"/>
                <a:cs typeface="Calibri" panose="020F0502020204030204" pitchFamily="34" charset="0"/>
              </a:rPr>
              <a:t>Realize transportation-cost savings from renegotiation of key transport agreements and other supply chain initiatives.</a:t>
            </a:r>
          </a:p>
          <a:p>
            <a:pPr marL="285750" indent="-285750">
              <a:buFont typeface="Arial" panose="020B0604020202020204" pitchFamily="34" charset="0"/>
              <a:buChar char="•"/>
            </a:pPr>
            <a:r>
              <a:rPr lang="en-US" sz="1100" dirty="0">
                <a:latin typeface="Calibri" panose="020F0502020204030204" pitchFamily="34" charset="0"/>
                <a:cs typeface="Calibri" panose="020F0502020204030204" pitchFamily="34" charset="0"/>
              </a:rPr>
              <a:t>Leverage reduced order-cycle times and improved fill-rates to enhance customer experience and drive strong follow-on orders post peak season.</a:t>
            </a:r>
          </a:p>
        </p:txBody>
      </p:sp>
      <p:sp>
        <p:nvSpPr>
          <p:cNvPr id="16" name="TextBox 15">
            <a:extLst>
              <a:ext uri="{FF2B5EF4-FFF2-40B4-BE49-F238E27FC236}">
                <a16:creationId xmlns:a16="http://schemas.microsoft.com/office/drawing/2014/main" id="{C6D8B538-D09B-42F1-8470-A1A01C6C2806}"/>
              </a:ext>
            </a:extLst>
          </p:cNvPr>
          <p:cNvSpPr txBox="1"/>
          <p:nvPr/>
        </p:nvSpPr>
        <p:spPr>
          <a:xfrm>
            <a:off x="2971958" y="5468218"/>
            <a:ext cx="6692028" cy="769441"/>
          </a:xfrm>
          <a:prstGeom prst="rect">
            <a:avLst/>
          </a:prstGeom>
          <a:solidFill>
            <a:schemeClr val="bg1">
              <a:lumMod val="95000"/>
            </a:schemeClr>
          </a:solidFill>
        </p:spPr>
        <p:txBody>
          <a:bodyPr wrap="square" rtlCol="0" anchor="ctr">
            <a:spAutoFit/>
          </a:bodyPr>
          <a:lstStyle/>
          <a:p>
            <a:pPr marL="285750" indent="-285750">
              <a:buFont typeface="Arial" panose="020B0604020202020204" pitchFamily="34" charset="0"/>
              <a:buChar char="•"/>
            </a:pPr>
            <a:r>
              <a:rPr lang="en-US" sz="1100">
                <a:latin typeface="Calibri" panose="020F0502020204030204" pitchFamily="34" charset="0"/>
                <a:cs typeface="Calibri" panose="020F0502020204030204" pitchFamily="34" charset="0"/>
              </a:rPr>
              <a:t>On track for 2019 net working capital normalization.</a:t>
            </a:r>
          </a:p>
          <a:p>
            <a:pPr marL="285750" indent="-285750">
              <a:buFont typeface="Arial" panose="020B0604020202020204" pitchFamily="34" charset="0"/>
              <a:buChar char="•"/>
            </a:pPr>
            <a:r>
              <a:rPr lang="en-US" sz="1100">
                <a:latin typeface="Calibri" panose="020F0502020204030204" pitchFamily="34" charset="0"/>
                <a:cs typeface="Calibri" panose="020F0502020204030204" pitchFamily="34" charset="0"/>
              </a:rPr>
              <a:t>On-time complete shipments and enhanced e-commerce integration to shorten collection cycles. </a:t>
            </a:r>
          </a:p>
          <a:p>
            <a:pPr marL="285750" indent="-285750">
              <a:buFont typeface="Arial" panose="020B0604020202020204" pitchFamily="34" charset="0"/>
              <a:buChar char="•"/>
            </a:pPr>
            <a:r>
              <a:rPr lang="en-US" sz="1100">
                <a:latin typeface="Calibri" panose="020F0502020204030204" pitchFamily="34" charset="0"/>
                <a:cs typeface="Calibri" panose="020F0502020204030204" pitchFamily="34" charset="0"/>
              </a:rPr>
              <a:t>Continue to expect modest reduction in capital expenditures in 2019.</a:t>
            </a:r>
          </a:p>
          <a:p>
            <a:pPr marL="285750" indent="-285750">
              <a:buFont typeface="Arial" panose="020B0604020202020204" pitchFamily="34" charset="0"/>
              <a:buChar char="•"/>
            </a:pPr>
            <a:r>
              <a:rPr lang="en-US" sz="1100">
                <a:latin typeface="Calibri" panose="020F0502020204030204" pitchFamily="34" charset="0"/>
                <a:cs typeface="Calibri" panose="020F0502020204030204" pitchFamily="34" charset="0"/>
              </a:rPr>
              <a:t>Stronger cash flows expected to reduce overall leverage.</a:t>
            </a:r>
          </a:p>
        </p:txBody>
      </p:sp>
    </p:spTree>
    <p:extLst>
      <p:ext uri="{BB962C8B-B14F-4D97-AF65-F5344CB8AC3E}">
        <p14:creationId xmlns:p14="http://schemas.microsoft.com/office/powerpoint/2010/main" val="17787264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4EF54-D125-4260-8492-C62F32EBEFA3}"/>
              </a:ext>
            </a:extLst>
          </p:cNvPr>
          <p:cNvSpPr>
            <a:spLocks noGrp="1"/>
          </p:cNvSpPr>
          <p:nvPr>
            <p:ph type="title"/>
          </p:nvPr>
        </p:nvSpPr>
        <p:spPr/>
        <p:txBody>
          <a:bodyPr/>
          <a:lstStyle/>
          <a:p>
            <a:r>
              <a:rPr lang="en-US"/>
              <a:t>Q2 2019 Revenue Overview</a:t>
            </a:r>
          </a:p>
        </p:txBody>
      </p:sp>
      <p:sp>
        <p:nvSpPr>
          <p:cNvPr id="3" name="Text Placeholder 2">
            <a:extLst>
              <a:ext uri="{FF2B5EF4-FFF2-40B4-BE49-F238E27FC236}">
                <a16:creationId xmlns:a16="http://schemas.microsoft.com/office/drawing/2014/main" id="{070345A2-817C-4F30-8E06-7C2BB00004E5}"/>
              </a:ext>
            </a:extLst>
          </p:cNvPr>
          <p:cNvSpPr>
            <a:spLocks noGrp="1"/>
          </p:cNvSpPr>
          <p:nvPr>
            <p:ph type="body" idx="1"/>
          </p:nvPr>
        </p:nvSpPr>
        <p:spPr>
          <a:xfrm>
            <a:off x="340948" y="1051420"/>
            <a:ext cx="9157127" cy="6625521"/>
          </a:xfrm>
        </p:spPr>
        <p:txBody>
          <a:bodyPr/>
          <a:lstStyle/>
          <a:p>
            <a:pPr marL="228600" indent="0">
              <a:spcAft>
                <a:spcPts val="600"/>
              </a:spcAft>
            </a:pPr>
            <a:r>
              <a:rPr lang="en-US" sz="1300" b="1" dirty="0">
                <a:solidFill>
                  <a:srgbClr val="0070C0"/>
                </a:solidFill>
              </a:rPr>
              <a:t>Q2 2019 revenue was $160.6M, a decline of 5.1% as compared to the previous year. The main drivers were as follows:</a:t>
            </a:r>
          </a:p>
          <a:p>
            <a:pPr marL="228600" indent="0">
              <a:spcAft>
                <a:spcPts val="600"/>
              </a:spcAft>
              <a:buClr>
                <a:schemeClr val="tx1"/>
              </a:buClr>
            </a:pPr>
            <a:r>
              <a:rPr lang="en-US" sz="1300" b="1" dirty="0">
                <a:solidFill>
                  <a:srgbClr val="0070C0"/>
                </a:solidFill>
              </a:rPr>
              <a:t>Distribution segment revenue </a:t>
            </a:r>
            <a:r>
              <a:rPr lang="en-US" sz="1300" dirty="0">
                <a:solidFill>
                  <a:schemeClr val="tx1"/>
                </a:solidFill>
              </a:rPr>
              <a:t>of $150.1M, a decline of 3.6% as compared to the previous year. Supplies revenue softness and continued headwinds in the Agendas category were key drivers of the decline YoY. The weakness in Agendas is due to challenges associated with the transition to a new technology platform to support the sale and production of Agendas. </a:t>
            </a:r>
          </a:p>
          <a:p>
            <a:pPr marL="514350" indent="-285750">
              <a:spcAft>
                <a:spcPts val="600"/>
              </a:spcAft>
              <a:buClr>
                <a:schemeClr val="tx1"/>
              </a:buClr>
              <a:buFont typeface="Wingdings" panose="05000000000000000000" pitchFamily="2" charset="2"/>
              <a:buChar char="§"/>
            </a:pPr>
            <a:r>
              <a:rPr lang="en-US" sz="1300" b="1" dirty="0">
                <a:solidFill>
                  <a:srgbClr val="0070C0"/>
                </a:solidFill>
              </a:rPr>
              <a:t>Supplies</a:t>
            </a:r>
          </a:p>
          <a:p>
            <a:pPr marL="971550" lvl="1" indent="-285750">
              <a:spcAft>
                <a:spcPts val="600"/>
              </a:spcAft>
              <a:buClr>
                <a:schemeClr val="tx1"/>
              </a:buClr>
              <a:buFont typeface="Wingdings" panose="05000000000000000000" pitchFamily="2" charset="2"/>
              <a:buChar char="§"/>
            </a:pPr>
            <a:r>
              <a:rPr lang="en-US" sz="1300" dirty="0">
                <a:solidFill>
                  <a:schemeClr val="tx1"/>
                </a:solidFill>
              </a:rPr>
              <a:t>Revenue of $77.0M, down 4.1% as compared to the previous year. Large school districts posting solid growth YoY offset by weakness in small-to-medium sized districts, Canada and non-district accounts. </a:t>
            </a:r>
          </a:p>
          <a:p>
            <a:pPr marL="971550" lvl="1" indent="-285750">
              <a:spcAft>
                <a:spcPts val="600"/>
              </a:spcAft>
              <a:buClr>
                <a:schemeClr val="tx1"/>
              </a:buClr>
              <a:buFont typeface="Wingdings" panose="05000000000000000000" pitchFamily="2" charset="2"/>
              <a:buChar char="§"/>
            </a:pPr>
            <a:r>
              <a:rPr lang="en-US" sz="1300" dirty="0">
                <a:solidFill>
                  <a:schemeClr val="tx1"/>
                </a:solidFill>
              </a:rPr>
              <a:t>The weakness in small district and non-district accounts, we believe, is partly attributable to our poor operating performance in 2018; we have deployed multiple sales and marketing initiatives in an effort to reactivate this segment of the customer base.  Weakness in Canada can be attributed to education budget cuts and increased local competition in certain provinces.</a:t>
            </a:r>
          </a:p>
          <a:p>
            <a:pPr marL="514350" indent="-285750">
              <a:spcAft>
                <a:spcPts val="600"/>
              </a:spcAft>
              <a:buClr>
                <a:schemeClr val="tx1"/>
              </a:buClr>
              <a:buFont typeface="Wingdings" panose="05000000000000000000" pitchFamily="2" charset="2"/>
              <a:buChar char="§"/>
            </a:pPr>
            <a:r>
              <a:rPr lang="en-US" sz="1300" b="1" dirty="0">
                <a:solidFill>
                  <a:srgbClr val="0070C0"/>
                </a:solidFill>
              </a:rPr>
              <a:t>Furniture</a:t>
            </a:r>
          </a:p>
          <a:p>
            <a:pPr marL="971550" lvl="1" indent="-285750">
              <a:spcAft>
                <a:spcPts val="600"/>
              </a:spcAft>
              <a:buClr>
                <a:schemeClr val="tx1"/>
              </a:buClr>
              <a:buFont typeface="Wingdings" panose="05000000000000000000" pitchFamily="2" charset="2"/>
              <a:buChar char="§"/>
            </a:pPr>
            <a:r>
              <a:rPr lang="en-US" sz="1300" dirty="0">
                <a:solidFill>
                  <a:schemeClr val="tx1"/>
                </a:solidFill>
              </a:rPr>
              <a:t>Revenue of $53.6M, up 2.3% as compared to the previous year. Strong demand was partially offset by our strategic decision to be more selective when considering the pursuit of low margin opportunities in certain markets. </a:t>
            </a:r>
          </a:p>
          <a:p>
            <a:pPr marL="514350" indent="-285750">
              <a:spcAft>
                <a:spcPts val="600"/>
              </a:spcAft>
              <a:buClr>
                <a:schemeClr val="tx1"/>
              </a:buClr>
              <a:buFont typeface="Wingdings" panose="05000000000000000000" pitchFamily="2" charset="2"/>
              <a:buChar char="§"/>
            </a:pPr>
            <a:r>
              <a:rPr lang="en-US" sz="1300" b="1" dirty="0">
                <a:solidFill>
                  <a:srgbClr val="0070C0"/>
                </a:solidFill>
              </a:rPr>
              <a:t>Instruction &amp; Intervention (“I&amp;I”)</a:t>
            </a:r>
          </a:p>
          <a:p>
            <a:pPr marL="971550" lvl="1" indent="-285750">
              <a:spcAft>
                <a:spcPts val="600"/>
              </a:spcAft>
              <a:buClr>
                <a:schemeClr val="tx1"/>
              </a:buClr>
              <a:buFont typeface="Wingdings" panose="05000000000000000000" pitchFamily="2" charset="2"/>
              <a:buChar char="§"/>
            </a:pPr>
            <a:r>
              <a:rPr lang="en-US" sz="1300" dirty="0">
                <a:solidFill>
                  <a:schemeClr val="tx1"/>
                </a:solidFill>
              </a:rPr>
              <a:t>Revenue of $14.1M, down 2.0% as compared to the previous year, reflecting soft demand for our Triumph Learning (Coach) product line and non-proprietary instructional support materials and manipulatives. </a:t>
            </a:r>
            <a:endParaRPr lang="en-US" sz="1300" dirty="0">
              <a:solidFill>
                <a:schemeClr val="tx1"/>
              </a:solidFill>
              <a:highlight>
                <a:srgbClr val="FFFF00"/>
              </a:highlight>
            </a:endParaRPr>
          </a:p>
          <a:p>
            <a:pPr marL="971550" lvl="1" indent="-285750">
              <a:spcAft>
                <a:spcPts val="600"/>
              </a:spcAft>
              <a:buClr>
                <a:schemeClr val="tx1"/>
              </a:buClr>
              <a:buFont typeface="Wingdings" panose="05000000000000000000" pitchFamily="2" charset="2"/>
              <a:buChar char="§"/>
            </a:pPr>
            <a:r>
              <a:rPr lang="en-US" sz="1300" dirty="0">
                <a:solidFill>
                  <a:schemeClr val="tx1"/>
                </a:solidFill>
              </a:rPr>
              <a:t>Pipeline of opportunities for SPIRE and Wordly Wise remains solid, with modest YoY growth expected in these anchor products.</a:t>
            </a:r>
            <a:r>
              <a:rPr lang="en-US" sz="1300" dirty="0">
                <a:solidFill>
                  <a:schemeClr val="bg2"/>
                </a:solidFill>
              </a:rPr>
              <a:t> </a:t>
            </a:r>
            <a:r>
              <a:rPr lang="en-US" sz="1300" i="1" dirty="0">
                <a:solidFill>
                  <a:schemeClr val="tx1"/>
                </a:solidFill>
              </a:rPr>
              <a:t>Success Coach</a:t>
            </a:r>
            <a:r>
              <a:rPr lang="en-US" sz="1300" dirty="0">
                <a:solidFill>
                  <a:schemeClr val="tx1"/>
                </a:solidFill>
              </a:rPr>
              <a:t> launch on track for Q3, representing the first major new product release in several years. </a:t>
            </a:r>
          </a:p>
          <a:p>
            <a:pPr marL="514350" indent="-285750">
              <a:spcAft>
                <a:spcPts val="600"/>
              </a:spcAft>
              <a:buClr>
                <a:schemeClr val="tx1"/>
              </a:buClr>
              <a:buFont typeface="Wingdings" panose="05000000000000000000" pitchFamily="2" charset="2"/>
              <a:buChar char="§"/>
            </a:pPr>
            <a:r>
              <a:rPr lang="en-US" sz="1300" b="1" dirty="0">
                <a:solidFill>
                  <a:srgbClr val="0070C0"/>
                </a:solidFill>
              </a:rPr>
              <a:t>AV Tech</a:t>
            </a:r>
          </a:p>
          <a:p>
            <a:pPr marL="971550" lvl="1" indent="-285750">
              <a:spcAft>
                <a:spcPts val="600"/>
              </a:spcAft>
              <a:buClr>
                <a:schemeClr val="tx1"/>
              </a:buClr>
              <a:buFont typeface="Wingdings" panose="05000000000000000000" pitchFamily="2" charset="2"/>
              <a:buChar char="§"/>
            </a:pPr>
            <a:r>
              <a:rPr lang="en-US" sz="1300" dirty="0">
                <a:solidFill>
                  <a:schemeClr val="tx1"/>
                </a:solidFill>
              </a:rPr>
              <a:t>Revenue of $4.2M, up 2.9% as compared to the previous year; category performance up low single digit YoY and modestly better than historical trends. Better alignment with Furniture (Learning Environment) sales process is beginning to gain traction.</a:t>
            </a:r>
          </a:p>
          <a:p>
            <a:pPr marL="228600" lvl="1" indent="0">
              <a:spcAft>
                <a:spcPts val="600"/>
              </a:spcAft>
              <a:buClr>
                <a:schemeClr val="tx1"/>
              </a:buClr>
            </a:pPr>
            <a:r>
              <a:rPr lang="en-US" sz="1300" b="1" dirty="0">
                <a:solidFill>
                  <a:srgbClr val="0070C0"/>
                </a:solidFill>
              </a:rPr>
              <a:t>Science Curriculum segment revenue </a:t>
            </a:r>
            <a:r>
              <a:rPr lang="en-US" sz="1300" dirty="0">
                <a:solidFill>
                  <a:schemeClr val="tx1"/>
                </a:solidFill>
              </a:rPr>
              <a:t>of $10.5M, a decline of 22.2% as compared to the previous year, reflecting the result of weaker than expected performance of FOSS in several large open territory opportunities and timing shifts with the California adoption. Overall yield from the California adoption appears to still be intact. Our 2019 plan assumed approximately half of the California spend would occur in 2019, with the balance being spent in 2020. However, due to slower than expected adoption we now expect approximately a quarter of the California spend to occur in 2019, with the balance being spent in 2020 / 2021. </a:t>
            </a:r>
          </a:p>
          <a:p>
            <a:pPr marL="228600" lvl="1" indent="0">
              <a:spcAft>
                <a:spcPts val="600"/>
              </a:spcAft>
              <a:buClr>
                <a:schemeClr val="tx1"/>
              </a:buClr>
            </a:pPr>
            <a:endParaRPr lang="en-US" sz="1300" dirty="0">
              <a:solidFill>
                <a:srgbClr val="0070C0"/>
              </a:solidFill>
            </a:endParaRPr>
          </a:p>
          <a:p>
            <a:pPr marL="514350" lvl="1" indent="-285750">
              <a:spcAft>
                <a:spcPts val="600"/>
              </a:spcAft>
              <a:buClr>
                <a:schemeClr val="tx1"/>
              </a:buClr>
              <a:buFont typeface="Wingdings" panose="05000000000000000000" pitchFamily="2" charset="2"/>
              <a:buChar char="§"/>
            </a:pPr>
            <a:endParaRPr lang="en-US" sz="1300" i="1" dirty="0">
              <a:solidFill>
                <a:schemeClr val="tx1"/>
              </a:solidFill>
            </a:endParaRPr>
          </a:p>
        </p:txBody>
      </p:sp>
      <p:sp>
        <p:nvSpPr>
          <p:cNvPr id="5" name="Slide Number Placeholder 3">
            <a:extLst>
              <a:ext uri="{FF2B5EF4-FFF2-40B4-BE49-F238E27FC236}">
                <a16:creationId xmlns:a16="http://schemas.microsoft.com/office/drawing/2014/main" id="{749C64BD-4C1D-47F0-8F56-A194D807AF3E}"/>
              </a:ext>
            </a:extLst>
          </p:cNvPr>
          <p:cNvSpPr txBox="1">
            <a:spLocks/>
          </p:cNvSpPr>
          <p:nvPr/>
        </p:nvSpPr>
        <p:spPr>
          <a:xfrm>
            <a:off x="9513779" y="7358287"/>
            <a:ext cx="206375" cy="181609"/>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25400" marR="0" lvl="0" indent="0" algn="l" rtl="0">
              <a:lnSpc>
                <a:spcPct val="119545"/>
              </a:lnSpc>
              <a:spcBef>
                <a:spcPts val="0"/>
              </a:spcBef>
              <a:spcAft>
                <a:spcPts val="0"/>
              </a:spcAft>
              <a:buClr>
                <a:srgbClr val="000000"/>
              </a:buClr>
              <a:buFont typeface="Arial"/>
              <a:buNone/>
              <a:defRPr sz="1100" b="0" i="0" u="none" strike="noStrike" cap="none">
                <a:solidFill>
                  <a:schemeClr val="dk1"/>
                </a:solidFill>
                <a:latin typeface="Arial"/>
                <a:ea typeface="Arial"/>
                <a:cs typeface="Arial"/>
                <a:sym typeface="Arial"/>
              </a:defRPr>
            </a:lvl1pPr>
            <a:lvl2pPr marL="25400" marR="0" lvl="1" indent="0" algn="l" rtl="0">
              <a:lnSpc>
                <a:spcPct val="119545"/>
              </a:lnSpc>
              <a:spcBef>
                <a:spcPts val="0"/>
              </a:spcBef>
              <a:spcAft>
                <a:spcPts val="0"/>
              </a:spcAft>
              <a:buClr>
                <a:srgbClr val="000000"/>
              </a:buClr>
              <a:buFont typeface="Arial"/>
              <a:buNone/>
              <a:defRPr sz="1100" b="0" i="0" u="none" strike="noStrike" cap="none">
                <a:solidFill>
                  <a:schemeClr val="dk1"/>
                </a:solidFill>
                <a:latin typeface="Arial"/>
                <a:ea typeface="Arial"/>
                <a:cs typeface="Arial"/>
                <a:sym typeface="Arial"/>
              </a:defRPr>
            </a:lvl2pPr>
            <a:lvl3pPr marL="25400" marR="0" lvl="2" indent="0" algn="l" rtl="0">
              <a:lnSpc>
                <a:spcPct val="119545"/>
              </a:lnSpc>
              <a:spcBef>
                <a:spcPts val="0"/>
              </a:spcBef>
              <a:spcAft>
                <a:spcPts val="0"/>
              </a:spcAft>
              <a:buClr>
                <a:srgbClr val="000000"/>
              </a:buClr>
              <a:buFont typeface="Arial"/>
              <a:buNone/>
              <a:defRPr sz="1100" b="0" i="0" u="none" strike="noStrike" cap="none">
                <a:solidFill>
                  <a:schemeClr val="dk1"/>
                </a:solidFill>
                <a:latin typeface="Arial"/>
                <a:ea typeface="Arial"/>
                <a:cs typeface="Arial"/>
                <a:sym typeface="Arial"/>
              </a:defRPr>
            </a:lvl3pPr>
            <a:lvl4pPr marL="25400" marR="0" lvl="3" indent="0" algn="l" rtl="0">
              <a:lnSpc>
                <a:spcPct val="119545"/>
              </a:lnSpc>
              <a:spcBef>
                <a:spcPts val="0"/>
              </a:spcBef>
              <a:spcAft>
                <a:spcPts val="0"/>
              </a:spcAft>
              <a:buClr>
                <a:srgbClr val="000000"/>
              </a:buClr>
              <a:buFont typeface="Arial"/>
              <a:buNone/>
              <a:defRPr sz="1100" b="0" i="0" u="none" strike="noStrike" cap="none">
                <a:solidFill>
                  <a:schemeClr val="dk1"/>
                </a:solidFill>
                <a:latin typeface="Arial"/>
                <a:ea typeface="Arial"/>
                <a:cs typeface="Arial"/>
                <a:sym typeface="Arial"/>
              </a:defRPr>
            </a:lvl4pPr>
            <a:lvl5pPr marL="25400" marR="0" lvl="4" indent="0" algn="l" rtl="0">
              <a:lnSpc>
                <a:spcPct val="119545"/>
              </a:lnSpc>
              <a:spcBef>
                <a:spcPts val="0"/>
              </a:spcBef>
              <a:spcAft>
                <a:spcPts val="0"/>
              </a:spcAft>
              <a:buClr>
                <a:srgbClr val="000000"/>
              </a:buClr>
              <a:buFont typeface="Arial"/>
              <a:buNone/>
              <a:defRPr sz="1100" b="0" i="0" u="none" strike="noStrike" cap="none">
                <a:solidFill>
                  <a:schemeClr val="dk1"/>
                </a:solidFill>
                <a:latin typeface="Arial"/>
                <a:ea typeface="Arial"/>
                <a:cs typeface="Arial"/>
                <a:sym typeface="Arial"/>
              </a:defRPr>
            </a:lvl5pPr>
            <a:lvl6pPr marL="25400" marR="0" lvl="5" indent="0" algn="l" rtl="0">
              <a:lnSpc>
                <a:spcPct val="119545"/>
              </a:lnSpc>
              <a:spcBef>
                <a:spcPts val="0"/>
              </a:spcBef>
              <a:spcAft>
                <a:spcPts val="0"/>
              </a:spcAft>
              <a:buClr>
                <a:srgbClr val="000000"/>
              </a:buClr>
              <a:buFont typeface="Arial"/>
              <a:buNone/>
              <a:defRPr sz="1100" b="0" i="0" u="none" strike="noStrike" cap="none">
                <a:solidFill>
                  <a:schemeClr val="dk1"/>
                </a:solidFill>
                <a:latin typeface="Arial"/>
                <a:ea typeface="Arial"/>
                <a:cs typeface="Arial"/>
                <a:sym typeface="Arial"/>
              </a:defRPr>
            </a:lvl6pPr>
            <a:lvl7pPr marL="25400" marR="0" lvl="6" indent="0" algn="l" rtl="0">
              <a:lnSpc>
                <a:spcPct val="119545"/>
              </a:lnSpc>
              <a:spcBef>
                <a:spcPts val="0"/>
              </a:spcBef>
              <a:spcAft>
                <a:spcPts val="0"/>
              </a:spcAft>
              <a:buClr>
                <a:srgbClr val="000000"/>
              </a:buClr>
              <a:buFont typeface="Arial"/>
              <a:buNone/>
              <a:defRPr sz="1100" b="0" i="0" u="none" strike="noStrike" cap="none">
                <a:solidFill>
                  <a:schemeClr val="dk1"/>
                </a:solidFill>
                <a:latin typeface="Arial"/>
                <a:ea typeface="Arial"/>
                <a:cs typeface="Arial"/>
                <a:sym typeface="Arial"/>
              </a:defRPr>
            </a:lvl7pPr>
            <a:lvl8pPr marL="25400" marR="0" lvl="7" indent="0" algn="l" rtl="0">
              <a:lnSpc>
                <a:spcPct val="119545"/>
              </a:lnSpc>
              <a:spcBef>
                <a:spcPts val="0"/>
              </a:spcBef>
              <a:spcAft>
                <a:spcPts val="0"/>
              </a:spcAft>
              <a:buClr>
                <a:srgbClr val="000000"/>
              </a:buClr>
              <a:buFont typeface="Arial"/>
              <a:buNone/>
              <a:defRPr sz="1100" b="0" i="0" u="none" strike="noStrike" cap="none">
                <a:solidFill>
                  <a:schemeClr val="dk1"/>
                </a:solidFill>
                <a:latin typeface="Arial"/>
                <a:ea typeface="Arial"/>
                <a:cs typeface="Arial"/>
                <a:sym typeface="Arial"/>
              </a:defRPr>
            </a:lvl8pPr>
            <a:lvl9pPr marL="25400" marR="0" lvl="8" indent="0" algn="l" rtl="0">
              <a:lnSpc>
                <a:spcPct val="119545"/>
              </a:lnSpc>
              <a:spcBef>
                <a:spcPts val="0"/>
              </a:spcBef>
              <a:spcAft>
                <a:spcPts val="0"/>
              </a:spcAft>
              <a:buClr>
                <a:srgbClr val="000000"/>
              </a:buClr>
              <a:buFont typeface="Arial"/>
              <a:buNone/>
              <a:defRPr sz="1100" b="0" i="0" u="none" strike="noStrike" cap="none">
                <a:solidFill>
                  <a:schemeClr val="dk1"/>
                </a:solidFill>
                <a:latin typeface="Arial"/>
                <a:ea typeface="Arial"/>
                <a:cs typeface="Arial"/>
                <a:sym typeface="Arial"/>
              </a:defRPr>
            </a:lvl9pPr>
          </a:lstStyle>
          <a:p>
            <a:fld id="{00000000-1234-1234-1234-123412341234}" type="slidenum">
              <a:rPr lang="en-US" smtClean="0"/>
              <a:pPr/>
              <a:t>5</a:t>
            </a:fld>
            <a:endParaRPr lang="en-US"/>
          </a:p>
        </p:txBody>
      </p:sp>
    </p:spTree>
    <p:extLst>
      <p:ext uri="{BB962C8B-B14F-4D97-AF65-F5344CB8AC3E}">
        <p14:creationId xmlns:p14="http://schemas.microsoft.com/office/powerpoint/2010/main" val="2109948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4EF54-D125-4260-8492-C62F32EBEFA3}"/>
              </a:ext>
            </a:extLst>
          </p:cNvPr>
          <p:cNvSpPr>
            <a:spLocks noGrp="1"/>
          </p:cNvSpPr>
          <p:nvPr>
            <p:ph type="title"/>
          </p:nvPr>
        </p:nvSpPr>
        <p:spPr/>
        <p:txBody>
          <a:bodyPr/>
          <a:lstStyle/>
          <a:p>
            <a:r>
              <a:rPr lang="en-US"/>
              <a:t>Q2 2019 Gross Profit Overview</a:t>
            </a:r>
          </a:p>
        </p:txBody>
      </p:sp>
      <p:sp>
        <p:nvSpPr>
          <p:cNvPr id="3" name="Text Placeholder 2">
            <a:extLst>
              <a:ext uri="{FF2B5EF4-FFF2-40B4-BE49-F238E27FC236}">
                <a16:creationId xmlns:a16="http://schemas.microsoft.com/office/drawing/2014/main" id="{070345A2-817C-4F30-8E06-7C2BB00004E5}"/>
              </a:ext>
            </a:extLst>
          </p:cNvPr>
          <p:cNvSpPr>
            <a:spLocks noGrp="1"/>
          </p:cNvSpPr>
          <p:nvPr>
            <p:ph type="body" idx="1"/>
          </p:nvPr>
        </p:nvSpPr>
        <p:spPr>
          <a:xfrm>
            <a:off x="340948" y="1051420"/>
            <a:ext cx="9157127" cy="6207023"/>
          </a:xfrm>
        </p:spPr>
        <p:txBody>
          <a:bodyPr/>
          <a:lstStyle/>
          <a:p>
            <a:pPr marL="228600" indent="0">
              <a:spcAft>
                <a:spcPts val="600"/>
              </a:spcAft>
            </a:pPr>
            <a:r>
              <a:rPr lang="en-US" sz="1300" b="1" dirty="0">
                <a:solidFill>
                  <a:srgbClr val="0070C0"/>
                </a:solidFill>
              </a:rPr>
              <a:t>Q2 2019 gross profit was $52.7M, down $6.1M or 10.3% as compared to the previous year, representing a gross margin of 32.8%, contracting 190 bps YoY. </a:t>
            </a:r>
            <a:endParaRPr lang="en-US" sz="1300" dirty="0">
              <a:solidFill>
                <a:srgbClr val="0070C0"/>
              </a:solidFill>
            </a:endParaRPr>
          </a:p>
          <a:p>
            <a:pPr marL="514350" indent="-285750">
              <a:spcAft>
                <a:spcPts val="600"/>
              </a:spcAft>
              <a:buFont typeface="Wingdings" panose="05000000000000000000" pitchFamily="2" charset="2"/>
              <a:buChar char="§"/>
            </a:pPr>
            <a:r>
              <a:rPr lang="en-US" sz="1300" dirty="0">
                <a:solidFill>
                  <a:schemeClr val="tx1"/>
                </a:solidFill>
              </a:rPr>
              <a:t>YoY spread in gross margin continues to narrow positively (from a 220 bps YoY decline in Q1 2019 to a 190 bps decline in Q2 2019).</a:t>
            </a:r>
          </a:p>
          <a:p>
            <a:pPr marL="514350" indent="-285750">
              <a:spcAft>
                <a:spcPts val="600"/>
              </a:spcAft>
              <a:buFont typeface="Wingdings" panose="05000000000000000000" pitchFamily="2" charset="2"/>
              <a:buChar char="§"/>
            </a:pPr>
            <a:r>
              <a:rPr lang="en-US" sz="1300" dirty="0">
                <a:solidFill>
                  <a:schemeClr val="tx1"/>
                </a:solidFill>
              </a:rPr>
              <a:t>Margin trends at the product category level in late Q2 / early Q3 support gross margin expansion in 2H 2019 as our pricing actions and efforts to improve margin discipline within bids, contracts and major projects take hold. </a:t>
            </a:r>
          </a:p>
          <a:p>
            <a:pPr marL="228600" indent="0">
              <a:spcAft>
                <a:spcPts val="600"/>
              </a:spcAft>
            </a:pPr>
            <a:r>
              <a:rPr lang="en-US" sz="1300" b="1" dirty="0">
                <a:solidFill>
                  <a:srgbClr val="0070C0"/>
                </a:solidFill>
              </a:rPr>
              <a:t>The main drivers of gross profit were as follows:</a:t>
            </a:r>
          </a:p>
          <a:p>
            <a:pPr marL="514350" indent="-285750">
              <a:spcAft>
                <a:spcPts val="600"/>
              </a:spcAft>
              <a:buFont typeface="Wingdings" panose="05000000000000000000" pitchFamily="2" charset="2"/>
              <a:buChar char="§"/>
            </a:pPr>
            <a:r>
              <a:rPr lang="en-US" sz="1300" b="1" i="1" dirty="0">
                <a:solidFill>
                  <a:srgbClr val="0070C0"/>
                </a:solidFill>
              </a:rPr>
              <a:t>Distribution Segment </a:t>
            </a:r>
            <a:r>
              <a:rPr lang="en-US" sz="1300" dirty="0">
                <a:solidFill>
                  <a:schemeClr val="tx1"/>
                </a:solidFill>
              </a:rPr>
              <a:t>gross profit of</a:t>
            </a:r>
            <a:r>
              <a:rPr lang="en-US" sz="1300" b="1" dirty="0">
                <a:solidFill>
                  <a:schemeClr val="tx1"/>
                </a:solidFill>
              </a:rPr>
              <a:t> </a:t>
            </a:r>
            <a:r>
              <a:rPr lang="en-US" sz="1300" dirty="0">
                <a:solidFill>
                  <a:schemeClr val="tx1"/>
                </a:solidFill>
              </a:rPr>
              <a:t>$46.8M, down $3.5M or 7.0% as compared to the previous year, representing a gross margin of 31.2%, 110 bps below prior year. </a:t>
            </a:r>
            <a:endParaRPr lang="en-US" sz="1300" b="1" i="1" dirty="0">
              <a:solidFill>
                <a:srgbClr val="0070C0"/>
              </a:solidFill>
            </a:endParaRPr>
          </a:p>
          <a:p>
            <a:pPr marL="971550" lvl="1" indent="-285750">
              <a:spcAft>
                <a:spcPts val="600"/>
              </a:spcAft>
              <a:buFont typeface="Wingdings" panose="05000000000000000000" pitchFamily="2" charset="2"/>
              <a:buChar char="§"/>
            </a:pPr>
            <a:r>
              <a:rPr lang="en-US" sz="1300" dirty="0">
                <a:solidFill>
                  <a:schemeClr val="tx1"/>
                </a:solidFill>
              </a:rPr>
              <a:t>Q2 2019 Distribution segment gross margins was negatively impacted by both product mix (-30 bps) and increased customer rebates and allowances (-30 bps).</a:t>
            </a:r>
          </a:p>
          <a:p>
            <a:pPr marL="971550" lvl="1" indent="-285750">
              <a:spcAft>
                <a:spcPts val="600"/>
              </a:spcAft>
              <a:buFont typeface="Wingdings" panose="05000000000000000000" pitchFamily="2" charset="2"/>
              <a:buChar char="§"/>
            </a:pPr>
            <a:r>
              <a:rPr lang="en-US" sz="1300" dirty="0">
                <a:solidFill>
                  <a:schemeClr val="tx1"/>
                </a:solidFill>
              </a:rPr>
              <a:t>Pricing actions taken in fiscal 2018 and early fiscal 2019 have begun to positively impact gross margins over the past three quarters.</a:t>
            </a:r>
          </a:p>
          <a:p>
            <a:pPr marL="971550" lvl="1" indent="-285750">
              <a:spcAft>
                <a:spcPts val="600"/>
              </a:spcAft>
              <a:buFont typeface="Wingdings" panose="05000000000000000000" pitchFamily="2" charset="2"/>
              <a:buChar char="§"/>
            </a:pPr>
            <a:r>
              <a:rPr lang="en-US" sz="1300" dirty="0">
                <a:solidFill>
                  <a:schemeClr val="tx1"/>
                </a:solidFill>
              </a:rPr>
              <a:t>We expect the impact of pricing actions to be more pronounced in 2H 2019 and result in positive YoY gross margin variances. </a:t>
            </a:r>
          </a:p>
          <a:p>
            <a:pPr marL="514350" indent="-285750">
              <a:spcAft>
                <a:spcPts val="600"/>
              </a:spcAft>
              <a:buFont typeface="Wingdings" panose="05000000000000000000" pitchFamily="2" charset="2"/>
              <a:buChar char="§"/>
            </a:pPr>
            <a:r>
              <a:rPr lang="en-US" sz="1300" b="1" i="1" dirty="0">
                <a:solidFill>
                  <a:srgbClr val="0070C0"/>
                </a:solidFill>
              </a:rPr>
              <a:t>Science Curriculum Segment </a:t>
            </a:r>
            <a:r>
              <a:rPr lang="en-US" sz="1300" dirty="0">
                <a:solidFill>
                  <a:schemeClr val="tx1"/>
                </a:solidFill>
              </a:rPr>
              <a:t>gross profit of $5.9M, down $2.5M or 30.2% as compared to the previous year, representing a gross margin of 55.7%, decreasing 640 bps YoY.</a:t>
            </a:r>
          </a:p>
          <a:p>
            <a:pPr marL="971550" lvl="1" indent="-285750">
              <a:spcAft>
                <a:spcPts val="600"/>
              </a:spcAft>
              <a:buFont typeface="Wingdings" panose="05000000000000000000" pitchFamily="2" charset="2"/>
              <a:buChar char="§"/>
            </a:pPr>
            <a:r>
              <a:rPr lang="en-US" sz="1300" dirty="0">
                <a:solidFill>
                  <a:schemeClr val="tx1"/>
                </a:solidFill>
              </a:rPr>
              <a:t>Factors resulting in YoY margin contraction were: increased product costs associated with smaller runs of printed materials, higher than expected training and material costs, and lower shipping and handling revenues.</a:t>
            </a:r>
          </a:p>
          <a:p>
            <a:pPr marL="971550" lvl="1" indent="-285750">
              <a:spcAft>
                <a:spcPts val="600"/>
              </a:spcAft>
              <a:buFont typeface="Wingdings" panose="05000000000000000000" pitchFamily="2" charset="2"/>
              <a:buChar char="§"/>
            </a:pPr>
            <a:r>
              <a:rPr lang="en-US" sz="1300" dirty="0">
                <a:solidFill>
                  <a:schemeClr val="tx1"/>
                </a:solidFill>
              </a:rPr>
              <a:t>Expect gross margin expansion in H2 2019, based upon higher volumes and margins, to be consistent with 2H 2018.</a:t>
            </a:r>
          </a:p>
        </p:txBody>
      </p:sp>
      <p:sp>
        <p:nvSpPr>
          <p:cNvPr id="5" name="Slide Number Placeholder 3">
            <a:extLst>
              <a:ext uri="{FF2B5EF4-FFF2-40B4-BE49-F238E27FC236}">
                <a16:creationId xmlns:a16="http://schemas.microsoft.com/office/drawing/2014/main" id="{749C64BD-4C1D-47F0-8F56-A194D807AF3E}"/>
              </a:ext>
            </a:extLst>
          </p:cNvPr>
          <p:cNvSpPr txBox="1">
            <a:spLocks/>
          </p:cNvSpPr>
          <p:nvPr/>
        </p:nvSpPr>
        <p:spPr>
          <a:xfrm>
            <a:off x="9513779" y="7358287"/>
            <a:ext cx="206375" cy="181609"/>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25400" marR="0" lvl="0" indent="0" algn="l" rtl="0">
              <a:lnSpc>
                <a:spcPct val="119545"/>
              </a:lnSpc>
              <a:spcBef>
                <a:spcPts val="0"/>
              </a:spcBef>
              <a:spcAft>
                <a:spcPts val="0"/>
              </a:spcAft>
              <a:buClr>
                <a:srgbClr val="000000"/>
              </a:buClr>
              <a:buFont typeface="Arial"/>
              <a:buNone/>
              <a:defRPr sz="1100" b="0" i="0" u="none" strike="noStrike" cap="none">
                <a:solidFill>
                  <a:schemeClr val="dk1"/>
                </a:solidFill>
                <a:latin typeface="Arial"/>
                <a:ea typeface="Arial"/>
                <a:cs typeface="Arial"/>
                <a:sym typeface="Arial"/>
              </a:defRPr>
            </a:lvl1pPr>
            <a:lvl2pPr marL="25400" marR="0" lvl="1" indent="0" algn="l" rtl="0">
              <a:lnSpc>
                <a:spcPct val="119545"/>
              </a:lnSpc>
              <a:spcBef>
                <a:spcPts val="0"/>
              </a:spcBef>
              <a:spcAft>
                <a:spcPts val="0"/>
              </a:spcAft>
              <a:buClr>
                <a:srgbClr val="000000"/>
              </a:buClr>
              <a:buFont typeface="Arial"/>
              <a:buNone/>
              <a:defRPr sz="1100" b="0" i="0" u="none" strike="noStrike" cap="none">
                <a:solidFill>
                  <a:schemeClr val="dk1"/>
                </a:solidFill>
                <a:latin typeface="Arial"/>
                <a:ea typeface="Arial"/>
                <a:cs typeface="Arial"/>
                <a:sym typeface="Arial"/>
              </a:defRPr>
            </a:lvl2pPr>
            <a:lvl3pPr marL="25400" marR="0" lvl="2" indent="0" algn="l" rtl="0">
              <a:lnSpc>
                <a:spcPct val="119545"/>
              </a:lnSpc>
              <a:spcBef>
                <a:spcPts val="0"/>
              </a:spcBef>
              <a:spcAft>
                <a:spcPts val="0"/>
              </a:spcAft>
              <a:buClr>
                <a:srgbClr val="000000"/>
              </a:buClr>
              <a:buFont typeface="Arial"/>
              <a:buNone/>
              <a:defRPr sz="1100" b="0" i="0" u="none" strike="noStrike" cap="none">
                <a:solidFill>
                  <a:schemeClr val="dk1"/>
                </a:solidFill>
                <a:latin typeface="Arial"/>
                <a:ea typeface="Arial"/>
                <a:cs typeface="Arial"/>
                <a:sym typeface="Arial"/>
              </a:defRPr>
            </a:lvl3pPr>
            <a:lvl4pPr marL="25400" marR="0" lvl="3" indent="0" algn="l" rtl="0">
              <a:lnSpc>
                <a:spcPct val="119545"/>
              </a:lnSpc>
              <a:spcBef>
                <a:spcPts val="0"/>
              </a:spcBef>
              <a:spcAft>
                <a:spcPts val="0"/>
              </a:spcAft>
              <a:buClr>
                <a:srgbClr val="000000"/>
              </a:buClr>
              <a:buFont typeface="Arial"/>
              <a:buNone/>
              <a:defRPr sz="1100" b="0" i="0" u="none" strike="noStrike" cap="none">
                <a:solidFill>
                  <a:schemeClr val="dk1"/>
                </a:solidFill>
                <a:latin typeface="Arial"/>
                <a:ea typeface="Arial"/>
                <a:cs typeface="Arial"/>
                <a:sym typeface="Arial"/>
              </a:defRPr>
            </a:lvl4pPr>
            <a:lvl5pPr marL="25400" marR="0" lvl="4" indent="0" algn="l" rtl="0">
              <a:lnSpc>
                <a:spcPct val="119545"/>
              </a:lnSpc>
              <a:spcBef>
                <a:spcPts val="0"/>
              </a:spcBef>
              <a:spcAft>
                <a:spcPts val="0"/>
              </a:spcAft>
              <a:buClr>
                <a:srgbClr val="000000"/>
              </a:buClr>
              <a:buFont typeface="Arial"/>
              <a:buNone/>
              <a:defRPr sz="1100" b="0" i="0" u="none" strike="noStrike" cap="none">
                <a:solidFill>
                  <a:schemeClr val="dk1"/>
                </a:solidFill>
                <a:latin typeface="Arial"/>
                <a:ea typeface="Arial"/>
                <a:cs typeface="Arial"/>
                <a:sym typeface="Arial"/>
              </a:defRPr>
            </a:lvl5pPr>
            <a:lvl6pPr marL="25400" marR="0" lvl="5" indent="0" algn="l" rtl="0">
              <a:lnSpc>
                <a:spcPct val="119545"/>
              </a:lnSpc>
              <a:spcBef>
                <a:spcPts val="0"/>
              </a:spcBef>
              <a:spcAft>
                <a:spcPts val="0"/>
              </a:spcAft>
              <a:buClr>
                <a:srgbClr val="000000"/>
              </a:buClr>
              <a:buFont typeface="Arial"/>
              <a:buNone/>
              <a:defRPr sz="1100" b="0" i="0" u="none" strike="noStrike" cap="none">
                <a:solidFill>
                  <a:schemeClr val="dk1"/>
                </a:solidFill>
                <a:latin typeface="Arial"/>
                <a:ea typeface="Arial"/>
                <a:cs typeface="Arial"/>
                <a:sym typeface="Arial"/>
              </a:defRPr>
            </a:lvl6pPr>
            <a:lvl7pPr marL="25400" marR="0" lvl="6" indent="0" algn="l" rtl="0">
              <a:lnSpc>
                <a:spcPct val="119545"/>
              </a:lnSpc>
              <a:spcBef>
                <a:spcPts val="0"/>
              </a:spcBef>
              <a:spcAft>
                <a:spcPts val="0"/>
              </a:spcAft>
              <a:buClr>
                <a:srgbClr val="000000"/>
              </a:buClr>
              <a:buFont typeface="Arial"/>
              <a:buNone/>
              <a:defRPr sz="1100" b="0" i="0" u="none" strike="noStrike" cap="none">
                <a:solidFill>
                  <a:schemeClr val="dk1"/>
                </a:solidFill>
                <a:latin typeface="Arial"/>
                <a:ea typeface="Arial"/>
                <a:cs typeface="Arial"/>
                <a:sym typeface="Arial"/>
              </a:defRPr>
            </a:lvl7pPr>
            <a:lvl8pPr marL="25400" marR="0" lvl="7" indent="0" algn="l" rtl="0">
              <a:lnSpc>
                <a:spcPct val="119545"/>
              </a:lnSpc>
              <a:spcBef>
                <a:spcPts val="0"/>
              </a:spcBef>
              <a:spcAft>
                <a:spcPts val="0"/>
              </a:spcAft>
              <a:buClr>
                <a:srgbClr val="000000"/>
              </a:buClr>
              <a:buFont typeface="Arial"/>
              <a:buNone/>
              <a:defRPr sz="1100" b="0" i="0" u="none" strike="noStrike" cap="none">
                <a:solidFill>
                  <a:schemeClr val="dk1"/>
                </a:solidFill>
                <a:latin typeface="Arial"/>
                <a:ea typeface="Arial"/>
                <a:cs typeface="Arial"/>
                <a:sym typeface="Arial"/>
              </a:defRPr>
            </a:lvl8pPr>
            <a:lvl9pPr marL="25400" marR="0" lvl="8" indent="0" algn="l" rtl="0">
              <a:lnSpc>
                <a:spcPct val="119545"/>
              </a:lnSpc>
              <a:spcBef>
                <a:spcPts val="0"/>
              </a:spcBef>
              <a:spcAft>
                <a:spcPts val="0"/>
              </a:spcAft>
              <a:buClr>
                <a:srgbClr val="000000"/>
              </a:buClr>
              <a:buFont typeface="Arial"/>
              <a:buNone/>
              <a:defRPr sz="1100" b="0" i="0" u="none" strike="noStrike" cap="none">
                <a:solidFill>
                  <a:schemeClr val="dk1"/>
                </a:solidFill>
                <a:latin typeface="Arial"/>
                <a:ea typeface="Arial"/>
                <a:cs typeface="Arial"/>
                <a:sym typeface="Arial"/>
              </a:defRPr>
            </a:lvl9pPr>
          </a:lstStyle>
          <a:p>
            <a:fld id="{00000000-1234-1234-1234-123412341234}" type="slidenum">
              <a:rPr lang="en-US" smtClean="0"/>
              <a:pPr/>
              <a:t>6</a:t>
            </a:fld>
            <a:endParaRPr lang="en-US"/>
          </a:p>
        </p:txBody>
      </p:sp>
    </p:spTree>
    <p:extLst>
      <p:ext uri="{BB962C8B-B14F-4D97-AF65-F5344CB8AC3E}">
        <p14:creationId xmlns:p14="http://schemas.microsoft.com/office/powerpoint/2010/main" val="1948284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4EF54-D125-4260-8492-C62F32EBEFA3}"/>
              </a:ext>
            </a:extLst>
          </p:cNvPr>
          <p:cNvSpPr>
            <a:spLocks noGrp="1"/>
          </p:cNvSpPr>
          <p:nvPr>
            <p:ph type="title"/>
          </p:nvPr>
        </p:nvSpPr>
        <p:spPr/>
        <p:txBody>
          <a:bodyPr/>
          <a:lstStyle/>
          <a:p>
            <a:r>
              <a:rPr lang="en-US" sz="2100"/>
              <a:t>Structural Improvements Leading to Improved YoY Gross Margin Profile</a:t>
            </a:r>
          </a:p>
        </p:txBody>
      </p:sp>
      <p:sp>
        <p:nvSpPr>
          <p:cNvPr id="4" name="Slide Number Placeholder 3">
            <a:extLst>
              <a:ext uri="{FF2B5EF4-FFF2-40B4-BE49-F238E27FC236}">
                <a16:creationId xmlns:a16="http://schemas.microsoft.com/office/drawing/2014/main" id="{79809958-8E13-4564-8EAB-342DAB9B3244}"/>
              </a:ext>
            </a:extLst>
          </p:cNvPr>
          <p:cNvSpPr>
            <a:spLocks noGrp="1"/>
          </p:cNvSpPr>
          <p:nvPr>
            <p:ph type="sldNum" idx="12"/>
          </p:nvPr>
        </p:nvSpPr>
        <p:spPr>
          <a:xfrm>
            <a:off x="9513779" y="7358287"/>
            <a:ext cx="206375" cy="181609"/>
          </a:xfrm>
        </p:spPr>
        <p:txBody>
          <a:bodyPr/>
          <a:lstStyle/>
          <a:p>
            <a:pPr marL="25400" lvl="0" indent="0">
              <a:spcBef>
                <a:spcPts val="0"/>
              </a:spcBef>
              <a:spcAft>
                <a:spcPts val="0"/>
              </a:spcAft>
              <a:buNone/>
            </a:pPr>
            <a:fld id="{00000000-1234-1234-1234-123412341234}" type="slidenum">
              <a:rPr lang="en-US" smtClean="0"/>
              <a:t>7</a:t>
            </a:fld>
            <a:endParaRPr lang="en-US"/>
          </a:p>
        </p:txBody>
      </p:sp>
      <p:sp>
        <p:nvSpPr>
          <p:cNvPr id="3" name="TextBox 2">
            <a:extLst>
              <a:ext uri="{FF2B5EF4-FFF2-40B4-BE49-F238E27FC236}">
                <a16:creationId xmlns:a16="http://schemas.microsoft.com/office/drawing/2014/main" id="{2B5561E2-40BA-4717-873B-3EE8415B511E}"/>
              </a:ext>
            </a:extLst>
          </p:cNvPr>
          <p:cNvSpPr txBox="1"/>
          <p:nvPr/>
        </p:nvSpPr>
        <p:spPr>
          <a:xfrm>
            <a:off x="314183" y="1441144"/>
            <a:ext cx="2555142" cy="5964137"/>
          </a:xfrm>
          <a:prstGeom prst="rect">
            <a:avLst/>
          </a:prstGeom>
          <a:solidFill>
            <a:schemeClr val="bg1">
              <a:lumMod val="95000"/>
            </a:schemeClr>
          </a:solidFill>
          <a:ln>
            <a:solidFill>
              <a:schemeClr val="tx1"/>
            </a:solidFill>
          </a:ln>
        </p:spPr>
        <p:txBody>
          <a:bodyPr wrap="square" rtlCol="0">
            <a:noAutofit/>
          </a:bodyPr>
          <a:lstStyle/>
          <a:p>
            <a:pPr marL="171450" indent="-171450">
              <a:lnSpc>
                <a:spcPts val="2000"/>
              </a:lnSpc>
              <a:buFont typeface="Arial" panose="020B0604020202020204" pitchFamily="34" charset="0"/>
              <a:buChar char="•"/>
            </a:pPr>
            <a:r>
              <a:rPr lang="en-US" sz="1000" b="1" dirty="0">
                <a:solidFill>
                  <a:srgbClr val="0070C0"/>
                </a:solidFill>
                <a:latin typeface="Calibri" panose="020F0502020204030204" pitchFamily="34" charset="0"/>
                <a:cs typeface="Calibri" panose="020F0502020204030204" pitchFamily="34" charset="0"/>
              </a:rPr>
              <a:t>Pricing actions and the re-pricing of material bids / contracts gradually materialized in the 1H of the year.</a:t>
            </a:r>
          </a:p>
          <a:p>
            <a:pPr marL="171450" indent="-171450">
              <a:lnSpc>
                <a:spcPts val="2000"/>
              </a:lnSpc>
              <a:buFont typeface="Arial" panose="020B0604020202020204" pitchFamily="34" charset="0"/>
              <a:buChar char="•"/>
            </a:pPr>
            <a:r>
              <a:rPr lang="en-US" sz="1000" b="1" dirty="0">
                <a:solidFill>
                  <a:srgbClr val="0070C0"/>
                </a:solidFill>
                <a:latin typeface="Calibri" panose="020F0502020204030204" pitchFamily="34" charset="0"/>
                <a:cs typeface="Calibri" panose="020F0502020204030204" pitchFamily="34" charset="0"/>
              </a:rPr>
              <a:t>The full impact of pricing changes becomes most evident in the peak-season.</a:t>
            </a:r>
          </a:p>
          <a:p>
            <a:pPr marL="171450" indent="-171450">
              <a:lnSpc>
                <a:spcPts val="2000"/>
              </a:lnSpc>
              <a:buFont typeface="Arial" panose="020B0604020202020204" pitchFamily="34" charset="0"/>
              <a:buChar char="•"/>
            </a:pPr>
            <a:r>
              <a:rPr lang="en-US" sz="1000" b="1" dirty="0">
                <a:solidFill>
                  <a:srgbClr val="0070C0"/>
                </a:solidFill>
                <a:latin typeface="Calibri" panose="020F0502020204030204" pitchFamily="34" charset="0"/>
                <a:cs typeface="Calibri" panose="020F0502020204030204" pitchFamily="34" charset="0"/>
              </a:rPr>
              <a:t>Lower gross margins are expected during the “peak-season,” driven primarily by product mix.</a:t>
            </a:r>
          </a:p>
          <a:p>
            <a:pPr marL="171450" indent="-171450">
              <a:lnSpc>
                <a:spcPts val="2000"/>
              </a:lnSpc>
              <a:buFont typeface="Arial" panose="020B0604020202020204" pitchFamily="34" charset="0"/>
              <a:buChar char="•"/>
            </a:pPr>
            <a:r>
              <a:rPr lang="en-US" sz="1000" b="1" dirty="0">
                <a:solidFill>
                  <a:srgbClr val="0070C0"/>
                </a:solidFill>
                <a:latin typeface="Calibri" panose="020F0502020204030204" pitchFamily="34" charset="0"/>
                <a:cs typeface="Calibri" panose="020F0502020204030204" pitchFamily="34" charset="0"/>
              </a:rPr>
              <a:t>Pricing actions beginning in mid-2018 have substantially offset the seasonal decline; YoY favorability emerged in late Q2 and has been sustained in early Q3. </a:t>
            </a:r>
          </a:p>
          <a:p>
            <a:pPr>
              <a:lnSpc>
                <a:spcPts val="2000"/>
              </a:lnSpc>
            </a:pPr>
            <a:endParaRPr lang="en-US" sz="1000" b="1" dirty="0">
              <a:solidFill>
                <a:srgbClr val="0070C0"/>
              </a:solidFill>
              <a:latin typeface="Calibri" panose="020F0502020204030204" pitchFamily="34" charset="0"/>
              <a:cs typeface="Calibri" panose="020F0502020204030204" pitchFamily="34" charset="0"/>
            </a:endParaRPr>
          </a:p>
          <a:p>
            <a:pPr>
              <a:lnSpc>
                <a:spcPts val="2000"/>
              </a:lnSpc>
            </a:pPr>
            <a:r>
              <a:rPr lang="en-US" sz="1000" b="1" dirty="0">
                <a:solidFill>
                  <a:srgbClr val="0070C0"/>
                </a:solidFill>
                <a:latin typeface="Calibri" panose="020F0502020204030204" pitchFamily="34" charset="0"/>
                <a:cs typeface="Calibri" panose="020F0502020204030204" pitchFamily="34" charset="0"/>
              </a:rPr>
              <a:t>Pricing actions include:</a:t>
            </a:r>
          </a:p>
          <a:p>
            <a:pPr marL="228600" indent="-228600">
              <a:lnSpc>
                <a:spcPts val="2000"/>
              </a:lnSpc>
              <a:buFont typeface="Arial" panose="020B0604020202020204" pitchFamily="34" charset="0"/>
              <a:buChar char="•"/>
            </a:pPr>
            <a:r>
              <a:rPr lang="en-US" sz="1000" i="1" dirty="0">
                <a:solidFill>
                  <a:schemeClr val="tx1"/>
                </a:solidFill>
                <a:latin typeface="Calibri" panose="020F0502020204030204" pitchFamily="34" charset="0"/>
                <a:cs typeface="Calibri" panose="020F0502020204030204" pitchFamily="34" charset="0"/>
              </a:rPr>
              <a:t>More effective assortment review to optimize SKU list prices and published discount prices.</a:t>
            </a:r>
          </a:p>
          <a:p>
            <a:pPr marL="228600" indent="-228600">
              <a:lnSpc>
                <a:spcPts val="2000"/>
              </a:lnSpc>
              <a:buFont typeface="Arial" panose="020B0604020202020204" pitchFamily="34" charset="0"/>
              <a:buChar char="•"/>
            </a:pPr>
            <a:r>
              <a:rPr lang="en-US" sz="1000" i="1" dirty="0">
                <a:solidFill>
                  <a:schemeClr val="tx1"/>
                </a:solidFill>
                <a:latin typeface="Calibri" panose="020F0502020204030204" pitchFamily="34" charset="0"/>
                <a:cs typeface="Calibri" panose="020F0502020204030204" pitchFamily="34" charset="0"/>
              </a:rPr>
              <a:t>Improved bid/quote process and analytics.</a:t>
            </a:r>
          </a:p>
          <a:p>
            <a:pPr marL="228600" indent="-228600">
              <a:lnSpc>
                <a:spcPts val="2000"/>
              </a:lnSpc>
              <a:buFont typeface="Arial" panose="020B0604020202020204" pitchFamily="34" charset="0"/>
              <a:buChar char="•"/>
            </a:pPr>
            <a:r>
              <a:rPr lang="en-US" sz="1000" i="1" dirty="0">
                <a:solidFill>
                  <a:schemeClr val="tx1"/>
                </a:solidFill>
                <a:latin typeface="Calibri" panose="020F0502020204030204" pitchFamily="34" charset="0"/>
                <a:cs typeface="Calibri" panose="020F0502020204030204" pitchFamily="34" charset="0"/>
              </a:rPr>
              <a:t>Structured discount programs to be more in-line with the strategic value of the customer / opportunity.</a:t>
            </a:r>
            <a:endParaRPr lang="en-US" sz="1000" b="1" dirty="0">
              <a:solidFill>
                <a:srgbClr val="408BC5"/>
              </a:solidFill>
              <a:latin typeface="Calibri" panose="020F0502020204030204" pitchFamily="34" charset="0"/>
              <a:cs typeface="Calibri" panose="020F0502020204030204" pitchFamily="34" charset="0"/>
            </a:endParaRPr>
          </a:p>
          <a:p>
            <a:pPr>
              <a:lnSpc>
                <a:spcPts val="2000"/>
              </a:lnSpc>
            </a:pPr>
            <a:endParaRPr lang="en-US" sz="1100" b="1" dirty="0">
              <a:solidFill>
                <a:srgbClr val="0070C0"/>
              </a:solidFill>
              <a:latin typeface="Calibri" panose="020F0502020204030204" pitchFamily="34" charset="0"/>
              <a:cs typeface="Calibri" panose="020F0502020204030204" pitchFamily="34" charset="0"/>
            </a:endParaRPr>
          </a:p>
        </p:txBody>
      </p:sp>
      <p:sp>
        <p:nvSpPr>
          <p:cNvPr id="6" name="Rectangle 5">
            <a:extLst>
              <a:ext uri="{FF2B5EF4-FFF2-40B4-BE49-F238E27FC236}">
                <a16:creationId xmlns:a16="http://schemas.microsoft.com/office/drawing/2014/main" id="{C01BB61F-F2B9-4B68-96D7-6BA396EAEBB3}"/>
              </a:ext>
            </a:extLst>
          </p:cNvPr>
          <p:cNvSpPr/>
          <p:nvPr/>
        </p:nvSpPr>
        <p:spPr>
          <a:xfrm>
            <a:off x="3012751" y="1655466"/>
            <a:ext cx="6850179" cy="50981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latin typeface="Calibri" panose="020F0502020204030204" pitchFamily="34" charset="0"/>
                <a:cs typeface="Calibri" panose="020F0502020204030204" pitchFamily="34" charset="0"/>
              </a:rPr>
              <a:t>Supplies Weekly Booked GM</a:t>
            </a:r>
          </a:p>
        </p:txBody>
      </p:sp>
      <p:graphicFrame>
        <p:nvGraphicFramePr>
          <p:cNvPr id="17" name="Content Placeholder 7">
            <a:extLst>
              <a:ext uri="{FF2B5EF4-FFF2-40B4-BE49-F238E27FC236}">
                <a16:creationId xmlns:a16="http://schemas.microsoft.com/office/drawing/2014/main" id="{460D1C8E-B2C4-4068-A1B4-531FDB54B15E}"/>
              </a:ext>
            </a:extLst>
          </p:cNvPr>
          <p:cNvGraphicFramePr>
            <a:graphicFrameLocks/>
          </p:cNvGraphicFramePr>
          <p:nvPr>
            <p:extLst>
              <p:ext uri="{D42A27DB-BD31-4B8C-83A1-F6EECF244321}">
                <p14:modId xmlns:p14="http://schemas.microsoft.com/office/powerpoint/2010/main" val="1748080459"/>
              </p:ext>
            </p:extLst>
          </p:nvPr>
        </p:nvGraphicFramePr>
        <p:xfrm>
          <a:off x="3044133" y="2388288"/>
          <a:ext cx="6787414" cy="3869638"/>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6">
            <a:extLst>
              <a:ext uri="{FF2B5EF4-FFF2-40B4-BE49-F238E27FC236}">
                <a16:creationId xmlns:a16="http://schemas.microsoft.com/office/drawing/2014/main" id="{E94C361A-72F0-48E2-8EF0-7EAB5D595487}"/>
              </a:ext>
            </a:extLst>
          </p:cNvPr>
          <p:cNvSpPr/>
          <p:nvPr/>
        </p:nvSpPr>
        <p:spPr>
          <a:xfrm>
            <a:off x="9398501" y="5309361"/>
            <a:ext cx="345717" cy="320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7EBFFAA-DA41-4439-9490-26075636D222}"/>
              </a:ext>
            </a:extLst>
          </p:cNvPr>
          <p:cNvSpPr txBox="1"/>
          <p:nvPr/>
        </p:nvSpPr>
        <p:spPr>
          <a:xfrm>
            <a:off x="3462108" y="6539537"/>
            <a:ext cx="6110714" cy="595291"/>
          </a:xfrm>
          <a:prstGeom prst="rect">
            <a:avLst/>
          </a:prstGeom>
          <a:noFill/>
        </p:spPr>
        <p:txBody>
          <a:bodyPr wrap="square" rtlCol="0">
            <a:spAutoFit/>
          </a:bodyPr>
          <a:lstStyle/>
          <a:p>
            <a:pPr algn="ctr">
              <a:lnSpc>
                <a:spcPts val="2000"/>
              </a:lnSpc>
            </a:pPr>
            <a:r>
              <a:rPr lang="en-US" sz="1600" b="1" dirty="0">
                <a:solidFill>
                  <a:srgbClr val="0070C0"/>
                </a:solidFill>
                <a:latin typeface="Calibri" panose="020F0502020204030204" pitchFamily="34" charset="0"/>
                <a:cs typeface="Calibri" panose="020F0502020204030204" pitchFamily="34" charset="0"/>
              </a:rPr>
              <a:t>Expect YoY gross margin favorability in 2H 2019 for both Supplies and Furniture to be meaningful.</a:t>
            </a:r>
            <a:endParaRPr lang="en-US" sz="1600" b="1" dirty="0">
              <a:solidFill>
                <a:srgbClr val="408BC5"/>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551735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4EF54-D125-4260-8492-C62F32EBEFA3}"/>
              </a:ext>
            </a:extLst>
          </p:cNvPr>
          <p:cNvSpPr>
            <a:spLocks noGrp="1"/>
          </p:cNvSpPr>
          <p:nvPr>
            <p:ph type="title"/>
          </p:nvPr>
        </p:nvSpPr>
        <p:spPr/>
        <p:txBody>
          <a:bodyPr/>
          <a:lstStyle/>
          <a:p>
            <a:r>
              <a:rPr lang="en-US"/>
              <a:t>Q2 2019 SG&amp;A Overview</a:t>
            </a:r>
          </a:p>
        </p:txBody>
      </p:sp>
      <p:sp>
        <p:nvSpPr>
          <p:cNvPr id="3" name="Text Placeholder 2">
            <a:extLst>
              <a:ext uri="{FF2B5EF4-FFF2-40B4-BE49-F238E27FC236}">
                <a16:creationId xmlns:a16="http://schemas.microsoft.com/office/drawing/2014/main" id="{070345A2-817C-4F30-8E06-7C2BB00004E5}"/>
              </a:ext>
            </a:extLst>
          </p:cNvPr>
          <p:cNvSpPr>
            <a:spLocks noGrp="1"/>
          </p:cNvSpPr>
          <p:nvPr>
            <p:ph type="body" idx="1"/>
          </p:nvPr>
        </p:nvSpPr>
        <p:spPr>
          <a:xfrm>
            <a:off x="356652" y="1099231"/>
            <a:ext cx="9157127" cy="6490887"/>
          </a:xfrm>
        </p:spPr>
        <p:txBody>
          <a:bodyPr/>
          <a:lstStyle/>
          <a:p>
            <a:pPr marL="228600" indent="0">
              <a:spcAft>
                <a:spcPts val="600"/>
              </a:spcAft>
            </a:pPr>
            <a:r>
              <a:rPr lang="en-US" sz="1300" b="1" dirty="0">
                <a:solidFill>
                  <a:srgbClr val="0070C0"/>
                </a:solidFill>
              </a:rPr>
              <a:t>Q2 2019 SG&amp;A was $50.5M, down $3.3M or 6.1% as compared to the previous year. The main drivers of SG&amp;A during Q2 2019 were as follows:</a:t>
            </a:r>
          </a:p>
          <a:p>
            <a:pPr marL="514350" indent="-285750">
              <a:spcBef>
                <a:spcPts val="600"/>
              </a:spcBef>
              <a:spcAft>
                <a:spcPts val="600"/>
              </a:spcAft>
              <a:buFont typeface="Wingdings" panose="05000000000000000000" pitchFamily="2" charset="2"/>
              <a:buChar char="§"/>
            </a:pPr>
            <a:r>
              <a:rPr lang="en-US" sz="1300" b="1" dirty="0">
                <a:solidFill>
                  <a:srgbClr val="0070C0"/>
                </a:solidFill>
              </a:rPr>
              <a:t>Total compensation and benefit costs </a:t>
            </a:r>
            <a:r>
              <a:rPr lang="en-US" sz="1300" dirty="0">
                <a:solidFill>
                  <a:schemeClr val="tx1"/>
                </a:solidFill>
              </a:rPr>
              <a:t>declined $1.4M or 5.5% YoY, reflecting our continued focus on cost management. </a:t>
            </a:r>
          </a:p>
          <a:p>
            <a:pPr marL="971550" lvl="1" indent="-285750">
              <a:spcBef>
                <a:spcPts val="600"/>
              </a:spcBef>
              <a:spcAft>
                <a:spcPts val="600"/>
              </a:spcAft>
              <a:buFont typeface="Wingdings" panose="05000000000000000000" pitchFamily="2" charset="2"/>
              <a:buChar char="§"/>
            </a:pPr>
            <a:r>
              <a:rPr lang="en-US" sz="1300" b="1" dirty="0">
                <a:solidFill>
                  <a:srgbClr val="0070C0"/>
                </a:solidFill>
              </a:rPr>
              <a:t>Fixed labor and benefit expenses</a:t>
            </a:r>
            <a:r>
              <a:rPr lang="en-US" sz="1300" dirty="0">
                <a:solidFill>
                  <a:schemeClr val="tx1"/>
                </a:solidFill>
              </a:rPr>
              <a:t> decreased $0.9M or 4.6% YoY, driven by lower staffing levels.</a:t>
            </a:r>
          </a:p>
          <a:p>
            <a:pPr marL="971550" lvl="1" indent="-285750">
              <a:spcBef>
                <a:spcPts val="600"/>
              </a:spcBef>
              <a:spcAft>
                <a:spcPts val="600"/>
              </a:spcAft>
              <a:buFont typeface="Wingdings" panose="05000000000000000000" pitchFamily="2" charset="2"/>
              <a:buChar char="§"/>
            </a:pPr>
            <a:r>
              <a:rPr lang="en-US" sz="1300" b="1" dirty="0">
                <a:solidFill>
                  <a:srgbClr val="0070C0"/>
                </a:solidFill>
              </a:rPr>
              <a:t>Seasonal labor expenses </a:t>
            </a:r>
            <a:r>
              <a:rPr lang="en-US" sz="1300" dirty="0">
                <a:solidFill>
                  <a:schemeClr val="tx1"/>
                </a:solidFill>
              </a:rPr>
              <a:t>increased $0.5M or 22.4% YoY; fulfillment centers are performing very well, with staffing and productivity levels experiencing the best service levels in the past five years and order fulfillment 100% current. </a:t>
            </a:r>
          </a:p>
          <a:p>
            <a:pPr marL="971550" lvl="1" indent="-285750">
              <a:spcBef>
                <a:spcPts val="600"/>
              </a:spcBef>
              <a:spcAft>
                <a:spcPts val="600"/>
              </a:spcAft>
              <a:buFont typeface="Wingdings" panose="05000000000000000000" pitchFamily="2" charset="2"/>
              <a:buChar char="§"/>
            </a:pPr>
            <a:r>
              <a:rPr lang="en-US" sz="1300" b="1" dirty="0">
                <a:solidFill>
                  <a:srgbClr val="0070C0"/>
                </a:solidFill>
              </a:rPr>
              <a:t>Incentive compensation expenses </a:t>
            </a:r>
            <a:r>
              <a:rPr lang="en-US" sz="1300" dirty="0">
                <a:solidFill>
                  <a:schemeClr val="tx1"/>
                </a:solidFill>
              </a:rPr>
              <a:t>decreased $0.8M YoY due to the Company’s expected full-year performance missing expected 2019 targets. </a:t>
            </a:r>
          </a:p>
          <a:p>
            <a:pPr marL="514350" indent="-285750">
              <a:spcBef>
                <a:spcPts val="600"/>
              </a:spcBef>
              <a:spcAft>
                <a:spcPts val="600"/>
              </a:spcAft>
              <a:buFont typeface="Wingdings" panose="05000000000000000000" pitchFamily="2" charset="2"/>
              <a:buChar char="§"/>
            </a:pPr>
            <a:r>
              <a:rPr lang="en-US" sz="1300" b="1" dirty="0">
                <a:solidFill>
                  <a:srgbClr val="0070C0"/>
                </a:solidFill>
              </a:rPr>
              <a:t>Stock-based compensation expense </a:t>
            </a:r>
            <a:r>
              <a:rPr lang="en-US" sz="1300" dirty="0">
                <a:solidFill>
                  <a:schemeClr val="tx1"/>
                </a:solidFill>
              </a:rPr>
              <a:t>decreased $0.3M YoY as previous equity awards either became fully vested or were canceled due to employee separations.</a:t>
            </a:r>
          </a:p>
          <a:p>
            <a:pPr marL="514350" indent="-285750">
              <a:spcBef>
                <a:spcPts val="600"/>
              </a:spcBef>
              <a:spcAft>
                <a:spcPts val="600"/>
              </a:spcAft>
              <a:buFont typeface="Wingdings" panose="05000000000000000000" pitchFamily="2" charset="2"/>
              <a:buChar char="§"/>
            </a:pPr>
            <a:r>
              <a:rPr lang="en-US" sz="1300" b="1" dirty="0">
                <a:solidFill>
                  <a:srgbClr val="0070C0"/>
                </a:solidFill>
              </a:rPr>
              <a:t>Depreciation expense </a:t>
            </a:r>
            <a:r>
              <a:rPr lang="en-US" sz="1300" dirty="0">
                <a:solidFill>
                  <a:schemeClr val="tx1"/>
                </a:solidFill>
              </a:rPr>
              <a:t>increased $0.5M or 15.3% YoY.</a:t>
            </a:r>
          </a:p>
          <a:p>
            <a:pPr marL="514350" indent="-285750">
              <a:spcBef>
                <a:spcPts val="600"/>
              </a:spcBef>
              <a:spcAft>
                <a:spcPts val="600"/>
              </a:spcAft>
              <a:buFont typeface="Wingdings" panose="05000000000000000000" pitchFamily="2" charset="2"/>
              <a:buChar char="§"/>
            </a:pPr>
            <a:r>
              <a:rPr lang="en-US" sz="1300" b="1" dirty="0">
                <a:solidFill>
                  <a:srgbClr val="0070C0"/>
                </a:solidFill>
              </a:rPr>
              <a:t>Transportation costs </a:t>
            </a:r>
            <a:r>
              <a:rPr lang="en-US" sz="1300" dirty="0">
                <a:solidFill>
                  <a:schemeClr val="tx1"/>
                </a:solidFill>
              </a:rPr>
              <a:t>decreased $1.4M or 16.2% YoY, reflecting contract re-negotiations, a more effective, streamlined approach to effectively managing carriers, and improved operational efficiency, which resulted in fewer expedited orders and split shipments.</a:t>
            </a:r>
          </a:p>
          <a:p>
            <a:pPr marL="514350" indent="-285750">
              <a:spcBef>
                <a:spcPts val="600"/>
              </a:spcBef>
              <a:spcAft>
                <a:spcPts val="600"/>
              </a:spcAft>
              <a:buFont typeface="Wingdings" panose="05000000000000000000" pitchFamily="2" charset="2"/>
              <a:buChar char="§"/>
            </a:pPr>
            <a:r>
              <a:rPr lang="en-US" sz="1300" b="1" dirty="0">
                <a:solidFill>
                  <a:srgbClr val="0070C0"/>
                </a:solidFill>
              </a:rPr>
              <a:t>Catalog expense </a:t>
            </a:r>
            <a:r>
              <a:rPr lang="en-US" sz="1300" dirty="0">
                <a:solidFill>
                  <a:schemeClr val="tx1"/>
                </a:solidFill>
              </a:rPr>
              <a:t>was flat YoY, as planned reductions in catalog circulation began to take hold. 2019 Catalog expenses are expected to remain flat YoY despite a shift of $1.8M in catalog costs to 2019 from 2018. </a:t>
            </a:r>
          </a:p>
          <a:p>
            <a:pPr marL="514350" indent="-285750">
              <a:spcBef>
                <a:spcPts val="600"/>
              </a:spcBef>
              <a:spcAft>
                <a:spcPts val="600"/>
              </a:spcAft>
              <a:buFont typeface="Wingdings" panose="05000000000000000000" pitchFamily="2" charset="2"/>
              <a:buChar char="§"/>
            </a:pPr>
            <a:r>
              <a:rPr lang="en-US" sz="1300" b="1" dirty="0">
                <a:solidFill>
                  <a:srgbClr val="0070C0"/>
                </a:solidFill>
              </a:rPr>
              <a:t>Restructuring related expense (incl. in SG&amp;A) </a:t>
            </a:r>
            <a:r>
              <a:rPr lang="en-US" sz="1300" dirty="0">
                <a:solidFill>
                  <a:schemeClr val="tx1"/>
                </a:solidFill>
              </a:rPr>
              <a:t>of $2.2M in Q2 2019 represented an increase of $1.8M. </a:t>
            </a:r>
          </a:p>
          <a:p>
            <a:pPr marL="514350" indent="-285750">
              <a:spcBef>
                <a:spcPts val="600"/>
              </a:spcBef>
              <a:spcAft>
                <a:spcPts val="600"/>
              </a:spcAft>
              <a:buFont typeface="Wingdings" panose="05000000000000000000" pitchFamily="2" charset="2"/>
              <a:buChar char="§"/>
            </a:pPr>
            <a:r>
              <a:rPr lang="en-US" sz="1300" b="1" dirty="0">
                <a:solidFill>
                  <a:srgbClr val="0070C0"/>
                </a:solidFill>
              </a:rPr>
              <a:t>All other SG&amp;A costs are down $2.5M, or 17.5%,  </a:t>
            </a:r>
            <a:r>
              <a:rPr lang="en-US" sz="1300" dirty="0">
                <a:solidFill>
                  <a:schemeClr val="tx1"/>
                </a:solidFill>
              </a:rPr>
              <a:t>consisting of lower variable SG&amp;A costs consistent due to lower volumes; decreases in selling and marketing, professional services, telephone, and travel costs reflect the Company’s efforts to aggressively manage SG&amp;A. </a:t>
            </a:r>
          </a:p>
          <a:p>
            <a:pPr marL="514350" indent="-285750">
              <a:spcBef>
                <a:spcPts val="600"/>
              </a:spcBef>
              <a:spcAft>
                <a:spcPts val="600"/>
              </a:spcAft>
              <a:buFont typeface="Wingdings" panose="05000000000000000000" pitchFamily="2" charset="2"/>
              <a:buChar char="§"/>
            </a:pPr>
            <a:endParaRPr lang="en-US" sz="1300" dirty="0">
              <a:solidFill>
                <a:schemeClr val="tx1"/>
              </a:solidFill>
            </a:endParaRPr>
          </a:p>
          <a:p>
            <a:pPr marL="228600" indent="0">
              <a:spcBef>
                <a:spcPts val="600"/>
              </a:spcBef>
              <a:spcAft>
                <a:spcPts val="600"/>
              </a:spcAft>
            </a:pPr>
            <a:endParaRPr lang="en-US" sz="1300" dirty="0">
              <a:solidFill>
                <a:schemeClr val="tx1"/>
              </a:solidFill>
            </a:endParaRPr>
          </a:p>
          <a:p>
            <a:pPr marL="685800" lvl="1" indent="0">
              <a:spcAft>
                <a:spcPts val="600"/>
              </a:spcAft>
              <a:buClr>
                <a:srgbClr val="0070C0"/>
              </a:buClr>
            </a:pPr>
            <a:endParaRPr lang="en-US" sz="1300" i="1" dirty="0">
              <a:solidFill>
                <a:schemeClr val="tx1"/>
              </a:solidFill>
            </a:endParaRPr>
          </a:p>
        </p:txBody>
      </p:sp>
      <p:sp>
        <p:nvSpPr>
          <p:cNvPr id="5" name="Slide Number Placeholder 3">
            <a:extLst>
              <a:ext uri="{FF2B5EF4-FFF2-40B4-BE49-F238E27FC236}">
                <a16:creationId xmlns:a16="http://schemas.microsoft.com/office/drawing/2014/main" id="{749C64BD-4C1D-47F0-8F56-A194D807AF3E}"/>
              </a:ext>
            </a:extLst>
          </p:cNvPr>
          <p:cNvSpPr txBox="1">
            <a:spLocks/>
          </p:cNvSpPr>
          <p:nvPr/>
        </p:nvSpPr>
        <p:spPr>
          <a:xfrm>
            <a:off x="9513779" y="7358287"/>
            <a:ext cx="206375" cy="181609"/>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25400" marR="0" lvl="0" indent="0" algn="l" rtl="0">
              <a:lnSpc>
                <a:spcPct val="119545"/>
              </a:lnSpc>
              <a:spcBef>
                <a:spcPts val="0"/>
              </a:spcBef>
              <a:spcAft>
                <a:spcPts val="0"/>
              </a:spcAft>
              <a:buClr>
                <a:srgbClr val="000000"/>
              </a:buClr>
              <a:buFont typeface="Arial"/>
              <a:buNone/>
              <a:defRPr sz="1100" b="0" i="0" u="none" strike="noStrike" cap="none">
                <a:solidFill>
                  <a:schemeClr val="dk1"/>
                </a:solidFill>
                <a:latin typeface="Arial"/>
                <a:ea typeface="Arial"/>
                <a:cs typeface="Arial"/>
                <a:sym typeface="Arial"/>
              </a:defRPr>
            </a:lvl1pPr>
            <a:lvl2pPr marL="25400" marR="0" lvl="1" indent="0" algn="l" rtl="0">
              <a:lnSpc>
                <a:spcPct val="119545"/>
              </a:lnSpc>
              <a:spcBef>
                <a:spcPts val="0"/>
              </a:spcBef>
              <a:spcAft>
                <a:spcPts val="0"/>
              </a:spcAft>
              <a:buClr>
                <a:srgbClr val="000000"/>
              </a:buClr>
              <a:buFont typeface="Arial"/>
              <a:buNone/>
              <a:defRPr sz="1100" b="0" i="0" u="none" strike="noStrike" cap="none">
                <a:solidFill>
                  <a:schemeClr val="dk1"/>
                </a:solidFill>
                <a:latin typeface="Arial"/>
                <a:ea typeface="Arial"/>
                <a:cs typeface="Arial"/>
                <a:sym typeface="Arial"/>
              </a:defRPr>
            </a:lvl2pPr>
            <a:lvl3pPr marL="25400" marR="0" lvl="2" indent="0" algn="l" rtl="0">
              <a:lnSpc>
                <a:spcPct val="119545"/>
              </a:lnSpc>
              <a:spcBef>
                <a:spcPts val="0"/>
              </a:spcBef>
              <a:spcAft>
                <a:spcPts val="0"/>
              </a:spcAft>
              <a:buClr>
                <a:srgbClr val="000000"/>
              </a:buClr>
              <a:buFont typeface="Arial"/>
              <a:buNone/>
              <a:defRPr sz="1100" b="0" i="0" u="none" strike="noStrike" cap="none">
                <a:solidFill>
                  <a:schemeClr val="dk1"/>
                </a:solidFill>
                <a:latin typeface="Arial"/>
                <a:ea typeface="Arial"/>
                <a:cs typeface="Arial"/>
                <a:sym typeface="Arial"/>
              </a:defRPr>
            </a:lvl3pPr>
            <a:lvl4pPr marL="25400" marR="0" lvl="3" indent="0" algn="l" rtl="0">
              <a:lnSpc>
                <a:spcPct val="119545"/>
              </a:lnSpc>
              <a:spcBef>
                <a:spcPts val="0"/>
              </a:spcBef>
              <a:spcAft>
                <a:spcPts val="0"/>
              </a:spcAft>
              <a:buClr>
                <a:srgbClr val="000000"/>
              </a:buClr>
              <a:buFont typeface="Arial"/>
              <a:buNone/>
              <a:defRPr sz="1100" b="0" i="0" u="none" strike="noStrike" cap="none">
                <a:solidFill>
                  <a:schemeClr val="dk1"/>
                </a:solidFill>
                <a:latin typeface="Arial"/>
                <a:ea typeface="Arial"/>
                <a:cs typeface="Arial"/>
                <a:sym typeface="Arial"/>
              </a:defRPr>
            </a:lvl4pPr>
            <a:lvl5pPr marL="25400" marR="0" lvl="4" indent="0" algn="l" rtl="0">
              <a:lnSpc>
                <a:spcPct val="119545"/>
              </a:lnSpc>
              <a:spcBef>
                <a:spcPts val="0"/>
              </a:spcBef>
              <a:spcAft>
                <a:spcPts val="0"/>
              </a:spcAft>
              <a:buClr>
                <a:srgbClr val="000000"/>
              </a:buClr>
              <a:buFont typeface="Arial"/>
              <a:buNone/>
              <a:defRPr sz="1100" b="0" i="0" u="none" strike="noStrike" cap="none">
                <a:solidFill>
                  <a:schemeClr val="dk1"/>
                </a:solidFill>
                <a:latin typeface="Arial"/>
                <a:ea typeface="Arial"/>
                <a:cs typeface="Arial"/>
                <a:sym typeface="Arial"/>
              </a:defRPr>
            </a:lvl5pPr>
            <a:lvl6pPr marL="25400" marR="0" lvl="5" indent="0" algn="l" rtl="0">
              <a:lnSpc>
                <a:spcPct val="119545"/>
              </a:lnSpc>
              <a:spcBef>
                <a:spcPts val="0"/>
              </a:spcBef>
              <a:spcAft>
                <a:spcPts val="0"/>
              </a:spcAft>
              <a:buClr>
                <a:srgbClr val="000000"/>
              </a:buClr>
              <a:buFont typeface="Arial"/>
              <a:buNone/>
              <a:defRPr sz="1100" b="0" i="0" u="none" strike="noStrike" cap="none">
                <a:solidFill>
                  <a:schemeClr val="dk1"/>
                </a:solidFill>
                <a:latin typeface="Arial"/>
                <a:ea typeface="Arial"/>
                <a:cs typeface="Arial"/>
                <a:sym typeface="Arial"/>
              </a:defRPr>
            </a:lvl6pPr>
            <a:lvl7pPr marL="25400" marR="0" lvl="6" indent="0" algn="l" rtl="0">
              <a:lnSpc>
                <a:spcPct val="119545"/>
              </a:lnSpc>
              <a:spcBef>
                <a:spcPts val="0"/>
              </a:spcBef>
              <a:spcAft>
                <a:spcPts val="0"/>
              </a:spcAft>
              <a:buClr>
                <a:srgbClr val="000000"/>
              </a:buClr>
              <a:buFont typeface="Arial"/>
              <a:buNone/>
              <a:defRPr sz="1100" b="0" i="0" u="none" strike="noStrike" cap="none">
                <a:solidFill>
                  <a:schemeClr val="dk1"/>
                </a:solidFill>
                <a:latin typeface="Arial"/>
                <a:ea typeface="Arial"/>
                <a:cs typeface="Arial"/>
                <a:sym typeface="Arial"/>
              </a:defRPr>
            </a:lvl7pPr>
            <a:lvl8pPr marL="25400" marR="0" lvl="7" indent="0" algn="l" rtl="0">
              <a:lnSpc>
                <a:spcPct val="119545"/>
              </a:lnSpc>
              <a:spcBef>
                <a:spcPts val="0"/>
              </a:spcBef>
              <a:spcAft>
                <a:spcPts val="0"/>
              </a:spcAft>
              <a:buClr>
                <a:srgbClr val="000000"/>
              </a:buClr>
              <a:buFont typeface="Arial"/>
              <a:buNone/>
              <a:defRPr sz="1100" b="0" i="0" u="none" strike="noStrike" cap="none">
                <a:solidFill>
                  <a:schemeClr val="dk1"/>
                </a:solidFill>
                <a:latin typeface="Arial"/>
                <a:ea typeface="Arial"/>
                <a:cs typeface="Arial"/>
                <a:sym typeface="Arial"/>
              </a:defRPr>
            </a:lvl8pPr>
            <a:lvl9pPr marL="25400" marR="0" lvl="8" indent="0" algn="l" rtl="0">
              <a:lnSpc>
                <a:spcPct val="119545"/>
              </a:lnSpc>
              <a:spcBef>
                <a:spcPts val="0"/>
              </a:spcBef>
              <a:spcAft>
                <a:spcPts val="0"/>
              </a:spcAft>
              <a:buClr>
                <a:srgbClr val="000000"/>
              </a:buClr>
              <a:buFont typeface="Arial"/>
              <a:buNone/>
              <a:defRPr sz="1100" b="0" i="0" u="none" strike="noStrike" cap="none">
                <a:solidFill>
                  <a:schemeClr val="dk1"/>
                </a:solidFill>
                <a:latin typeface="Arial"/>
                <a:ea typeface="Arial"/>
                <a:cs typeface="Arial"/>
                <a:sym typeface="Arial"/>
              </a:defRPr>
            </a:lvl9pPr>
          </a:lstStyle>
          <a:p>
            <a:pPr marL="25400" marR="0" lvl="0" indent="0" algn="l" defTabSz="914400" rtl="0" eaLnBrk="1" fontAlgn="auto" latinLnBrk="0" hangingPunct="1">
              <a:lnSpc>
                <a:spcPct val="119545"/>
              </a:lnSpc>
              <a:spcBef>
                <a:spcPts val="0"/>
              </a:spcBef>
              <a:spcAft>
                <a:spcPts val="0"/>
              </a:spcAft>
              <a:buClr>
                <a:srgbClr val="000000"/>
              </a:buClr>
              <a:buSzTx/>
              <a:buFont typeface="Arial"/>
              <a:buNone/>
              <a:tabLst/>
              <a:defRPr/>
            </a:pPr>
            <a:fld id="{00000000-1234-1234-1234-123412341234}" type="slidenum">
              <a:rPr kumimoji="0" lang="en-US" sz="1100" b="0" i="0" u="none" strike="noStrike" kern="0" cap="none" spc="0" normalizeH="0" baseline="0" noProof="0" smtClean="0">
                <a:ln>
                  <a:noFill/>
                </a:ln>
                <a:solidFill>
                  <a:srgbClr val="000000"/>
                </a:solidFill>
                <a:effectLst/>
                <a:uLnTx/>
                <a:uFillTx/>
                <a:latin typeface="Arial"/>
                <a:cs typeface="Arial"/>
                <a:sym typeface="Arial"/>
              </a:rPr>
              <a:pPr marL="25400" marR="0" lvl="0" indent="0" algn="l" defTabSz="914400" rtl="0" eaLnBrk="1" fontAlgn="auto" latinLnBrk="0" hangingPunct="1">
                <a:lnSpc>
                  <a:spcPct val="119545"/>
                </a:lnSpc>
                <a:spcBef>
                  <a:spcPts val="0"/>
                </a:spcBef>
                <a:spcAft>
                  <a:spcPts val="0"/>
                </a:spcAft>
                <a:buClr>
                  <a:srgbClr val="000000"/>
                </a:buClr>
                <a:buSzTx/>
                <a:buFont typeface="Arial"/>
                <a:buNone/>
                <a:tabLst/>
                <a:defRPr/>
              </a:pPr>
              <a:t>8</a:t>
            </a:fld>
            <a:endParaRPr kumimoji="0" lang="en-US" sz="11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135086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04EF54-D125-4260-8492-C62F32EBEFA3}"/>
              </a:ext>
            </a:extLst>
          </p:cNvPr>
          <p:cNvSpPr>
            <a:spLocks noGrp="1"/>
          </p:cNvSpPr>
          <p:nvPr>
            <p:ph type="title"/>
          </p:nvPr>
        </p:nvSpPr>
        <p:spPr/>
        <p:txBody>
          <a:bodyPr/>
          <a:lstStyle/>
          <a:p>
            <a:r>
              <a:rPr lang="en-US"/>
              <a:t>Q2 2019 Operating Income, Adj. EBITDA and Cash Flow Overview</a:t>
            </a:r>
          </a:p>
        </p:txBody>
      </p:sp>
      <p:sp>
        <p:nvSpPr>
          <p:cNvPr id="3" name="Text Placeholder 2">
            <a:extLst>
              <a:ext uri="{FF2B5EF4-FFF2-40B4-BE49-F238E27FC236}">
                <a16:creationId xmlns:a16="http://schemas.microsoft.com/office/drawing/2014/main" id="{070345A2-817C-4F30-8E06-7C2BB00004E5}"/>
              </a:ext>
            </a:extLst>
          </p:cNvPr>
          <p:cNvSpPr>
            <a:spLocks noGrp="1"/>
          </p:cNvSpPr>
          <p:nvPr>
            <p:ph type="body" idx="1"/>
          </p:nvPr>
        </p:nvSpPr>
        <p:spPr>
          <a:xfrm>
            <a:off x="340948" y="1051420"/>
            <a:ext cx="9157127" cy="6488476"/>
          </a:xfrm>
        </p:spPr>
        <p:txBody>
          <a:bodyPr/>
          <a:lstStyle/>
          <a:p>
            <a:pPr marL="514350" indent="-285750">
              <a:spcAft>
                <a:spcPts val="600"/>
              </a:spcAft>
              <a:buFont typeface="Wingdings" panose="05000000000000000000" pitchFamily="2" charset="2"/>
              <a:buChar char="§"/>
            </a:pPr>
            <a:r>
              <a:rPr lang="en-US" sz="1300" b="1" dirty="0">
                <a:solidFill>
                  <a:srgbClr val="0070C0"/>
                </a:solidFill>
              </a:rPr>
              <a:t>Q2 2019 operating income of $1.8M vs. operating income of $4.8M in Q2 2018.</a:t>
            </a:r>
          </a:p>
          <a:p>
            <a:pPr marL="971550" lvl="1" indent="-285750">
              <a:spcAft>
                <a:spcPts val="600"/>
              </a:spcAft>
              <a:buFont typeface="Wingdings" panose="05000000000000000000" pitchFamily="2" charset="2"/>
              <a:buChar char="§"/>
            </a:pPr>
            <a:r>
              <a:rPr lang="en-US" sz="1300" dirty="0">
                <a:solidFill>
                  <a:schemeClr val="tx1"/>
                </a:solidFill>
              </a:rPr>
              <a:t>Operating income reduced by $3.0M, or 62.5%, as SG&amp;A reductions were not able to offset the full impact of lower Revenues and Gross Profit realized in Q2 2019.</a:t>
            </a:r>
          </a:p>
          <a:p>
            <a:pPr marL="971550" lvl="1" indent="-285750">
              <a:spcAft>
                <a:spcPts val="600"/>
              </a:spcAft>
              <a:buFont typeface="Wingdings" panose="05000000000000000000" pitchFamily="2" charset="2"/>
              <a:buChar char="§"/>
            </a:pPr>
            <a:r>
              <a:rPr lang="en-US" sz="1300" dirty="0">
                <a:solidFill>
                  <a:schemeClr val="tx1"/>
                </a:solidFill>
              </a:rPr>
              <a:t>Q2 2019 operating income reflects a $0.2M increase in facility exit costs and restructuring expense and a $1.8M increase in restructuring-related costs included in SG&amp;A. </a:t>
            </a:r>
          </a:p>
          <a:p>
            <a:pPr marL="685800" lvl="1" indent="0">
              <a:spcAft>
                <a:spcPts val="600"/>
              </a:spcAft>
            </a:pPr>
            <a:endParaRPr lang="en-US" sz="1300" dirty="0">
              <a:solidFill>
                <a:schemeClr val="tx1"/>
              </a:solidFill>
            </a:endParaRPr>
          </a:p>
          <a:p>
            <a:pPr marL="514350" indent="-285750">
              <a:spcAft>
                <a:spcPts val="600"/>
              </a:spcAft>
              <a:buFont typeface="Wingdings" panose="05000000000000000000" pitchFamily="2" charset="2"/>
              <a:buChar char="§"/>
            </a:pPr>
            <a:r>
              <a:rPr lang="en-US" sz="1300" b="1" dirty="0">
                <a:solidFill>
                  <a:srgbClr val="0070C0"/>
                </a:solidFill>
              </a:rPr>
              <a:t>Q2 2019 Adjusted EBITDA of $10.3M vs. $11.5M in Q2 2018.</a:t>
            </a:r>
          </a:p>
          <a:p>
            <a:pPr marL="971550" lvl="2" indent="-285750">
              <a:spcAft>
                <a:spcPts val="600"/>
              </a:spcAft>
              <a:buFont typeface="Wingdings" panose="05000000000000000000" pitchFamily="2" charset="2"/>
              <a:buChar char="§"/>
            </a:pPr>
            <a:r>
              <a:rPr lang="en-US" sz="1300" dirty="0">
                <a:solidFill>
                  <a:schemeClr val="tx1"/>
                </a:solidFill>
              </a:rPr>
              <a:t>The decline in Adjusted EBITDA reflects a 5.1% decrease in revenues and a 190 bps gross margin contraction. </a:t>
            </a:r>
          </a:p>
          <a:p>
            <a:pPr marL="971550" lvl="2" indent="-285750">
              <a:spcAft>
                <a:spcPts val="600"/>
              </a:spcAft>
              <a:buFont typeface="Wingdings" panose="05000000000000000000" pitchFamily="2" charset="2"/>
              <a:buChar char="§"/>
            </a:pPr>
            <a:r>
              <a:rPr lang="en-US" sz="1300" dirty="0">
                <a:solidFill>
                  <a:schemeClr val="tx1"/>
                </a:solidFill>
              </a:rPr>
              <a:t>Adjusted EBITDA was positively impacted by SG&amp;A reductions, including favorable transportation rates, lower compensation and benefits due to staffing decisions, lower management incentive compensation, lower marketing/catalog costs, and other cost reduction initiatives. </a:t>
            </a:r>
          </a:p>
          <a:p>
            <a:pPr marL="971550" lvl="2" indent="-285750">
              <a:spcAft>
                <a:spcPts val="600"/>
              </a:spcAft>
              <a:buFont typeface="Wingdings" panose="05000000000000000000" pitchFamily="2" charset="2"/>
              <a:buChar char="§"/>
            </a:pPr>
            <a:r>
              <a:rPr lang="en-US" sz="1300" dirty="0">
                <a:solidFill>
                  <a:schemeClr val="tx1"/>
                </a:solidFill>
              </a:rPr>
              <a:t>Cost savings initiatives are taking hold, which can be seen in our SG&amp;A and helped stabilize Q2 2019 Adjusted EBITDA. </a:t>
            </a:r>
          </a:p>
          <a:p>
            <a:pPr marL="685800" lvl="2" indent="0">
              <a:spcAft>
                <a:spcPts val="600"/>
              </a:spcAft>
            </a:pPr>
            <a:endParaRPr lang="en-US" sz="1300" dirty="0">
              <a:solidFill>
                <a:schemeClr val="tx1"/>
              </a:solidFill>
            </a:endParaRPr>
          </a:p>
          <a:p>
            <a:pPr marL="514350" lvl="1" indent="-285750">
              <a:spcAft>
                <a:spcPts val="600"/>
              </a:spcAft>
              <a:buFont typeface="Wingdings" panose="05000000000000000000" pitchFamily="2" charset="2"/>
              <a:buChar char="§"/>
            </a:pPr>
            <a:r>
              <a:rPr lang="en-US" sz="1300" b="1" dirty="0">
                <a:solidFill>
                  <a:srgbClr val="0070C0"/>
                </a:solidFill>
              </a:rPr>
              <a:t>Q2 2019 free cash flow of -$21.4M vs. -$34.7M in Q2 2018.</a:t>
            </a:r>
          </a:p>
          <a:p>
            <a:pPr marL="971550" lvl="2" indent="-285750">
              <a:spcAft>
                <a:spcPts val="600"/>
              </a:spcAft>
              <a:buFont typeface="Wingdings" panose="05000000000000000000" pitchFamily="2" charset="2"/>
              <a:buChar char="§"/>
            </a:pPr>
            <a:r>
              <a:rPr lang="en-US" sz="1300" dirty="0">
                <a:solidFill>
                  <a:schemeClr val="tx1"/>
                </a:solidFill>
              </a:rPr>
              <a:t>Q2 2019 operating cash flow of -$17.5M vs. -$30.8M in Q2 2018. </a:t>
            </a:r>
          </a:p>
          <a:p>
            <a:pPr marL="971550" lvl="2" indent="-285750">
              <a:spcAft>
                <a:spcPts val="600"/>
              </a:spcAft>
              <a:buFont typeface="Wingdings" panose="05000000000000000000" pitchFamily="2" charset="2"/>
              <a:buChar char="§"/>
            </a:pPr>
            <a:r>
              <a:rPr lang="en-US" sz="1300" dirty="0">
                <a:solidFill>
                  <a:schemeClr val="tx1"/>
                </a:solidFill>
              </a:rPr>
              <a:t>Q2 2019 capital expenditures flat YoY, in-line with our full-year 2019 capital expenditure guidance.</a:t>
            </a:r>
          </a:p>
          <a:p>
            <a:pPr marL="971550" lvl="2" indent="-285750">
              <a:spcAft>
                <a:spcPts val="600"/>
              </a:spcAft>
              <a:buFont typeface="Wingdings" panose="05000000000000000000" pitchFamily="2" charset="2"/>
              <a:buChar char="§"/>
            </a:pPr>
            <a:r>
              <a:rPr lang="en-US" sz="1300" dirty="0">
                <a:solidFill>
                  <a:schemeClr val="tx1"/>
                </a:solidFill>
              </a:rPr>
              <a:t>Interest expense increased $1.2M YoY in Q2 2019 due to a combination of higher average debt balances and higher overall borrowing costs; this includes a $0.3M increase in non-cash interest. </a:t>
            </a:r>
            <a:endParaRPr lang="en-US" sz="1300" b="1" dirty="0">
              <a:solidFill>
                <a:srgbClr val="0070C0"/>
              </a:solidFill>
            </a:endParaRPr>
          </a:p>
          <a:p>
            <a:pPr marL="971550" lvl="2" indent="-285750">
              <a:spcAft>
                <a:spcPts val="600"/>
              </a:spcAft>
              <a:buFont typeface="Wingdings" panose="05000000000000000000" pitchFamily="2" charset="2"/>
              <a:buChar char="§"/>
            </a:pPr>
            <a:endParaRPr lang="en-US" sz="1300" b="1" dirty="0">
              <a:solidFill>
                <a:srgbClr val="0070C0"/>
              </a:solidFill>
            </a:endParaRPr>
          </a:p>
          <a:p>
            <a:pPr marL="685800" lvl="1" indent="0">
              <a:spcAft>
                <a:spcPts val="600"/>
              </a:spcAft>
              <a:buClr>
                <a:srgbClr val="0070C0"/>
              </a:buClr>
            </a:pPr>
            <a:endParaRPr lang="en-US" sz="1300" i="1" dirty="0">
              <a:solidFill>
                <a:schemeClr val="tx1"/>
              </a:solidFill>
            </a:endParaRPr>
          </a:p>
        </p:txBody>
      </p:sp>
      <p:sp>
        <p:nvSpPr>
          <p:cNvPr id="5" name="Slide Number Placeholder 3">
            <a:extLst>
              <a:ext uri="{FF2B5EF4-FFF2-40B4-BE49-F238E27FC236}">
                <a16:creationId xmlns:a16="http://schemas.microsoft.com/office/drawing/2014/main" id="{749C64BD-4C1D-47F0-8F56-A194D807AF3E}"/>
              </a:ext>
            </a:extLst>
          </p:cNvPr>
          <p:cNvSpPr txBox="1">
            <a:spLocks/>
          </p:cNvSpPr>
          <p:nvPr/>
        </p:nvSpPr>
        <p:spPr>
          <a:xfrm>
            <a:off x="9513779" y="7358287"/>
            <a:ext cx="206375" cy="181609"/>
          </a:xfrm>
          <a:prstGeom prst="rect">
            <a:avLst/>
          </a:prstGeom>
          <a:noFill/>
          <a:ln>
            <a:noFill/>
          </a:ln>
        </p:spPr>
        <p:txBody>
          <a:bodyPr spcFirstLastPara="1" wrap="square" lIns="0" tIns="0" rIns="0" bIns="0" anchor="t" anchorCtr="0">
            <a:noAutofit/>
          </a:bodyPr>
          <a:lstStyle>
            <a:defPPr marR="0" lvl="0" algn="l" rtl="0">
              <a:lnSpc>
                <a:spcPct val="100000"/>
              </a:lnSpc>
              <a:spcBef>
                <a:spcPts val="0"/>
              </a:spcBef>
              <a:spcAft>
                <a:spcPts val="0"/>
              </a:spcAft>
            </a:defPPr>
            <a:lvl1pPr marL="25400" marR="0" lvl="0" indent="0" algn="l" rtl="0">
              <a:lnSpc>
                <a:spcPct val="119545"/>
              </a:lnSpc>
              <a:spcBef>
                <a:spcPts val="0"/>
              </a:spcBef>
              <a:spcAft>
                <a:spcPts val="0"/>
              </a:spcAft>
              <a:buClr>
                <a:srgbClr val="000000"/>
              </a:buClr>
              <a:buFont typeface="Arial"/>
              <a:buNone/>
              <a:defRPr sz="1100" b="0" i="0" u="none" strike="noStrike" cap="none">
                <a:solidFill>
                  <a:schemeClr val="dk1"/>
                </a:solidFill>
                <a:latin typeface="Arial"/>
                <a:ea typeface="Arial"/>
                <a:cs typeface="Arial"/>
                <a:sym typeface="Arial"/>
              </a:defRPr>
            </a:lvl1pPr>
            <a:lvl2pPr marL="25400" marR="0" lvl="1" indent="0" algn="l" rtl="0">
              <a:lnSpc>
                <a:spcPct val="119545"/>
              </a:lnSpc>
              <a:spcBef>
                <a:spcPts val="0"/>
              </a:spcBef>
              <a:spcAft>
                <a:spcPts val="0"/>
              </a:spcAft>
              <a:buClr>
                <a:srgbClr val="000000"/>
              </a:buClr>
              <a:buFont typeface="Arial"/>
              <a:buNone/>
              <a:defRPr sz="1100" b="0" i="0" u="none" strike="noStrike" cap="none">
                <a:solidFill>
                  <a:schemeClr val="dk1"/>
                </a:solidFill>
                <a:latin typeface="Arial"/>
                <a:ea typeface="Arial"/>
                <a:cs typeface="Arial"/>
                <a:sym typeface="Arial"/>
              </a:defRPr>
            </a:lvl2pPr>
            <a:lvl3pPr marL="25400" marR="0" lvl="2" indent="0" algn="l" rtl="0">
              <a:lnSpc>
                <a:spcPct val="119545"/>
              </a:lnSpc>
              <a:spcBef>
                <a:spcPts val="0"/>
              </a:spcBef>
              <a:spcAft>
                <a:spcPts val="0"/>
              </a:spcAft>
              <a:buClr>
                <a:srgbClr val="000000"/>
              </a:buClr>
              <a:buFont typeface="Arial"/>
              <a:buNone/>
              <a:defRPr sz="1100" b="0" i="0" u="none" strike="noStrike" cap="none">
                <a:solidFill>
                  <a:schemeClr val="dk1"/>
                </a:solidFill>
                <a:latin typeface="Arial"/>
                <a:ea typeface="Arial"/>
                <a:cs typeface="Arial"/>
                <a:sym typeface="Arial"/>
              </a:defRPr>
            </a:lvl3pPr>
            <a:lvl4pPr marL="25400" marR="0" lvl="3" indent="0" algn="l" rtl="0">
              <a:lnSpc>
                <a:spcPct val="119545"/>
              </a:lnSpc>
              <a:spcBef>
                <a:spcPts val="0"/>
              </a:spcBef>
              <a:spcAft>
                <a:spcPts val="0"/>
              </a:spcAft>
              <a:buClr>
                <a:srgbClr val="000000"/>
              </a:buClr>
              <a:buFont typeface="Arial"/>
              <a:buNone/>
              <a:defRPr sz="1100" b="0" i="0" u="none" strike="noStrike" cap="none">
                <a:solidFill>
                  <a:schemeClr val="dk1"/>
                </a:solidFill>
                <a:latin typeface="Arial"/>
                <a:ea typeface="Arial"/>
                <a:cs typeface="Arial"/>
                <a:sym typeface="Arial"/>
              </a:defRPr>
            </a:lvl4pPr>
            <a:lvl5pPr marL="25400" marR="0" lvl="4" indent="0" algn="l" rtl="0">
              <a:lnSpc>
                <a:spcPct val="119545"/>
              </a:lnSpc>
              <a:spcBef>
                <a:spcPts val="0"/>
              </a:spcBef>
              <a:spcAft>
                <a:spcPts val="0"/>
              </a:spcAft>
              <a:buClr>
                <a:srgbClr val="000000"/>
              </a:buClr>
              <a:buFont typeface="Arial"/>
              <a:buNone/>
              <a:defRPr sz="1100" b="0" i="0" u="none" strike="noStrike" cap="none">
                <a:solidFill>
                  <a:schemeClr val="dk1"/>
                </a:solidFill>
                <a:latin typeface="Arial"/>
                <a:ea typeface="Arial"/>
                <a:cs typeface="Arial"/>
                <a:sym typeface="Arial"/>
              </a:defRPr>
            </a:lvl5pPr>
            <a:lvl6pPr marL="25400" marR="0" lvl="5" indent="0" algn="l" rtl="0">
              <a:lnSpc>
                <a:spcPct val="119545"/>
              </a:lnSpc>
              <a:spcBef>
                <a:spcPts val="0"/>
              </a:spcBef>
              <a:spcAft>
                <a:spcPts val="0"/>
              </a:spcAft>
              <a:buClr>
                <a:srgbClr val="000000"/>
              </a:buClr>
              <a:buFont typeface="Arial"/>
              <a:buNone/>
              <a:defRPr sz="1100" b="0" i="0" u="none" strike="noStrike" cap="none">
                <a:solidFill>
                  <a:schemeClr val="dk1"/>
                </a:solidFill>
                <a:latin typeface="Arial"/>
                <a:ea typeface="Arial"/>
                <a:cs typeface="Arial"/>
                <a:sym typeface="Arial"/>
              </a:defRPr>
            </a:lvl6pPr>
            <a:lvl7pPr marL="25400" marR="0" lvl="6" indent="0" algn="l" rtl="0">
              <a:lnSpc>
                <a:spcPct val="119545"/>
              </a:lnSpc>
              <a:spcBef>
                <a:spcPts val="0"/>
              </a:spcBef>
              <a:spcAft>
                <a:spcPts val="0"/>
              </a:spcAft>
              <a:buClr>
                <a:srgbClr val="000000"/>
              </a:buClr>
              <a:buFont typeface="Arial"/>
              <a:buNone/>
              <a:defRPr sz="1100" b="0" i="0" u="none" strike="noStrike" cap="none">
                <a:solidFill>
                  <a:schemeClr val="dk1"/>
                </a:solidFill>
                <a:latin typeface="Arial"/>
                <a:ea typeface="Arial"/>
                <a:cs typeface="Arial"/>
                <a:sym typeface="Arial"/>
              </a:defRPr>
            </a:lvl7pPr>
            <a:lvl8pPr marL="25400" marR="0" lvl="7" indent="0" algn="l" rtl="0">
              <a:lnSpc>
                <a:spcPct val="119545"/>
              </a:lnSpc>
              <a:spcBef>
                <a:spcPts val="0"/>
              </a:spcBef>
              <a:spcAft>
                <a:spcPts val="0"/>
              </a:spcAft>
              <a:buClr>
                <a:srgbClr val="000000"/>
              </a:buClr>
              <a:buFont typeface="Arial"/>
              <a:buNone/>
              <a:defRPr sz="1100" b="0" i="0" u="none" strike="noStrike" cap="none">
                <a:solidFill>
                  <a:schemeClr val="dk1"/>
                </a:solidFill>
                <a:latin typeface="Arial"/>
                <a:ea typeface="Arial"/>
                <a:cs typeface="Arial"/>
                <a:sym typeface="Arial"/>
              </a:defRPr>
            </a:lvl8pPr>
            <a:lvl9pPr marL="25400" marR="0" lvl="8" indent="0" algn="l" rtl="0">
              <a:lnSpc>
                <a:spcPct val="119545"/>
              </a:lnSpc>
              <a:spcBef>
                <a:spcPts val="0"/>
              </a:spcBef>
              <a:spcAft>
                <a:spcPts val="0"/>
              </a:spcAft>
              <a:buClr>
                <a:srgbClr val="000000"/>
              </a:buClr>
              <a:buFont typeface="Arial"/>
              <a:buNone/>
              <a:defRPr sz="1100" b="0" i="0" u="none" strike="noStrike" cap="none">
                <a:solidFill>
                  <a:schemeClr val="dk1"/>
                </a:solidFill>
                <a:latin typeface="Arial"/>
                <a:ea typeface="Arial"/>
                <a:cs typeface="Arial"/>
                <a:sym typeface="Arial"/>
              </a:defRPr>
            </a:lvl9pPr>
          </a:lstStyle>
          <a:p>
            <a:pPr marL="25400" marR="0" lvl="0" indent="0" algn="l" defTabSz="914400" rtl="0" eaLnBrk="1" fontAlgn="auto" latinLnBrk="0" hangingPunct="1">
              <a:lnSpc>
                <a:spcPct val="119545"/>
              </a:lnSpc>
              <a:spcBef>
                <a:spcPts val="0"/>
              </a:spcBef>
              <a:spcAft>
                <a:spcPts val="0"/>
              </a:spcAft>
              <a:buClr>
                <a:srgbClr val="000000"/>
              </a:buClr>
              <a:buSzTx/>
              <a:buFont typeface="Arial"/>
              <a:buNone/>
              <a:tabLst/>
              <a:defRPr/>
            </a:pPr>
            <a:fld id="{00000000-1234-1234-1234-123412341234}" type="slidenum">
              <a:rPr kumimoji="0" lang="en-US" sz="1100" b="0" i="0" u="none" strike="noStrike" kern="0" cap="none" spc="0" normalizeH="0" baseline="0" noProof="0" smtClean="0">
                <a:ln>
                  <a:noFill/>
                </a:ln>
                <a:solidFill>
                  <a:srgbClr val="000000"/>
                </a:solidFill>
                <a:effectLst/>
                <a:uLnTx/>
                <a:uFillTx/>
                <a:latin typeface="Arial"/>
                <a:cs typeface="Arial"/>
                <a:sym typeface="Arial"/>
              </a:rPr>
              <a:pPr marL="25400" marR="0" lvl="0" indent="0" algn="l" defTabSz="914400" rtl="0" eaLnBrk="1" fontAlgn="auto" latinLnBrk="0" hangingPunct="1">
                <a:lnSpc>
                  <a:spcPct val="119545"/>
                </a:lnSpc>
                <a:spcBef>
                  <a:spcPts val="0"/>
                </a:spcBef>
                <a:spcAft>
                  <a:spcPts val="0"/>
                </a:spcAft>
                <a:buClr>
                  <a:srgbClr val="000000"/>
                </a:buClr>
                <a:buSzTx/>
                <a:buFont typeface="Arial"/>
                <a:buNone/>
                <a:tabLst/>
                <a:defRPr/>
              </a:pPr>
              <a:t>9</a:t>
            </a:fld>
            <a:endParaRPr kumimoji="0" lang="en-US" sz="11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106574870"/>
      </p:ext>
    </p:extLst>
  </p:cSld>
  <p:clrMapOvr>
    <a:masterClrMapping/>
  </p:clrMapOvr>
</p:sld>
</file>

<file path=ppt/theme/_rels/themeOverride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image" Target="../media/image11.jpeg"/></Relationships>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chool Specialty">
    <a:dk1>
      <a:sysClr val="windowText" lastClr="000000"/>
    </a:dk1>
    <a:lt1>
      <a:sysClr val="window" lastClr="FFFFFF"/>
    </a:lt1>
    <a:dk2>
      <a:srgbClr val="0F6CB6"/>
    </a:dk2>
    <a:lt2>
      <a:srgbClr val="E7ECED"/>
    </a:lt2>
    <a:accent1>
      <a:srgbClr val="72C267"/>
    </a:accent1>
    <a:accent2>
      <a:srgbClr val="00A9CC"/>
    </a:accent2>
    <a:accent3>
      <a:srgbClr val="E9D120"/>
    </a:accent3>
    <a:accent4>
      <a:srgbClr val="E55F9A"/>
    </a:accent4>
    <a:accent5>
      <a:srgbClr val="F18D05"/>
    </a:accent5>
    <a:accent6>
      <a:srgbClr val="AAB848"/>
    </a:accent6>
    <a:hlink>
      <a:srgbClr val="918AD1"/>
    </a:hlink>
    <a:folHlink>
      <a:srgbClr val="339194"/>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D9AF476943EAA41A46169255F3C4528" ma:contentTypeVersion="15" ma:contentTypeDescription="Create a new document." ma:contentTypeScope="" ma:versionID="c6c05b456d8caaeb194e04c887c31157">
  <xsd:schema xmlns:xsd="http://www.w3.org/2001/XMLSchema" xmlns:xs="http://www.w3.org/2001/XMLSchema" xmlns:p="http://schemas.microsoft.com/office/2006/metadata/properties" xmlns:ns1="http://schemas.microsoft.com/sharepoint/v3" xmlns:ns3="9a844937-c1c6-49c7-8d1b-a1c01250cd5e" xmlns:ns4="164c5b18-c032-4873-ae87-4824914de626" targetNamespace="http://schemas.microsoft.com/office/2006/metadata/properties" ma:root="true" ma:fieldsID="1fc50624c181076b7e671ab2056a83af" ns1:_="" ns3:_="" ns4:_="">
    <xsd:import namespace="http://schemas.microsoft.com/sharepoint/v3"/>
    <xsd:import namespace="9a844937-c1c6-49c7-8d1b-a1c01250cd5e"/>
    <xsd:import namespace="164c5b18-c032-4873-ae87-4824914de626"/>
    <xsd:element name="properties">
      <xsd:complexType>
        <xsd:sequence>
          <xsd:element name="documentManagement">
            <xsd:complexType>
              <xsd:all>
                <xsd:element ref="ns1:_ip_UnifiedCompliancePolicyProperties" minOccurs="0"/>
                <xsd:element ref="ns1:_ip_UnifiedCompliancePolicyUIAction" minOccurs="0"/>
                <xsd:element ref="ns3:MediaServiceMetadata" minOccurs="0"/>
                <xsd:element ref="ns3:MediaServiceFastMetadata" minOccurs="0"/>
                <xsd:element ref="ns3:MediaServiceDateTaken" minOccurs="0"/>
                <xsd:element ref="ns3:MediaServiceAutoTags" minOccurs="0"/>
                <xsd:element ref="ns3:MediaServiceLocation" minOccurs="0"/>
                <xsd:element ref="ns3:MediaServiceOCR" minOccurs="0"/>
                <xsd:element ref="ns4:SharedWithUsers" minOccurs="0"/>
                <xsd:element ref="ns4:SharedWithDetails" minOccurs="0"/>
                <xsd:element ref="ns4:SharingHintHash"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hidden="true" ma:internalName="_ip_UnifiedCompliancePolicyProperties">
      <xsd:simpleType>
        <xsd:restriction base="dms:Note"/>
      </xsd:simpleType>
    </xsd:element>
    <xsd:element name="_ip_UnifiedCompliancePolicyUIAction" ma:index="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a844937-c1c6-49c7-8d1b-a1c01250cd5e"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Location" ma:index="14" nillable="true" ma:displayName="MediaServiceLocation" ma:internalName="MediaServiceLocatio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64c5b18-c032-4873-ae87-4824914de62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B628BFF8-8A8B-4A6F-929E-5C14D8DC0D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9a844937-c1c6-49c7-8d1b-a1c01250cd5e"/>
    <ds:schemaRef ds:uri="164c5b18-c032-4873-ae87-4824914de6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4DAEECD-7D0E-4C86-AE37-6DB88F9744A6}">
  <ds:schemaRefs>
    <ds:schemaRef ds:uri="http://schemas.microsoft.com/sharepoint/v3/contenttype/forms"/>
  </ds:schemaRefs>
</ds:datastoreItem>
</file>

<file path=customXml/itemProps3.xml><?xml version="1.0" encoding="utf-8"?>
<ds:datastoreItem xmlns:ds="http://schemas.openxmlformats.org/officeDocument/2006/customXml" ds:itemID="{9E89911F-7B0D-431E-8072-B638D7DEEB92}">
  <ds:schemaRefs>
    <ds:schemaRef ds:uri="http://schemas.microsoft.com/office/infopath/2007/PartnerControl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164c5b18-c032-4873-ae87-4824914de626"/>
    <ds:schemaRef ds:uri="http://schemas.microsoft.com/office/2006/documentManagement/types"/>
    <ds:schemaRef ds:uri="9a844937-c1c6-49c7-8d1b-a1c01250cd5e"/>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418</TotalTime>
  <Words>3172</Words>
  <Application>Microsoft Office PowerPoint</Application>
  <PresentationFormat>Custom</PresentationFormat>
  <Paragraphs>227</Paragraphs>
  <Slides>24</Slides>
  <Notes>14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vt:lpstr>
      <vt:lpstr>Calibri</vt:lpstr>
      <vt:lpstr>Noto Sans Symbols</vt:lpstr>
      <vt:lpstr>Wingdings</vt:lpstr>
      <vt:lpstr>Office Theme</vt:lpstr>
      <vt:lpstr>PowerPoint Presentation</vt:lpstr>
      <vt:lpstr>Safe Harbor Statement</vt:lpstr>
      <vt:lpstr>Q2 2019 – Key Takeaways</vt:lpstr>
      <vt:lpstr>2019 Key Priorities &amp; Objectives</vt:lpstr>
      <vt:lpstr>Q2 2019 Revenue Overview</vt:lpstr>
      <vt:lpstr>Q2 2019 Gross Profit Overview</vt:lpstr>
      <vt:lpstr>Structural Improvements Leading to Improved YoY Gross Margin Profile</vt:lpstr>
      <vt:lpstr>Q2 2019 SG&amp;A Overview</vt:lpstr>
      <vt:lpstr>Q2 2019 Operating Income, Adj. EBITDA and Cash Flow Overview</vt:lpstr>
      <vt:lpstr>PowerPoint Presentation</vt:lpstr>
      <vt:lpstr>Q2 2019 and YTD Financial Performance Summary</vt:lpstr>
      <vt:lpstr>Working Capital Analytics / Other Cash Flow Drivers</vt:lpstr>
      <vt:lpstr>Capitalization Summary</vt:lpstr>
      <vt:lpstr>PowerPoint Presentation</vt:lpstr>
      <vt:lpstr>Fiscal 2019 Full Year Guidance</vt:lpstr>
      <vt:lpstr>Peak Season Update – H2 2019 Outlook</vt:lpstr>
      <vt:lpstr>PowerPoint Presentation</vt:lpstr>
      <vt:lpstr>Consolidated Statement of Operations</vt:lpstr>
      <vt:lpstr>Condensed Consolidated Balance Sheet</vt:lpstr>
      <vt:lpstr>Condensed Consolidated Statement of Cash Flows</vt:lpstr>
      <vt:lpstr>Q2 2019 SG&amp;A Review</vt:lpstr>
      <vt:lpstr>Direct Cash Flow Calculations</vt:lpstr>
      <vt:lpstr>Fiscal 2019 Outlook: Reconciliation to Non-GAAP</vt:lpstr>
      <vt:lpstr>Non-GAAP Financial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Baehler, Kevin</dc:creator>
  <cp:lastModifiedBy>Candler, Jake</cp:lastModifiedBy>
  <cp:revision>15</cp:revision>
  <cp:lastPrinted>2019-08-08T20:00:22Z</cp:lastPrinted>
  <dcterms:modified xsi:type="dcterms:W3CDTF">2019-08-12T20:55:50Z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0x010100FD9AF476943EAA41A46169255F3C4528</vt:lpwstr>
  </property>
</Properties>
</file>